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5" r:id="rId16"/>
    <p:sldId id="257" r:id="rId17"/>
    <p:sldId id="271" r:id="rId18"/>
    <p:sldId id="273" r:id="rId19"/>
    <p:sldId id="274" r:id="rId20"/>
    <p:sldId id="272"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36" autoAdjust="0"/>
  </p:normalViewPr>
  <p:slideViewPr>
    <p:cSldViewPr snapToGrid="0">
      <p:cViewPr varScale="1">
        <p:scale>
          <a:sx n="38" d="100"/>
          <a:sy n="38" d="100"/>
        </p:scale>
        <p:origin x="166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DEB89-1EB6-4D74-8165-3075F2EB8E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B6E522D9-3019-46D0-93EC-9F90FD2620B1}">
      <dgm:prSet phldrT="[Text]">
        <dgm:style>
          <a:lnRef idx="3">
            <a:schemeClr val="lt1"/>
          </a:lnRef>
          <a:fillRef idx="1">
            <a:schemeClr val="accent6"/>
          </a:fillRef>
          <a:effectRef idx="1">
            <a:schemeClr val="accent6"/>
          </a:effectRef>
          <a:fontRef idx="minor">
            <a:schemeClr val="lt1"/>
          </a:fontRef>
        </dgm:style>
      </dgm:prSet>
      <dgm:spPr>
        <a:ln w="28575">
          <a:solidFill>
            <a:schemeClr val="accent6">
              <a:lumMod val="75000"/>
            </a:schemeClr>
          </a:solidFill>
        </a:ln>
      </dgm:spPr>
      <dgm:t>
        <a:bodyPr/>
        <a:lstStyle/>
        <a:p>
          <a:r>
            <a:rPr lang="en-US" noProof="0" dirty="0"/>
            <a:t>Configuration</a:t>
          </a:r>
        </a:p>
      </dgm:t>
    </dgm:pt>
    <dgm:pt modelId="{0ABC425D-F7A4-478B-8D77-06E930D3ED57}" type="parTrans" cxnId="{BB2ED3D4-3E44-40D2-AC65-10004F3C77FC}">
      <dgm:prSet/>
      <dgm:spPr/>
      <dgm:t>
        <a:bodyPr/>
        <a:lstStyle/>
        <a:p>
          <a:endParaRPr lang="de-DE"/>
        </a:p>
      </dgm:t>
    </dgm:pt>
    <dgm:pt modelId="{29BB4785-4009-48AF-B627-D640F5C669A8}" type="sibTrans" cxnId="{BB2ED3D4-3E44-40D2-AC65-10004F3C77FC}">
      <dgm:prSet/>
      <dgm:spPr/>
      <dgm:t>
        <a:bodyPr/>
        <a:lstStyle/>
        <a:p>
          <a:endParaRPr lang="de-DE"/>
        </a:p>
      </dgm:t>
    </dgm:pt>
    <dgm:pt modelId="{AB06B50E-02A8-4758-8FD3-4743986AA2B8}">
      <dgm:prSet phldrT="[Text]">
        <dgm:style>
          <a:lnRef idx="3">
            <a:schemeClr val="lt1"/>
          </a:lnRef>
          <a:fillRef idx="1">
            <a:schemeClr val="accent6"/>
          </a:fillRef>
          <a:effectRef idx="1">
            <a:schemeClr val="accent6"/>
          </a:effectRef>
          <a:fontRef idx="minor">
            <a:schemeClr val="lt1"/>
          </a:fontRef>
        </dgm:style>
      </dgm:prSet>
      <dgm:spPr>
        <a:ln w="28575">
          <a:solidFill>
            <a:schemeClr val="accent6">
              <a:lumMod val="75000"/>
            </a:schemeClr>
          </a:solidFill>
        </a:ln>
      </dgm:spPr>
      <dgm:t>
        <a:bodyPr/>
        <a:lstStyle/>
        <a:p>
          <a:r>
            <a:rPr lang="en-US" noProof="0" dirty="0"/>
            <a:t>Service Discovery</a:t>
          </a:r>
        </a:p>
      </dgm:t>
    </dgm:pt>
    <dgm:pt modelId="{F9118B4F-5771-4433-B6D7-82F3A3A6D2F2}" type="parTrans" cxnId="{BF9611ED-93B5-45B6-BB18-EE146FD559DB}">
      <dgm:prSet/>
      <dgm:spPr/>
      <dgm:t>
        <a:bodyPr/>
        <a:lstStyle/>
        <a:p>
          <a:endParaRPr lang="de-DE"/>
        </a:p>
      </dgm:t>
    </dgm:pt>
    <dgm:pt modelId="{DE9EF88C-4E45-4EBA-B9F0-6A642043F71D}" type="sibTrans" cxnId="{BF9611ED-93B5-45B6-BB18-EE146FD559DB}">
      <dgm:prSet/>
      <dgm:spPr/>
      <dgm:t>
        <a:bodyPr/>
        <a:lstStyle/>
        <a:p>
          <a:endParaRPr lang="de-DE"/>
        </a:p>
      </dgm:t>
    </dgm:pt>
    <dgm:pt modelId="{A6EA1CA2-862F-49B4-8D46-D8761323793C}">
      <dgm:prSet phldrT="[Text]">
        <dgm:style>
          <a:lnRef idx="3">
            <a:schemeClr val="lt1"/>
          </a:lnRef>
          <a:fillRef idx="1">
            <a:schemeClr val="accent6"/>
          </a:fillRef>
          <a:effectRef idx="1">
            <a:schemeClr val="accent6"/>
          </a:effectRef>
          <a:fontRef idx="minor">
            <a:schemeClr val="lt1"/>
          </a:fontRef>
        </dgm:style>
      </dgm:prSet>
      <dgm:spPr>
        <a:ln w="28575">
          <a:solidFill>
            <a:schemeClr val="accent6">
              <a:lumMod val="75000"/>
            </a:schemeClr>
          </a:solidFill>
        </a:ln>
      </dgm:spPr>
      <dgm:t>
        <a:bodyPr/>
        <a:lstStyle/>
        <a:p>
          <a:r>
            <a:rPr lang="en-US" noProof="0" dirty="0"/>
            <a:t>Circuit Breakers</a:t>
          </a:r>
        </a:p>
      </dgm:t>
    </dgm:pt>
    <dgm:pt modelId="{EE375864-9F8B-460C-A5E6-5CD3CDAEF012}" type="parTrans" cxnId="{D540C5E6-682B-4581-A00D-57E400173AC7}">
      <dgm:prSet/>
      <dgm:spPr/>
      <dgm:t>
        <a:bodyPr/>
        <a:lstStyle/>
        <a:p>
          <a:endParaRPr lang="de-DE"/>
        </a:p>
      </dgm:t>
    </dgm:pt>
    <dgm:pt modelId="{BDB59543-7849-4521-ACF0-C7F511CBEDC0}" type="sibTrans" cxnId="{D540C5E6-682B-4581-A00D-57E400173AC7}">
      <dgm:prSet/>
      <dgm:spPr/>
      <dgm:t>
        <a:bodyPr/>
        <a:lstStyle/>
        <a:p>
          <a:endParaRPr lang="de-DE"/>
        </a:p>
      </dgm:t>
    </dgm:pt>
    <dgm:pt modelId="{3CD74D97-03DE-4159-8435-0E049F8E4096}">
      <dgm:prSet phldrT="[Text]">
        <dgm:style>
          <a:lnRef idx="3">
            <a:schemeClr val="lt1"/>
          </a:lnRef>
          <a:fillRef idx="1">
            <a:schemeClr val="accent6"/>
          </a:fillRef>
          <a:effectRef idx="1">
            <a:schemeClr val="accent6"/>
          </a:effectRef>
          <a:fontRef idx="minor">
            <a:schemeClr val="lt1"/>
          </a:fontRef>
        </dgm:style>
      </dgm:prSet>
      <dgm:spPr>
        <a:ln w="28575">
          <a:solidFill>
            <a:schemeClr val="accent6">
              <a:lumMod val="75000"/>
            </a:schemeClr>
          </a:solidFill>
        </a:ln>
      </dgm:spPr>
      <dgm:t>
        <a:bodyPr/>
        <a:lstStyle/>
        <a:p>
          <a:r>
            <a:rPr lang="en-US" noProof="0" dirty="0"/>
            <a:t>Routing and Messaging</a:t>
          </a:r>
        </a:p>
      </dgm:t>
    </dgm:pt>
    <dgm:pt modelId="{00C781B9-B19B-453F-961D-4A7F59252A69}" type="parTrans" cxnId="{A70C638C-C301-4120-B539-7F7382559EE5}">
      <dgm:prSet/>
      <dgm:spPr/>
      <dgm:t>
        <a:bodyPr/>
        <a:lstStyle/>
        <a:p>
          <a:endParaRPr lang="de-DE"/>
        </a:p>
      </dgm:t>
    </dgm:pt>
    <dgm:pt modelId="{50F062CA-AD65-43E9-8FE8-C2812C41E977}" type="sibTrans" cxnId="{A70C638C-C301-4120-B539-7F7382559EE5}">
      <dgm:prSet/>
      <dgm:spPr/>
      <dgm:t>
        <a:bodyPr/>
        <a:lstStyle/>
        <a:p>
          <a:endParaRPr lang="de-DE"/>
        </a:p>
      </dgm:t>
    </dgm:pt>
    <dgm:pt modelId="{01F9EC2F-A136-4B03-8D62-91C7D6C54DEA}">
      <dgm:prSet phldrT="[Text]">
        <dgm:style>
          <a:lnRef idx="3">
            <a:schemeClr val="lt1"/>
          </a:lnRef>
          <a:fillRef idx="1">
            <a:schemeClr val="accent6"/>
          </a:fillRef>
          <a:effectRef idx="1">
            <a:schemeClr val="accent6"/>
          </a:effectRef>
          <a:fontRef idx="minor">
            <a:schemeClr val="lt1"/>
          </a:fontRef>
        </dgm:style>
      </dgm:prSet>
      <dgm:spPr>
        <a:ln w="28575">
          <a:solidFill>
            <a:schemeClr val="accent6">
              <a:lumMod val="75000"/>
            </a:schemeClr>
          </a:solidFill>
        </a:ln>
      </dgm:spPr>
      <dgm:t>
        <a:bodyPr/>
        <a:lstStyle/>
        <a:p>
          <a:r>
            <a:rPr lang="en-US" noProof="0" dirty="0"/>
            <a:t>API Gateway</a:t>
          </a:r>
        </a:p>
      </dgm:t>
    </dgm:pt>
    <dgm:pt modelId="{27C8B64B-5F3B-4D2D-BB9C-55BD6EFDCD73}" type="parTrans" cxnId="{C8301C09-1002-4DE9-BE31-4C0F3B9E4808}">
      <dgm:prSet/>
      <dgm:spPr/>
      <dgm:t>
        <a:bodyPr/>
        <a:lstStyle/>
        <a:p>
          <a:endParaRPr lang="de-DE"/>
        </a:p>
      </dgm:t>
    </dgm:pt>
    <dgm:pt modelId="{23F33BB5-B984-4E28-9718-9B48CB1201EE}" type="sibTrans" cxnId="{C8301C09-1002-4DE9-BE31-4C0F3B9E4808}">
      <dgm:prSet/>
      <dgm:spPr/>
      <dgm:t>
        <a:bodyPr/>
        <a:lstStyle/>
        <a:p>
          <a:endParaRPr lang="de-DE"/>
        </a:p>
      </dgm:t>
    </dgm:pt>
    <dgm:pt modelId="{DFB76C17-C636-4025-BE84-F945BFD5C3FD}">
      <dgm:prSet phldrT="[Text]">
        <dgm:style>
          <a:lnRef idx="3">
            <a:schemeClr val="lt1"/>
          </a:lnRef>
          <a:fillRef idx="1">
            <a:schemeClr val="accent6"/>
          </a:fillRef>
          <a:effectRef idx="1">
            <a:schemeClr val="accent6"/>
          </a:effectRef>
          <a:fontRef idx="minor">
            <a:schemeClr val="lt1"/>
          </a:fontRef>
        </dgm:style>
      </dgm:prSet>
      <dgm:spPr>
        <a:ln w="28575">
          <a:solidFill>
            <a:schemeClr val="accent6">
              <a:lumMod val="75000"/>
            </a:schemeClr>
          </a:solidFill>
        </a:ln>
      </dgm:spPr>
      <dgm:t>
        <a:bodyPr/>
        <a:lstStyle/>
        <a:p>
          <a:r>
            <a:rPr lang="en-US" noProof="0" dirty="0"/>
            <a:t>Tracing</a:t>
          </a:r>
        </a:p>
      </dgm:t>
    </dgm:pt>
    <dgm:pt modelId="{ECAA037F-4558-4624-B1BE-51B8A920DB30}" type="parTrans" cxnId="{004A9629-9795-4979-98E0-0E8E43B58AF7}">
      <dgm:prSet/>
      <dgm:spPr/>
      <dgm:t>
        <a:bodyPr/>
        <a:lstStyle/>
        <a:p>
          <a:endParaRPr lang="de-DE"/>
        </a:p>
      </dgm:t>
    </dgm:pt>
    <dgm:pt modelId="{4FEE3092-1F65-4ECF-97CD-9FC62747654D}" type="sibTrans" cxnId="{004A9629-9795-4979-98E0-0E8E43B58AF7}">
      <dgm:prSet/>
      <dgm:spPr/>
      <dgm:t>
        <a:bodyPr/>
        <a:lstStyle/>
        <a:p>
          <a:endParaRPr lang="de-DE"/>
        </a:p>
      </dgm:t>
    </dgm:pt>
    <dgm:pt modelId="{D68D5B43-FAE0-4777-A938-E975BE9681C0}">
      <dgm:prSet phldrT="[Text]">
        <dgm:style>
          <a:lnRef idx="3">
            <a:schemeClr val="lt1"/>
          </a:lnRef>
          <a:fillRef idx="1">
            <a:schemeClr val="accent6"/>
          </a:fillRef>
          <a:effectRef idx="1">
            <a:schemeClr val="accent6"/>
          </a:effectRef>
          <a:fontRef idx="minor">
            <a:schemeClr val="lt1"/>
          </a:fontRef>
        </dgm:style>
      </dgm:prSet>
      <dgm:spPr>
        <a:ln w="28575">
          <a:solidFill>
            <a:schemeClr val="accent6">
              <a:lumMod val="75000"/>
            </a:schemeClr>
          </a:solidFill>
        </a:ln>
      </dgm:spPr>
      <dgm:t>
        <a:bodyPr/>
        <a:lstStyle/>
        <a:p>
          <a:r>
            <a:rPr lang="en-US" noProof="0" dirty="0"/>
            <a:t>Consumer Driven Contracts</a:t>
          </a:r>
        </a:p>
      </dgm:t>
    </dgm:pt>
    <dgm:pt modelId="{2E741C27-97F6-49DC-B4C8-B829EEFA1C30}" type="parTrans" cxnId="{7B21B501-2499-439C-95F4-DC19A4B51E80}">
      <dgm:prSet/>
      <dgm:spPr/>
      <dgm:t>
        <a:bodyPr/>
        <a:lstStyle/>
        <a:p>
          <a:endParaRPr lang="de-DE"/>
        </a:p>
      </dgm:t>
    </dgm:pt>
    <dgm:pt modelId="{D1FC1C97-93F7-4B5F-A43A-2C2F8F407F68}" type="sibTrans" cxnId="{7B21B501-2499-439C-95F4-DC19A4B51E80}">
      <dgm:prSet/>
      <dgm:spPr/>
      <dgm:t>
        <a:bodyPr/>
        <a:lstStyle/>
        <a:p>
          <a:endParaRPr lang="de-DE"/>
        </a:p>
      </dgm:t>
    </dgm:pt>
    <dgm:pt modelId="{73114F65-77A0-4342-A325-F53169EE22EB}" type="pres">
      <dgm:prSet presAssocID="{D2ADEB89-1EB6-4D74-8165-3075F2EB8E53}" presName="diagram" presStyleCnt="0">
        <dgm:presLayoutVars>
          <dgm:dir/>
          <dgm:resizeHandles val="exact"/>
        </dgm:presLayoutVars>
      </dgm:prSet>
      <dgm:spPr/>
    </dgm:pt>
    <dgm:pt modelId="{596F7E8A-96EC-4619-A2BF-F3A559D75D08}" type="pres">
      <dgm:prSet presAssocID="{B6E522D9-3019-46D0-93EC-9F90FD2620B1}" presName="node" presStyleLbl="node1" presStyleIdx="0" presStyleCnt="7">
        <dgm:presLayoutVars>
          <dgm:bulletEnabled val="1"/>
        </dgm:presLayoutVars>
      </dgm:prSet>
      <dgm:spPr>
        <a:prstGeom prst="roundRect">
          <a:avLst/>
        </a:prstGeom>
      </dgm:spPr>
    </dgm:pt>
    <dgm:pt modelId="{5DE9E176-72FF-4C94-A9DE-8FC844597233}" type="pres">
      <dgm:prSet presAssocID="{29BB4785-4009-48AF-B627-D640F5C669A8}" presName="sibTrans" presStyleCnt="0"/>
      <dgm:spPr/>
    </dgm:pt>
    <dgm:pt modelId="{D5AB9C02-A663-4393-9DD4-C48A508DA683}" type="pres">
      <dgm:prSet presAssocID="{AB06B50E-02A8-4758-8FD3-4743986AA2B8}" presName="node" presStyleLbl="node1" presStyleIdx="1" presStyleCnt="7">
        <dgm:presLayoutVars>
          <dgm:bulletEnabled val="1"/>
        </dgm:presLayoutVars>
      </dgm:prSet>
      <dgm:spPr>
        <a:prstGeom prst="roundRect">
          <a:avLst/>
        </a:prstGeom>
      </dgm:spPr>
    </dgm:pt>
    <dgm:pt modelId="{8D77E073-2E3E-4D2B-A857-F88BC1D54514}" type="pres">
      <dgm:prSet presAssocID="{DE9EF88C-4E45-4EBA-B9F0-6A642043F71D}" presName="sibTrans" presStyleCnt="0"/>
      <dgm:spPr/>
    </dgm:pt>
    <dgm:pt modelId="{C2BC4379-0229-403C-A97F-0F642A93402F}" type="pres">
      <dgm:prSet presAssocID="{A6EA1CA2-862F-49B4-8D46-D8761323793C}" presName="node" presStyleLbl="node1" presStyleIdx="2" presStyleCnt="7">
        <dgm:presLayoutVars>
          <dgm:bulletEnabled val="1"/>
        </dgm:presLayoutVars>
      </dgm:prSet>
      <dgm:spPr>
        <a:prstGeom prst="roundRect">
          <a:avLst/>
        </a:prstGeom>
      </dgm:spPr>
    </dgm:pt>
    <dgm:pt modelId="{7F2827E5-F6C1-4045-9EEB-206AD105212B}" type="pres">
      <dgm:prSet presAssocID="{BDB59543-7849-4521-ACF0-C7F511CBEDC0}" presName="sibTrans" presStyleCnt="0"/>
      <dgm:spPr/>
    </dgm:pt>
    <dgm:pt modelId="{316FF59B-000F-443A-9D01-31367660DED6}" type="pres">
      <dgm:prSet presAssocID="{3CD74D97-03DE-4159-8435-0E049F8E4096}" presName="node" presStyleLbl="node1" presStyleIdx="3" presStyleCnt="7">
        <dgm:presLayoutVars>
          <dgm:bulletEnabled val="1"/>
        </dgm:presLayoutVars>
      </dgm:prSet>
      <dgm:spPr>
        <a:prstGeom prst="roundRect">
          <a:avLst/>
        </a:prstGeom>
      </dgm:spPr>
    </dgm:pt>
    <dgm:pt modelId="{70061B99-50C7-4EDA-9EE7-249F533DCC2C}" type="pres">
      <dgm:prSet presAssocID="{50F062CA-AD65-43E9-8FE8-C2812C41E977}" presName="sibTrans" presStyleCnt="0"/>
      <dgm:spPr/>
    </dgm:pt>
    <dgm:pt modelId="{F7572E9A-0BAC-428A-9B6C-1761653EFEE5}" type="pres">
      <dgm:prSet presAssocID="{01F9EC2F-A136-4B03-8D62-91C7D6C54DEA}" presName="node" presStyleLbl="node1" presStyleIdx="4" presStyleCnt="7">
        <dgm:presLayoutVars>
          <dgm:bulletEnabled val="1"/>
        </dgm:presLayoutVars>
      </dgm:prSet>
      <dgm:spPr>
        <a:prstGeom prst="roundRect">
          <a:avLst/>
        </a:prstGeom>
      </dgm:spPr>
    </dgm:pt>
    <dgm:pt modelId="{4C2D6706-0C19-4B76-8388-A55C4B2221ED}" type="pres">
      <dgm:prSet presAssocID="{23F33BB5-B984-4E28-9718-9B48CB1201EE}" presName="sibTrans" presStyleCnt="0"/>
      <dgm:spPr/>
    </dgm:pt>
    <dgm:pt modelId="{269F9852-CFCE-432B-AB64-8129BBAF0C2D}" type="pres">
      <dgm:prSet presAssocID="{DFB76C17-C636-4025-BE84-F945BFD5C3FD}" presName="node" presStyleLbl="node1" presStyleIdx="5" presStyleCnt="7">
        <dgm:presLayoutVars>
          <dgm:bulletEnabled val="1"/>
        </dgm:presLayoutVars>
      </dgm:prSet>
      <dgm:spPr>
        <a:prstGeom prst="roundRect">
          <a:avLst/>
        </a:prstGeom>
      </dgm:spPr>
    </dgm:pt>
    <dgm:pt modelId="{7F1E5402-BE5A-4178-A7AF-9EC40C409B6E}" type="pres">
      <dgm:prSet presAssocID="{4FEE3092-1F65-4ECF-97CD-9FC62747654D}" presName="sibTrans" presStyleCnt="0"/>
      <dgm:spPr/>
    </dgm:pt>
    <dgm:pt modelId="{421931C6-505C-4E0F-89BA-0187FD6587D1}" type="pres">
      <dgm:prSet presAssocID="{D68D5B43-FAE0-4777-A938-E975BE9681C0}" presName="node" presStyleLbl="node1" presStyleIdx="6" presStyleCnt="7">
        <dgm:presLayoutVars>
          <dgm:bulletEnabled val="1"/>
        </dgm:presLayoutVars>
      </dgm:prSet>
      <dgm:spPr>
        <a:prstGeom prst="roundRect">
          <a:avLst/>
        </a:prstGeom>
      </dgm:spPr>
    </dgm:pt>
  </dgm:ptLst>
  <dgm:cxnLst>
    <dgm:cxn modelId="{7B21B501-2499-439C-95F4-DC19A4B51E80}" srcId="{D2ADEB89-1EB6-4D74-8165-3075F2EB8E53}" destId="{D68D5B43-FAE0-4777-A938-E975BE9681C0}" srcOrd="6" destOrd="0" parTransId="{2E741C27-97F6-49DC-B4C8-B829EEFA1C30}" sibTransId="{D1FC1C97-93F7-4B5F-A43A-2C2F8F407F68}"/>
    <dgm:cxn modelId="{C8301C09-1002-4DE9-BE31-4C0F3B9E4808}" srcId="{D2ADEB89-1EB6-4D74-8165-3075F2EB8E53}" destId="{01F9EC2F-A136-4B03-8D62-91C7D6C54DEA}" srcOrd="4" destOrd="0" parTransId="{27C8B64B-5F3B-4D2D-BB9C-55BD6EFDCD73}" sibTransId="{23F33BB5-B984-4E28-9718-9B48CB1201EE}"/>
    <dgm:cxn modelId="{E2750F0A-D34F-44B0-A4D1-60F0DAAD016E}" type="presOf" srcId="{01F9EC2F-A136-4B03-8D62-91C7D6C54DEA}" destId="{F7572E9A-0BAC-428A-9B6C-1761653EFEE5}" srcOrd="0" destOrd="0" presId="urn:microsoft.com/office/officeart/2005/8/layout/default"/>
    <dgm:cxn modelId="{004A9629-9795-4979-98E0-0E8E43B58AF7}" srcId="{D2ADEB89-1EB6-4D74-8165-3075F2EB8E53}" destId="{DFB76C17-C636-4025-BE84-F945BFD5C3FD}" srcOrd="5" destOrd="0" parTransId="{ECAA037F-4558-4624-B1BE-51B8A920DB30}" sibTransId="{4FEE3092-1F65-4ECF-97CD-9FC62747654D}"/>
    <dgm:cxn modelId="{E9738064-0143-4C34-85A8-6B9C4B3C9EBC}" type="presOf" srcId="{3CD74D97-03DE-4159-8435-0E049F8E4096}" destId="{316FF59B-000F-443A-9D01-31367660DED6}" srcOrd="0" destOrd="0" presId="urn:microsoft.com/office/officeart/2005/8/layout/default"/>
    <dgm:cxn modelId="{7E824D51-CEE2-46B1-A7E2-AC0815BF84A1}" type="presOf" srcId="{B6E522D9-3019-46D0-93EC-9F90FD2620B1}" destId="{596F7E8A-96EC-4619-A2BF-F3A559D75D08}" srcOrd="0" destOrd="0" presId="urn:microsoft.com/office/officeart/2005/8/layout/default"/>
    <dgm:cxn modelId="{D26CAD58-8456-424B-93CD-9A9283E3A857}" type="presOf" srcId="{D2ADEB89-1EB6-4D74-8165-3075F2EB8E53}" destId="{73114F65-77A0-4342-A325-F53169EE22EB}" srcOrd="0" destOrd="0" presId="urn:microsoft.com/office/officeart/2005/8/layout/default"/>
    <dgm:cxn modelId="{0A90CA7A-230A-4029-9848-349085360A12}" type="presOf" srcId="{D68D5B43-FAE0-4777-A938-E975BE9681C0}" destId="{421931C6-505C-4E0F-89BA-0187FD6587D1}" srcOrd="0" destOrd="0" presId="urn:microsoft.com/office/officeart/2005/8/layout/default"/>
    <dgm:cxn modelId="{FB92087F-B9A8-4476-8D15-8600EFB94050}" type="presOf" srcId="{DFB76C17-C636-4025-BE84-F945BFD5C3FD}" destId="{269F9852-CFCE-432B-AB64-8129BBAF0C2D}" srcOrd="0" destOrd="0" presId="urn:microsoft.com/office/officeart/2005/8/layout/default"/>
    <dgm:cxn modelId="{A70C638C-C301-4120-B539-7F7382559EE5}" srcId="{D2ADEB89-1EB6-4D74-8165-3075F2EB8E53}" destId="{3CD74D97-03DE-4159-8435-0E049F8E4096}" srcOrd="3" destOrd="0" parTransId="{00C781B9-B19B-453F-961D-4A7F59252A69}" sibTransId="{50F062CA-AD65-43E9-8FE8-C2812C41E977}"/>
    <dgm:cxn modelId="{B66C2C8E-A95A-44F5-AAC6-C74F15692CBD}" type="presOf" srcId="{AB06B50E-02A8-4758-8FD3-4743986AA2B8}" destId="{D5AB9C02-A663-4393-9DD4-C48A508DA683}" srcOrd="0" destOrd="0" presId="urn:microsoft.com/office/officeart/2005/8/layout/default"/>
    <dgm:cxn modelId="{77EFA4B2-29EA-4E03-9E7B-CDEFB88A556B}" type="presOf" srcId="{A6EA1CA2-862F-49B4-8D46-D8761323793C}" destId="{C2BC4379-0229-403C-A97F-0F642A93402F}" srcOrd="0" destOrd="0" presId="urn:microsoft.com/office/officeart/2005/8/layout/default"/>
    <dgm:cxn modelId="{BB2ED3D4-3E44-40D2-AC65-10004F3C77FC}" srcId="{D2ADEB89-1EB6-4D74-8165-3075F2EB8E53}" destId="{B6E522D9-3019-46D0-93EC-9F90FD2620B1}" srcOrd="0" destOrd="0" parTransId="{0ABC425D-F7A4-478B-8D77-06E930D3ED57}" sibTransId="{29BB4785-4009-48AF-B627-D640F5C669A8}"/>
    <dgm:cxn modelId="{D540C5E6-682B-4581-A00D-57E400173AC7}" srcId="{D2ADEB89-1EB6-4D74-8165-3075F2EB8E53}" destId="{A6EA1CA2-862F-49B4-8D46-D8761323793C}" srcOrd="2" destOrd="0" parTransId="{EE375864-9F8B-460C-A5E6-5CD3CDAEF012}" sibTransId="{BDB59543-7849-4521-ACF0-C7F511CBEDC0}"/>
    <dgm:cxn modelId="{BF9611ED-93B5-45B6-BB18-EE146FD559DB}" srcId="{D2ADEB89-1EB6-4D74-8165-3075F2EB8E53}" destId="{AB06B50E-02A8-4758-8FD3-4743986AA2B8}" srcOrd="1" destOrd="0" parTransId="{F9118B4F-5771-4433-B6D7-82F3A3A6D2F2}" sibTransId="{DE9EF88C-4E45-4EBA-B9F0-6A642043F71D}"/>
    <dgm:cxn modelId="{4BE1AE87-CC44-4029-A8B3-91BBA19A0319}" type="presParOf" srcId="{73114F65-77A0-4342-A325-F53169EE22EB}" destId="{596F7E8A-96EC-4619-A2BF-F3A559D75D08}" srcOrd="0" destOrd="0" presId="urn:microsoft.com/office/officeart/2005/8/layout/default"/>
    <dgm:cxn modelId="{A0581F5A-673C-4039-A564-3707013DEC5A}" type="presParOf" srcId="{73114F65-77A0-4342-A325-F53169EE22EB}" destId="{5DE9E176-72FF-4C94-A9DE-8FC844597233}" srcOrd="1" destOrd="0" presId="urn:microsoft.com/office/officeart/2005/8/layout/default"/>
    <dgm:cxn modelId="{123A7C33-047A-4AC5-9A1B-579BDD722457}" type="presParOf" srcId="{73114F65-77A0-4342-A325-F53169EE22EB}" destId="{D5AB9C02-A663-4393-9DD4-C48A508DA683}" srcOrd="2" destOrd="0" presId="urn:microsoft.com/office/officeart/2005/8/layout/default"/>
    <dgm:cxn modelId="{04B6F58A-FF27-4897-99CC-396A201418AA}" type="presParOf" srcId="{73114F65-77A0-4342-A325-F53169EE22EB}" destId="{8D77E073-2E3E-4D2B-A857-F88BC1D54514}" srcOrd="3" destOrd="0" presId="urn:microsoft.com/office/officeart/2005/8/layout/default"/>
    <dgm:cxn modelId="{51A14561-062E-47BE-B1DD-FCEF2BC6DF52}" type="presParOf" srcId="{73114F65-77A0-4342-A325-F53169EE22EB}" destId="{C2BC4379-0229-403C-A97F-0F642A93402F}" srcOrd="4" destOrd="0" presId="urn:microsoft.com/office/officeart/2005/8/layout/default"/>
    <dgm:cxn modelId="{4096852A-706B-4C16-B49E-3A1A0E12BC39}" type="presParOf" srcId="{73114F65-77A0-4342-A325-F53169EE22EB}" destId="{7F2827E5-F6C1-4045-9EEB-206AD105212B}" srcOrd="5" destOrd="0" presId="urn:microsoft.com/office/officeart/2005/8/layout/default"/>
    <dgm:cxn modelId="{C907C750-C106-4B23-9232-23626E96BA95}" type="presParOf" srcId="{73114F65-77A0-4342-A325-F53169EE22EB}" destId="{316FF59B-000F-443A-9D01-31367660DED6}" srcOrd="6" destOrd="0" presId="urn:microsoft.com/office/officeart/2005/8/layout/default"/>
    <dgm:cxn modelId="{EE1A998A-FA8D-4C99-8DFA-AFA6D90FA492}" type="presParOf" srcId="{73114F65-77A0-4342-A325-F53169EE22EB}" destId="{70061B99-50C7-4EDA-9EE7-249F533DCC2C}" srcOrd="7" destOrd="0" presId="urn:microsoft.com/office/officeart/2005/8/layout/default"/>
    <dgm:cxn modelId="{A042B36C-1F56-40BE-95FD-6BA477ECDE75}" type="presParOf" srcId="{73114F65-77A0-4342-A325-F53169EE22EB}" destId="{F7572E9A-0BAC-428A-9B6C-1761653EFEE5}" srcOrd="8" destOrd="0" presId="urn:microsoft.com/office/officeart/2005/8/layout/default"/>
    <dgm:cxn modelId="{52183034-7ED2-4383-B6C2-BC57419D01E2}" type="presParOf" srcId="{73114F65-77A0-4342-A325-F53169EE22EB}" destId="{4C2D6706-0C19-4B76-8388-A55C4B2221ED}" srcOrd="9" destOrd="0" presId="urn:microsoft.com/office/officeart/2005/8/layout/default"/>
    <dgm:cxn modelId="{29F882FB-06B7-45FB-9FF3-B0ADF46E121B}" type="presParOf" srcId="{73114F65-77A0-4342-A325-F53169EE22EB}" destId="{269F9852-CFCE-432B-AB64-8129BBAF0C2D}" srcOrd="10" destOrd="0" presId="urn:microsoft.com/office/officeart/2005/8/layout/default"/>
    <dgm:cxn modelId="{094D5784-DD16-4DB2-B179-877AAE0B4DF2}" type="presParOf" srcId="{73114F65-77A0-4342-A325-F53169EE22EB}" destId="{7F1E5402-BE5A-4178-A7AF-9EC40C409B6E}" srcOrd="11" destOrd="0" presId="urn:microsoft.com/office/officeart/2005/8/layout/default"/>
    <dgm:cxn modelId="{96014FEB-92FC-43BD-B39A-CAFA89E7EE34}" type="presParOf" srcId="{73114F65-77A0-4342-A325-F53169EE22EB}" destId="{421931C6-505C-4E0F-89BA-0187FD6587D1}"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F7E8A-96EC-4619-A2BF-F3A559D75D08}">
      <dsp:nvSpPr>
        <dsp:cNvPr id="0" name=""/>
        <dsp:cNvSpPr/>
      </dsp:nvSpPr>
      <dsp:spPr>
        <a:xfrm>
          <a:off x="3292" y="748565"/>
          <a:ext cx="2612382" cy="1567429"/>
        </a:xfrm>
        <a:prstGeom prst="roundRect">
          <a:avLst/>
        </a:prstGeom>
        <a:solidFill>
          <a:schemeClr val="accent6"/>
        </a:solidFill>
        <a:ln w="28575" cap="flat" cmpd="sng" algn="ctr">
          <a:solidFill>
            <a:schemeClr val="accent6">
              <a:lumMod val="75000"/>
            </a:schemeClr>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noProof="0" dirty="0"/>
            <a:t>Configuration</a:t>
          </a:r>
        </a:p>
      </dsp:txBody>
      <dsp:txXfrm>
        <a:off x="79808" y="825081"/>
        <a:ext cx="2459350" cy="1414397"/>
      </dsp:txXfrm>
    </dsp:sp>
    <dsp:sp modelId="{D5AB9C02-A663-4393-9DD4-C48A508DA683}">
      <dsp:nvSpPr>
        <dsp:cNvPr id="0" name=""/>
        <dsp:cNvSpPr/>
      </dsp:nvSpPr>
      <dsp:spPr>
        <a:xfrm>
          <a:off x="2876914" y="748565"/>
          <a:ext cx="2612382" cy="1567429"/>
        </a:xfrm>
        <a:prstGeom prst="roundRect">
          <a:avLst/>
        </a:prstGeom>
        <a:solidFill>
          <a:schemeClr val="accent6"/>
        </a:solidFill>
        <a:ln w="28575" cap="flat" cmpd="sng" algn="ctr">
          <a:solidFill>
            <a:schemeClr val="accent6">
              <a:lumMod val="75000"/>
            </a:schemeClr>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noProof="0" dirty="0"/>
            <a:t>Service Discovery</a:t>
          </a:r>
        </a:p>
      </dsp:txBody>
      <dsp:txXfrm>
        <a:off x="2953430" y="825081"/>
        <a:ext cx="2459350" cy="1414397"/>
      </dsp:txXfrm>
    </dsp:sp>
    <dsp:sp modelId="{C2BC4379-0229-403C-A97F-0F642A93402F}">
      <dsp:nvSpPr>
        <dsp:cNvPr id="0" name=""/>
        <dsp:cNvSpPr/>
      </dsp:nvSpPr>
      <dsp:spPr>
        <a:xfrm>
          <a:off x="5750535" y="748565"/>
          <a:ext cx="2612382" cy="1567429"/>
        </a:xfrm>
        <a:prstGeom prst="roundRect">
          <a:avLst/>
        </a:prstGeom>
        <a:solidFill>
          <a:schemeClr val="accent6"/>
        </a:solidFill>
        <a:ln w="28575" cap="flat" cmpd="sng" algn="ctr">
          <a:solidFill>
            <a:schemeClr val="accent6">
              <a:lumMod val="75000"/>
            </a:schemeClr>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noProof="0" dirty="0"/>
            <a:t>Circuit Breakers</a:t>
          </a:r>
        </a:p>
      </dsp:txBody>
      <dsp:txXfrm>
        <a:off x="5827051" y="825081"/>
        <a:ext cx="2459350" cy="1414397"/>
      </dsp:txXfrm>
    </dsp:sp>
    <dsp:sp modelId="{316FF59B-000F-443A-9D01-31367660DED6}">
      <dsp:nvSpPr>
        <dsp:cNvPr id="0" name=""/>
        <dsp:cNvSpPr/>
      </dsp:nvSpPr>
      <dsp:spPr>
        <a:xfrm>
          <a:off x="8624156" y="748565"/>
          <a:ext cx="2612382" cy="1567429"/>
        </a:xfrm>
        <a:prstGeom prst="roundRect">
          <a:avLst/>
        </a:prstGeom>
        <a:solidFill>
          <a:schemeClr val="accent6"/>
        </a:solidFill>
        <a:ln w="28575" cap="flat" cmpd="sng" algn="ctr">
          <a:solidFill>
            <a:schemeClr val="accent6">
              <a:lumMod val="75000"/>
            </a:schemeClr>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noProof="0" dirty="0"/>
            <a:t>Routing and Messaging</a:t>
          </a:r>
        </a:p>
      </dsp:txBody>
      <dsp:txXfrm>
        <a:off x="8700672" y="825081"/>
        <a:ext cx="2459350" cy="1414397"/>
      </dsp:txXfrm>
    </dsp:sp>
    <dsp:sp modelId="{F7572E9A-0BAC-428A-9B6C-1761653EFEE5}">
      <dsp:nvSpPr>
        <dsp:cNvPr id="0" name=""/>
        <dsp:cNvSpPr/>
      </dsp:nvSpPr>
      <dsp:spPr>
        <a:xfrm>
          <a:off x="1440103" y="2577233"/>
          <a:ext cx="2612382" cy="1567429"/>
        </a:xfrm>
        <a:prstGeom prst="roundRect">
          <a:avLst/>
        </a:prstGeom>
        <a:solidFill>
          <a:schemeClr val="accent6"/>
        </a:solidFill>
        <a:ln w="28575" cap="flat" cmpd="sng" algn="ctr">
          <a:solidFill>
            <a:schemeClr val="accent6">
              <a:lumMod val="75000"/>
            </a:schemeClr>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noProof="0" dirty="0"/>
            <a:t>API Gateway</a:t>
          </a:r>
        </a:p>
      </dsp:txBody>
      <dsp:txXfrm>
        <a:off x="1516619" y="2653749"/>
        <a:ext cx="2459350" cy="1414397"/>
      </dsp:txXfrm>
    </dsp:sp>
    <dsp:sp modelId="{269F9852-CFCE-432B-AB64-8129BBAF0C2D}">
      <dsp:nvSpPr>
        <dsp:cNvPr id="0" name=""/>
        <dsp:cNvSpPr/>
      </dsp:nvSpPr>
      <dsp:spPr>
        <a:xfrm>
          <a:off x="4313724" y="2577233"/>
          <a:ext cx="2612382" cy="1567429"/>
        </a:xfrm>
        <a:prstGeom prst="roundRect">
          <a:avLst/>
        </a:prstGeom>
        <a:solidFill>
          <a:schemeClr val="accent6"/>
        </a:solidFill>
        <a:ln w="28575" cap="flat" cmpd="sng" algn="ctr">
          <a:solidFill>
            <a:schemeClr val="accent6">
              <a:lumMod val="75000"/>
            </a:schemeClr>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noProof="0" dirty="0"/>
            <a:t>Tracing</a:t>
          </a:r>
        </a:p>
      </dsp:txBody>
      <dsp:txXfrm>
        <a:off x="4390240" y="2653749"/>
        <a:ext cx="2459350" cy="1414397"/>
      </dsp:txXfrm>
    </dsp:sp>
    <dsp:sp modelId="{421931C6-505C-4E0F-89BA-0187FD6587D1}">
      <dsp:nvSpPr>
        <dsp:cNvPr id="0" name=""/>
        <dsp:cNvSpPr/>
      </dsp:nvSpPr>
      <dsp:spPr>
        <a:xfrm>
          <a:off x="7187345" y="2577233"/>
          <a:ext cx="2612382" cy="1567429"/>
        </a:xfrm>
        <a:prstGeom prst="roundRect">
          <a:avLst/>
        </a:prstGeom>
        <a:solidFill>
          <a:schemeClr val="accent6"/>
        </a:solidFill>
        <a:ln w="28575" cap="flat" cmpd="sng" algn="ctr">
          <a:solidFill>
            <a:schemeClr val="accent6">
              <a:lumMod val="75000"/>
            </a:schemeClr>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noProof="0" dirty="0"/>
            <a:t>Consumer Driven Contracts</a:t>
          </a:r>
        </a:p>
      </dsp:txBody>
      <dsp:txXfrm>
        <a:off x="7263861" y="2653749"/>
        <a:ext cx="2459350" cy="14143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61238-D4B7-4A27-AD63-F90AF2B36ACB}" type="datetimeFigureOut">
              <a:rPr lang="de-DE" smtClean="0"/>
              <a:t>25.10.2018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BFB53-526B-4D7F-B4CF-4201B5D3A22A}" type="slidenum">
              <a:rPr lang="de-DE" smtClean="0"/>
              <a:t>‹Nr.›</a:t>
            </a:fld>
            <a:endParaRPr lang="de-DE"/>
          </a:p>
        </p:txBody>
      </p:sp>
    </p:spTree>
    <p:extLst>
      <p:ext uri="{BB962C8B-B14F-4D97-AF65-F5344CB8AC3E}">
        <p14:creationId xmlns:p14="http://schemas.microsoft.com/office/powerpoint/2010/main" val="2632656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Where</a:t>
            </a:r>
            <a:r>
              <a:rPr lang="de-DE" dirty="0"/>
              <a:t> </a:t>
            </a:r>
            <a:r>
              <a:rPr lang="de-DE" dirty="0" err="1"/>
              <a:t>it</a:t>
            </a:r>
            <a:r>
              <a:rPr lang="de-DE" dirty="0"/>
              <a:t> </a:t>
            </a:r>
            <a:r>
              <a:rPr lang="de-DE" dirty="0" err="1"/>
              <a:t>came</a:t>
            </a:r>
            <a:r>
              <a:rPr lang="de-DE" dirty="0"/>
              <a:t> </a:t>
            </a:r>
            <a:r>
              <a:rPr lang="de-DE" dirty="0" err="1"/>
              <a:t>from</a:t>
            </a:r>
            <a:r>
              <a:rPr lang="de-DE" dirty="0"/>
              <a:t>?</a:t>
            </a:r>
          </a:p>
          <a:p>
            <a:r>
              <a:rPr lang="de-DE" dirty="0" err="1"/>
              <a:t>Why</a:t>
            </a:r>
            <a:r>
              <a:rPr lang="de-DE" dirty="0"/>
              <a:t> </a:t>
            </a:r>
            <a:r>
              <a:rPr lang="de-DE" dirty="0" err="1"/>
              <a:t>you</a:t>
            </a:r>
            <a:r>
              <a:rPr lang="de-DE" dirty="0"/>
              <a:t> </a:t>
            </a:r>
            <a:r>
              <a:rPr lang="de-DE" dirty="0" err="1"/>
              <a:t>would</a:t>
            </a:r>
            <a:r>
              <a:rPr lang="de-DE" dirty="0"/>
              <a:t> </a:t>
            </a:r>
            <a:r>
              <a:rPr lang="de-DE" dirty="0" err="1"/>
              <a:t>use</a:t>
            </a:r>
            <a:r>
              <a:rPr lang="de-DE" dirty="0"/>
              <a:t> </a:t>
            </a:r>
            <a:r>
              <a:rPr lang="de-DE" dirty="0" err="1"/>
              <a:t>it</a:t>
            </a:r>
            <a:r>
              <a:rPr lang="de-DE" dirty="0"/>
              <a:t>?</a:t>
            </a:r>
          </a:p>
          <a:p>
            <a:r>
              <a:rPr lang="de-DE" dirty="0" err="1"/>
              <a:t>Why</a:t>
            </a:r>
            <a:r>
              <a:rPr lang="de-DE" dirty="0"/>
              <a:t> </a:t>
            </a:r>
            <a:r>
              <a:rPr lang="de-DE" dirty="0" err="1"/>
              <a:t>its</a:t>
            </a:r>
            <a:r>
              <a:rPr lang="de-DE" dirty="0"/>
              <a:t> </a:t>
            </a:r>
            <a:r>
              <a:rPr lang="de-DE" dirty="0" err="1"/>
              <a:t>important</a:t>
            </a:r>
            <a:r>
              <a:rPr lang="de-DE" dirty="0"/>
              <a:t>?</a:t>
            </a:r>
          </a:p>
          <a:p>
            <a:r>
              <a:rPr lang="de-DE" dirty="0" err="1"/>
              <a:t>How</a:t>
            </a:r>
            <a:r>
              <a:rPr lang="de-DE" baseline="0" dirty="0"/>
              <a:t> </a:t>
            </a:r>
            <a:r>
              <a:rPr lang="de-DE" baseline="0" dirty="0" err="1"/>
              <a:t>can</a:t>
            </a:r>
            <a:r>
              <a:rPr lang="de-DE" baseline="0" dirty="0"/>
              <a:t> </a:t>
            </a:r>
            <a:r>
              <a:rPr lang="de-DE" baseline="0" dirty="0" err="1"/>
              <a:t>it</a:t>
            </a:r>
            <a:r>
              <a:rPr lang="de-DE" baseline="0" dirty="0"/>
              <a:t> </a:t>
            </a:r>
            <a:r>
              <a:rPr lang="de-DE" baseline="0" dirty="0" err="1"/>
              <a:t>help</a:t>
            </a:r>
            <a:r>
              <a:rPr lang="de-DE" baseline="0" dirty="0"/>
              <a:t> </a:t>
            </a:r>
            <a:r>
              <a:rPr lang="de-DE" baseline="0" dirty="0" err="1"/>
              <a:t>you</a:t>
            </a:r>
            <a:r>
              <a:rPr lang="de-DE" baseline="0" dirty="0"/>
              <a:t>?</a:t>
            </a:r>
          </a:p>
          <a:p>
            <a:r>
              <a:rPr lang="de-DE" baseline="0" dirty="0" err="1"/>
              <a:t>Some</a:t>
            </a:r>
            <a:r>
              <a:rPr lang="de-DE" baseline="0" dirty="0"/>
              <a:t> live </a:t>
            </a:r>
            <a:r>
              <a:rPr lang="de-DE" baseline="0" dirty="0" err="1"/>
              <a:t>coding</a:t>
            </a:r>
            <a:r>
              <a:rPr lang="de-DE" baseline="0" dirty="0"/>
              <a:t>?</a:t>
            </a:r>
          </a:p>
          <a:p>
            <a:r>
              <a:rPr lang="de-DE" baseline="0" dirty="0"/>
              <a:t>Spring Cloud </a:t>
            </a:r>
            <a:r>
              <a:rPr lang="de-DE" baseline="0" dirty="0" err="1"/>
              <a:t>Kubernetes</a:t>
            </a:r>
            <a:endParaRPr lang="de-DE" baseline="0" dirty="0"/>
          </a:p>
          <a:p>
            <a:r>
              <a:rPr lang="de-DE" baseline="0" dirty="0" err="1"/>
              <a:t>Questions</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B84BFB53-526B-4D7F-B4CF-4201B5D3A22A}" type="slidenum">
              <a:rPr lang="de-DE" smtClean="0"/>
              <a:t>2</a:t>
            </a:fld>
            <a:endParaRPr lang="de-DE"/>
          </a:p>
        </p:txBody>
      </p:sp>
    </p:spTree>
    <p:extLst>
      <p:ext uri="{BB962C8B-B14F-4D97-AF65-F5344CB8AC3E}">
        <p14:creationId xmlns:p14="http://schemas.microsoft.com/office/powerpoint/2010/main" val="1586324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noProof="0"/>
              <a:t>Failures </a:t>
            </a:r>
            <a:r>
              <a:rPr lang="en-US" baseline="0" noProof="0" dirty="0"/>
              <a:t>can happen, but you typically don‘t want your users to notice</a:t>
            </a:r>
          </a:p>
          <a:p>
            <a:r>
              <a:rPr lang="en-US" baseline="0" noProof="0" dirty="0"/>
              <a:t>Circuit breakers can help to cope with this. Imagine sending an API request, to another service, database or whatever. If this request fails, and it will sooner or later, you don't want your users to see nasty </a:t>
            </a:r>
            <a:r>
              <a:rPr lang="en-US" baseline="0" noProof="0" dirty="0" err="1"/>
              <a:t>Stacktraces</a:t>
            </a:r>
            <a:r>
              <a:rPr lang="en-US" baseline="0" noProof="0" dirty="0"/>
              <a:t> or anything.</a:t>
            </a:r>
          </a:p>
          <a:p>
            <a:r>
              <a:rPr lang="en-US" noProof="0" dirty="0"/>
              <a:t>If now</a:t>
            </a:r>
            <a:r>
              <a:rPr lang="en-US" baseline="0" noProof="0" dirty="0"/>
              <a:t> the request times out, or blows in our face, the circuit trips. Which avoids sending massive loads of requests to already overloaded services, but instead maybe returning the last good cache data that we had.</a:t>
            </a:r>
          </a:p>
          <a:p>
            <a:r>
              <a:rPr lang="en-US" baseline="0" noProof="0" dirty="0"/>
              <a:t>Then periodically, we let some requests go through, to kind of test to see if something’s actually working again.</a:t>
            </a:r>
            <a:endParaRPr lang="en-US" noProof="0" dirty="0"/>
          </a:p>
        </p:txBody>
      </p:sp>
      <p:sp>
        <p:nvSpPr>
          <p:cNvPr id="4" name="Foliennummernplatzhalter 3"/>
          <p:cNvSpPr>
            <a:spLocks noGrp="1"/>
          </p:cNvSpPr>
          <p:nvPr>
            <p:ph type="sldNum" sz="quarter" idx="10"/>
          </p:nvPr>
        </p:nvSpPr>
        <p:spPr/>
        <p:txBody>
          <a:bodyPr/>
          <a:lstStyle/>
          <a:p>
            <a:fld id="{B84BFB53-526B-4D7F-B4CF-4201B5D3A22A}" type="slidenum">
              <a:rPr lang="de-DE" smtClean="0"/>
              <a:t>11</a:t>
            </a:fld>
            <a:endParaRPr lang="de-DE"/>
          </a:p>
        </p:txBody>
      </p:sp>
    </p:spTree>
    <p:extLst>
      <p:ext uri="{BB962C8B-B14F-4D97-AF65-F5344CB8AC3E}">
        <p14:creationId xmlns:p14="http://schemas.microsoft.com/office/powerpoint/2010/main" val="4238848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You mostly have a number of </a:t>
            </a:r>
            <a:r>
              <a:rPr lang="en-US" noProof="0" dirty="0" err="1"/>
              <a:t>microservices</a:t>
            </a:r>
            <a:r>
              <a:rPr lang="en-US" noProof="0" dirty="0"/>
              <a:t>, talking to each other,</a:t>
            </a:r>
            <a:r>
              <a:rPr lang="en-US" baseline="0" noProof="0" dirty="0"/>
              <a:t> and of course you want to see what's going on there, especially when stuff goes wrong.</a:t>
            </a:r>
          </a:p>
          <a:p>
            <a:r>
              <a:rPr lang="en-US" baseline="0" noProof="0" dirty="0"/>
              <a:t>Basically you have a bunch of requests now, inside your service landscape, how are you going to find out which belong together?</a:t>
            </a:r>
          </a:p>
          <a:p>
            <a:r>
              <a:rPr lang="en-US" baseline="0" noProof="0" dirty="0"/>
              <a:t>This is where Spring Cloud Sleuth comes in, it instruments the most common libraries, like Feign, </a:t>
            </a:r>
            <a:r>
              <a:rPr lang="en-US" baseline="0" noProof="0" dirty="0" err="1"/>
              <a:t>Hystrix</a:t>
            </a:r>
            <a:r>
              <a:rPr lang="en-US" baseline="0" noProof="0" dirty="0"/>
              <a:t>, </a:t>
            </a:r>
            <a:r>
              <a:rPr lang="en-US" baseline="0" noProof="0" dirty="0" err="1"/>
              <a:t>RxJava</a:t>
            </a:r>
            <a:r>
              <a:rPr lang="en-US" baseline="0" noProof="0" dirty="0"/>
              <a:t> and basically every incoming and outgoing HTTP request of your Spring application, and adds correlation ids to every request.</a:t>
            </a:r>
          </a:p>
          <a:p>
            <a:r>
              <a:rPr lang="en-US" baseline="0" noProof="0" dirty="0"/>
              <a:t>The information can then be visualized using </a:t>
            </a:r>
            <a:r>
              <a:rPr lang="en-US" baseline="0" noProof="0" dirty="0" err="1"/>
              <a:t>Zipkin</a:t>
            </a:r>
            <a:r>
              <a:rPr lang="en-US" baseline="0" noProof="0" dirty="0"/>
              <a:t>, where you can search an filter for requests and services, analyze errors and latency issues</a:t>
            </a:r>
          </a:p>
          <a:p>
            <a:endParaRPr lang="en-US" baseline="0" noProof="0" dirty="0"/>
          </a:p>
        </p:txBody>
      </p:sp>
      <p:sp>
        <p:nvSpPr>
          <p:cNvPr id="4" name="Foliennummernplatzhalter 3"/>
          <p:cNvSpPr>
            <a:spLocks noGrp="1"/>
          </p:cNvSpPr>
          <p:nvPr>
            <p:ph type="sldNum" sz="quarter" idx="10"/>
          </p:nvPr>
        </p:nvSpPr>
        <p:spPr/>
        <p:txBody>
          <a:bodyPr/>
          <a:lstStyle/>
          <a:p>
            <a:fld id="{B84BFB53-526B-4D7F-B4CF-4201B5D3A22A}" type="slidenum">
              <a:rPr lang="de-DE" smtClean="0"/>
              <a:t>12</a:t>
            </a:fld>
            <a:endParaRPr lang="de-DE"/>
          </a:p>
        </p:txBody>
      </p:sp>
    </p:spTree>
    <p:extLst>
      <p:ext uri="{BB962C8B-B14F-4D97-AF65-F5344CB8AC3E}">
        <p14:creationId xmlns:p14="http://schemas.microsoft.com/office/powerpoint/2010/main" val="3255107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As I already said, you</a:t>
            </a:r>
            <a:r>
              <a:rPr lang="en-US" baseline="0" noProof="0" dirty="0"/>
              <a:t> will end up with a lot of services sooner or later, with a lot of communication in between. If you now want to test your whole system (remember, its always a good idea to check if your system as a whole is even working!),</a:t>
            </a:r>
          </a:p>
          <a:p>
            <a:r>
              <a:rPr lang="en-US" baseline="0" noProof="0" dirty="0"/>
              <a:t>You have to start every single service and then run your test scenarios.</a:t>
            </a:r>
          </a:p>
          <a:p>
            <a:r>
              <a:rPr lang="en-US" baseline="0" noProof="0" dirty="0"/>
              <a:t>As you might image, this is easier said than done, it is slow, it is expensive, it is complex and it is extremely hard to debug.</a:t>
            </a:r>
          </a:p>
          <a:p>
            <a:r>
              <a:rPr lang="en-US" baseline="0" noProof="0" dirty="0"/>
              <a:t>Another way to do it, is to mock the other services, which is faster, and easier to reason about.</a:t>
            </a:r>
          </a:p>
          <a:p>
            <a:r>
              <a:rPr lang="en-US" baseline="0" noProof="0" dirty="0"/>
              <a:t>And here is where Spring Cloud Contract comes to the rescue. It allows us to define contracts (imagine: if I send you this, I expect this response from you), which then allows for automatic creation of stubs and tests based on this contracts. </a:t>
            </a:r>
          </a:p>
          <a:p>
            <a:endParaRPr lang="en-US" baseline="0" noProof="0" dirty="0"/>
          </a:p>
        </p:txBody>
      </p:sp>
      <p:sp>
        <p:nvSpPr>
          <p:cNvPr id="4" name="Foliennummernplatzhalter 3"/>
          <p:cNvSpPr>
            <a:spLocks noGrp="1"/>
          </p:cNvSpPr>
          <p:nvPr>
            <p:ph type="sldNum" sz="quarter" idx="10"/>
          </p:nvPr>
        </p:nvSpPr>
        <p:spPr/>
        <p:txBody>
          <a:bodyPr/>
          <a:lstStyle/>
          <a:p>
            <a:fld id="{B84BFB53-526B-4D7F-B4CF-4201B5D3A22A}" type="slidenum">
              <a:rPr lang="de-DE" smtClean="0"/>
              <a:t>13</a:t>
            </a:fld>
            <a:endParaRPr lang="de-DE"/>
          </a:p>
        </p:txBody>
      </p:sp>
    </p:spTree>
    <p:extLst>
      <p:ext uri="{BB962C8B-B14F-4D97-AF65-F5344CB8AC3E}">
        <p14:creationId xmlns:p14="http://schemas.microsoft.com/office/powerpoint/2010/main" val="301323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B84BFB53-526B-4D7F-B4CF-4201B5D3A22A}" type="slidenum">
              <a:rPr lang="de-DE" smtClean="0"/>
              <a:t>19</a:t>
            </a:fld>
            <a:endParaRPr lang="de-DE"/>
          </a:p>
        </p:txBody>
      </p:sp>
    </p:spTree>
    <p:extLst>
      <p:ext uri="{BB962C8B-B14F-4D97-AF65-F5344CB8AC3E}">
        <p14:creationId xmlns:p14="http://schemas.microsoft.com/office/powerpoint/2010/main" val="102406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Who is already familiar with Spring</a:t>
            </a:r>
            <a:r>
              <a:rPr lang="en-US" baseline="0" noProof="0" dirty="0"/>
              <a:t> Framework? Spring Boot? Raise your hands!</a:t>
            </a:r>
          </a:p>
          <a:p>
            <a:r>
              <a:rPr lang="en-US" baseline="0" noProof="0" dirty="0"/>
              <a:t>Who has already heard of Spring Cloud or played some time with it? </a:t>
            </a:r>
          </a:p>
          <a:p>
            <a:r>
              <a:rPr lang="en-US" baseline="0" noProof="0" dirty="0"/>
              <a:t>Who is an expert in Spring Cloud? You </a:t>
            </a:r>
            <a:r>
              <a:rPr lang="en-US" baseline="0" noProof="0" dirty="0" err="1"/>
              <a:t>shouldnt</a:t>
            </a:r>
            <a:r>
              <a:rPr lang="en-US" baseline="0" noProof="0" dirty="0"/>
              <a:t> be here -&gt; Go to a different sessions maybe?</a:t>
            </a:r>
          </a:p>
        </p:txBody>
      </p:sp>
      <p:sp>
        <p:nvSpPr>
          <p:cNvPr id="4" name="Foliennummernplatzhalter 3"/>
          <p:cNvSpPr>
            <a:spLocks noGrp="1"/>
          </p:cNvSpPr>
          <p:nvPr>
            <p:ph type="sldNum" sz="quarter" idx="10"/>
          </p:nvPr>
        </p:nvSpPr>
        <p:spPr/>
        <p:txBody>
          <a:bodyPr/>
          <a:lstStyle/>
          <a:p>
            <a:fld id="{B84BFB53-526B-4D7F-B4CF-4201B5D3A22A}" type="slidenum">
              <a:rPr lang="de-DE" smtClean="0"/>
              <a:t>3</a:t>
            </a:fld>
            <a:endParaRPr lang="de-DE"/>
          </a:p>
        </p:txBody>
      </p:sp>
    </p:spTree>
    <p:extLst>
      <p:ext uri="{BB962C8B-B14F-4D97-AF65-F5344CB8AC3E}">
        <p14:creationId xmlns:p14="http://schemas.microsoft.com/office/powerpoint/2010/main" val="369911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It’s easier said than its done</a:t>
            </a:r>
          </a:p>
          <a:p>
            <a:r>
              <a:rPr lang="en-US" noProof="0" dirty="0"/>
              <a:t>Add dependencies to Maven,</a:t>
            </a:r>
            <a:r>
              <a:rPr lang="en-US" baseline="0" noProof="0" dirty="0"/>
              <a:t> </a:t>
            </a:r>
            <a:r>
              <a:rPr lang="en-US" noProof="0" dirty="0"/>
              <a:t>put </a:t>
            </a:r>
            <a:r>
              <a:rPr lang="en-US" baseline="0" noProof="0" dirty="0"/>
              <a:t>some annotations in there, maybe define some properties and there you go with your shiny cloud native service</a:t>
            </a:r>
            <a:endParaRPr lang="en-US" noProof="0" dirty="0"/>
          </a:p>
        </p:txBody>
      </p:sp>
      <p:sp>
        <p:nvSpPr>
          <p:cNvPr id="4" name="Foliennummernplatzhalter 3"/>
          <p:cNvSpPr>
            <a:spLocks noGrp="1"/>
          </p:cNvSpPr>
          <p:nvPr>
            <p:ph type="sldNum" sz="quarter" idx="10"/>
          </p:nvPr>
        </p:nvSpPr>
        <p:spPr/>
        <p:txBody>
          <a:bodyPr/>
          <a:lstStyle/>
          <a:p>
            <a:fld id="{B84BFB53-526B-4D7F-B4CF-4201B5D3A22A}" type="slidenum">
              <a:rPr lang="de-DE" smtClean="0"/>
              <a:t>4</a:t>
            </a:fld>
            <a:endParaRPr lang="de-DE"/>
          </a:p>
        </p:txBody>
      </p:sp>
    </p:spTree>
    <p:extLst>
      <p:ext uri="{BB962C8B-B14F-4D97-AF65-F5344CB8AC3E}">
        <p14:creationId xmlns:p14="http://schemas.microsoft.com/office/powerpoint/2010/main" val="989330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Let‘s take a look at the core components, or some core components that make up the spring cloud ecosystem</a:t>
            </a:r>
          </a:p>
          <a:p>
            <a:endParaRPr lang="en-US" noProof="0" dirty="0"/>
          </a:p>
          <a:p>
            <a:r>
              <a:rPr lang="en-US" noProof="0" dirty="0"/>
              <a:t>Spring</a:t>
            </a:r>
            <a:r>
              <a:rPr lang="en-US" baseline="0" noProof="0" dirty="0"/>
              <a:t> Cloud Config Server and Client for centralized Configuration</a:t>
            </a:r>
          </a:p>
          <a:p>
            <a:r>
              <a:rPr lang="en-US" baseline="0" noProof="0" dirty="0"/>
              <a:t>Service Discovery needed in any Cloud environment -&gt; dynamic nature of the cloud makes it more complicated to find the bunch of services you deployed some time earlier</a:t>
            </a:r>
          </a:p>
          <a:p>
            <a:r>
              <a:rPr lang="en-US" baseline="0" noProof="0" dirty="0"/>
              <a:t>Circuit Breakers help to cope with failure, they help to isolate service failures from each other, preventing cascading failure</a:t>
            </a:r>
          </a:p>
          <a:p>
            <a:r>
              <a:rPr lang="en-US" baseline="0" noProof="0" dirty="0"/>
              <a:t>Somehow your services need to communicate with each other. Having a way to communicate is quite important</a:t>
            </a:r>
          </a:p>
          <a:p>
            <a:r>
              <a:rPr lang="en-US" baseline="0" noProof="0" dirty="0"/>
              <a:t>API Gateway can be quite important depending on the environment. It is the entry point to your service landscape, handling routing, filtering, load shedding etc.</a:t>
            </a:r>
          </a:p>
          <a:p>
            <a:r>
              <a:rPr lang="en-US" baseline="0" noProof="0" dirty="0"/>
              <a:t>Observability is quite at the uprising of attention in cloud environments. It is quite important to trace the messages through your service landscape.</a:t>
            </a:r>
          </a:p>
          <a:p>
            <a:r>
              <a:rPr lang="en-US" baseline="0" noProof="0" dirty="0"/>
              <a:t>Spring Cloud Contract to verify your inter-service communication</a:t>
            </a:r>
          </a:p>
        </p:txBody>
      </p:sp>
      <p:sp>
        <p:nvSpPr>
          <p:cNvPr id="4" name="Foliennummernplatzhalter 3"/>
          <p:cNvSpPr>
            <a:spLocks noGrp="1"/>
          </p:cNvSpPr>
          <p:nvPr>
            <p:ph type="sldNum" sz="quarter" idx="10"/>
          </p:nvPr>
        </p:nvSpPr>
        <p:spPr/>
        <p:txBody>
          <a:bodyPr/>
          <a:lstStyle/>
          <a:p>
            <a:fld id="{B84BFB53-526B-4D7F-B4CF-4201B5D3A22A}" type="slidenum">
              <a:rPr lang="de-DE" smtClean="0"/>
              <a:t>5</a:t>
            </a:fld>
            <a:endParaRPr lang="de-DE"/>
          </a:p>
        </p:txBody>
      </p:sp>
    </p:spTree>
    <p:extLst>
      <p:ext uri="{BB962C8B-B14F-4D97-AF65-F5344CB8AC3E}">
        <p14:creationId xmlns:p14="http://schemas.microsoft.com/office/powerpoint/2010/main" val="299718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The number</a:t>
            </a:r>
            <a:r>
              <a:rPr lang="en-US" baseline="0" noProof="0" dirty="0"/>
              <a:t> of projects is still growing, I‘m not going to talk about all, I am only talking about the ones that I think are important for beginners and people gravitate towards to just get started.</a:t>
            </a:r>
            <a:endParaRPr lang="en-US" noProof="0" dirty="0"/>
          </a:p>
        </p:txBody>
      </p:sp>
      <p:sp>
        <p:nvSpPr>
          <p:cNvPr id="4" name="Foliennummernplatzhalter 3"/>
          <p:cNvSpPr>
            <a:spLocks noGrp="1"/>
          </p:cNvSpPr>
          <p:nvPr>
            <p:ph type="sldNum" sz="quarter" idx="10"/>
          </p:nvPr>
        </p:nvSpPr>
        <p:spPr/>
        <p:txBody>
          <a:bodyPr/>
          <a:lstStyle/>
          <a:p>
            <a:fld id="{B84BFB53-526B-4D7F-B4CF-4201B5D3A22A}" type="slidenum">
              <a:rPr lang="de-DE" smtClean="0"/>
              <a:t>6</a:t>
            </a:fld>
            <a:endParaRPr lang="de-DE"/>
          </a:p>
        </p:txBody>
      </p:sp>
    </p:spTree>
    <p:extLst>
      <p:ext uri="{BB962C8B-B14F-4D97-AF65-F5344CB8AC3E}">
        <p14:creationId xmlns:p14="http://schemas.microsoft.com/office/powerpoint/2010/main" val="403207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Who</a:t>
            </a:r>
            <a:r>
              <a:rPr lang="en-US" baseline="0" noProof="0" dirty="0"/>
              <a:t> hasn’t stumbled across these nasty applications, having configuration properties hardcoded in some Java classes, or set in some shell install scripts, or configuration determined at build time, bundled with the resulting package?</a:t>
            </a:r>
          </a:p>
          <a:p>
            <a:r>
              <a:rPr lang="en-US" baseline="0" noProof="0" dirty="0"/>
              <a:t>Suddenly configuration is invalid, changes without any trace or imagine the following situation:</a:t>
            </a:r>
          </a:p>
          <a:p>
            <a:r>
              <a:rPr lang="en-US" baseline="0" noProof="0" dirty="0"/>
              <a:t>You have to change a single property and suddenly you have to change the file, code or whatever, build a JAR and run through the whole build and deployment pipeline. </a:t>
            </a:r>
          </a:p>
          <a:p>
            <a:r>
              <a:rPr lang="en-US" baseline="0" noProof="0" dirty="0"/>
              <a:t>With Spring Cloud it is possible to remove the configuration out of the application following a more centralized approach. </a:t>
            </a:r>
          </a:p>
          <a:p>
            <a:r>
              <a:rPr lang="en-US" baseline="0" noProof="0" dirty="0"/>
              <a:t>The configuration can be stored in Git (most common way) or in SVN, the filesystem, can be fetched using JDBC or any other custom approach.</a:t>
            </a:r>
          </a:p>
          <a:p>
            <a:r>
              <a:rPr lang="en-US" baseline="0" noProof="0" dirty="0"/>
              <a:t>With that comes versioning, traceability and overall increased transparency and flexibility.</a:t>
            </a:r>
          </a:p>
          <a:p>
            <a:endParaRPr lang="en-US" baseline="0" noProof="0" dirty="0"/>
          </a:p>
          <a:p>
            <a:r>
              <a:rPr lang="en-US" baseline="0" noProof="0" dirty="0"/>
              <a:t>When changing the configuration the </a:t>
            </a:r>
            <a:r>
              <a:rPr lang="en-US" baseline="0" noProof="0" dirty="0" err="1"/>
              <a:t>Config</a:t>
            </a:r>
            <a:r>
              <a:rPr lang="en-US" baseline="0" noProof="0" dirty="0"/>
              <a:t> Server reloads the configuration (e.g. </a:t>
            </a:r>
            <a:r>
              <a:rPr lang="en-US" baseline="0" noProof="0" dirty="0" err="1"/>
              <a:t>udpates</a:t>
            </a:r>
            <a:r>
              <a:rPr lang="en-US" baseline="0" noProof="0" dirty="0"/>
              <a:t> its local </a:t>
            </a:r>
            <a:r>
              <a:rPr lang="en-US" baseline="0" noProof="0" dirty="0" err="1"/>
              <a:t>Git</a:t>
            </a:r>
            <a:r>
              <a:rPr lang="en-US" baseline="0" noProof="0" dirty="0"/>
              <a:t> repository). Then you can either restart the application effected, or the </a:t>
            </a:r>
            <a:r>
              <a:rPr lang="en-US" baseline="0" noProof="0" dirty="0" err="1"/>
              <a:t>Config</a:t>
            </a:r>
            <a:r>
              <a:rPr lang="en-US" baseline="0" noProof="0" dirty="0"/>
              <a:t> server notifies the affected applications, depending on your environment.</a:t>
            </a:r>
            <a:endParaRPr lang="en-US" noProof="0" dirty="0"/>
          </a:p>
          <a:p>
            <a:endParaRPr lang="en-US" noProof="0" dirty="0"/>
          </a:p>
          <a:p>
            <a:r>
              <a:rPr lang="en-US" noProof="0" dirty="0"/>
              <a:t>https://spring.io/blog/2015/01/13/configuring-it-all-out-or-12-factor-app-style-configuration-with-spring</a:t>
            </a:r>
          </a:p>
        </p:txBody>
      </p:sp>
      <p:sp>
        <p:nvSpPr>
          <p:cNvPr id="4" name="Foliennummernplatzhalter 3"/>
          <p:cNvSpPr>
            <a:spLocks noGrp="1"/>
          </p:cNvSpPr>
          <p:nvPr>
            <p:ph type="sldNum" sz="quarter" idx="10"/>
          </p:nvPr>
        </p:nvSpPr>
        <p:spPr/>
        <p:txBody>
          <a:bodyPr/>
          <a:lstStyle/>
          <a:p>
            <a:fld id="{B84BFB53-526B-4D7F-B4CF-4201B5D3A22A}" type="slidenum">
              <a:rPr lang="de-DE" smtClean="0"/>
              <a:t>7</a:t>
            </a:fld>
            <a:endParaRPr lang="de-DE"/>
          </a:p>
        </p:txBody>
      </p:sp>
    </p:spTree>
    <p:extLst>
      <p:ext uri="{BB962C8B-B14F-4D97-AF65-F5344CB8AC3E}">
        <p14:creationId xmlns:p14="http://schemas.microsoft.com/office/powerpoint/2010/main" val="381489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In cloud environments,</a:t>
            </a:r>
            <a:r>
              <a:rPr lang="en-US" baseline="0" noProof="0" dirty="0"/>
              <a:t> the number of apps deployed, and their location can change from hour to hour, day to day, so its very dynamic. Suddenly you have the problem that you cannot hardcode URLs anymore. </a:t>
            </a:r>
          </a:p>
          <a:p>
            <a:r>
              <a:rPr lang="en-US" baseline="0" noProof="0" dirty="0"/>
              <a:t>You need a more dynamic and flexible approach, maybe also considering the health of a service ( Maybe it would be a good idea to know if a service is up or down before talking with it?). Service Discovery therefore allows applications to easily discover applications using the concept of „logical service names“</a:t>
            </a:r>
          </a:p>
          <a:p>
            <a:r>
              <a:rPr lang="en-US" baseline="0" noProof="0" dirty="0"/>
              <a:t>A couple of different </a:t>
            </a:r>
            <a:r>
              <a:rPr lang="en-US" baseline="0" noProof="0" dirty="0" err="1"/>
              <a:t>backends</a:t>
            </a:r>
            <a:r>
              <a:rPr lang="en-US" baseline="0" noProof="0" dirty="0"/>
              <a:t> are supported, like Eureka, Zookeeper, Consul, or directly trust the capabilities of your </a:t>
            </a:r>
            <a:r>
              <a:rPr lang="en-US" baseline="0" noProof="0" dirty="0" err="1"/>
              <a:t>Kubernetes</a:t>
            </a:r>
            <a:r>
              <a:rPr lang="en-US" baseline="0" noProof="0" dirty="0"/>
              <a:t> Cluster (more on that later)</a:t>
            </a:r>
            <a:endParaRPr lang="en-US" noProof="0" dirty="0"/>
          </a:p>
        </p:txBody>
      </p:sp>
      <p:sp>
        <p:nvSpPr>
          <p:cNvPr id="4" name="Foliennummernplatzhalter 3"/>
          <p:cNvSpPr>
            <a:spLocks noGrp="1"/>
          </p:cNvSpPr>
          <p:nvPr>
            <p:ph type="sldNum" sz="quarter" idx="10"/>
          </p:nvPr>
        </p:nvSpPr>
        <p:spPr/>
        <p:txBody>
          <a:bodyPr/>
          <a:lstStyle/>
          <a:p>
            <a:fld id="{B84BFB53-526B-4D7F-B4CF-4201B5D3A22A}" type="slidenum">
              <a:rPr lang="de-DE" smtClean="0"/>
              <a:t>8</a:t>
            </a:fld>
            <a:endParaRPr lang="de-DE"/>
          </a:p>
        </p:txBody>
      </p:sp>
    </p:spTree>
    <p:extLst>
      <p:ext uri="{BB962C8B-B14F-4D97-AF65-F5344CB8AC3E}">
        <p14:creationId xmlns:p14="http://schemas.microsoft.com/office/powerpoint/2010/main" val="1176295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Sooner</a:t>
            </a:r>
            <a:r>
              <a:rPr lang="en-US" baseline="0" noProof="0" dirty="0"/>
              <a:t> or later you will end with just more than one service. So you will need a way how these services will communicate. This can be over HTTP and REST or some type of asynchronous messaging protocol as well.</a:t>
            </a:r>
          </a:p>
          <a:p>
            <a:r>
              <a:rPr lang="en-US" baseline="0" noProof="0" dirty="0"/>
              <a:t>Your application will talk to the service registry service, and figure out where is the service that I </a:t>
            </a:r>
            <a:r>
              <a:rPr lang="en-US" baseline="0" noProof="0" dirty="0" err="1"/>
              <a:t>wanna</a:t>
            </a:r>
            <a:r>
              <a:rPr lang="en-US" baseline="0" noProof="0" dirty="0"/>
              <a:t> make a request to located and use some form of routing and messaging to do this request.</a:t>
            </a:r>
          </a:p>
          <a:p>
            <a:r>
              <a:rPr lang="en-US" baseline="0" noProof="0" dirty="0"/>
              <a:t>Supported out of the box e.g. is Netflix Ribbon and Open Feign or RabbitMQ or Kafka for asynchronous messaging.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noProof="0" dirty="0"/>
              <a:t>With this comes the ability of client side load balancing. The app can make decisions based on metrics, based on latency or whatever you need.</a:t>
            </a:r>
          </a:p>
          <a:p>
            <a:r>
              <a:rPr lang="de-AT" baseline="0" noProof="0" dirty="0"/>
              <a:t>I</a:t>
            </a:r>
            <a:r>
              <a:rPr lang="en-US" baseline="0" noProof="0" dirty="0"/>
              <a:t>f you ask yourself why there is Netflix in there, Netflix is not only a video streaming platform, but also open sourced half of the stuff they built a couple of years ago, like </a:t>
            </a:r>
            <a:r>
              <a:rPr lang="en-US" baseline="0" noProof="0" dirty="0" err="1"/>
              <a:t>Hystrix</a:t>
            </a:r>
            <a:r>
              <a:rPr lang="en-US" baseline="0" noProof="0" dirty="0"/>
              <a:t>, Eureka, Ribbon, </a:t>
            </a:r>
            <a:r>
              <a:rPr lang="en-US" baseline="0" noProof="0" dirty="0" err="1"/>
              <a:t>Zuul</a:t>
            </a:r>
            <a:r>
              <a:rPr lang="en-US" baseline="0" noProof="0" dirty="0"/>
              <a:t>, etc.</a:t>
            </a:r>
          </a:p>
        </p:txBody>
      </p:sp>
      <p:sp>
        <p:nvSpPr>
          <p:cNvPr id="4" name="Foliennummernplatzhalter 3"/>
          <p:cNvSpPr>
            <a:spLocks noGrp="1"/>
          </p:cNvSpPr>
          <p:nvPr>
            <p:ph type="sldNum" sz="quarter" idx="10"/>
          </p:nvPr>
        </p:nvSpPr>
        <p:spPr/>
        <p:txBody>
          <a:bodyPr/>
          <a:lstStyle/>
          <a:p>
            <a:fld id="{B84BFB53-526B-4D7F-B4CF-4201B5D3A22A}" type="slidenum">
              <a:rPr lang="de-DE" smtClean="0"/>
              <a:t>9</a:t>
            </a:fld>
            <a:endParaRPr lang="de-DE"/>
          </a:p>
        </p:txBody>
      </p:sp>
    </p:spTree>
    <p:extLst>
      <p:ext uri="{BB962C8B-B14F-4D97-AF65-F5344CB8AC3E}">
        <p14:creationId xmlns:p14="http://schemas.microsoft.com/office/powerpoint/2010/main" val="345657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You want to have some</a:t>
            </a:r>
            <a:r>
              <a:rPr lang="en-US" baseline="0" noProof="0" dirty="0"/>
              <a:t> gateway in between to insulate your services that make up your cloud native application and that‘s because, again, the number of services, type of services, the services themselves that you have today, can be quite different tomorrow.</a:t>
            </a:r>
          </a:p>
          <a:p>
            <a:r>
              <a:rPr lang="en-US" baseline="0" noProof="0" dirty="0"/>
              <a:t>Image you have a service, which becomes so large, your have to split it into smaller pieces. Clients which needed one API request before, now need two or more requests. Or you are migrating a monolith slice by slice, service by service. Without an API Gateway to abstract away these </a:t>
            </a:r>
            <a:r>
              <a:rPr lang="en-US" baseline="0" noProof="0" dirty="0" err="1"/>
              <a:t>interna</a:t>
            </a:r>
            <a:r>
              <a:rPr lang="en-US" baseline="0" noProof="0" dirty="0"/>
              <a:t>, you can run in a lot of troubles here.</a:t>
            </a:r>
          </a:p>
          <a:p>
            <a:r>
              <a:rPr lang="en-US" baseline="0" noProof="0" dirty="0"/>
              <a:t>Here you basically have the choice of Netflix </a:t>
            </a:r>
            <a:r>
              <a:rPr lang="en-US" baseline="0" noProof="0" dirty="0" err="1"/>
              <a:t>Zuul</a:t>
            </a:r>
            <a:r>
              <a:rPr lang="en-US" baseline="0" noProof="0" dirty="0"/>
              <a:t>, which leverages Ribbon, Service Discovery and so one, which we talked about a second ago.</a:t>
            </a:r>
          </a:p>
          <a:p>
            <a:r>
              <a:rPr lang="en-US" baseline="0" noProof="0" dirty="0"/>
              <a:t>Since last year there is also a new kid on the block: Spring Cloud Gateway. Both </a:t>
            </a:r>
            <a:r>
              <a:rPr lang="en-US" baseline="0" noProof="0" dirty="0" err="1"/>
              <a:t>Zuul</a:t>
            </a:r>
            <a:r>
              <a:rPr lang="en-US" baseline="0" noProof="0" dirty="0"/>
              <a:t> 2.0 and Spring Cloud Gateway are completely written in an asynchronous and reactive way, with all pros and cons. The only difference is: Netflix took so long with releasing </a:t>
            </a:r>
            <a:r>
              <a:rPr lang="en-US" baseline="0" noProof="0" dirty="0" err="1"/>
              <a:t>Zuul</a:t>
            </a:r>
            <a:r>
              <a:rPr lang="en-US" baseline="0" noProof="0" dirty="0"/>
              <a:t> 2.0 Spring decided to make their own Gateway</a:t>
            </a:r>
            <a:endParaRPr lang="en-US" noProof="0" dirty="0"/>
          </a:p>
        </p:txBody>
      </p:sp>
      <p:sp>
        <p:nvSpPr>
          <p:cNvPr id="4" name="Foliennummernplatzhalter 3"/>
          <p:cNvSpPr>
            <a:spLocks noGrp="1"/>
          </p:cNvSpPr>
          <p:nvPr>
            <p:ph type="sldNum" sz="quarter" idx="10"/>
          </p:nvPr>
        </p:nvSpPr>
        <p:spPr/>
        <p:txBody>
          <a:bodyPr/>
          <a:lstStyle/>
          <a:p>
            <a:fld id="{B84BFB53-526B-4D7F-B4CF-4201B5D3A22A}" type="slidenum">
              <a:rPr lang="de-DE" smtClean="0"/>
              <a:t>10</a:t>
            </a:fld>
            <a:endParaRPr lang="de-DE"/>
          </a:p>
        </p:txBody>
      </p:sp>
    </p:spTree>
    <p:extLst>
      <p:ext uri="{BB962C8B-B14F-4D97-AF65-F5344CB8AC3E}">
        <p14:creationId xmlns:p14="http://schemas.microsoft.com/office/powerpoint/2010/main" val="71703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0E49992A-B578-4E8A-90EE-437F616DCE03}" type="datetimeFigureOut">
              <a:rPr lang="de-DE" smtClean="0"/>
              <a:t>25.10.2018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175863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E49992A-B578-4E8A-90EE-437F616DCE03}" type="datetimeFigureOut">
              <a:rPr lang="de-DE" smtClean="0"/>
              <a:t>25.10.2018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415700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E49992A-B578-4E8A-90EE-437F616DCE03}" type="datetimeFigureOut">
              <a:rPr lang="de-DE" smtClean="0"/>
              <a:t>25.10.2018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293068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E49992A-B578-4E8A-90EE-437F616DCE03}" type="datetimeFigureOut">
              <a:rPr lang="de-DE" smtClean="0"/>
              <a:t>25.10.2018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69036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0E49992A-B578-4E8A-90EE-437F616DCE03}" type="datetimeFigureOut">
              <a:rPr lang="de-DE" smtClean="0"/>
              <a:t>25.10.2018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31945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E49992A-B578-4E8A-90EE-437F616DCE03}" type="datetimeFigureOut">
              <a:rPr lang="de-DE" smtClean="0"/>
              <a:t>25.10.2018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13644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E49992A-B578-4E8A-90EE-437F616DCE03}" type="datetimeFigureOut">
              <a:rPr lang="de-DE" smtClean="0"/>
              <a:t>25.10.2018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171078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E49992A-B578-4E8A-90EE-437F616DCE03}" type="datetimeFigureOut">
              <a:rPr lang="de-DE" smtClean="0"/>
              <a:t>25.10.2018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2648679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E49992A-B578-4E8A-90EE-437F616DCE03}" type="datetimeFigureOut">
              <a:rPr lang="de-DE" smtClean="0"/>
              <a:t>25.10.2018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216910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0E49992A-B578-4E8A-90EE-437F616DCE03}" type="datetimeFigureOut">
              <a:rPr lang="de-DE" smtClean="0"/>
              <a:t>25.10.2018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329194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0E49992A-B578-4E8A-90EE-437F616DCE03}" type="datetimeFigureOut">
              <a:rPr lang="de-DE" smtClean="0"/>
              <a:t>25.10.2018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C3AD007-4F65-460B-83CC-A23A5C2F9398}" type="slidenum">
              <a:rPr lang="de-DE" smtClean="0"/>
              <a:t>‹Nr.›</a:t>
            </a:fld>
            <a:endParaRPr lang="de-DE"/>
          </a:p>
        </p:txBody>
      </p:sp>
    </p:spTree>
    <p:extLst>
      <p:ext uri="{BB962C8B-B14F-4D97-AF65-F5344CB8AC3E}">
        <p14:creationId xmlns:p14="http://schemas.microsoft.com/office/powerpoint/2010/main" val="50890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9992A-B578-4E8A-90EE-437F616DCE03}" type="datetimeFigureOut">
              <a:rPr lang="de-DE" smtClean="0"/>
              <a:t>25.10.2018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AD007-4F65-460B-83CC-A23A5C2F9398}" type="slidenum">
              <a:rPr lang="de-DE" smtClean="0"/>
              <a:t>‹Nr.›</a:t>
            </a:fld>
            <a:endParaRPr lang="de-DE"/>
          </a:p>
        </p:txBody>
      </p:sp>
    </p:spTree>
    <p:extLst>
      <p:ext uri="{BB962C8B-B14F-4D97-AF65-F5344CB8AC3E}">
        <p14:creationId xmlns:p14="http://schemas.microsoft.com/office/powerpoint/2010/main" val="145552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US" dirty="0"/>
              <a:t>Building Cloud Native Applications using Spring Cloud</a:t>
            </a:r>
          </a:p>
        </p:txBody>
      </p:sp>
      <p:sp>
        <p:nvSpPr>
          <p:cNvPr id="3" name="Untertitel 2"/>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41083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143" y="2416668"/>
            <a:ext cx="9061437" cy="4230622"/>
          </a:xfrm>
          <a:prstGeom prst="rect">
            <a:avLst/>
          </a:prstGeom>
        </p:spPr>
      </p:pic>
      <p:sp>
        <p:nvSpPr>
          <p:cNvPr id="2" name="Titel 1"/>
          <p:cNvSpPr>
            <a:spLocks noGrp="1"/>
          </p:cNvSpPr>
          <p:nvPr>
            <p:ph type="title"/>
          </p:nvPr>
        </p:nvSpPr>
        <p:spPr/>
        <p:txBody>
          <a:bodyPr/>
          <a:lstStyle/>
          <a:p>
            <a:r>
              <a:rPr lang="de-DE" dirty="0"/>
              <a:t>API Gateway</a:t>
            </a:r>
          </a:p>
        </p:txBody>
      </p:sp>
      <p:sp>
        <p:nvSpPr>
          <p:cNvPr id="3" name="Inhaltsplatzhalter 2"/>
          <p:cNvSpPr>
            <a:spLocks noGrp="1"/>
          </p:cNvSpPr>
          <p:nvPr>
            <p:ph idx="1"/>
          </p:nvPr>
        </p:nvSpPr>
        <p:spPr/>
        <p:txBody>
          <a:bodyPr/>
          <a:lstStyle/>
          <a:p>
            <a:r>
              <a:rPr lang="en-US" dirty="0"/>
              <a:t>API Gateways allow you to route API requests (internal or external) to the correct service</a:t>
            </a:r>
          </a:p>
          <a:p>
            <a:r>
              <a:rPr lang="en-US" dirty="0"/>
              <a:t>Netflix </a:t>
            </a:r>
            <a:r>
              <a:rPr lang="en-US" dirty="0" err="1"/>
              <a:t>Zuul</a:t>
            </a:r>
            <a:endParaRPr lang="en-US" dirty="0"/>
          </a:p>
          <a:p>
            <a:r>
              <a:rPr lang="en-US" dirty="0"/>
              <a:t>Spring Cloud Gateway</a:t>
            </a:r>
          </a:p>
        </p:txBody>
      </p:sp>
      <p:sp>
        <p:nvSpPr>
          <p:cNvPr id="6" name="Rechteck 5"/>
          <p:cNvSpPr/>
          <p:nvPr/>
        </p:nvSpPr>
        <p:spPr>
          <a:xfrm>
            <a:off x="6258467" y="6539567"/>
            <a:ext cx="5488112" cy="215444"/>
          </a:xfrm>
          <a:prstGeom prst="rect">
            <a:avLst/>
          </a:prstGeom>
        </p:spPr>
        <p:txBody>
          <a:bodyPr wrap="square">
            <a:spAutoFit/>
          </a:bodyPr>
          <a:lstStyle/>
          <a:p>
            <a:r>
              <a:rPr lang="de-DE" sz="800" dirty="0"/>
              <a:t>https://www.javaworld.com/article/2927920/cloud-computing/build-self-healing-distributed-systems-with-spring-cloud.html</a:t>
            </a:r>
          </a:p>
        </p:txBody>
      </p:sp>
    </p:spTree>
    <p:extLst>
      <p:ext uri="{BB962C8B-B14F-4D97-AF65-F5344CB8AC3E}">
        <p14:creationId xmlns:p14="http://schemas.microsoft.com/office/powerpoint/2010/main" val="396066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684" y="3664297"/>
            <a:ext cx="5069645" cy="2851675"/>
          </a:xfrm>
          <a:prstGeom prst="rect">
            <a:avLst/>
          </a:prstGeom>
        </p:spPr>
      </p:pic>
      <p:sp>
        <p:nvSpPr>
          <p:cNvPr id="2" name="Titel 1"/>
          <p:cNvSpPr>
            <a:spLocks noGrp="1"/>
          </p:cNvSpPr>
          <p:nvPr>
            <p:ph type="title"/>
          </p:nvPr>
        </p:nvSpPr>
        <p:spPr/>
        <p:txBody>
          <a:bodyPr/>
          <a:lstStyle/>
          <a:p>
            <a:r>
              <a:rPr lang="de-DE" dirty="0"/>
              <a:t>Circuit </a:t>
            </a:r>
            <a:r>
              <a:rPr lang="de-DE" dirty="0" err="1"/>
              <a:t>Breakers</a:t>
            </a:r>
            <a:endParaRPr lang="de-DE" dirty="0"/>
          </a:p>
        </p:txBody>
      </p:sp>
      <p:pic>
        <p:nvPicPr>
          <p:cNvPr id="4" name="Inhaltsplatzhalt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74129" y="2820636"/>
            <a:ext cx="6526701" cy="3810752"/>
          </a:xfrm>
        </p:spPr>
      </p:pic>
      <p:sp>
        <p:nvSpPr>
          <p:cNvPr id="5" name="Rechteck 4"/>
          <p:cNvSpPr/>
          <p:nvPr/>
        </p:nvSpPr>
        <p:spPr>
          <a:xfrm>
            <a:off x="6665143" y="6473652"/>
            <a:ext cx="5400082" cy="215444"/>
          </a:xfrm>
          <a:prstGeom prst="rect">
            <a:avLst/>
          </a:prstGeom>
        </p:spPr>
        <p:txBody>
          <a:bodyPr wrap="square">
            <a:spAutoFit/>
          </a:bodyPr>
          <a:lstStyle/>
          <a:p>
            <a:r>
              <a:rPr lang="de-DE" sz="800" dirty="0"/>
              <a:t>https://www.javaworld.com/article/2927920/cloud-computing/build-self-healing-distributed-systems-with-spring-cloud.html</a:t>
            </a:r>
          </a:p>
        </p:txBody>
      </p:sp>
      <p:sp>
        <p:nvSpPr>
          <p:cNvPr id="6" name="Inhaltsplatzhalt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Failure is inevitable, but your user’s don’t need to know</a:t>
            </a:r>
          </a:p>
          <a:p>
            <a:r>
              <a:rPr lang="en-US" dirty="0"/>
              <a:t>Circuit breakers can help an application function in the face of failure</a:t>
            </a:r>
          </a:p>
          <a:p>
            <a:r>
              <a:rPr lang="en-US" dirty="0"/>
              <a:t>Netflix </a:t>
            </a:r>
            <a:r>
              <a:rPr lang="en-US" dirty="0" err="1"/>
              <a:t>Hystrix</a:t>
            </a:r>
            <a:endParaRPr lang="en-US" dirty="0"/>
          </a:p>
          <a:p>
            <a:r>
              <a:rPr lang="en-US" i="1" dirty="0"/>
              <a:t>Resilience4J</a:t>
            </a:r>
          </a:p>
        </p:txBody>
      </p:sp>
      <p:sp>
        <p:nvSpPr>
          <p:cNvPr id="8" name="Rechteck 7"/>
          <p:cNvSpPr/>
          <p:nvPr/>
        </p:nvSpPr>
        <p:spPr>
          <a:xfrm>
            <a:off x="1651195" y="6473652"/>
            <a:ext cx="3190959" cy="215444"/>
          </a:xfrm>
          <a:prstGeom prst="rect">
            <a:avLst/>
          </a:prstGeom>
        </p:spPr>
        <p:txBody>
          <a:bodyPr wrap="square">
            <a:spAutoFit/>
          </a:bodyPr>
          <a:lstStyle/>
          <a:p>
            <a:r>
              <a:rPr lang="de-DE" sz="800" dirty="0"/>
              <a:t>https://www.planetgeek.ch/wp-content/uploads/2014/03/Slide5.png</a:t>
            </a:r>
          </a:p>
        </p:txBody>
      </p:sp>
    </p:spTree>
    <p:extLst>
      <p:ext uri="{BB962C8B-B14F-4D97-AF65-F5344CB8AC3E}">
        <p14:creationId xmlns:p14="http://schemas.microsoft.com/office/powerpoint/2010/main" val="73133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8867" y="3102429"/>
            <a:ext cx="7022790" cy="3438621"/>
          </a:xfrm>
          <a:prstGeom prst="rect">
            <a:avLst/>
          </a:prstGeom>
        </p:spPr>
      </p:pic>
      <p:sp>
        <p:nvSpPr>
          <p:cNvPr id="2" name="Titel 1"/>
          <p:cNvSpPr>
            <a:spLocks noGrp="1"/>
          </p:cNvSpPr>
          <p:nvPr>
            <p:ph type="title"/>
          </p:nvPr>
        </p:nvSpPr>
        <p:spPr/>
        <p:txBody>
          <a:bodyPr/>
          <a:lstStyle/>
          <a:p>
            <a:r>
              <a:rPr lang="de-DE" dirty="0" err="1"/>
              <a:t>Tracing</a:t>
            </a:r>
            <a:endParaRPr lang="de-DE" dirty="0"/>
          </a:p>
        </p:txBody>
      </p:sp>
      <p:sp>
        <p:nvSpPr>
          <p:cNvPr id="3" name="Inhaltsplatzhalter 2"/>
          <p:cNvSpPr>
            <a:spLocks noGrp="1"/>
          </p:cNvSpPr>
          <p:nvPr>
            <p:ph idx="1"/>
          </p:nvPr>
        </p:nvSpPr>
        <p:spPr/>
        <p:txBody>
          <a:bodyPr/>
          <a:lstStyle/>
          <a:p>
            <a:r>
              <a:rPr lang="en-US" dirty="0"/>
              <a:t>A single request to get data from your application may result in an exponentially larger number of requests to various </a:t>
            </a:r>
            <a:r>
              <a:rPr lang="en-US" dirty="0" err="1"/>
              <a:t>microservices</a:t>
            </a:r>
            <a:endParaRPr lang="en-US" dirty="0"/>
          </a:p>
          <a:p>
            <a:r>
              <a:rPr lang="en-US" dirty="0"/>
              <a:t>Tracing these requests through the application is critical when debugging issues</a:t>
            </a:r>
          </a:p>
          <a:p>
            <a:r>
              <a:rPr lang="en-US" dirty="0"/>
              <a:t>Spring Cloud Sleuth</a:t>
            </a:r>
          </a:p>
          <a:p>
            <a:r>
              <a:rPr lang="en-US" dirty="0" err="1"/>
              <a:t>Zipkin</a:t>
            </a:r>
            <a:endParaRPr lang="en-US" dirty="0"/>
          </a:p>
          <a:p>
            <a:pPr lvl="1"/>
            <a:r>
              <a:rPr lang="en-US" dirty="0"/>
              <a:t>In-Memory</a:t>
            </a:r>
          </a:p>
          <a:p>
            <a:pPr lvl="1"/>
            <a:r>
              <a:rPr lang="en-US" dirty="0"/>
              <a:t>Cassandra</a:t>
            </a:r>
          </a:p>
          <a:p>
            <a:pPr lvl="1"/>
            <a:r>
              <a:rPr lang="en-US" dirty="0" err="1"/>
              <a:t>ElasticSearch</a:t>
            </a:r>
            <a:endParaRPr lang="en-US" dirty="0"/>
          </a:p>
        </p:txBody>
      </p:sp>
      <p:sp>
        <p:nvSpPr>
          <p:cNvPr id="5" name="Rechteck 4"/>
          <p:cNvSpPr/>
          <p:nvPr/>
        </p:nvSpPr>
        <p:spPr>
          <a:xfrm>
            <a:off x="8786728" y="6541049"/>
            <a:ext cx="896399" cy="215444"/>
          </a:xfrm>
          <a:prstGeom prst="rect">
            <a:avLst/>
          </a:prstGeom>
        </p:spPr>
        <p:txBody>
          <a:bodyPr wrap="none">
            <a:spAutoFit/>
          </a:bodyPr>
          <a:lstStyle/>
          <a:p>
            <a:r>
              <a:rPr lang="de-DE" sz="800" dirty="0"/>
              <a:t>https://zipkin.io/</a:t>
            </a:r>
          </a:p>
        </p:txBody>
      </p:sp>
    </p:spTree>
    <p:extLst>
      <p:ext uri="{BB962C8B-B14F-4D97-AF65-F5344CB8AC3E}">
        <p14:creationId xmlns:p14="http://schemas.microsoft.com/office/powerpoint/2010/main" val="29212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Consumer </a:t>
            </a:r>
            <a:r>
              <a:rPr lang="de-DE" dirty="0" err="1"/>
              <a:t>Driven</a:t>
            </a:r>
            <a:r>
              <a:rPr lang="de-DE" dirty="0"/>
              <a:t> </a:t>
            </a:r>
            <a:r>
              <a:rPr lang="de-DE" dirty="0" err="1"/>
              <a:t>Contracts</a:t>
            </a:r>
            <a:endParaRPr lang="de-DE" dirty="0"/>
          </a:p>
        </p:txBody>
      </p:sp>
      <p:sp>
        <p:nvSpPr>
          <p:cNvPr id="3" name="Inhaltsplatzhalter 2"/>
          <p:cNvSpPr>
            <a:spLocks noGrp="1"/>
          </p:cNvSpPr>
          <p:nvPr>
            <p:ph idx="1"/>
          </p:nvPr>
        </p:nvSpPr>
        <p:spPr/>
        <p:txBody>
          <a:bodyPr/>
          <a:lstStyle/>
          <a:p>
            <a:r>
              <a:rPr lang="en-US" dirty="0"/>
              <a:t>Testing your </a:t>
            </a:r>
            <a:r>
              <a:rPr lang="en-US" dirty="0" err="1"/>
              <a:t>microservices</a:t>
            </a:r>
            <a:r>
              <a:rPr lang="en-US" dirty="0"/>
              <a:t> all at once, is not possible in larger environments</a:t>
            </a:r>
          </a:p>
          <a:p>
            <a:r>
              <a:rPr lang="en-US" dirty="0"/>
              <a:t>Mocking and testing in isolation becomes necessary</a:t>
            </a:r>
          </a:p>
          <a:p>
            <a:r>
              <a:rPr lang="en-US" dirty="0"/>
              <a:t>Spring Cloud Contract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336" y="3095704"/>
            <a:ext cx="5354381" cy="3337149"/>
          </a:xfrm>
          <a:prstGeom prst="rect">
            <a:avLst/>
          </a:prstGeom>
        </p:spPr>
      </p:pic>
      <p:sp>
        <p:nvSpPr>
          <p:cNvPr id="5" name="Rechteck 4"/>
          <p:cNvSpPr/>
          <p:nvPr/>
        </p:nvSpPr>
        <p:spPr>
          <a:xfrm>
            <a:off x="6490915" y="6432853"/>
            <a:ext cx="5340626" cy="215444"/>
          </a:xfrm>
          <a:prstGeom prst="rect">
            <a:avLst/>
          </a:prstGeom>
        </p:spPr>
        <p:txBody>
          <a:bodyPr wrap="square">
            <a:spAutoFit/>
          </a:bodyPr>
          <a:lstStyle/>
          <a:p>
            <a:r>
              <a:rPr lang="de-DE" sz="800" dirty="0"/>
              <a:t>https://raw.githubusercontent.com/spring-cloud/spring-cloud-contract/1.0.x/docs/src/main/asciidoc/images/Stubs1.png</a:t>
            </a:r>
          </a:p>
        </p:txBody>
      </p:sp>
    </p:spTree>
    <p:extLst>
      <p:ext uri="{BB962C8B-B14F-4D97-AF65-F5344CB8AC3E}">
        <p14:creationId xmlns:p14="http://schemas.microsoft.com/office/powerpoint/2010/main" val="49153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Coding</a:t>
            </a:r>
            <a:r>
              <a:rPr lang="de-DE" dirty="0"/>
              <a:t>…</a:t>
            </a:r>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5909" y="1397242"/>
            <a:ext cx="6500182" cy="4875137"/>
          </a:xfrm>
        </p:spPr>
      </p:pic>
    </p:spTree>
    <p:extLst>
      <p:ext uri="{BB962C8B-B14F-4D97-AF65-F5344CB8AC3E}">
        <p14:creationId xmlns:p14="http://schemas.microsoft.com/office/powerpoint/2010/main" val="20164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5488B-CC50-4D49-9696-DBD5E4D1A05B}"/>
              </a:ext>
            </a:extLst>
          </p:cNvPr>
          <p:cNvSpPr>
            <a:spLocks noGrp="1"/>
          </p:cNvSpPr>
          <p:nvPr>
            <p:ph type="title"/>
          </p:nvPr>
        </p:nvSpPr>
        <p:spPr/>
        <p:txBody>
          <a:bodyPr/>
          <a:lstStyle/>
          <a:p>
            <a:endParaRPr lang="en-US"/>
          </a:p>
        </p:txBody>
      </p:sp>
      <p:sp>
        <p:nvSpPr>
          <p:cNvPr id="3" name="Inhaltsplatzhalter 2">
            <a:extLst>
              <a:ext uri="{FF2B5EF4-FFF2-40B4-BE49-F238E27FC236}">
                <a16:creationId xmlns:a16="http://schemas.microsoft.com/office/drawing/2014/main" id="{BEDFD715-CF58-4B23-A49A-663B6A595FB0}"/>
              </a:ext>
            </a:extLst>
          </p:cNvPr>
          <p:cNvSpPr>
            <a:spLocks noGrp="1"/>
          </p:cNvSpPr>
          <p:nvPr>
            <p:ph idx="1"/>
          </p:nvPr>
        </p:nvSpPr>
        <p:spPr>
          <a:xfrm>
            <a:off x="1311729" y="3012338"/>
            <a:ext cx="9568543" cy="833324"/>
          </a:xfrm>
        </p:spPr>
        <p:txBody>
          <a:bodyPr>
            <a:noAutofit/>
          </a:bodyPr>
          <a:lstStyle/>
          <a:p>
            <a:pPr marL="0" indent="0">
              <a:buNone/>
            </a:pPr>
            <a:r>
              <a:rPr lang="en-US" sz="4800" dirty="0"/>
              <a:t>https://github.com/PatrickRi/EMerge</a:t>
            </a:r>
          </a:p>
        </p:txBody>
      </p:sp>
    </p:spTree>
    <p:extLst>
      <p:ext uri="{BB962C8B-B14F-4D97-AF65-F5344CB8AC3E}">
        <p14:creationId xmlns:p14="http://schemas.microsoft.com/office/powerpoint/2010/main" val="3230676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28" y="975656"/>
            <a:ext cx="9886144" cy="4906688"/>
          </a:xfrm>
          <a:prstGeom prst="rect">
            <a:avLst/>
          </a:prstGeom>
        </p:spPr>
      </p:pic>
    </p:spTree>
    <p:extLst>
      <p:ext uri="{BB962C8B-B14F-4D97-AF65-F5344CB8AC3E}">
        <p14:creationId xmlns:p14="http://schemas.microsoft.com/office/powerpoint/2010/main" val="131683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5613" y="2647950"/>
            <a:ext cx="6200775" cy="1562100"/>
          </a:xfrm>
        </p:spPr>
      </p:pic>
    </p:spTree>
    <p:extLst>
      <p:ext uri="{BB962C8B-B14F-4D97-AF65-F5344CB8AC3E}">
        <p14:creationId xmlns:p14="http://schemas.microsoft.com/office/powerpoint/2010/main" val="2117572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28" y="975656"/>
            <a:ext cx="9886144" cy="4906688"/>
          </a:xfrm>
          <a:prstGeom prst="rect">
            <a:avLst/>
          </a:prstGeom>
        </p:spPr>
      </p:pic>
    </p:spTree>
    <p:extLst>
      <p:ext uri="{BB962C8B-B14F-4D97-AF65-F5344CB8AC3E}">
        <p14:creationId xmlns:p14="http://schemas.microsoft.com/office/powerpoint/2010/main" val="57042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50D4B2-5CC6-4270-BFB1-357630904B96}"/>
              </a:ext>
            </a:extLst>
          </p:cNvPr>
          <p:cNvSpPr>
            <a:spLocks noGrp="1"/>
          </p:cNvSpPr>
          <p:nvPr>
            <p:ph type="title"/>
          </p:nvPr>
        </p:nvSpPr>
        <p:spPr/>
        <p:txBody>
          <a:bodyPr/>
          <a:lstStyle/>
          <a:p>
            <a:r>
              <a:rPr lang="en-US"/>
              <a:t>Spring Cloud Kubernetes</a:t>
            </a:r>
          </a:p>
        </p:txBody>
      </p:sp>
      <p:graphicFrame>
        <p:nvGraphicFramePr>
          <p:cNvPr id="4" name="Inhaltsplatzhalter 3">
            <a:extLst>
              <a:ext uri="{FF2B5EF4-FFF2-40B4-BE49-F238E27FC236}">
                <a16:creationId xmlns:a16="http://schemas.microsoft.com/office/drawing/2014/main" id="{177174E8-FEC8-44AD-A83D-F2F65C4AA12A}"/>
              </a:ext>
            </a:extLst>
          </p:cNvPr>
          <p:cNvGraphicFramePr>
            <a:graphicFrameLocks noGrp="1"/>
          </p:cNvGraphicFramePr>
          <p:nvPr>
            <p:ph idx="1"/>
            <p:extLst>
              <p:ext uri="{D42A27DB-BD31-4B8C-83A1-F6EECF244321}">
                <p14:modId xmlns:p14="http://schemas.microsoft.com/office/powerpoint/2010/main" val="2614397223"/>
              </p:ext>
            </p:extLst>
          </p:nvPr>
        </p:nvGraphicFramePr>
        <p:xfrm>
          <a:off x="388257" y="1825625"/>
          <a:ext cx="11415486" cy="4148320"/>
        </p:xfrm>
        <a:graphic>
          <a:graphicData uri="http://schemas.openxmlformats.org/drawingml/2006/table">
            <a:tbl>
              <a:tblPr firstRow="1" bandRow="1">
                <a:tableStyleId>{C083E6E3-FA7D-4D7B-A595-EF9225AFEA82}</a:tableStyleId>
              </a:tblPr>
              <a:tblGrid>
                <a:gridCol w="5707743">
                  <a:extLst>
                    <a:ext uri="{9D8B030D-6E8A-4147-A177-3AD203B41FA5}">
                      <a16:colId xmlns:a16="http://schemas.microsoft.com/office/drawing/2014/main" val="1505789760"/>
                    </a:ext>
                  </a:extLst>
                </a:gridCol>
                <a:gridCol w="5707743">
                  <a:extLst>
                    <a:ext uri="{9D8B030D-6E8A-4147-A177-3AD203B41FA5}">
                      <a16:colId xmlns:a16="http://schemas.microsoft.com/office/drawing/2014/main" val="298449431"/>
                    </a:ext>
                  </a:extLst>
                </a:gridCol>
              </a:tblGrid>
              <a:tr h="564640">
                <a:tc>
                  <a:txBody>
                    <a:bodyPr/>
                    <a:lstStyle/>
                    <a:p>
                      <a:r>
                        <a:rPr lang="de-AT" sz="2800" dirty="0"/>
                        <a:t>Spring Cloud</a:t>
                      </a:r>
                      <a:endParaRPr lang="en-US" sz="2800" dirty="0"/>
                    </a:p>
                  </a:txBody>
                  <a:tcPr/>
                </a:tc>
                <a:tc>
                  <a:txBody>
                    <a:bodyPr/>
                    <a:lstStyle/>
                    <a:p>
                      <a:r>
                        <a:rPr lang="de-AT" sz="2800" dirty="0"/>
                        <a:t>Spring Cloud </a:t>
                      </a:r>
                      <a:r>
                        <a:rPr lang="de-AT" sz="2800" dirty="0" err="1"/>
                        <a:t>Kubernetes</a:t>
                      </a:r>
                      <a:endParaRPr lang="en-US" sz="2800" dirty="0"/>
                    </a:p>
                  </a:txBody>
                  <a:tcPr/>
                </a:tc>
                <a:extLst>
                  <a:ext uri="{0D108BD9-81ED-4DB2-BD59-A6C34878D82A}">
                    <a16:rowId xmlns:a16="http://schemas.microsoft.com/office/drawing/2014/main" val="3030167201"/>
                  </a:ext>
                </a:extLst>
              </a:tr>
              <a:tr h="564640">
                <a:tc>
                  <a:txBody>
                    <a:bodyPr/>
                    <a:lstStyle/>
                    <a:p>
                      <a:r>
                        <a:rPr lang="de-AT" sz="2800" dirty="0" err="1"/>
                        <a:t>DiscoveryClient</a:t>
                      </a:r>
                      <a:r>
                        <a:rPr lang="de-AT" sz="2800" dirty="0"/>
                        <a:t> (Eureka, </a:t>
                      </a:r>
                      <a:r>
                        <a:rPr lang="de-AT" sz="2800" dirty="0" err="1"/>
                        <a:t>Consul</a:t>
                      </a:r>
                      <a:r>
                        <a:rPr lang="de-AT" sz="2800" dirty="0"/>
                        <a:t>, ...)</a:t>
                      </a:r>
                      <a:endParaRPr lang="en-US" sz="2800" dirty="0"/>
                    </a:p>
                  </a:txBody>
                  <a:tcPr/>
                </a:tc>
                <a:tc>
                  <a:txBody>
                    <a:bodyPr/>
                    <a:lstStyle/>
                    <a:p>
                      <a:r>
                        <a:rPr lang="de-AT" sz="2800" dirty="0" err="1"/>
                        <a:t>DiscoveryClient</a:t>
                      </a:r>
                      <a:r>
                        <a:rPr lang="de-AT" sz="2800" dirty="0"/>
                        <a:t> (DNS, Eureka, </a:t>
                      </a:r>
                      <a:r>
                        <a:rPr lang="de-AT" sz="2800" dirty="0" err="1"/>
                        <a:t>Consul</a:t>
                      </a:r>
                      <a:r>
                        <a:rPr lang="de-AT" sz="2800" dirty="0"/>
                        <a:t>, ...)</a:t>
                      </a:r>
                      <a:endParaRPr lang="en-US" sz="2800" dirty="0"/>
                    </a:p>
                  </a:txBody>
                  <a:tcPr/>
                </a:tc>
                <a:extLst>
                  <a:ext uri="{0D108BD9-81ED-4DB2-BD59-A6C34878D82A}">
                    <a16:rowId xmlns:a16="http://schemas.microsoft.com/office/drawing/2014/main" val="2865518331"/>
                  </a:ext>
                </a:extLst>
              </a:tr>
              <a:tr h="564640">
                <a:tc>
                  <a:txBody>
                    <a:bodyPr/>
                    <a:lstStyle/>
                    <a:p>
                      <a:r>
                        <a:rPr lang="de-AT" sz="2800" dirty="0"/>
                        <a:t>Spring Cloud </a:t>
                      </a:r>
                      <a:r>
                        <a:rPr lang="de-AT" sz="2800" dirty="0" err="1"/>
                        <a:t>Config</a:t>
                      </a:r>
                      <a:endParaRPr lang="en-US" sz="2800" dirty="0"/>
                    </a:p>
                  </a:txBody>
                  <a:tcPr/>
                </a:tc>
                <a:tc>
                  <a:txBody>
                    <a:bodyPr/>
                    <a:lstStyle/>
                    <a:p>
                      <a:r>
                        <a:rPr lang="de-AT" sz="2800" dirty="0"/>
                        <a:t>Spring Cloud </a:t>
                      </a:r>
                      <a:r>
                        <a:rPr lang="de-AT" sz="2800" dirty="0" err="1"/>
                        <a:t>Config</a:t>
                      </a:r>
                      <a:r>
                        <a:rPr lang="de-AT" sz="2800" dirty="0"/>
                        <a:t>, </a:t>
                      </a:r>
                      <a:r>
                        <a:rPr lang="de-AT" sz="2800" dirty="0" err="1"/>
                        <a:t>ConfigMap</a:t>
                      </a:r>
                      <a:r>
                        <a:rPr lang="de-AT" sz="2800" dirty="0"/>
                        <a:t>, Secrets, </a:t>
                      </a:r>
                      <a:r>
                        <a:rPr lang="de-AT" sz="2800" dirty="0" err="1"/>
                        <a:t>gitcontroller</a:t>
                      </a:r>
                      <a:endParaRPr lang="en-US" sz="2800" dirty="0"/>
                    </a:p>
                  </a:txBody>
                  <a:tcPr/>
                </a:tc>
                <a:extLst>
                  <a:ext uri="{0D108BD9-81ED-4DB2-BD59-A6C34878D82A}">
                    <a16:rowId xmlns:a16="http://schemas.microsoft.com/office/drawing/2014/main" val="245372708"/>
                  </a:ext>
                </a:extLst>
              </a:tr>
              <a:tr h="564640">
                <a:tc>
                  <a:txBody>
                    <a:bodyPr/>
                    <a:lstStyle/>
                    <a:p>
                      <a:r>
                        <a:rPr lang="de-AT" sz="2800" dirty="0"/>
                        <a:t>Ribbon</a:t>
                      </a:r>
                      <a:endParaRPr lang="en-US" sz="2800" dirty="0"/>
                    </a:p>
                  </a:txBody>
                  <a:tcPr/>
                </a:tc>
                <a:tc>
                  <a:txBody>
                    <a:bodyPr/>
                    <a:lstStyle/>
                    <a:p>
                      <a:r>
                        <a:rPr lang="en-US" sz="2800" noProof="0" dirty="0"/>
                        <a:t>Ribbon, or integrated load balancing</a:t>
                      </a:r>
                    </a:p>
                  </a:txBody>
                  <a:tcPr/>
                </a:tc>
                <a:extLst>
                  <a:ext uri="{0D108BD9-81ED-4DB2-BD59-A6C34878D82A}">
                    <a16:rowId xmlns:a16="http://schemas.microsoft.com/office/drawing/2014/main" val="3807273070"/>
                  </a:ext>
                </a:extLst>
              </a:tr>
              <a:tr h="564640">
                <a:tc>
                  <a:txBody>
                    <a:bodyPr/>
                    <a:lstStyle/>
                    <a:p>
                      <a:r>
                        <a:rPr lang="de-AT" sz="2800" dirty="0" err="1"/>
                        <a:t>Hystrix</a:t>
                      </a:r>
                      <a:endParaRPr lang="en-US" sz="2800" dirty="0"/>
                    </a:p>
                  </a:txBody>
                  <a:tcPr/>
                </a:tc>
                <a:tc>
                  <a:txBody>
                    <a:bodyPr/>
                    <a:lstStyle/>
                    <a:p>
                      <a:r>
                        <a:rPr lang="de-AT" sz="2800" dirty="0" err="1"/>
                        <a:t>Hystrix</a:t>
                      </a:r>
                      <a:endParaRPr lang="en-US" sz="2800" dirty="0"/>
                    </a:p>
                  </a:txBody>
                  <a:tcPr/>
                </a:tc>
                <a:extLst>
                  <a:ext uri="{0D108BD9-81ED-4DB2-BD59-A6C34878D82A}">
                    <a16:rowId xmlns:a16="http://schemas.microsoft.com/office/drawing/2014/main" val="2476333162"/>
                  </a:ext>
                </a:extLst>
              </a:tr>
              <a:tr h="564640">
                <a:tc>
                  <a:txBody>
                    <a:bodyPr/>
                    <a:lstStyle/>
                    <a:p>
                      <a:r>
                        <a:rPr lang="de-AT" sz="2800" dirty="0"/>
                        <a:t>…</a:t>
                      </a:r>
                      <a:endParaRPr lang="en-US" sz="2800" dirty="0"/>
                    </a:p>
                  </a:txBody>
                  <a:tcPr/>
                </a:tc>
                <a:tc>
                  <a:txBody>
                    <a:bodyPr/>
                    <a:lstStyle/>
                    <a:p>
                      <a:r>
                        <a:rPr lang="de-AT" sz="2800" dirty="0"/>
                        <a:t>…</a:t>
                      </a:r>
                      <a:endParaRPr lang="en-US" sz="2800" dirty="0"/>
                    </a:p>
                  </a:txBody>
                  <a:tcPr/>
                </a:tc>
                <a:extLst>
                  <a:ext uri="{0D108BD9-81ED-4DB2-BD59-A6C34878D82A}">
                    <a16:rowId xmlns:a16="http://schemas.microsoft.com/office/drawing/2014/main" val="1844016894"/>
                  </a:ext>
                </a:extLst>
              </a:tr>
            </a:tbl>
          </a:graphicData>
        </a:graphic>
      </p:graphicFrame>
    </p:spTree>
    <p:extLst>
      <p:ext uri="{BB962C8B-B14F-4D97-AF65-F5344CB8AC3E}">
        <p14:creationId xmlns:p14="http://schemas.microsoft.com/office/powerpoint/2010/main" val="240395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a:lstStyle/>
          <a:p>
            <a:r>
              <a:rPr lang="en-US" dirty="0"/>
              <a:t>Spring Cloud Background</a:t>
            </a:r>
          </a:p>
          <a:p>
            <a:r>
              <a:rPr lang="en-US" dirty="0"/>
              <a:t>Spring Cloud in Action</a:t>
            </a:r>
          </a:p>
          <a:p>
            <a:r>
              <a:rPr lang="en-US" dirty="0"/>
              <a:t>Spring Cloud Kubernetes</a:t>
            </a:r>
          </a:p>
          <a:p>
            <a:r>
              <a:rPr lang="en-US" dirty="0"/>
              <a:t>Questions?</a:t>
            </a:r>
          </a:p>
          <a:p>
            <a:endParaRPr lang="en-US" dirty="0"/>
          </a:p>
          <a:p>
            <a:endParaRPr lang="en-US" dirty="0"/>
          </a:p>
        </p:txBody>
      </p:sp>
    </p:spTree>
    <p:extLst>
      <p:ext uri="{BB962C8B-B14F-4D97-AF65-F5344CB8AC3E}">
        <p14:creationId xmlns:p14="http://schemas.microsoft.com/office/powerpoint/2010/main" val="29088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8093" y="733498"/>
            <a:ext cx="4375815" cy="5391004"/>
          </a:xfrm>
        </p:spPr>
      </p:pic>
    </p:spTree>
    <p:extLst>
      <p:ext uri="{BB962C8B-B14F-4D97-AF65-F5344CB8AC3E}">
        <p14:creationId xmlns:p14="http://schemas.microsoft.com/office/powerpoint/2010/main" val="339240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Survey Time</a:t>
            </a:r>
          </a:p>
        </p:txBody>
      </p:sp>
      <p:pic>
        <p:nvPicPr>
          <p:cNvPr id="6" name="Inhaltsplatzhalt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30456" y="1825625"/>
            <a:ext cx="6531088" cy="4351338"/>
          </a:xfrm>
        </p:spPr>
      </p:pic>
    </p:spTree>
    <p:extLst>
      <p:ext uri="{BB962C8B-B14F-4D97-AF65-F5344CB8AC3E}">
        <p14:creationId xmlns:p14="http://schemas.microsoft.com/office/powerpoint/2010/main" val="44409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Why Spring Cloud?</a:t>
            </a:r>
          </a:p>
        </p:txBody>
      </p:sp>
      <p:sp>
        <p:nvSpPr>
          <p:cNvPr id="3" name="Inhaltsplatzhalter 2"/>
          <p:cNvSpPr>
            <a:spLocks noGrp="1"/>
          </p:cNvSpPr>
          <p:nvPr>
            <p:ph idx="1"/>
          </p:nvPr>
        </p:nvSpPr>
        <p:spPr/>
        <p:txBody>
          <a:bodyPr/>
          <a:lstStyle/>
          <a:p>
            <a:r>
              <a:rPr lang="en-US" dirty="0"/>
              <a:t>In general, cloud native apps are a good thing, just not easy</a:t>
            </a:r>
          </a:p>
          <a:p>
            <a:r>
              <a:rPr lang="en-US" dirty="0"/>
              <a:t>Follow the Spring Boot model of providing useful defaults for Cloud Native apps with the ability to easy configure them</a:t>
            </a:r>
          </a:p>
          <a:p>
            <a:r>
              <a:rPr lang="en-US" dirty="0"/>
              <a:t>Cloud Agnostic</a:t>
            </a:r>
          </a:p>
          <a:p>
            <a:endParaRPr lang="en-US" dirty="0"/>
          </a:p>
        </p:txBody>
      </p:sp>
    </p:spTree>
    <p:extLst>
      <p:ext uri="{BB962C8B-B14F-4D97-AF65-F5344CB8AC3E}">
        <p14:creationId xmlns:p14="http://schemas.microsoft.com/office/powerpoint/2010/main" val="547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Spring Cloud Components</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864546958"/>
              </p:ext>
            </p:extLst>
          </p:nvPr>
        </p:nvGraphicFramePr>
        <p:xfrm>
          <a:off x="476084" y="1825624"/>
          <a:ext cx="11239832" cy="4893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72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However</a:t>
            </a:r>
            <a:r>
              <a:rPr lang="de-DE" dirty="0"/>
              <a:t>, </a:t>
            </a:r>
            <a:r>
              <a:rPr lang="de-DE" dirty="0" err="1"/>
              <a:t>the</a:t>
            </a:r>
            <a:r>
              <a:rPr lang="de-DE" dirty="0"/>
              <a:t> </a:t>
            </a:r>
            <a:r>
              <a:rPr lang="de-DE" dirty="0" err="1"/>
              <a:t>list</a:t>
            </a:r>
            <a:r>
              <a:rPr lang="de-DE" dirty="0"/>
              <a:t> </a:t>
            </a:r>
            <a:r>
              <a:rPr lang="de-DE" dirty="0" err="1"/>
              <a:t>goes</a:t>
            </a:r>
            <a:r>
              <a:rPr lang="de-DE" dirty="0"/>
              <a:t> on …</a:t>
            </a:r>
          </a:p>
        </p:txBody>
      </p:sp>
      <p:sp>
        <p:nvSpPr>
          <p:cNvPr id="3" name="Inhaltsplatzhalter 2"/>
          <p:cNvSpPr>
            <a:spLocks noGrp="1"/>
          </p:cNvSpPr>
          <p:nvPr>
            <p:ph idx="1"/>
          </p:nvPr>
        </p:nvSpPr>
        <p:spPr/>
        <p:txBody>
          <a:bodyPr/>
          <a:lstStyle/>
          <a:p>
            <a:r>
              <a:rPr lang="de-DE" dirty="0"/>
              <a:t>Spring Cloud Bus</a:t>
            </a:r>
          </a:p>
          <a:p>
            <a:r>
              <a:rPr lang="de-DE" dirty="0"/>
              <a:t>Spring Cloud Open Service Broker</a:t>
            </a:r>
          </a:p>
          <a:p>
            <a:r>
              <a:rPr lang="de-DE" dirty="0"/>
              <a:t>Spring Cloud Cluster</a:t>
            </a:r>
          </a:p>
          <a:p>
            <a:r>
              <a:rPr lang="de-DE" dirty="0"/>
              <a:t>Spring Cloud Data Flow</a:t>
            </a:r>
          </a:p>
          <a:p>
            <a:r>
              <a:rPr lang="de-DE" dirty="0"/>
              <a:t>Spring Cloud Stream</a:t>
            </a:r>
          </a:p>
          <a:p>
            <a:r>
              <a:rPr lang="de-DE" dirty="0"/>
              <a:t>Spring Cloud Task</a:t>
            </a:r>
          </a:p>
          <a:p>
            <a:pPr marL="0" indent="0">
              <a:buNone/>
            </a:pPr>
            <a:r>
              <a:rPr lang="de-DE" dirty="0"/>
              <a:t>… </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511" y="1690688"/>
            <a:ext cx="5221558" cy="3552080"/>
          </a:xfrm>
          <a:prstGeom prst="rect">
            <a:avLst/>
          </a:prstGeom>
        </p:spPr>
      </p:pic>
    </p:spTree>
    <p:extLst>
      <p:ext uri="{BB962C8B-B14F-4D97-AF65-F5344CB8AC3E}">
        <p14:creationId xmlns:p14="http://schemas.microsoft.com/office/powerpoint/2010/main" val="156262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Configuration</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56808" y="3861708"/>
            <a:ext cx="6855524" cy="2686924"/>
          </a:xfrm>
        </p:spPr>
      </p:pic>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want to remove the configuration out of the application to a centralized store across all environments</a:t>
            </a:r>
          </a:p>
          <a:p>
            <a:r>
              <a:rPr lang="en-US" dirty="0"/>
              <a:t>Possible to use Git, SVN, filesystem, JDBC etc.</a:t>
            </a:r>
          </a:p>
          <a:p>
            <a:r>
              <a:rPr lang="en-US" dirty="0"/>
              <a:t>Config clients retrieve the configuration from the server at startup</a:t>
            </a:r>
          </a:p>
          <a:p>
            <a:pPr lvl="1"/>
            <a:r>
              <a:rPr lang="en-US" dirty="0"/>
              <a:t>Can be notified of changes and process changes in a refresh event</a:t>
            </a:r>
          </a:p>
        </p:txBody>
      </p:sp>
      <p:sp>
        <p:nvSpPr>
          <p:cNvPr id="6" name="Rechteck 5"/>
          <p:cNvSpPr/>
          <p:nvPr/>
        </p:nvSpPr>
        <p:spPr>
          <a:xfrm>
            <a:off x="7445070" y="6433215"/>
            <a:ext cx="4203590" cy="215444"/>
          </a:xfrm>
          <a:prstGeom prst="rect">
            <a:avLst/>
          </a:prstGeom>
        </p:spPr>
        <p:txBody>
          <a:bodyPr wrap="square">
            <a:spAutoFit/>
          </a:bodyPr>
          <a:lstStyle/>
          <a:p>
            <a:r>
              <a:rPr lang="de-DE" sz="800" dirty="0"/>
              <a:t>https://docs.pivotal.io/spring-cloud-services/1-5/common/config-server/index.html</a:t>
            </a:r>
            <a:endParaRPr lang="de-DE" sz="900" dirty="0"/>
          </a:p>
        </p:txBody>
      </p:sp>
    </p:spTree>
    <p:extLst>
      <p:ext uri="{BB962C8B-B14F-4D97-AF65-F5344CB8AC3E}">
        <p14:creationId xmlns:p14="http://schemas.microsoft.com/office/powerpoint/2010/main" val="237745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29" y="3100335"/>
            <a:ext cx="6844101" cy="3560260"/>
          </a:xfrm>
          <a:prstGeom prst="rect">
            <a:avLst/>
          </a:prstGeom>
        </p:spPr>
      </p:pic>
      <p:sp>
        <p:nvSpPr>
          <p:cNvPr id="2" name="Titel 1"/>
          <p:cNvSpPr>
            <a:spLocks noGrp="1"/>
          </p:cNvSpPr>
          <p:nvPr>
            <p:ph type="title"/>
          </p:nvPr>
        </p:nvSpPr>
        <p:spPr/>
        <p:txBody>
          <a:bodyPr/>
          <a:lstStyle/>
          <a:p>
            <a:r>
              <a:rPr lang="de-DE" dirty="0"/>
              <a:t>Service Discovery</a:t>
            </a:r>
          </a:p>
        </p:txBody>
      </p:sp>
      <p:sp>
        <p:nvSpPr>
          <p:cNvPr id="3" name="Inhaltsplatzhalter 2"/>
          <p:cNvSpPr>
            <a:spLocks noGrp="1"/>
          </p:cNvSpPr>
          <p:nvPr>
            <p:ph idx="1"/>
          </p:nvPr>
        </p:nvSpPr>
        <p:spPr/>
        <p:txBody>
          <a:bodyPr/>
          <a:lstStyle/>
          <a:p>
            <a:r>
              <a:rPr lang="en-US" dirty="0"/>
              <a:t>With the dynamic nature of any cloud native application, depending on things like URLs can be problematic</a:t>
            </a:r>
          </a:p>
          <a:p>
            <a:r>
              <a:rPr lang="en-US" dirty="0"/>
              <a:t>Service Discovery allows applications to easily discover the routes to the services it needs to use</a:t>
            </a:r>
          </a:p>
          <a:p>
            <a:r>
              <a:rPr lang="en-US" dirty="0"/>
              <a:t>Netflix Eureka</a:t>
            </a:r>
          </a:p>
          <a:p>
            <a:r>
              <a:rPr lang="en-US" dirty="0"/>
              <a:t>Zookeeper</a:t>
            </a:r>
          </a:p>
          <a:p>
            <a:r>
              <a:rPr lang="en-US" dirty="0"/>
              <a:t>Consul</a:t>
            </a:r>
          </a:p>
          <a:p>
            <a:r>
              <a:rPr lang="en-US" dirty="0" err="1"/>
              <a:t>Kubernetes</a:t>
            </a:r>
            <a:endParaRPr lang="en-US" dirty="0"/>
          </a:p>
        </p:txBody>
      </p:sp>
      <p:sp>
        <p:nvSpPr>
          <p:cNvPr id="5" name="Rechteck 4"/>
          <p:cNvSpPr/>
          <p:nvPr/>
        </p:nvSpPr>
        <p:spPr>
          <a:xfrm>
            <a:off x="7705986" y="6552872"/>
            <a:ext cx="3559534" cy="215444"/>
          </a:xfrm>
          <a:prstGeom prst="rect">
            <a:avLst/>
          </a:prstGeom>
        </p:spPr>
        <p:txBody>
          <a:bodyPr wrap="square">
            <a:spAutoFit/>
          </a:bodyPr>
          <a:lstStyle/>
          <a:p>
            <a:r>
              <a:rPr lang="de-DE" sz="800" dirty="0"/>
              <a:t>https://docs.pivotal.io/spring-cloud-services/1-2/service-registry/</a:t>
            </a:r>
          </a:p>
        </p:txBody>
      </p:sp>
    </p:spTree>
    <p:extLst>
      <p:ext uri="{BB962C8B-B14F-4D97-AF65-F5344CB8AC3E}">
        <p14:creationId xmlns:p14="http://schemas.microsoft.com/office/powerpoint/2010/main" val="287851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814" y="3300675"/>
            <a:ext cx="6643862" cy="3268351"/>
          </a:xfrm>
          <a:prstGeom prst="rect">
            <a:avLst/>
          </a:prstGeom>
        </p:spPr>
      </p:pic>
      <p:sp>
        <p:nvSpPr>
          <p:cNvPr id="2" name="Titel 1"/>
          <p:cNvSpPr>
            <a:spLocks noGrp="1"/>
          </p:cNvSpPr>
          <p:nvPr>
            <p:ph type="title"/>
          </p:nvPr>
        </p:nvSpPr>
        <p:spPr/>
        <p:txBody>
          <a:bodyPr/>
          <a:lstStyle/>
          <a:p>
            <a:r>
              <a:rPr lang="de-DE" dirty="0"/>
              <a:t>Routing </a:t>
            </a:r>
            <a:r>
              <a:rPr lang="de-DE" dirty="0" err="1"/>
              <a:t>and</a:t>
            </a:r>
            <a:r>
              <a:rPr lang="de-DE" dirty="0"/>
              <a:t> Messaging</a:t>
            </a:r>
          </a:p>
        </p:txBody>
      </p:sp>
      <p:sp>
        <p:nvSpPr>
          <p:cNvPr id="3" name="Inhaltsplatzhalter 2"/>
          <p:cNvSpPr>
            <a:spLocks noGrp="1"/>
          </p:cNvSpPr>
          <p:nvPr>
            <p:ph idx="1"/>
          </p:nvPr>
        </p:nvSpPr>
        <p:spPr/>
        <p:txBody>
          <a:bodyPr/>
          <a:lstStyle/>
          <a:p>
            <a:r>
              <a:rPr lang="en-US" dirty="0"/>
              <a:t>Your cloud native app will be composed of many </a:t>
            </a:r>
            <a:r>
              <a:rPr lang="en-US" dirty="0" err="1"/>
              <a:t>microservices</a:t>
            </a:r>
            <a:r>
              <a:rPr lang="en-US" dirty="0"/>
              <a:t> so communication will be critical</a:t>
            </a:r>
          </a:p>
          <a:p>
            <a:r>
              <a:rPr lang="en-US" dirty="0"/>
              <a:t>Spring Cloud supports communication via HTTP requests or via messaging</a:t>
            </a:r>
          </a:p>
          <a:p>
            <a:endParaRPr lang="en-US" dirty="0"/>
          </a:p>
          <a:p>
            <a:r>
              <a:rPr lang="en-US" dirty="0"/>
              <a:t>Routing and Load Balancing:</a:t>
            </a:r>
          </a:p>
          <a:p>
            <a:pPr lvl="1"/>
            <a:r>
              <a:rPr lang="en-US" dirty="0"/>
              <a:t>Netflix Ribbon and Open Feign</a:t>
            </a:r>
          </a:p>
          <a:p>
            <a:r>
              <a:rPr lang="en-US" dirty="0"/>
              <a:t>Messaging</a:t>
            </a:r>
          </a:p>
          <a:p>
            <a:pPr lvl="1"/>
            <a:r>
              <a:rPr lang="en-US" dirty="0" err="1"/>
              <a:t>RabbitMQ</a:t>
            </a:r>
            <a:r>
              <a:rPr lang="en-US" dirty="0"/>
              <a:t> or Kafka</a:t>
            </a:r>
          </a:p>
        </p:txBody>
      </p:sp>
      <p:sp>
        <p:nvSpPr>
          <p:cNvPr id="5" name="Rechteck 4"/>
          <p:cNvSpPr/>
          <p:nvPr/>
        </p:nvSpPr>
        <p:spPr>
          <a:xfrm>
            <a:off x="6452049" y="6461304"/>
            <a:ext cx="5400627" cy="215444"/>
          </a:xfrm>
          <a:prstGeom prst="rect">
            <a:avLst/>
          </a:prstGeom>
        </p:spPr>
        <p:txBody>
          <a:bodyPr wrap="square">
            <a:spAutoFit/>
          </a:bodyPr>
          <a:lstStyle/>
          <a:p>
            <a:r>
              <a:rPr lang="de-DE" sz="800" dirty="0"/>
              <a:t>https://www.javaworld.com/article/2927920/cloud-computing/build-self-healing-distributed-systems-with-spring-cloud.html</a:t>
            </a:r>
          </a:p>
        </p:txBody>
      </p:sp>
    </p:spTree>
    <p:extLst>
      <p:ext uri="{BB962C8B-B14F-4D97-AF65-F5344CB8AC3E}">
        <p14:creationId xmlns:p14="http://schemas.microsoft.com/office/powerpoint/2010/main" val="3085426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2019</Words>
  <Application>Microsoft Office PowerPoint</Application>
  <PresentationFormat>Breitbild</PresentationFormat>
  <Paragraphs>161</Paragraphs>
  <Slides>20</Slides>
  <Notes>13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20</vt:i4>
      </vt:variant>
    </vt:vector>
  </HeadingPairs>
  <TitlesOfParts>
    <vt:vector size="24" baseType="lpstr">
      <vt:lpstr>Arial</vt:lpstr>
      <vt:lpstr>Calibri</vt:lpstr>
      <vt:lpstr>Calibri Light</vt:lpstr>
      <vt:lpstr>Office Theme</vt:lpstr>
      <vt:lpstr>Building Cloud Native Applications using Spring Cloud</vt:lpstr>
      <vt:lpstr>Agenda</vt:lpstr>
      <vt:lpstr>Survey Time</vt:lpstr>
      <vt:lpstr>Why Spring Cloud?</vt:lpstr>
      <vt:lpstr>Spring Cloud Components</vt:lpstr>
      <vt:lpstr>However, the list goes on …</vt:lpstr>
      <vt:lpstr>Configuration</vt:lpstr>
      <vt:lpstr>Service Discovery</vt:lpstr>
      <vt:lpstr>Routing and Messaging</vt:lpstr>
      <vt:lpstr>API Gateway</vt:lpstr>
      <vt:lpstr>Circuit Breakers</vt:lpstr>
      <vt:lpstr>Tracing</vt:lpstr>
      <vt:lpstr>Consumer Driven Contracts</vt:lpstr>
      <vt:lpstr>Coding…</vt:lpstr>
      <vt:lpstr>PowerPoint-Präsentation</vt:lpstr>
      <vt:lpstr>PowerPoint-Präsentation</vt:lpstr>
      <vt:lpstr>PowerPoint-Präsentation</vt:lpstr>
      <vt:lpstr>PowerPoint-Präsentation</vt:lpstr>
      <vt:lpstr>Spring Cloud Kubernetes</vt:lpstr>
      <vt:lpstr>PowerPoint-Präsentation</vt:lpstr>
    </vt:vector>
  </TitlesOfParts>
  <Company>Allianz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Cloud Native Applications using Spring Cloud</dc:title>
  <dc:creator>Riemer Patrick</dc:creator>
  <cp:lastModifiedBy>Patrick Riemer</cp:lastModifiedBy>
  <cp:revision>77</cp:revision>
  <dcterms:created xsi:type="dcterms:W3CDTF">2018-10-15T10:19:15Z</dcterms:created>
  <dcterms:modified xsi:type="dcterms:W3CDTF">2018-10-25T08:20:49Z</dcterms:modified>
</cp:coreProperties>
</file>