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89" r:id="rId3"/>
    <p:sldId id="412" r:id="rId4"/>
    <p:sldId id="435" r:id="rId5"/>
    <p:sldId id="409" r:id="rId6"/>
    <p:sldId id="436" r:id="rId7"/>
    <p:sldId id="428" r:id="rId8"/>
    <p:sldId id="388" r:id="rId9"/>
    <p:sldId id="354" r:id="rId10"/>
    <p:sldId id="429" r:id="rId11"/>
    <p:sldId id="390" r:id="rId12"/>
    <p:sldId id="401" r:id="rId13"/>
    <p:sldId id="431" r:id="rId14"/>
    <p:sldId id="396" r:id="rId15"/>
    <p:sldId id="432" r:id="rId16"/>
    <p:sldId id="437" r:id="rId17"/>
    <p:sldId id="379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7" autoAdjust="0"/>
    <p:restoredTop sz="93739" autoAdjust="0"/>
  </p:normalViewPr>
  <p:slideViewPr>
    <p:cSldViewPr>
      <p:cViewPr>
        <p:scale>
          <a:sx n="103" d="100"/>
          <a:sy n="103" d="100"/>
        </p:scale>
        <p:origin x="-63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1891" y="-8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0264B-CA84-4200-8ECA-80EFE92C1513}" type="datetimeFigureOut">
              <a:rPr lang="en-US" smtClean="0"/>
              <a:pPr/>
              <a:t>10/18/2013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7CBFA-B763-4506-883C-6B50DA21BE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5582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2FDD6-EB5A-4641-9EFE-E6F4908A309E}" type="datetimeFigureOut">
              <a:rPr lang="en-US" smtClean="0"/>
              <a:pPr/>
              <a:t>10/18/2013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504A5-00ED-4EDC-BFDB-AA2604CE53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8558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504A5-00ED-4EDC-BFDB-AA2604CE536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64E028D-FB28-4E7D-9723-5A66E15D50F5}" type="datetime1">
              <a:rPr lang="en-US" smtClean="0"/>
              <a:pPr/>
              <a:t>10/18/2013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7686B0C-9AA9-4CCD-9077-8A740C355ABF}" type="datetime1">
              <a:rPr lang="en-US" smtClean="0"/>
              <a:t>10/18/2013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7504A5-00ED-4EDC-BFDB-AA2604CE536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41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FF91AD6-4AF5-4123-A904-DEAC399CC50F}" type="datetime1">
              <a:rPr lang="en-US" smtClean="0"/>
              <a:t>10/18/2013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7504A5-00ED-4EDC-BFDB-AA2604CE536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9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504A5-00ED-4EDC-BFDB-AA2604CE536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64E028D-FB28-4E7D-9723-5A66E15D50F5}" type="datetime1">
              <a:rPr lang="en-US" smtClean="0"/>
              <a:pPr/>
              <a:t>10/18/2013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DF52-AD34-4235-B83A-C91A83FAB015}" type="datetime1">
              <a:rPr lang="en-US" smtClean="0"/>
              <a:pPr/>
              <a:t>10/18/2013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1419738-5E91-4E71-9216-C25E4D466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765D-F91A-4637-895D-C23E8CB581CE}" type="datetime1">
              <a:rPr lang="en-US" smtClean="0"/>
              <a:pPr/>
              <a:t>10/18/2013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9738-5E91-4E71-9216-C25E4D4667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1419738-5E91-4E71-9216-C25E4D466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98C4-DA3F-496C-920A-49C5C5AA5069}" type="datetime1">
              <a:rPr lang="en-US" smtClean="0"/>
              <a:pPr/>
              <a:t>10/18/2013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623-5688-4A88-A91F-F88A86AD3BBB}" type="datetime1">
              <a:rPr lang="en-US" smtClean="0"/>
              <a:pPr/>
              <a:t>10/18/2013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1419738-5E91-4E71-9216-C25E4D466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6EF1-D90E-4121-BA5E-14B8D31B221F}" type="datetime1">
              <a:rPr lang="en-US" smtClean="0"/>
              <a:pPr/>
              <a:t>10/18/2013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1419738-5E91-4E71-9216-C25E4D466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9759D3A-DBD2-4470-AE25-7A77A9244399}" type="datetime1">
              <a:rPr lang="en-US" smtClean="0"/>
              <a:pPr/>
              <a:t>10/18/2013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9738-5E91-4E71-9216-C25E4D466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FA9F-9CBB-4C1D-89D5-C0B24357A2F3}" type="datetime1">
              <a:rPr lang="en-US" smtClean="0"/>
              <a:pPr/>
              <a:t>10/18/2013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1419738-5E91-4E71-9216-C25E4D466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153D-EAB6-4488-9063-C7235ADA3CE4}" type="datetime1">
              <a:rPr lang="en-US" smtClean="0"/>
              <a:pPr/>
              <a:t>10/18/2013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1419738-5E91-4E71-9216-C25E4D4667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9476-0689-4828-B308-247E51DED25D}" type="datetime1">
              <a:rPr lang="en-US" smtClean="0"/>
              <a:pPr/>
              <a:t>10/18/2013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419738-5E91-4E71-9216-C25E4D4667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1419738-5E91-4E71-9216-C25E4D466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C42C-AE0C-4E26-9B64-317D074306CF}" type="datetime1">
              <a:rPr lang="en-US" smtClean="0"/>
              <a:pPr/>
              <a:t>10/18/2013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1419738-5E91-4E71-9216-C25E4D466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AFD1A6D-70F4-493C-A7D6-A2F7A6F27CD5}" type="datetime1">
              <a:rPr lang="en-US" smtClean="0"/>
              <a:pPr/>
              <a:t>10/18/2013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0F50F68-E864-4C9E-B6FB-BD3BACD57EB4}" type="datetime1">
              <a:rPr lang="en-US" smtClean="0"/>
              <a:pPr/>
              <a:t>10/18/2013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1419738-5E91-4E71-9216-C25E4D466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352800"/>
            <a:ext cx="8534400" cy="2514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Marketing Rural Business Incubators:</a:t>
            </a:r>
          </a:p>
          <a:p>
            <a:r>
              <a:rPr lang="en-US" sz="3200" dirty="0" smtClean="0">
                <a:solidFill>
                  <a:srgbClr val="002060"/>
                </a:solidFill>
              </a:rPr>
              <a:t>Rocky Ford &amp; Ordway, CO</a:t>
            </a:r>
            <a:endParaRPr lang="en-US" sz="3200" dirty="0" smtClean="0"/>
          </a:p>
          <a:p>
            <a:endParaRPr lang="en-US" sz="3100" dirty="0"/>
          </a:p>
          <a:p>
            <a:endParaRPr lang="en-US" sz="19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\\dc1\users\ravim\My Documents\iCAST Local Docs\ICAST - Current\Projects\Energy Efficiency\Biz Plan for Community Programs\RS_Logo_Col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8600"/>
            <a:ext cx="2667000" cy="2159336"/>
          </a:xfrm>
          <a:prstGeom prst="rect">
            <a:avLst/>
          </a:prstGeom>
          <a:noFill/>
        </p:spPr>
      </p:pic>
      <p:pic>
        <p:nvPicPr>
          <p:cNvPr id="6" name="Picture 2" descr="\\dc1\users\nicolek\Desktop\ICAST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448" y="228600"/>
            <a:ext cx="230508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Rocky Ford Incubation Outlook: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Picture 2" descr="\\dc1\users\ravim\My Documents\iCAST Local Docs\ICAST - Current\Projects\Energy Efficiency\Biz Plan for Community Programs\RS_Logo_Col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91" y="250249"/>
            <a:ext cx="1211859" cy="981181"/>
          </a:xfrm>
          <a:prstGeom prst="rect">
            <a:avLst/>
          </a:prstGeom>
          <a:noFill/>
        </p:spPr>
      </p:pic>
      <p:pic>
        <p:nvPicPr>
          <p:cNvPr id="7" name="Picture 2" descr="\\dc1\users\nicolek\Desktop\ICAST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8600"/>
            <a:ext cx="1159128" cy="103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2133600"/>
          <a:ext cx="8382000" cy="198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1000"/>
                <a:gridCol w="4191000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Opportunities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Threats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15494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Many </a:t>
                      </a:r>
                      <a:r>
                        <a:rPr lang="en-US" baseline="0" dirty="0" smtClean="0"/>
                        <a:t>local organizations to create partnerships with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Wide variety of local businesses with industry contacts and pertinent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Declining population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Unavailability</a:t>
                      </a:r>
                      <a:r>
                        <a:rPr lang="en-US" baseline="0" dirty="0" smtClean="0"/>
                        <a:t> of</a:t>
                      </a:r>
                      <a:r>
                        <a:rPr lang="en-US" dirty="0" smtClean="0"/>
                        <a:t> financial</a:t>
                      </a:r>
                      <a:r>
                        <a:rPr lang="en-US" baseline="0" dirty="0" smtClean="0"/>
                        <a:t> partners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Lack of understanding and promotion of entrepreneurship  within the community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1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</a:rPr>
              <a:t>Rocky Ford Incubator Plan of Action</a:t>
            </a:r>
            <a:endParaRPr lang="en-US" sz="3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503920" cy="4949952"/>
          </a:xfrm>
        </p:spPr>
        <p:txBody>
          <a:bodyPr>
            <a:noAutofit/>
          </a:bodyPr>
          <a:lstStyle/>
          <a:p>
            <a:pPr marL="731520" lvl="1" indent="-457200"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Recommendations for Rocky </a:t>
            </a:r>
            <a:r>
              <a:rPr 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Ford’s Business and Arts </a:t>
            </a:r>
            <a:r>
              <a:rPr 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Incubator:</a:t>
            </a:r>
            <a:endParaRPr lang="en-US" sz="27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88670" lvl="1" indent="-514350">
              <a:spcBef>
                <a:spcPts val="6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Revitalize reputation, become symbol within community</a:t>
            </a:r>
          </a:p>
          <a:p>
            <a:pPr marL="788670" lvl="1" indent="-514350">
              <a:spcBef>
                <a:spcPts val="6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Find strong community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leader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88670" lvl="1" indent="-514350">
              <a:spcBef>
                <a:spcPts val="6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Join the Economic Development Council of Colorado</a:t>
            </a:r>
          </a:p>
          <a:p>
            <a:pPr marL="788670" lvl="1" indent="-514350">
              <a:spcBef>
                <a:spcPts val="6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Join the Rocky Mountain Incubation Collaborative</a:t>
            </a:r>
          </a:p>
          <a:p>
            <a:pPr marL="788670" lvl="1" indent="-514350">
              <a:spcBef>
                <a:spcPts val="6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Hold seminars with newly acquired expertise and feature speakers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discussing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issues pertinent to the community</a:t>
            </a:r>
          </a:p>
          <a:p>
            <a:pPr marL="788670" lvl="1" indent="-514350">
              <a:spcBef>
                <a:spcPts val="6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Reach out to local businesses in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need; NETWORK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88670" lvl="1" indent="-514350">
              <a:spcBef>
                <a:spcPts val="600"/>
              </a:spcBef>
              <a:spcAft>
                <a:spcPts val="600"/>
              </a:spcAft>
              <a:buClrTx/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Have clear and concise goals that resonate desire to benefit the community economically and socially </a:t>
            </a:r>
          </a:p>
        </p:txBody>
      </p:sp>
      <p:pic>
        <p:nvPicPr>
          <p:cNvPr id="8" name="Picture 2" descr="\\dc1\users\ravim\My Documents\iCAST Local Docs\ICAST - Current\Projects\Energy Efficiency\Biz Plan for Community Programs\RS_Logo_Col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91" y="250249"/>
            <a:ext cx="1211859" cy="981181"/>
          </a:xfrm>
          <a:prstGeom prst="rect">
            <a:avLst/>
          </a:prstGeom>
          <a:noFill/>
        </p:spPr>
      </p:pic>
      <p:pic>
        <p:nvPicPr>
          <p:cNvPr id="9" name="Picture 2" descr="\\dc1\users\nicolek\Desktop\ICAST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8600"/>
            <a:ext cx="1159128" cy="103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19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308848" cy="758952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Ordway, Colorado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2" descr="\\dc1\users\ravim\My Documents\iCAST Local Docs\ICAST - Current\Projects\Energy Efficiency\Biz Plan for Community Programs\RS_Logo_Col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2149"/>
            <a:ext cx="1211859" cy="981181"/>
          </a:xfrm>
          <a:prstGeom prst="rect">
            <a:avLst/>
          </a:prstGeom>
          <a:noFill/>
        </p:spPr>
      </p:pic>
      <p:pic>
        <p:nvPicPr>
          <p:cNvPr id="12" name="Picture 2" descr="\\dc1\users\nicolek\Desktop\ICAST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8600"/>
            <a:ext cx="1159128" cy="103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81000" y="15240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Ordway is </a:t>
            </a:r>
            <a:r>
              <a:rPr lang="en-US" dirty="0" smtClean="0"/>
              <a:t> </a:t>
            </a:r>
            <a:r>
              <a:rPr lang="en-US" dirty="0" smtClean="0"/>
              <a:t>located 1 </a:t>
            </a:r>
            <a:r>
              <a:rPr lang="en-US" dirty="0" smtClean="0"/>
              <a:t>hour </a:t>
            </a:r>
            <a:r>
              <a:rPr lang="en-US" dirty="0" smtClean="0"/>
              <a:t>South-East of Pueblo, CO </a:t>
            </a:r>
            <a:r>
              <a:rPr lang="en-US" dirty="0"/>
              <a:t>.</a:t>
            </a:r>
            <a:r>
              <a:rPr lang="en-US" dirty="0" smtClean="0"/>
              <a:t>  </a:t>
            </a:r>
            <a:r>
              <a:rPr lang="en-US" dirty="0" smtClean="0"/>
              <a:t>The community is smaller, less industrialized and declining in population </a:t>
            </a:r>
            <a:r>
              <a:rPr lang="en-US" dirty="0" smtClean="0"/>
              <a:t> </a:t>
            </a:r>
            <a:r>
              <a:rPr lang="en-US" dirty="0" smtClean="0"/>
              <a:t>more </a:t>
            </a:r>
            <a:r>
              <a:rPr lang="en-US" dirty="0" smtClean="0"/>
              <a:t>rapidly</a:t>
            </a:r>
            <a:r>
              <a:rPr lang="en-US" dirty="0"/>
              <a:t> </a:t>
            </a:r>
            <a:r>
              <a:rPr lang="en-US" dirty="0" smtClean="0"/>
              <a:t>than Rocky Ford.</a:t>
            </a:r>
            <a:endParaRPr lang="en-US" dirty="0"/>
          </a:p>
        </p:txBody>
      </p:sp>
      <p:pic>
        <p:nvPicPr>
          <p:cNvPr id="15" name="Picture 14" descr="Map of Ordway, C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43200" y="2438400"/>
            <a:ext cx="4325050" cy="389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8848" cy="758952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</a:rPr>
              <a:t>Ordway Demographic &amp; Economic Profile</a:t>
            </a:r>
            <a:endParaRPr lang="en-US" sz="2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2" descr="\\dc1\users\ravim\My Documents\iCAST Local Docs\ICAST - Current\Projects\Energy Efficiency\Biz Plan for Community Programs\RS_Logo_Col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2149"/>
            <a:ext cx="1211859" cy="981181"/>
          </a:xfrm>
          <a:prstGeom prst="rect">
            <a:avLst/>
          </a:prstGeom>
          <a:noFill/>
        </p:spPr>
      </p:pic>
      <p:sp>
        <p:nvSpPr>
          <p:cNvPr id="14" name="Content Placeholder 6"/>
          <p:cNvSpPr txBox="1">
            <a:spLocks/>
          </p:cNvSpPr>
          <p:nvPr/>
        </p:nvSpPr>
        <p:spPr>
          <a:xfrm>
            <a:off x="4800600" y="1600200"/>
            <a:ext cx="4038600" cy="468172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2" descr="\\dc1\users\nicolek\Desktop\ICAST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8600"/>
            <a:ext cx="1159128" cy="103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266519"/>
              </p:ext>
            </p:extLst>
          </p:nvPr>
        </p:nvGraphicFramePr>
        <p:xfrm>
          <a:off x="533400" y="1981200"/>
          <a:ext cx="8229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6800"/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Population :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1,080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</a:t>
                      </a:r>
                      <a:r>
                        <a:rPr lang="en-US" baseline="0" dirty="0" smtClean="0"/>
                        <a:t> change since 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-12.6%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</a:t>
                      </a:r>
                      <a:r>
                        <a:rPr lang="en-US" baseline="0" dirty="0" smtClean="0"/>
                        <a:t> with High School Diploma/ 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 with</a:t>
                      </a:r>
                      <a:r>
                        <a:rPr lang="en-US" baseline="0" dirty="0" smtClean="0"/>
                        <a:t> College Degree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400" y="4648200"/>
          <a:ext cx="81534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6800"/>
                <a:gridCol w="32766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Median</a:t>
                      </a: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 Household Income :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$29,352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Unemployment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5.6%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31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308848" cy="758952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Ordway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Incubator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2" descr="\\dc1\users\ravim\My Documents\iCAST Local Docs\ICAST - Current\Projects\Energy Efficiency\Biz Plan for Community Programs\RS_Logo_Col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12149"/>
            <a:ext cx="1211859" cy="981181"/>
          </a:xfrm>
          <a:prstGeom prst="rect">
            <a:avLst/>
          </a:prstGeom>
          <a:noFill/>
        </p:spPr>
      </p:pic>
      <p:pic>
        <p:nvPicPr>
          <p:cNvPr id="10" name="Picture 2" descr="\\dc1\users\nicolek\Desktop\ICAST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8600"/>
            <a:ext cx="1159128" cy="103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33561"/>
              </p:ext>
            </p:extLst>
          </p:nvPr>
        </p:nvGraphicFramePr>
        <p:xfrm>
          <a:off x="457200" y="1981200"/>
          <a:ext cx="8153400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76700"/>
                <a:gridCol w="4076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Strengths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Weakness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*Colorado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small business development center located in town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baseline="0" dirty="0" smtClean="0"/>
                        <a:t>* Connections </a:t>
                      </a:r>
                      <a:r>
                        <a:rPr lang="en-US" baseline="0" dirty="0" smtClean="0"/>
                        <a:t>within the community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baseline="0" dirty="0" smtClean="0"/>
                        <a:t>*Non-operational</a:t>
                      </a:r>
                      <a:endParaRPr lang="en-US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46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308848" cy="758952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Ordway Incubation Outlook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2" descr="\\dc1\users\ravim\My Documents\iCAST Local Docs\ICAST - Current\Projects\Energy Efficiency\Biz Plan for Community Programs\RS_Logo_Col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91" y="250249"/>
            <a:ext cx="1211859" cy="981181"/>
          </a:xfrm>
          <a:prstGeom prst="rect">
            <a:avLst/>
          </a:prstGeom>
          <a:noFill/>
        </p:spPr>
      </p:pic>
      <p:pic>
        <p:nvPicPr>
          <p:cNvPr id="9" name="Picture 2" descr="\\dc1\users\nicolek\Desktop\ICAST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8600"/>
            <a:ext cx="1159128" cy="103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10791"/>
              </p:ext>
            </p:extLst>
          </p:nvPr>
        </p:nvGraphicFramePr>
        <p:xfrm>
          <a:off x="457200" y="2133600"/>
          <a:ext cx="8229600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Opportunities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Threats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baseline="0" dirty="0" smtClean="0"/>
                        <a:t>* “Local” </a:t>
                      </a:r>
                      <a:r>
                        <a:rPr lang="en-US" baseline="0" dirty="0" smtClean="0"/>
                        <a:t>incubators to partner with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Governor </a:t>
                      </a:r>
                      <a:r>
                        <a:rPr lang="en-US" baseline="0" dirty="0" err="1" smtClean="0"/>
                        <a:t>Hickenlooper’s</a:t>
                      </a:r>
                      <a:r>
                        <a:rPr lang="en-US" baseline="0" dirty="0" smtClean="0"/>
                        <a:t> “Bottom-Up” Economic Development Plan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Variety </a:t>
                      </a:r>
                      <a:r>
                        <a:rPr lang="en-US" baseline="0" dirty="0" smtClean="0"/>
                        <a:t>of local businesses to network and partner </a:t>
                      </a:r>
                      <a:r>
                        <a:rPr lang="en-US" baseline="0" dirty="0" smtClean="0"/>
                        <a:t>with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Existing local businesses to provide access to industry contacts, info.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Loss</a:t>
                      </a:r>
                      <a:r>
                        <a:rPr lang="en-US" baseline="0" dirty="0" smtClean="0"/>
                        <a:t> of credibility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Decline in population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Local incubators becoming </a:t>
                      </a:r>
                      <a:r>
                        <a:rPr lang="en-US" baseline="0" dirty="0" smtClean="0"/>
                        <a:t>competitors </a:t>
                      </a:r>
                      <a:r>
                        <a:rPr lang="en-US" baseline="0" dirty="0" smtClean="0"/>
                        <a:t>instead of </a:t>
                      </a:r>
                      <a:r>
                        <a:rPr lang="en-US" baseline="0" dirty="0" smtClean="0"/>
                        <a:t>partners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00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Ordway Incubator Plan of Action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Ordway Incubation Center must establish </a:t>
            </a:r>
            <a:r>
              <a:rPr lang="en-US" dirty="0" smtClean="0"/>
              <a:t>itself </a:t>
            </a:r>
            <a:r>
              <a:rPr lang="en-US" dirty="0" smtClean="0"/>
              <a:t>within the local and regional community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Find a competitive advantage so that other regional incubation centers offer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partnership</a:t>
            </a:r>
          </a:p>
          <a:p>
            <a:pPr marL="457200" indent="-4572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Acquire funding to develop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new high tech office space so that new clients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are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attracted to the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center</a:t>
            </a:r>
          </a:p>
        </p:txBody>
      </p:sp>
      <p:pic>
        <p:nvPicPr>
          <p:cNvPr id="5" name="Picture 2" descr="\\dc1\users\ravim\My Documents\iCAST Local Docs\ICAST - Current\Projects\Energy Efficiency\Biz Plan for Community Programs\RS_Logo_Col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91" y="250249"/>
            <a:ext cx="1211859" cy="981181"/>
          </a:xfrm>
          <a:prstGeom prst="rect">
            <a:avLst/>
          </a:prstGeom>
          <a:noFill/>
        </p:spPr>
      </p:pic>
      <p:pic>
        <p:nvPicPr>
          <p:cNvPr id="6" name="Picture 2" descr="\\dc1\users\nicolek\Desktop\ICAST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8600"/>
            <a:ext cx="1159128" cy="103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743200"/>
            <a:ext cx="7162800" cy="35052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002060"/>
                </a:solidFill>
                <a:latin typeface="Adobe Heiti Std R" pitchFamily="34" charset="-128"/>
                <a:ea typeface="Adobe Heiti Std R" pitchFamily="34" charset="-128"/>
              </a:rPr>
              <a:t>QUESTIONS?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Adobe Heiti Std R" pitchFamily="34" charset="-128"/>
                <a:ea typeface="Adobe Heiti Std R" pitchFamily="34" charset="-128"/>
              </a:rPr>
              <a:t>Michele Fisher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Adobe Heiti Std R" pitchFamily="34" charset="-128"/>
                <a:ea typeface="Adobe Heiti Std R" pitchFamily="34" charset="-128"/>
              </a:rPr>
              <a:t>michelef@icastusa.org</a:t>
            </a:r>
          </a:p>
          <a:p>
            <a:endParaRPr lang="en-US" sz="2400" dirty="0" smtClean="0">
              <a:solidFill>
                <a:srgbClr val="002060"/>
              </a:solidFill>
              <a:latin typeface="Adobe Heiti Std R" pitchFamily="34" charset="-128"/>
              <a:ea typeface="Adobe Heiti Std R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/>
              <a:t>1-866-590-4377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www.resourcesmart.org </a:t>
            </a:r>
            <a:endParaRPr lang="en-US" sz="19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 descr="\\dc1\users\ravim\My Documents\iCAST Local Docs\ICAST - Current\Projects\Energy Efficiency\Biz Plan for Community Programs\RS_Logo_Col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44946"/>
            <a:ext cx="2514600" cy="2035945"/>
          </a:xfrm>
          <a:prstGeom prst="rect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086853" y="762000"/>
            <a:ext cx="71628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002060"/>
                </a:solidFill>
                <a:latin typeface="Adobe Heiti Std R" pitchFamily="34" charset="-128"/>
                <a:ea typeface="Adobe Heiti Std R" pitchFamily="34" charset="-128"/>
              </a:rPr>
              <a:t>Thanks</a:t>
            </a:r>
          </a:p>
        </p:txBody>
      </p:sp>
      <p:pic>
        <p:nvPicPr>
          <p:cNvPr id="8" name="Picture 2" descr="\\dc1\users\nicolek\Desktop\ICAST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172" y="228599"/>
            <a:ext cx="2299356" cy="205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What is Business Incubation?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21352"/>
          </a:xfrm>
        </p:spPr>
        <p:txBody>
          <a:bodyPr>
            <a:noAutofit/>
          </a:bodyPr>
          <a:lstStyle/>
          <a:p>
            <a:pPr>
              <a:buClrTx/>
              <a:buNone/>
            </a:pPr>
            <a:r>
              <a:rPr lang="en-US" dirty="0" smtClean="0"/>
              <a:t>A business </a:t>
            </a:r>
            <a:r>
              <a:rPr lang="en-US" dirty="0" smtClean="0"/>
              <a:t>support process that accelerates the successful development of start-up and fledgling companies by providing entrepreneurs with an array of targeted resources and services. 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These services are usually developed or orchestrated by incubator management and offered both in the business incubator and through its network of contacts.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A business incubator’s main goal is to produce successful firms that will leave the program financially viable and freestanding. </a:t>
            </a:r>
          </a:p>
          <a:p>
            <a:pPr>
              <a:spcBef>
                <a:spcPts val="600"/>
              </a:spcBef>
              <a:buClrTx/>
            </a:pPr>
            <a:endParaRPr lang="en-US" sz="2400" dirty="0" smtClean="0"/>
          </a:p>
        </p:txBody>
      </p:sp>
      <p:pic>
        <p:nvPicPr>
          <p:cNvPr id="8" name="Picture 2" descr="\\dc1\users\ravim\My Documents\iCAST Local Docs\ICAST - Current\Projects\Energy Efficiency\Biz Plan for Community Programs\RS_Logo_Col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91" y="250249"/>
            <a:ext cx="1211859" cy="981181"/>
          </a:xfrm>
          <a:prstGeom prst="rect">
            <a:avLst/>
          </a:prstGeom>
          <a:noFill/>
        </p:spPr>
      </p:pic>
      <p:pic>
        <p:nvPicPr>
          <p:cNvPr id="7" name="Picture 2" descr="\\dc1\users\nicolek\Desktop\ICAST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8600"/>
            <a:ext cx="1159128" cy="103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04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Rural Business Incubators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03920" cy="4724400"/>
          </a:xfrm>
        </p:spPr>
        <p:txBody>
          <a:bodyPr>
            <a:noAutofit/>
          </a:bodyPr>
          <a:lstStyle/>
          <a:p>
            <a:pPr marL="274320" lvl="1" indent="0">
              <a:spcBef>
                <a:spcPts val="600"/>
              </a:spcBef>
              <a:spcAft>
                <a:spcPts val="300"/>
              </a:spcAft>
              <a:buClrTx/>
              <a:buNone/>
            </a:pPr>
            <a:r>
              <a:rPr lang="en-US" sz="2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Goals of marketing: </a:t>
            </a:r>
          </a:p>
          <a:p>
            <a:pPr marL="788670" lvl="1" indent="-514350">
              <a:spcBef>
                <a:spcPts val="600"/>
              </a:spcBef>
              <a:spcAft>
                <a:spcPts val="300"/>
              </a:spcAft>
              <a:buClrTx/>
              <a:buFont typeface="+mj-lt"/>
              <a:buAutoNum type="arabicPeriod"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Establish and maintain program’s reputation within the community</a:t>
            </a:r>
          </a:p>
          <a:p>
            <a:pPr marL="788670" lvl="1" indent="-514350">
              <a:spcBef>
                <a:spcPts val="600"/>
              </a:spcBef>
              <a:spcAft>
                <a:spcPts val="300"/>
              </a:spcAft>
              <a:buClrTx/>
              <a:buFont typeface="+mj-lt"/>
              <a:buAutoNum type="arabicPeriod"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Expand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local, regional and state networks</a:t>
            </a:r>
          </a:p>
          <a:p>
            <a:pPr marL="788670" lvl="1" indent="-514350">
              <a:spcBef>
                <a:spcPts val="600"/>
              </a:spcBef>
              <a:spcAft>
                <a:spcPts val="300"/>
              </a:spcAft>
              <a:buClrTx/>
              <a:buFont typeface="+mj-lt"/>
              <a:buAutoNum type="arabicPeriod"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With sponsors and partners, directly engage the community to create market analysis</a:t>
            </a:r>
          </a:p>
          <a:p>
            <a:pPr marL="788670" lvl="1" indent="-514350">
              <a:spcBef>
                <a:spcPts val="600"/>
              </a:spcBef>
              <a:spcAft>
                <a:spcPts val="300"/>
              </a:spcAft>
              <a:buClrTx/>
              <a:buFont typeface="+mj-lt"/>
              <a:buAutoNum type="arabicPeriod"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Find candidates open to being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a part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of the incubator’s board of advisors</a:t>
            </a:r>
          </a:p>
          <a:p>
            <a:pPr marL="788670" lvl="1" indent="-514350">
              <a:spcBef>
                <a:spcPts val="600"/>
              </a:spcBef>
              <a:spcAft>
                <a:spcPts val="300"/>
              </a:spcAft>
              <a:buClrTx/>
              <a:buFont typeface="+mj-lt"/>
              <a:buAutoNum type="arabicPeriod"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Attract new clients</a:t>
            </a:r>
          </a:p>
        </p:txBody>
      </p:sp>
      <p:pic>
        <p:nvPicPr>
          <p:cNvPr id="7" name="Picture 2" descr="\\dc1\users\ravim\My Documents\iCAST Local Docs\ICAST - Current\Projects\Energy Efficiency\Biz Plan for Community Programs\RS_Logo_Col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91" y="250249"/>
            <a:ext cx="1211859" cy="981181"/>
          </a:xfrm>
          <a:prstGeom prst="rect">
            <a:avLst/>
          </a:prstGeom>
          <a:noFill/>
        </p:spPr>
      </p:pic>
      <p:pic>
        <p:nvPicPr>
          <p:cNvPr id="8" name="Picture 2" descr="\\dc1\users\nicolek\Desktop\ICAST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8600"/>
            <a:ext cx="1159128" cy="103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46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dc1\users\ravim\My Documents\iCAST Local Docs\ICAST - Current\Projects\Energy Efficiency\Biz Plan for Community Programs\RS_Logo_Col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91" y="250249"/>
            <a:ext cx="1211859" cy="981181"/>
          </a:xfrm>
          <a:prstGeom prst="rect">
            <a:avLst/>
          </a:prstGeom>
          <a:noFill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90600" y="228600"/>
            <a:ext cx="7083552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Rural Vs. Urban Entrepreneurship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4000"/>
            <a:ext cx="8503920" cy="4724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ClrTx/>
              <a:buNone/>
            </a:pPr>
            <a:r>
              <a:rPr lang="en-US" dirty="0" smtClean="0">
                <a:solidFill>
                  <a:schemeClr val="tx1"/>
                </a:solidFill>
              </a:rPr>
              <a:t>Four factors of a successful entrepreneurial venture:</a:t>
            </a:r>
          </a:p>
          <a:p>
            <a:pPr marL="514350" indent="-514350">
              <a:spcBef>
                <a:spcPts val="600"/>
              </a:spcBef>
              <a:buClrTx/>
              <a:buFont typeface="+mj-lt"/>
              <a:buAutoNum type="arabicPeriod"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Talent: creative individuals with an idea</a:t>
            </a:r>
          </a:p>
          <a:p>
            <a:pPr marL="514350" indent="-514350">
              <a:spcBef>
                <a:spcPts val="600"/>
              </a:spcBef>
              <a:buClrTx/>
              <a:buFont typeface="+mj-lt"/>
              <a:buAutoNum type="arabicPeriod"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Opportunity: ability to follow through with idea</a:t>
            </a:r>
          </a:p>
          <a:p>
            <a:pPr marL="514350" indent="-514350">
              <a:spcBef>
                <a:spcPts val="600"/>
              </a:spcBef>
              <a:buClrTx/>
              <a:buFont typeface="+mj-lt"/>
              <a:buAutoNum type="arabicPeriod"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Capital: ability to finance the venture</a:t>
            </a:r>
          </a:p>
          <a:p>
            <a:pPr marL="514350" indent="-514350">
              <a:spcBef>
                <a:spcPts val="600"/>
              </a:spcBef>
              <a:buClrTx/>
              <a:buFont typeface="+mj-lt"/>
              <a:buAutoNum type="arabicPeriod"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Know-how: ability to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access networks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and gain experience</a:t>
            </a:r>
          </a:p>
          <a:p>
            <a:pPr marL="514350" indent="-514350">
              <a:spcBef>
                <a:spcPts val="600"/>
              </a:spcBef>
              <a:buClrTx/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Rural incubators lack access and community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 marL="514350" indent="-514350">
              <a:spcBef>
                <a:spcPts val="600"/>
              </a:spcBef>
              <a:buClrTx/>
              <a:buFont typeface="+mj-lt"/>
              <a:buAutoNum type="arabicPeriod"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Fewer markets </a:t>
            </a:r>
          </a:p>
          <a:p>
            <a:pPr marL="514350" indent="-514350">
              <a:spcBef>
                <a:spcPts val="600"/>
              </a:spcBef>
              <a:buClrTx/>
              <a:buFont typeface="+mj-lt"/>
              <a:buAutoNum type="arabicPeriod"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Smaller industry clusters imperative for networking, capital and business development</a:t>
            </a:r>
          </a:p>
          <a:p>
            <a:pPr marL="514350" indent="-514350">
              <a:spcBef>
                <a:spcPts val="600"/>
              </a:spcBef>
              <a:buClrTx/>
              <a:buFont typeface="+mj-lt"/>
              <a:buAutoNum type="arabicPeriod"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Far distance from urban center discourages investment</a:t>
            </a:r>
          </a:p>
          <a:p>
            <a:pPr marL="514350" indent="-514350">
              <a:spcBef>
                <a:spcPts val="600"/>
              </a:spcBef>
              <a:buClrTx/>
              <a:buFont typeface="+mj-lt"/>
              <a:buAutoNum type="arabicPeriod"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Lack of entrepreneurial culture, mentors and willingness to take risks</a:t>
            </a:r>
          </a:p>
          <a:p>
            <a:pPr marL="514350" indent="-514350">
              <a:spcBef>
                <a:spcPts val="600"/>
              </a:spcBef>
              <a:buClrTx/>
              <a:buNone/>
            </a:pP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2" descr="\\dc1\users\nicolek\Desktop\ICAST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8600"/>
            <a:ext cx="1159128" cy="103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91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dc1\users\ravim\My Documents\iCAST Local Docs\ICAST - Current\Projects\Energy Efficiency\Biz Plan for Community Programs\RS_Logo_Col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91" y="250249"/>
            <a:ext cx="1211859" cy="981181"/>
          </a:xfrm>
          <a:prstGeom prst="rect">
            <a:avLst/>
          </a:prstGeom>
          <a:noFill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254419" y="250249"/>
            <a:ext cx="7083552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Rural Incubator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Challenges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3" name="Picture 2" descr="\\dc1\users\nicolek\Desktop\ICAST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8600"/>
            <a:ext cx="1159128" cy="103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Tx/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Challenges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associated with rural incubators can be overcome via: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Technological education and upgrades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Increased financial support from government and NGO’s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Enhanced community education and engagement</a:t>
            </a:r>
          </a:p>
          <a:p>
            <a:pPr marL="514350" indent="-514350">
              <a:buClrTx/>
              <a:buFont typeface="+mj-lt"/>
              <a:buAutoNum type="arabicPeriod"/>
            </a:pP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514350" indent="-514350">
              <a:buClrTx/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Rural incubators must market to: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Potential clients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Local community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Potential sponsoring businesses and partners</a:t>
            </a:r>
          </a:p>
          <a:p>
            <a:pPr marL="514350" indent="-514350">
              <a:buClrTx/>
              <a:buNone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ClrTx/>
              <a:buFont typeface="+mj-lt"/>
              <a:buAutoNum type="arabicPeriod"/>
            </a:pP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04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Rocky Ford, Colorado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Tx/>
              <a:buNone/>
            </a:pPr>
            <a:r>
              <a:rPr lang="en-US" sz="2400" dirty="0" smtClean="0"/>
              <a:t>Rocky Ford, CO is 1 hour South-East of Pueblo, CO and is the first rural community </a:t>
            </a:r>
            <a:r>
              <a:rPr lang="en-US" sz="2400" dirty="0" smtClean="0"/>
              <a:t>that is </a:t>
            </a:r>
            <a:r>
              <a:rPr lang="en-US" sz="2400" dirty="0" smtClean="0"/>
              <a:t>focused </a:t>
            </a:r>
            <a:r>
              <a:rPr lang="en-US" sz="2400" dirty="0" smtClean="0"/>
              <a:t>upon </a:t>
            </a:r>
            <a:r>
              <a:rPr lang="en-US" sz="2400" dirty="0" smtClean="0"/>
              <a:t>for incubation development.  </a:t>
            </a:r>
          </a:p>
          <a:p>
            <a:endParaRPr lang="en-US" sz="2400" dirty="0"/>
          </a:p>
        </p:txBody>
      </p:sp>
      <p:pic>
        <p:nvPicPr>
          <p:cNvPr id="5" name="Picture 2" descr="\\dc1\users\ravim\My Documents\iCAST Local Docs\ICAST - Current\Projects\Energy Efficiency\Biz Plan for Community Programs\RS_Logo_Col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91" y="228600"/>
            <a:ext cx="1211859" cy="981181"/>
          </a:xfrm>
          <a:prstGeom prst="rect">
            <a:avLst/>
          </a:prstGeom>
          <a:noFill/>
        </p:spPr>
      </p:pic>
      <p:pic>
        <p:nvPicPr>
          <p:cNvPr id="6" name="Picture 2" descr="\\dc1\users\nicolek\Desktop\ICAST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8600"/>
            <a:ext cx="1159128" cy="103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Map of Rocky Ford, C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95600" y="2362200"/>
            <a:ext cx="5030041" cy="39555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Rocky Ford Demographic Profile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Picture 2" descr="\\dc1\users\ravim\My Documents\iCAST Local Docs\ICAST - Current\Projects\Energy Efficiency\Biz Plan for Community Programs\RS_Logo_Col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91" y="228600"/>
            <a:ext cx="1211859" cy="981181"/>
          </a:xfrm>
          <a:prstGeom prst="rect">
            <a:avLst/>
          </a:prstGeom>
          <a:noFill/>
        </p:spPr>
      </p:pic>
      <p:pic>
        <p:nvPicPr>
          <p:cNvPr id="7" name="Picture 2" descr="\\dc1\users\nicolek\Desktop\ICAST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8600"/>
            <a:ext cx="1159128" cy="103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Content Placeholder 9"/>
          <p:cNvGraphicFramePr>
            <a:graphicFrameLocks noGrp="1"/>
          </p:cNvGraphicFramePr>
          <p:nvPr>
            <p:ph sz="quarter" idx="1"/>
          </p:nvPr>
        </p:nvGraphicFramePr>
        <p:xfrm>
          <a:off x="381000" y="2133600"/>
          <a:ext cx="8382000" cy="184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29200"/>
                <a:gridCol w="33528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Population: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5,703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 change since 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</a:t>
                      </a:r>
                      <a:r>
                        <a:rPr lang="en-US" baseline="0" dirty="0" smtClean="0"/>
                        <a:t> with High School Diploma/ 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 with College Degree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13.4%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 Native Born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19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Rocky Ford Economic Profile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03920" cy="4568952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spcAft>
                <a:spcPts val="300"/>
              </a:spcAft>
              <a:buClrTx/>
              <a:buNone/>
            </a:pPr>
            <a:endParaRPr lang="en-US" sz="3200" dirty="0" smtClean="0">
              <a:latin typeface="Aharoni" pitchFamily="2" charset="-79"/>
              <a:cs typeface="Aharoni" pitchFamily="2" charset="-79"/>
            </a:endParaRPr>
          </a:p>
          <a:p>
            <a:pPr marL="0" indent="0" algn="ctr">
              <a:spcBef>
                <a:spcPts val="600"/>
              </a:spcBef>
              <a:spcAft>
                <a:spcPts val="300"/>
              </a:spcAft>
              <a:buClrTx/>
              <a:buNone/>
            </a:pPr>
            <a:endParaRPr lang="en-US" sz="2400" dirty="0" smtClean="0"/>
          </a:p>
          <a:p>
            <a:pPr marL="0" indent="0" algn="ctr">
              <a:spcBef>
                <a:spcPts val="600"/>
              </a:spcBef>
              <a:spcAft>
                <a:spcPts val="300"/>
              </a:spcAft>
              <a:buClrTx/>
              <a:buNone/>
            </a:pPr>
            <a:endParaRPr lang="en-US" sz="2400" dirty="0"/>
          </a:p>
          <a:p>
            <a:pPr marL="0" indent="0" algn="ctr">
              <a:spcBef>
                <a:spcPts val="600"/>
              </a:spcBef>
              <a:spcAft>
                <a:spcPts val="300"/>
              </a:spcAft>
              <a:buClrTx/>
              <a:buNone/>
            </a:pPr>
            <a:endParaRPr lang="en-US" sz="2400" dirty="0" smtClean="0"/>
          </a:p>
          <a:p>
            <a:pPr marL="0" indent="0">
              <a:spcBef>
                <a:spcPts val="600"/>
              </a:spcBef>
              <a:spcAft>
                <a:spcPts val="300"/>
              </a:spcAft>
              <a:buClrTx/>
              <a:buNone/>
            </a:pPr>
            <a:endParaRPr lang="en-US" sz="2400" dirty="0" smtClean="0"/>
          </a:p>
        </p:txBody>
      </p:sp>
      <p:pic>
        <p:nvPicPr>
          <p:cNvPr id="7" name="Picture 2" descr="\\dc1\users\ravim\My Documents\iCAST Local Docs\ICAST - Current\Projects\Energy Efficiency\Biz Plan for Community Programs\RS_Logo_Col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91" y="250249"/>
            <a:ext cx="1211859" cy="981181"/>
          </a:xfrm>
          <a:prstGeom prst="rect">
            <a:avLst/>
          </a:prstGeom>
          <a:noFill/>
        </p:spPr>
      </p:pic>
      <p:pic>
        <p:nvPicPr>
          <p:cNvPr id="8" name="Picture 2" descr="\\dc1\users\nicolek\Desktop\ICAST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8600"/>
            <a:ext cx="1159128" cy="103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2286000"/>
          <a:ext cx="83058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006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Household</a:t>
                      </a: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 Median Income: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$26,597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Occupations: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Sales &amp; Administrative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Agriculture, Construction</a:t>
                      </a:r>
                      <a:r>
                        <a:rPr lang="en-US" baseline="0" dirty="0" smtClean="0"/>
                        <a:t> &amp; Maintenance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11.8%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Rocky Ford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Incubator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2" descr="\\dc1\users\ravim\My Documents\iCAST Local Docs\ICAST - Current\Projects\Energy Efficiency\Biz Plan for Community Programs\RS_Logo_Col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91" y="250249"/>
            <a:ext cx="1211859" cy="981181"/>
          </a:xfrm>
          <a:prstGeom prst="rect">
            <a:avLst/>
          </a:prstGeom>
          <a:noFill/>
        </p:spPr>
      </p:pic>
      <p:pic>
        <p:nvPicPr>
          <p:cNvPr id="7" name="Picture 2" descr="\\dc1\users\nicolek\Desktop\ICAST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8600"/>
            <a:ext cx="1159128" cy="103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48496"/>
              </p:ext>
            </p:extLst>
          </p:nvPr>
        </p:nvGraphicFramePr>
        <p:xfrm>
          <a:off x="381000" y="2057400"/>
          <a:ext cx="8382000" cy="24042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1000"/>
                <a:gridCol w="4191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Strengths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Weaknesses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1947041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Incubator centrally located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Close-knit </a:t>
                      </a:r>
                      <a:r>
                        <a:rPr lang="en-US" dirty="0" smtClean="0"/>
                        <a:t>community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Wide</a:t>
                      </a:r>
                      <a:r>
                        <a:rPr lang="en-US" baseline="0" dirty="0" smtClean="0"/>
                        <a:t> variety of businesses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Close proximity to higher educational facilities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Lack of consistent clients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Weak</a:t>
                      </a:r>
                      <a:r>
                        <a:rPr lang="en-US" baseline="0" dirty="0" smtClean="0"/>
                        <a:t> business website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Lack of strong</a:t>
                      </a:r>
                      <a:r>
                        <a:rPr lang="en-US" baseline="0" dirty="0" smtClean="0"/>
                        <a:t> management with direction for business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Lack of  financial and economic sponsors and advisors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5">
      <a:dk1>
        <a:sysClr val="windowText" lastClr="000000"/>
      </a:dk1>
      <a:lt1>
        <a:srgbClr val="385700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36700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4425</TotalTime>
  <Words>727</Words>
  <Application>Microsoft Office PowerPoint</Application>
  <PresentationFormat>On-screen Show (4:3)</PresentationFormat>
  <Paragraphs>142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PowerPoint Presentation</vt:lpstr>
      <vt:lpstr>What is Business Incubation?</vt:lpstr>
      <vt:lpstr>Rural Business Incubators</vt:lpstr>
      <vt:lpstr>PowerPoint Presentation</vt:lpstr>
      <vt:lpstr>PowerPoint Presentation</vt:lpstr>
      <vt:lpstr>Rocky Ford, Colorado</vt:lpstr>
      <vt:lpstr>Rocky Ford Demographic Profile</vt:lpstr>
      <vt:lpstr>Rocky Ford Economic Profile</vt:lpstr>
      <vt:lpstr>Rocky Ford Incubator</vt:lpstr>
      <vt:lpstr>Rocky Ford Incubation Outlook:</vt:lpstr>
      <vt:lpstr>Rocky Ford Incubator Plan of Action</vt:lpstr>
      <vt:lpstr>Ordway, Colorado</vt:lpstr>
      <vt:lpstr>Ordway Demographic &amp; Economic Profile</vt:lpstr>
      <vt:lpstr>Ordway Incubator</vt:lpstr>
      <vt:lpstr>Ordway Incubation Outlook</vt:lpstr>
      <vt:lpstr>Ordway Incubator Plan of Action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Project Development</dc:title>
  <dc:creator>Administrator</dc:creator>
  <cp:lastModifiedBy>Michele Fisher</cp:lastModifiedBy>
  <cp:revision>364</cp:revision>
  <dcterms:created xsi:type="dcterms:W3CDTF">2010-05-30T15:53:22Z</dcterms:created>
  <dcterms:modified xsi:type="dcterms:W3CDTF">2013-10-18T14:39:00Z</dcterms:modified>
</cp:coreProperties>
</file>