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1" r:id="rId3"/>
    <p:sldId id="312" r:id="rId4"/>
    <p:sldId id="347" r:id="rId5"/>
    <p:sldId id="327" r:id="rId6"/>
    <p:sldId id="320" r:id="rId7"/>
    <p:sldId id="325" r:id="rId8"/>
    <p:sldId id="328" r:id="rId9"/>
    <p:sldId id="323" r:id="rId10"/>
    <p:sldId id="339" r:id="rId11"/>
    <p:sldId id="37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7" clrIdx="0"/>
  <p:cmAuthor id="1" name="Lucas Moore" initials="LM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5369" autoAdjust="0"/>
  </p:normalViewPr>
  <p:slideViewPr>
    <p:cSldViewPr>
      <p:cViewPr varScale="1">
        <p:scale>
          <a:sx n="56" d="100"/>
          <a:sy n="56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2"/>
    </p:cViewPr>
  </p:sorterViewPr>
  <p:notesViewPr>
    <p:cSldViewPr>
      <p:cViewPr varScale="1">
        <p:scale>
          <a:sx n="69" d="100"/>
          <a:sy n="69" d="100"/>
        </p:scale>
        <p:origin x="-27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264B-CA84-4200-8ECA-80EFE92C1513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CBFA-B763-4506-883C-6B50DA21BE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441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2FDD6-EB5A-4641-9EFE-E6F4908A309E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04A5-00ED-4EDC-BFDB-AA2604CE53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334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4E028D-FB28-4E7D-9723-5A66E15D50F5}" type="datetime1">
              <a:rPr lang="en-US" smtClean="0"/>
              <a:pPr/>
              <a:t>5/27/2015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E9C74-8463-4EBD-923D-C4000462DCCF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3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01594C-71D6-4132-874D-3145FB80A23A}" type="datetime1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3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38EF6F-6910-489D-847C-9649E0B1F181}" type="datetime1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8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391F09-C020-4E05-A00C-3703E32E3EBD}" type="datetime1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D837F5-F889-4884-A95B-CC356CCA628C}" type="datetime1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61BBF-83B0-4E22-81DA-5214D3D5DC2F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13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4E028D-FB28-4E7D-9723-5A66E15D50F5}" type="datetime1">
              <a:rPr lang="en-US" smtClean="0"/>
              <a:pPr/>
              <a:t>5/27/2015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5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6AA9725-9E51-40A9-8E47-D568B249300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81000"/>
            <a:ext cx="8778240" cy="1752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International Center for Appropriate and Sustainable Technology</a:t>
            </a:r>
            <a:endParaRPr lang="en-US" sz="2000" b="1" dirty="0"/>
          </a:p>
        </p:txBody>
      </p:sp>
      <p:pic>
        <p:nvPicPr>
          <p:cNvPr id="5" name="Picture 4" descr="ICAS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4176" y="228600"/>
            <a:ext cx="1752600" cy="1520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8952" y="3962399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+mj-lt"/>
                <a:cs typeface="Aharoni" pitchFamily="2" charset="-79"/>
              </a:rPr>
              <a:t>Using Local Resources for Local Benefit</a:t>
            </a:r>
            <a:endParaRPr lang="en-US" sz="3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8006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Promoted the launch of eight for-profit start-ups and advised dozens of small businesses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Facilitated the creation of hundreds of jobs in Colorado 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Enabled economic impact worth over $200 Million; 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Each Year: </a:t>
            </a:r>
          </a:p>
          <a:p>
            <a:pPr marL="688975" lvl="1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Save over 7 Million kWh of energy </a:t>
            </a:r>
          </a:p>
          <a:p>
            <a:pPr marL="688975" lvl="1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educed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 emissions by 5 Million lbs</a:t>
            </a:r>
          </a:p>
          <a:p>
            <a:pPr marL="688975" lvl="1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Engaged 150+ university students in community projects  </a:t>
            </a:r>
          </a:p>
          <a:p>
            <a:pPr marL="688975" lvl="1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Served 1,000+ low income households, non-profits, etc.  </a:t>
            </a:r>
          </a:p>
          <a:p>
            <a:pPr marL="688975" lvl="1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Provided direct economic impetus worth over $5M</a:t>
            </a:r>
          </a:p>
        </p:txBody>
      </p:sp>
      <p:pic>
        <p:nvPicPr>
          <p:cNvPr id="5" name="Picture 4" descr="ICAS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Accomplishments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81000"/>
            <a:ext cx="8778240" cy="1752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International Center for Appropriate and Sustainable Technology</a:t>
            </a:r>
            <a:endParaRPr lang="en-US" sz="2000" b="1" dirty="0"/>
          </a:p>
        </p:txBody>
      </p:sp>
      <p:pic>
        <p:nvPicPr>
          <p:cNvPr id="5" name="Picture 4" descr="ICAS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4176" y="228600"/>
            <a:ext cx="1752600" cy="1520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952" y="3962399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+mj-lt"/>
                <a:cs typeface="Aharoni" pitchFamily="2" charset="-79"/>
              </a:rPr>
              <a:t>Social Entrepreneurship</a:t>
            </a:r>
            <a:endParaRPr lang="en-US" sz="3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74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800600"/>
          </a:xfrm>
        </p:spPr>
        <p:txBody>
          <a:bodyPr>
            <a:normAutofit fontScale="40000" lnSpcReduction="20000"/>
          </a:bodyPr>
          <a:lstStyle/>
          <a:p>
            <a:pPr>
              <a:buClrTx/>
              <a:buSzPct val="100000"/>
              <a:buNone/>
            </a:pPr>
            <a:endParaRPr lang="en-US" sz="4211" dirty="0" smtClean="0"/>
          </a:p>
          <a:p>
            <a:pPr lvl="0">
              <a:buClrTx/>
              <a:buSzPct val="100000"/>
            </a:pPr>
            <a:r>
              <a:rPr lang="en-US" sz="4211" dirty="0" smtClean="0"/>
              <a:t>Panchavati, Shyamsunder, “Social Entrepreneurship.” Powerpoint presentation. 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“Social Entrepreneurship and Changemaking.” Powerpoint presentation, Ashoka. 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“An Introduction to Social Entrepreneurship.” Powerpoint presentation, Syracuse University.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“Community Economic Development A Guide to Choosing the Appropriate Economic Development Model for Your Community.” Powerpoint presentation, iCAST.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“Social Entrepreneurship 101.” Powerpoint presentation, Friends of Ebonie, 2012. 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Lux, S., “Social Entrepreneurship: International Perspectives.” Powerpoint presentation, Maxwell School of Syracuse University.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LePage, D., “The Why and How of Social Enterprise.” Powerpoint presentation, Enterprising Non-Profits.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Russell, R., “Social Entrepreneurship.” Powerpoint presentation, RDU. 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Shrestha, S., Dev Appanah, S., “Social Enterprise Plan: The Guide.” Powerpoint presentation.</a:t>
            </a:r>
          </a:p>
          <a:p>
            <a:pPr lvl="0">
              <a:buClrTx/>
              <a:buSzPct val="100000"/>
            </a:pPr>
            <a:r>
              <a:rPr lang="en-US" sz="4211" dirty="0" smtClean="0"/>
              <a:t>Tsai, C., “The 6 Habits of Highly Effective Social Entrepreneurs.” Powerpoint presentation, Social Creatives.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 descr="ICAS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i="1" kern="0" dirty="0" smtClean="0"/>
              <a:t>To provide economic, environmental, and social benefits to communities in a way that builds local capacity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546452" y="2514600"/>
            <a:ext cx="4084771" cy="3718560"/>
            <a:chOff x="2377440" y="2743200"/>
            <a:chExt cx="4084771" cy="3718560"/>
          </a:xfrm>
        </p:grpSpPr>
        <p:grpSp>
          <p:nvGrpSpPr>
            <p:cNvPr id="6" name="Group 5"/>
            <p:cNvGrpSpPr/>
            <p:nvPr/>
          </p:nvGrpSpPr>
          <p:grpSpPr>
            <a:xfrm>
              <a:off x="2377440" y="2743200"/>
              <a:ext cx="2194560" cy="2194560"/>
              <a:chOff x="2133031" y="2590945"/>
              <a:chExt cx="2194560" cy="2194560"/>
            </a:xfrm>
          </p:grpSpPr>
          <p:sp>
            <p:nvSpPr>
              <p:cNvPr id="18" name="Oval 4"/>
              <p:cNvSpPr>
                <a:spLocks noChangeAspect="1" noChangeArrowheads="1"/>
              </p:cNvSpPr>
              <p:nvPr/>
            </p:nvSpPr>
            <p:spPr bwMode="auto">
              <a:xfrm>
                <a:off x="2133031" y="2590945"/>
                <a:ext cx="2194560" cy="2194560"/>
              </a:xfrm>
              <a:prstGeom prst="ellipse">
                <a:avLst/>
              </a:prstGeom>
              <a:solidFill>
                <a:srgbClr val="FFFF00">
                  <a:alpha val="29000"/>
                </a:srgbClr>
              </a:solidFill>
              <a:ln w="28575" cmpd="sng">
                <a:solidFill>
                  <a:srgbClr val="FBD24A">
                    <a:alpha val="51000"/>
                  </a:srgb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45720" tIns="22860" rIns="45720" bIns="22860"/>
              <a:lstStyle/>
              <a:p>
                <a:pPr>
                  <a:defRPr/>
                </a:pPr>
                <a:endParaRPr lang="en-US" sz="1100" b="1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3200" b="1" dirty="0"/>
              </a:p>
            </p:txBody>
          </p:sp>
          <p:sp>
            <p:nvSpPr>
              <p:cNvPr id="16392" name="TextBox 13"/>
              <p:cNvSpPr txBox="1">
                <a:spLocks noChangeArrowheads="1"/>
              </p:cNvSpPr>
              <p:nvPr/>
            </p:nvSpPr>
            <p:spPr bwMode="auto">
              <a:xfrm>
                <a:off x="2205637" y="3344585"/>
                <a:ext cx="204825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Environmental Stewardship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15151" y="4267200"/>
              <a:ext cx="2194560" cy="2194560"/>
              <a:chOff x="3331983" y="4391189"/>
              <a:chExt cx="2194560" cy="2194560"/>
            </a:xfrm>
          </p:grpSpPr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3331983" y="4391189"/>
                <a:ext cx="2194560" cy="21945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FF0000">
                    <a:alpha val="34117"/>
                  </a:srgbClr>
                </a:solidFill>
                <a:round/>
                <a:headEnd/>
                <a:tailEnd/>
              </a:ln>
            </p:spPr>
            <p:txBody>
              <a:bodyPr lIns="45720" tIns="22860" rIns="45720" bIns="22860"/>
              <a:lstStyle/>
              <a:p>
                <a:pPr>
                  <a:defRPr/>
                </a:pP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defRPr/>
                </a:pPr>
                <a:endParaRPr lang="en-US" sz="3200" b="1" dirty="0"/>
              </a:p>
            </p:txBody>
          </p:sp>
          <p:sp>
            <p:nvSpPr>
              <p:cNvPr id="16393" name="TextBox 14"/>
              <p:cNvSpPr txBox="1">
                <a:spLocks noChangeArrowheads="1"/>
              </p:cNvSpPr>
              <p:nvPr/>
            </p:nvSpPr>
            <p:spPr bwMode="auto">
              <a:xfrm>
                <a:off x="3476763" y="5134526"/>
                <a:ext cx="1905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Economic </a:t>
                </a:r>
                <a:r>
                  <a:rPr lang="en-US" dirty="0" smtClean="0"/>
                  <a:t>Development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267651" y="2743200"/>
              <a:ext cx="2194560" cy="2194560"/>
              <a:chOff x="4419031" y="2590800"/>
              <a:chExt cx="2194560" cy="2194560"/>
            </a:xfrm>
          </p:grpSpPr>
          <p:sp>
            <p:nvSpPr>
              <p:cNvPr id="19" name="Oval 4"/>
              <p:cNvSpPr>
                <a:spLocks noChangeAspect="1" noChangeArrowheads="1"/>
              </p:cNvSpPr>
              <p:nvPr/>
            </p:nvSpPr>
            <p:spPr bwMode="auto">
              <a:xfrm>
                <a:off x="4419031" y="2590800"/>
                <a:ext cx="2194560" cy="2194560"/>
              </a:xfrm>
              <a:prstGeom prst="ellipse">
                <a:avLst/>
              </a:prstGeom>
              <a:solidFill>
                <a:srgbClr val="3366FF">
                  <a:alpha val="17000"/>
                </a:srgbClr>
              </a:solidFill>
              <a:ln w="38100" cmpd="sng">
                <a:solidFill>
                  <a:schemeClr val="accent1">
                    <a:lumMod val="75000"/>
                    <a:alpha val="51000"/>
                  </a:schemeClr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tIns="22860" rIns="45720" bIns="22860"/>
              <a:lstStyle/>
              <a:p>
                <a:pPr>
                  <a:defRPr/>
                </a:pPr>
                <a:endParaRPr lang="en-US" sz="1100" b="1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3200" b="1" dirty="0"/>
              </a:p>
            </p:txBody>
          </p:sp>
          <p:sp>
            <p:nvSpPr>
              <p:cNvPr id="16394" name="TextBox 15"/>
              <p:cNvSpPr txBox="1">
                <a:spLocks noChangeArrowheads="1"/>
              </p:cNvSpPr>
              <p:nvPr/>
            </p:nvSpPr>
            <p:spPr bwMode="auto">
              <a:xfrm>
                <a:off x="4488062" y="3332590"/>
                <a:ext cx="20432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Social Responsibility</a:t>
                </a:r>
              </a:p>
            </p:txBody>
          </p:sp>
        </p:grpSp>
      </p:grpSp>
      <p:pic>
        <p:nvPicPr>
          <p:cNvPr id="11" name="Picture 10" descr="ICAS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iCAST Mission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cast_model_oran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2400"/>
            <a:ext cx="7315200" cy="7154425"/>
          </a:xfrm>
          <a:noFill/>
        </p:spPr>
      </p:pic>
      <p:pic>
        <p:nvPicPr>
          <p:cNvPr id="3" name="Picture 2" descr="ICAS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AST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Learning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797552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Partnership with Educational Institutions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Faculty supervision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Industry Mentors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Students – class projects, independent study, internship</a:t>
            </a:r>
            <a:endParaRPr lang="en-US" sz="2000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Assist with community projects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Problem definition – SWOT analysis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Research optimal solutions – Decision analysis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Assist with implementation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Gain real-life experiences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Gain </a:t>
            </a:r>
            <a:r>
              <a:rPr lang="en-US" sz="2000" dirty="0" smtClean="0">
                <a:solidFill>
                  <a:schemeClr val="bg1"/>
                </a:solidFill>
              </a:rPr>
              <a:t>real-life </a:t>
            </a:r>
            <a:r>
              <a:rPr lang="en-US" sz="2000" dirty="0">
                <a:solidFill>
                  <a:schemeClr val="bg1"/>
                </a:solidFill>
              </a:rPr>
              <a:t>experience </a:t>
            </a:r>
          </a:p>
          <a:p>
            <a:pPr marL="688975" lvl="1" indent="-457200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Build skills in: Teamwork, Communications, Leadership, Management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lenwood IR Pictures 008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3810000"/>
            <a:ext cx="2209800" cy="2209800"/>
          </a:xfrm>
        </p:spPr>
      </p:pic>
      <p:pic>
        <p:nvPicPr>
          <p:cNvPr id="6" name="Picture 5" descr="insdie vental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639036"/>
            <a:ext cx="2540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 l="8772" t="18703" r="12280" b="6479"/>
          <a:stretch>
            <a:fillRect/>
          </a:stretch>
        </p:blipFill>
        <p:spPr bwMode="auto">
          <a:xfrm>
            <a:off x="4851400" y="3733800"/>
            <a:ext cx="3582711" cy="254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CAST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Energy Efficiency</a:t>
            </a:r>
            <a:endParaRPr lang="en-US" sz="32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20040" y="1527048"/>
            <a:ext cx="850392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Residential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Commercial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Training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Turn-Key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V 10 kW solar for irrig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989696"/>
            <a:ext cx="3175000" cy="2381250"/>
          </a:xfrm>
          <a:prstGeom prst="rect">
            <a:avLst/>
          </a:prstGeom>
        </p:spPr>
      </p:pic>
      <p:pic>
        <p:nvPicPr>
          <p:cNvPr id="2" name="Picture 2" descr="\\icastdc\users\ravim\My Documents\My Pictures\iCAST\H2O Farms Entegrity install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482765"/>
            <a:ext cx="3276600" cy="2425759"/>
          </a:xfrm>
          <a:prstGeom prst="rect">
            <a:avLst/>
          </a:prstGeom>
          <a:noFill/>
        </p:spPr>
      </p:pic>
      <p:pic>
        <p:nvPicPr>
          <p:cNvPr id="9" name="Picture 8" descr="ICAST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Renewable Energy</a:t>
            </a:r>
            <a:endParaRPr lang="en-US" sz="3200" dirty="0"/>
          </a:p>
        </p:txBody>
      </p:sp>
      <p:sp>
        <p:nvSpPr>
          <p:cNvPr id="11" name="Content Placeholder 5"/>
          <p:cNvSpPr txBox="1">
            <a:spLocks noGrp="1"/>
          </p:cNvSpPr>
          <p:nvPr>
            <p:ph sz="quarter" idx="1"/>
          </p:nvPr>
        </p:nvSpPr>
        <p:spPr>
          <a:xfrm>
            <a:off x="320040" y="1527048"/>
            <a:ext cx="850392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Wind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Solar PV and Thermal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Hydro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Geothermal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Energy Storage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Training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Sustainable Agriculture</a:t>
            </a:r>
            <a:endParaRPr lang="en-US" sz="3200" dirty="0"/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8006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Value-Added </a:t>
            </a:r>
            <a:r>
              <a:rPr lang="en-US" sz="2400" dirty="0"/>
              <a:t>Processing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Sustainable </a:t>
            </a:r>
            <a:r>
              <a:rPr lang="en-US" sz="2400" dirty="0"/>
              <a:t>Forestry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 smtClean="0"/>
              <a:t>Animal </a:t>
            </a:r>
            <a:r>
              <a:rPr lang="en-US" sz="2400" dirty="0"/>
              <a:t>Husbandry</a:t>
            </a:r>
          </a:p>
          <a:p>
            <a:pPr marL="0" lvl="1" indent="0">
              <a:buClrTx/>
              <a:buSzPct val="10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962400"/>
            <a:ext cx="368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3067050" cy="247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524000"/>
            <a:ext cx="34451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ICAST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Waste Utilization</a:t>
            </a:r>
            <a:endParaRPr lang="en-US" sz="3200" dirty="0"/>
          </a:p>
        </p:txBody>
      </p:sp>
      <p:sp>
        <p:nvSpPr>
          <p:cNvPr id="103426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8006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Coal Ash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Agricultural residues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Forestry waste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Animal Waste</a:t>
            </a:r>
          </a:p>
          <a:p>
            <a:pPr marL="0" lvl="1" indent="0">
              <a:buClrTx/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8674" name="AutoShape 2" descr="data:image/jpg;base64,/9j/4AAQSkZJRgABAQAAAQABAAD/2wCEAAkGBhQQERUUEBQUFBQVFBQUFBUVFRQUFRQUFBUVFRQUFBQXHCYeFxkjGRQUHy8gIycpLCwsFR4xNTAqNSYrLCkBCQoKDgwOGg8PGi8kHB8sLCwsLCwsLC8sKSksKSwpLCwsLC8sKiwsLCksLCksLCwsLCwpLCwsLCkpLCwsKSwpLP/AABEIALcBFAMBIgACEQEDEQH/xAAbAAABBQEBAAAAAAAAAAAAAAADAAECBAUGB//EAEUQAAIBAgQCBwUECAUBCQAAAAECEQADBBIhMUFRBQYTImFxkTJCgaGxI3LB8AcUM1JigpLRFlOywvEVJENjc4OTorPh/8QAGQEAAwEBAQAAAAAAAAAAAAAAAAECAwQF/8QAKREBAQACAQQCAgEDBQAAAAAAAAECESEDEjFRE0EiYfBxkbEyQlKBof/aAAwDAQACEQMRAD8AGaVPSrVkalSpUgenFNSpg9OBUakKQPlq/wBFdMPhjGrWveTcrzZOXlsfA61SFSFVCrvrN1XUMhDKRII2g61OKodXsL2eHQc8z/1sWA+ClR8K0YrrnhzWaqEU0VOKaKaUCKjFEIpooATmATyBPwAk/IUDA3u0tIx3ZFJ4GYGaRw1mqnWV/sGthc7OrQpJAyqAWYkbAEqPN1nSardUbxFhbToLbooYAGQ9tyctwGT7wYEcCORFT3flpWvx22iKYipxUapKBFMRUyKYigBxTEVMimIpkGRTEVMimIoAZFRIohFRIpkGRTEUQiokUEGRUSKIRTEUyBIqJWjEVAigBEUqnFKmlzFKlTV5r0j01KlQD0qanoBVIVGpCmEhUhURT0yatvpS/hreYmbYMg3BcKQdlzZSUUeBgcuFamC63WnAN0G1/HIuWT49qvsj/wAwJWnhr5VVB07qjvDLpA98Sv0rLHV+xcQPDWXOY9pbOSZZt90b4iaU62rrf9+BenjlN3j+nLdRgwBUgg6ggggjmCNCKUVyD9XsRhmzYZ5BJJ7LKhbmXsvNt/PfkKs3Ost5AA6oWGjEq6SfuFu75VvOrPuMb0r9WV0pFRNcy3W64CD2QZNcwV1B1iCC50jXTWZ8KDhusJugpiXQK7ENlRky2pc5G1OZmGRCVJABYztT+XEviyaOPti5h7txtO0XubgrbUE2vIsTm87oBnLFTudHlLNlrPeuWEBQDTtUKjtLWp98AETs6oeFN0n1hsm0+S4rMQQAA3Hjt+dKzumutLW7NpsKbbMdHTKSVAXiJGUToN9qnLPHG7qscMrNOiw2IW6iuhzK6hlO0g6jTgfDhtU4rm+rPTJdu8otrfdyqz7F8DNcEHVVuDM4n3lu695a6citccplNxllNXVDimIqcUxFUQZFMRUyKYigg4piKmRTRQAyKYipkU0UAMiokUQimIpkGRUSKIRUSKAGRUSKIRUSKZBRSqZFKmlydNSpV5z0SpUxpUA9PUacUA9OKYU4phMU9NTzTJ6NZcwCIYaaqeH0+dVcBbXs03Vio1ErM6+TfOuIwOIghrTFZGhRmUHUe6QJHiRW9genXRQpKuogCYGg8V0PpWHfvKW+r5/6/pf8q7NSyL+KvG1LAZpYjQ5TqW1MCCPs+Vc50ldZ3JeJ4wABpp+Fbv8A1BGRxqrRm3BEByx0B1gMOHCuexvtfL04fDb4UdOakPJUdRQzU2NDJreMz0oqINPQEuzHKrNnFXE9i46jkGMem1V1ogpG2ejesDKftyWUx3h7u+pXiPLlsa6Ma7VwyV2FpiptqmXs8pU7z3EGXKdo4GeVbdPK/bHqSfQmJfKpjfWOMaamOMDX0HGqfRWJdkU3YzMCQQANiZWBsQBPiJ3gk3XBIYiNiBO2XjqNp+gFAwGHHYW12+zT2eDAAyPGdfOtftn9LBFRIp7TzofaGhjbwI8Dw+I3BqRFNIZFRIopFQcwCTsASfIammECKiRRCKiRQAyKYiiEVGKAGRUSKKRUCKZBkUqlFKhLjqanpq4HoFTU9MaAVKmpUwlTzUacUEJR8FY7S4ibZmVZ5ZiBPzquDWj1fWcTa++D6Sfwpwq1ukOgLYxFu3ble0UyfaPdkjf7p9TWZd6sX+0uCzc7ykEoSCIOzIG4Hz0mumxWuPtDlaY/K5/erPS1ooVvoJNvRwPftH2h5jcUsuljd39lj1LNRxuBweItm6L9vL9ke/qAZdBEbcZ0PCodICGI/P5/tXWdY8QOxUqZVzoRsQVzA/SuSx3tGajsmF1Gky7ptTY0MmptQzVwiBpxUadaZCrU1oQNEBoAqVD9bddiQJkAEqvkVGh8edSQ1UuNS1L5OWzwtP0veggXGEgic9xokRoGYrx5VdwvWq7bUKFtEAZRIuE+cl96w5pwaek22+W+vWu5IJt2zw0LLI5az5/k1ctdagfatkeTBvwFcyho61Xfl7Lsx9O2wuKW6oZCCOPMHkeRqt04xGHuxubbKNAZLDKBB041W6sJ3XMcUE/Bo+pq30pqI5KzeZgqgHnLnwKCte7eO6x1rLg3Rd5ntKXENswmdRtJgakZW296rJFU8Ni7bKLllgyABLmWdAo3IOoKzrIkqTyWr5FXPCKGRUSKncMAnkCfQTTAyARxAPrTIMiokUUiokUAKKVTilTLTh6VKmmuF3FTUiajNMj0hTTSoCVSFQmpA0wmK0+rk/rKFRJGcxrrCMY0rKFbXVVoxAYe6jsfugQ0eME0yretX2bHgtbZStk92VYxp3tx+9tvW6cQuzGPBwVn+oCazcOk9IXf4bIH/wBdbcVWLLJxnTds2gLXuBi9o/wtuvwafWsDE3Mxmur64oF7OABOc6AD9yuRuVjZqt8eYAxoZqbVA04KapCo0hVEIKIKEKmpoAqGql01ZQ1UuGkAyakpqBNODTJYQ0dKrIasIaDif60bTq6gEgMBJMaxqVBg/Gliem7jgiFBMwYHdJn2Rl/iPrQMc3s/H8KqZqCb3RPWFcOuVMPbAJzNFxxmbKqlttD3RtVmz1qI07IZZOUBz3V4LJXUDYeEVzatRUNOWzwVkvl0t7p5Ltt0KsmZHEkgjVTxHE7fGtLotSLSIxlkVVJIAJyjLMDQbVy2DEsAASTIAEySQQAIrpruJZH71tgCyhSJbUomcMQCuWdCc26TBqsc+fyqb07eMYukVEipJdDbEH4gn0FORW+2AUUqnFKgtOAmok05NCZ65HakWps1Dz0s1NOxJp5oeanBoCYNSBqApxQBBWn0LjUsm41x8gNplBgnV3QaAanTMfIGsoUHpF4tkmi8QPSOhOkrV7F3rlt1ZXAFszGeMs5QdTGU10UV57+jYiLR3+zuRG5JC7ep9K7+5iAvtaeZQb+bVOGc1yWePPDm+uifsz4OPXKfwPpXHXa7frFcF61K8NRtII1g/wApauGvGpuUt3GmOOpoB6gakxqBqoKVODUZpTVJEmpA0IGpqaCGWqlyrKmq12lVQE1JaiadaZDoaOhqsho6tQEcefZ+P4VTmrOOOi/H8KqTQBloyGq6mjWzQQ7nunyNVEA5D0FWXPdPkaqIaRrdpQeArueiyTZQkkkruSSTqdya4Wya7voYfYW/u/7jV4eUdTwPFKiRSrbbDTxa50teB72mUAMOzAGzMSTOrTA35cIomF6RZhqePLfWKNjnOUqACS1wgSdWDQo5agjjxnaazejASJZhLnMFGkD2o8YBXUafGa45lY7LjK1P1n5/n8KOlyuVudJNcuLGZLYOh2zRpqTsJ/H4dDYuTWsylRcbF0NU1NBQ0QGghAakDQgakDTAoNCxuLu20myAWkDvKzLuNwusb7ch8ZisvrB0+MKqyrNnzRBURljfMD+9wrPqf6V4eW6es62/aUSAhEqR3nB9n0PIxz1o2H67Wrg+0UFkyyUuXEMnTTOgA3Okmub6Z6fXClA5Jz2w4yZX2AkEi4NfhxrSbtOatljirQSJGgB4HnXFuzzHVqfTtejcWt7DM9rOFzkfaMjGQqnQoTpqPnXM4jc1vdXrpOAlok3Lu3hC/hXPXzqfM1tgzyBNQJqTGhM1bRlUpppqriselsDOwEzAmTp4DUUrGNV/ZIP19DWkRVsGiA0BWoimghlNBu0RTQ7tTkqK7UgaZqQNMDoaMpqsrUZWoJHHNovx/Cqmap9LXiuTKhaSZgqI9nU5iJ+HKgTSUsKaKpqujUYGmlYc90+Rqoho5bunyP0qrbaka7aNd/0EP+z2/I/6mrz201dX0F07Fp0t287WSucBgpJuyUjumeUk05dFcblxHSxTVhnrZG+GxE+CZvmNKVV3z2j48vTz3GWj2hdfdUaQG1fRmEssHKijjx03nP6Jw7LbGeCTBUxqqECFzfDbxrU6SQgM6GDlIYRMgBtRyIk+Y+FAsLltrqW9jeNBl4QBzrGNlXHYVSpzREGfLc/3rP6Lw9w5ZZsgMidCY1Akbj+2lbs04iqx48Flz5TSiA0IOOdOLg5iriBZqQNCD1INTAymub66dGXb5tdlbZwA4JA0BOXQ/AE10SmrK34AEMdSdASBKxJO3P8AJrPqXUXh5ch1+wL3MRaFtHZezKghWYElm046xHqPOuwugKrlVAJEzL8oB1bkBWcgNtx2hUG7dEESASSBGoGvtGKsYS09y4yMoVm7LvBmcS427wGi6DSOO1YbaadP0BeJwInfM7f1MQT/AFK1YN1tTWxgyLdi0s6ZLiMdRr2r3En4XI+PhWG9GKqgxoNw0U0K4K1jNi9KWA51WTIWddBvvOmhNC6K7jlTInadQYAJAadSARoeA9NBxLfEn4hVX6n5VTxeCLlwsasuu0EKpzCOIk0Sc7FvGmzbajA1SwdnIsSSeJJkk8z+eFWga2YrCGhYhoqVo60LpFTlaN4MefD51nndVpjNqT4mdvzFBv8ASQRSTsBJ4mJA+pqr0dhGIJuSDJ0EiTtLCfKRrV18ICOR2kfnWlMrTuKzh74YBhsQCPIiR8jVpGrLwFhkkMS0mcx34CDWgrVpOUXhDpF9F+P4VSW7Relbmi/zf7a5vHYjMwUHXlzB4b7/ANqm8KnLpkejo1c9hrTZBrqCTrxgxy051c6Jxm1tyc42zEFmGskx5b+XE6vZabTHut5H6VST41ZZ+6fI/SqiGgJJ0igYBmIlgonizbDzrsOjOiba2xfzLmcKjr3ZbJdhWIncKSJiYMcq4LGYEsZQwfhqRsddj4jWgdKYJptX7iBS+ZcwadbaQYWNNIM6/hWeVU9Cv9HqW9kH4A/hSryexcxDKGQSDMGF4Eg/MGlWS+fTqekMcClwD/LeP6TSRYEcMzR5QD+J9Ko4u2cjGGjK0SDGojQ8eFHe8xEqhnO4jjGgJrfhmtClQ0Vo1U6VMg/umqSlSmoGeXzH96Qk7QfLX6A1W4SdSUCgtbc8I8dfjwozoAfaGvCNfrzp3RCoorPxpl2XvA90KVYjLI3McJnx1rR/VmABhsrey2uU7n2oy8DpNAxWFJRHUXBbuNozKQrkFfgTrz4HkY5+pljlxG+EuN3VQ9LMYe2oQ2ltCBmKl1uGW7xJ1BAPxqfRePt2jcZ7LM9wyxW7k4yN0LTJOpaaLhcHmDezqRxBHdyvuN/aFSsYFkLPeZOzzCAozELMEbD8mvNy+Tjtv827penzufzQl/rSQmRLKqoBAzXHY6kmTrG54AbCqOD6euElGgq0kaCVgHQERp5zVy3cs4gsq24IdjAJUgSQBJMRp5jUa0AdFZCDlOpiCV0G8jw4U8Pk7pujL4+28LytpQb9yBIP4/HxqLgxqpHATG+nIxQezbUFSN9TESZ1GtejLHDdq6kq4gllOgOkiNdwNRP0qwm7fe/2pQriMuTTc8x4a70S2DLffPHwFaYoyGH52qYag543Kj+b/wDKY31ic6D1P0qtxOqu2SZ50sU8qpB3HmDInUco0/5oWEKvpmzd1iSIAAtgZmY8NfyKaxAW2sqZySDck6xIKk6b7Vj1LGuEplAj86maaKGtxJIz29MxjOJGUGSR4RJ5RUxdUk/a2xCZz3hqIMN93TejGwZSnmnDVSPSVr/NQwCTlkwBxPKoDpuzMS5P8K8+Ik+Fad2MR203TN6Mm3vE7zuo/EVk9lmIygb6n/5H6CtDpC2bmUqDlyuokiSdDr8LZqth8E8xGp1EmNAMx1PhBqbZvlWuOF7D/i3+o1YQCZgTz4/nWqtuyyg6CAX1kGSHacuve+FXLdqTAMnXhG2tXuM9UUv3T5Gq6NQ8RfKnKeRO/io1Ea+1TK9HkeFpWqhf6Pa7dCB7YSMxzZyUJBBD5VJ1B0iR5US/ehTHKqGOdVt2mI2k6QCe4NyfKpznBymfoa7a7q4lANYh7yg6mSAVHHwpVzN28SxPMk+utPWLV6P0vh4/VkJH29uyzcAguXikDkAADr40XpCyFuAWTnXsw7sO9BYBmEiIAJgnhFZV/pUXQhJ7RFWyinSFC3VOTTUiM28TmrRHWJezuhCMt23ZX2EURabw9kzx4yZ1NPHfj+fQy0p32vR3GBZntgAgBQGUO2wmIMTvVZrt3tFBzBMyzt7MiZIHKdaLfxKsglLgEKZt5lBYLAYxvxnWqhAcqbOFfMCGzIuIaRrurMwjy5VhnM7fPj96bYXCTx/5tZxCk58hb3QvebScsnx96m6Pw95rTM8K3bItq2yu1y6Bu9tT7aA6EA6zBqviGvqsvYdFJHtW7lsSo0gmB471DCWMRcaLdq8W/dRT/pGp+M1W77TqeljBYO6pcXFaQUzypBScxAGfvoDHgD3RxArXGJIC2jZNpmyB+9cGfLd9vIfa2GpOkbCRGfcwWIQhsRZuIuwZ0K6kTlBPgD6Uw6Sa6iC4pyqwy5V73A93loOf1irk3EW6q10UAUFp7eXIbj3mWHz5AVVmInKkyJ1BzeyADJcRcLJZCzmKy0jNLABlMZhOo18yJp3xty3YyXsIis6FFusj23ZRrmXvZdOIiSAdxJF3C3mIsxh2yWsua52aw+YHKMxtkGZ0zZpjjtS1qceFXK5Zbvll2+iGCG3bbIUu9okuiwydm4GZjA3XXU93YxRcK2JxQdXAfgSb2HBDKQD3mKliZHPQaAVoYdbj3LrJds2mnivZqJChgFQAqe6u43BMTqXTq1jnYkYu06tba0chtHusZIL50IMwZidONYTLjTa48szBdE4hLoIsNmmAblubW27NEDXYg+oNRS84LqQ4ZMoKNmDFyzZiQNid4XTlpXQL1PxthWOHazLNmYnOVPlq2UDUwOdcv0hdxOGLdqyXWYgrFy26TxAT2gNTw1gbRSw8jJaa97zoRoBlOfKSpM+OsiSByoV1lEkDKcrQJZhtrJPtfKsrDdJY0tNu07HgBZNwDwjKa0/+r41gVuYJSPHCtbgxE5so+tbSyXllZtO1i7TBQQGyo3sOwZmYSC5JMQSNAFmDQO4R3mY5bpLJsChPeyuFaDA94RrsaoG5dLBXtWkA2zXLQC6zp2lz6a0K90mBmU2cK3eP2hlnMkn2keDvy4VV128VP+7lv3rFu4VayTC5jlYDMJUQvcUAGQdYjxqhiuhLiqxBVxmDko9swqzM96TvsNdKzrPTCr7VuyfH7VjtEak6eAjaj2OnLItFTh7bOQQLsuCpOzBJyyPKs8enzvTS58a2t9HWybsEbsWO0QLoE/0qx9fhQwV1/wBZ+2CgdpK54FyBc7sRDkRzkbUVun7eZStnZYabh757pDSAMsEMQB++dTpWZi8TZYkiyizvDufPc1tlLbxGWOpGhhb1s3bvZ94j9YkOEywVubMBqCdNSNDVq5dzKpS0yjsSApa01uQAMgTKqsdxm2I4CucQWh/3Ybwlz/pIo6YwIGC20AI1BBOn3XY/Sjtp7g6tbQqHwzrObOoZFLDu6KpWV2J1mfnT3sNbW4SbWJtglex7QBYgyRcOSHEfu5azzfB91B4BEX6CnGII2EfL6UTGi5T6atzpLugKzCM+gDcQ6TII1EkeTHyI8FjyhEMyd0wVts0lj7J1ECDvBg8OIorhrtzRVZjAbuyxgiRoJ51YfoPEga2n9BP9MzVW/tLS/wCoFUMNBbMGQ2xqGY97PM8eQieMVVOPuC4GS5bESNQxEER3kBYE/Cql7oTEJq1t19P71WfA3R7lzX+FvlprvRJ+yt/TVu4x7jSIcxHctlfeB2WeW8D+xEF/hYvHytXD/trDOGuDdXHmrCpHHXAMudwORY1c3PCdS+WnicU4BDW7g+8jL9RVS7jQUCOpIA0OgPn/AMc6ez07fWIdjAiAY003KwTtvWgOtBP7S0W/9a4J85DUrll6OY4+2Kt0+72keDN+FKtZekcHxwbz4Yh4+gpqnf6/n9z1+2dd6RZ2zM5duZLE6Eaa1dwOIZiMynYjNqB5cjVbE4667FmNxmJkk5pJ5mq7l5g5p5GZ9DVzGs7nj7W2v35MG5EmNWAjhxqAe7zP9Ua+u9VCr8VaOZ0HqaYHy+Z+gIrP4Vzrel79Zu/5hHP7T661DtDxcabCSY8tKqFvP0H1J/CmzeHqf7RT+GD5a1MPjsvtOWEaDvabbAjwp06XKtKtwKx2aMMp92GnSsvN5eh/E0/52H9qv45rW+E993v7b3+MbvZGyWJtkg5ctsAMCCGU5ZVhAggiKtW/0g3lsiyBbyAggFQTmBkNO8ggQeEaRXNKfP5D6U08ifWj4sdaHyZb22ekOtl7EMGukOwEAkSY5E7t8SaHhesN22SVVDIjvWlfT+cGsnXmfU02Wjsx9DuybjdZb/Ds0+7YwqfPswaFiOsmJbQ37nwfL8kNZMeFPNHx4+h3Ze1pukrpENdcjkblwj+1VXE76/yj8TTgVpYOzhT+2OIB00VUIj7wM/KnePovP2zFXz+ED8DSMePqP7V2/R/ROAf2GRjppdvFD/SIBMToJrcsdA2V27FD/Aiuee8NO3ERrWd6uvppOm8vWzOyk+WY/SrVnoa8/s2XP8rfia9MXH21ABuu0CTlyopMTso28PLeqt3G2SCy2AwG8rnj7xOvCfWp+W+lfHPbg36CvW9Ws+oB+SmqrYd59hl8Ariu9/W2aextxqdEMAnWRqQQN+Bj0otq3i7iqC5C8RcZ3BnjoBz5xS+Sn8cecNbPGfifwNQCeVeo/wCGmaTfZWPgoYQN4Ld4f1VL/COFB/ZgmebR47MBx46Cn8sHY8sZYp1uQZEgjiOFeoXepGEf2UdOeVzynZpjaqGI6iWGJyM6xsPaH82YeM6H6ij5IOyuLTpy+BpeuxyzsRy2JijHrPioy9s0eGUacpAmuiufo6b3by+GZCDw5Tx0qu36OLwBIa0T5uOE8VFPeFL8mBa6duqZlSeJKqSfAtv6GtTDdfcRb2SzvwQrzPukVL/A2J17tvT/AMRfhQn6m4ke4v8A7iaectpwp/hS3k0Lf6S7pjPbBH8LsPkQam/6RAZ+wnlmeflBrIbqdif3U5ftLY4TuWqR6k4rbs1/rt8/Ojt6Y7s2ovW7CN+0wwnSfsrLCeMGdqt4bH9G3d0sr4PZCfOI4c+NYY6h4nj2Y839dgeVGT9Ht7jctj4XDpznKI9KmzD2N5enTr0DhW1WzaI5i0WHqKVc/h+phQQ14qZ90mDoNdKao1P+St/py74hGjPuDuUDHbxk/Oh3batpmYqd1kqPSlSrslcOWGuZUlvqmgO33gflE+tMuM19kgean1lZ+dPSo7qJ0sftBrs7z4bCDz0oYWmpUmskk4TI+dIL+fh/xSpUGdU/Ov1qQX40qVMjgcqcW6VKgJi15Uw4+v0pUqZHIH5mkw/PhTUqDOG0506XCNp9ePOnpUBbs9K3E2bbXXWAPHePKtvBdcSv7S0GHPNm1EDQPJG3OmpVGWEq8crGzhuvVnQFSmh9zNBMCR3yIjwrQwXWW1cIRHDlixjK0k7QCVABEbncGlSrHLpyTbbHO1ZvdMIrDtA6gxDEKwJJEwASR7XH61ew8XF0OxykCdCD4wCP+dKalWFnDRLIANBzI5mNyeepG51nWpXFkbyIzTt4agb6Dj5eNKlSMBHnXNPDY8j7Q48PSmz8eEmPMiQQPX5+FKlSB2aJ8JnbgNZ/PDyoZWSRx18xBzRy5fSlSpghc5meHvbjcQTr8eVMLcaECfIb7f2pUqQJWgZthpB46+XmPX0qoQw2kEtrpuGytI01kfPwpUqYWEAMn6jmAR8opUqVBP/Z"/>
          <p:cNvSpPr>
            <a:spLocks noChangeAspect="1" noChangeArrowheads="1"/>
          </p:cNvSpPr>
          <p:nvPr/>
        </p:nvSpPr>
        <p:spPr bwMode="auto">
          <a:xfrm>
            <a:off x="74613" y="-623888"/>
            <a:ext cx="1962150" cy="1304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6" name="AutoShape 4" descr="data:image/jpg;base64,/9j/4AAQSkZJRgABAQAAAQABAAD/2wCEAAkGBhQQERUUEBQUFBQVFBQUFBUVFRQUFRQUFBUVFRQUFBQXHCYeFxkjGRQUHy8gIycpLCwsFR4xNTAqNSYrLCkBCQoKDgwOGg8PGi8kHB8sLCwsLCwsLC8sKSksKSwpLCwsLC8sKiwsLCksLCksLCwsLCwpLCwsLCkpLCwsKSwpLP/AABEIALcBFAMBIgACEQEDEQH/xAAbAAABBQEBAAAAAAAAAAAAAAADAAECBAUGB//EAEUQAAIBAgQCBwUECAUBCQAAAAECEQADBBIhMUFRBQYTImFxkTJCgaGxI3LB8AcUM1JigpLRFlOywvEVJENjc4OTorPh/8QAGQEAAwEBAQAAAAAAAAAAAAAAAAECAwQF/8QAKREBAQACAQQCAgEDBQAAAAAAAAECESEDEjFRE0EiYfBxkbEyQlKBof/aAAwDAQACEQMRAD8AGaVPSrVkalSpUgenFNSpg9OBUakKQPlq/wBFdMPhjGrWveTcrzZOXlsfA61SFSFVCrvrN1XUMhDKRII2g61OKodXsL2eHQc8z/1sWA+ClR8K0YrrnhzWaqEU0VOKaKaUCKjFEIpooATmATyBPwAk/IUDA3u0tIx3ZFJ4GYGaRw1mqnWV/sGthc7OrQpJAyqAWYkbAEqPN1nSardUbxFhbToLbooYAGQ9tyctwGT7wYEcCORFT3flpWvx22iKYipxUapKBFMRUyKYigBxTEVMimIpkGRTEVMimIoAZFRIohFRIpkGRTEUQiokUEGRUSKIRTEUyBIqJWjEVAigBEUqnFKmlzFKlTV5r0j01KlQD0qanoBVIVGpCmEhUhURT0yatvpS/hreYmbYMg3BcKQdlzZSUUeBgcuFamC63WnAN0G1/HIuWT49qvsj/wAwJWnhr5VVB07qjvDLpA98Sv0rLHV+xcQPDWXOY9pbOSZZt90b4iaU62rrf9+BenjlN3j+nLdRgwBUgg6ggggjmCNCKUVyD9XsRhmzYZ5BJJ7LKhbmXsvNt/PfkKs3Ost5AA6oWGjEq6SfuFu75VvOrPuMb0r9WV0pFRNcy3W64CD2QZNcwV1B1iCC50jXTWZ8KDhusJugpiXQK7ENlRky2pc5G1OZmGRCVJABYztT+XEviyaOPti5h7txtO0XubgrbUE2vIsTm87oBnLFTudHlLNlrPeuWEBQDTtUKjtLWp98AETs6oeFN0n1hsm0+S4rMQQAA3Hjt+dKzumutLW7NpsKbbMdHTKSVAXiJGUToN9qnLPHG7qscMrNOiw2IW6iuhzK6hlO0g6jTgfDhtU4rm+rPTJdu8otrfdyqz7F8DNcEHVVuDM4n3lu695a6citccplNxllNXVDimIqcUxFUQZFMRUyKYigg4piKmRTRQAyKYipkU0UAMiokUQimIpkGRUSKIRUSKAGRUSKIRUSKZBRSqZFKmlydNSpV5z0SpUxpUA9PUacUA9OKYU4phMU9NTzTJ6NZcwCIYaaqeH0+dVcBbXs03Vio1ErM6+TfOuIwOIghrTFZGhRmUHUe6QJHiRW9genXRQpKuogCYGg8V0PpWHfvKW+r5/6/pf8q7NSyL+KvG1LAZpYjQ5TqW1MCCPs+Vc50ldZ3JeJ4wABpp+Fbv8A1BGRxqrRm3BEByx0B1gMOHCuexvtfL04fDb4UdOakPJUdRQzU2NDJreMz0oqINPQEuzHKrNnFXE9i46jkGMem1V1ogpG2ejesDKftyWUx3h7u+pXiPLlsa6Ma7VwyV2FpiptqmXs8pU7z3EGXKdo4GeVbdPK/bHqSfQmJfKpjfWOMaamOMDX0HGqfRWJdkU3YzMCQQANiZWBsQBPiJ3gk3XBIYiNiBO2XjqNp+gFAwGHHYW12+zT2eDAAyPGdfOtftn9LBFRIp7TzofaGhjbwI8Dw+I3BqRFNIZFRIopFQcwCTsASfIammECKiRRCKiRQAyKYiiEVGKAGRUSKKRUCKZBkUqlFKhLjqanpq4HoFTU9MaAVKmpUwlTzUacUEJR8FY7S4ibZmVZ5ZiBPzquDWj1fWcTa++D6Sfwpwq1ukOgLYxFu3ble0UyfaPdkjf7p9TWZd6sX+0uCzc7ykEoSCIOzIG4Hz0mumxWuPtDlaY/K5/erPS1ooVvoJNvRwPftH2h5jcUsuljd39lj1LNRxuBweItm6L9vL9ke/qAZdBEbcZ0PCodICGI/P5/tXWdY8QOxUqZVzoRsQVzA/SuSx3tGajsmF1Gky7ptTY0MmptQzVwiBpxUadaZCrU1oQNEBoAqVD9bddiQJkAEqvkVGh8edSQ1UuNS1L5OWzwtP0veggXGEgic9xokRoGYrx5VdwvWq7bUKFtEAZRIuE+cl96w5pwaek22+W+vWu5IJt2zw0LLI5az5/k1ctdagfatkeTBvwFcyho61Xfl7Lsx9O2wuKW6oZCCOPMHkeRqt04xGHuxubbKNAZLDKBB041W6sJ3XMcUE/Bo+pq30pqI5KzeZgqgHnLnwKCte7eO6x1rLg3Rd5ntKXENswmdRtJgakZW296rJFU8Ni7bKLllgyABLmWdAo3IOoKzrIkqTyWr5FXPCKGRUSKncMAnkCfQTTAyARxAPrTIMiokUUiokUAKKVTilTLTh6VKmmuF3FTUiajNMj0hTTSoCVSFQmpA0wmK0+rk/rKFRJGcxrrCMY0rKFbXVVoxAYe6jsfugQ0eME0yretX2bHgtbZStk92VYxp3tx+9tvW6cQuzGPBwVn+oCazcOk9IXf4bIH/wBdbcVWLLJxnTds2gLXuBi9o/wtuvwafWsDE3Mxmur64oF7OABOc6AD9yuRuVjZqt8eYAxoZqbVA04KapCo0hVEIKIKEKmpoAqGql01ZQ1UuGkAyakpqBNODTJYQ0dKrIasIaDif60bTq6gEgMBJMaxqVBg/Gliem7jgiFBMwYHdJn2Rl/iPrQMc3s/H8KqZqCb3RPWFcOuVMPbAJzNFxxmbKqlttD3RtVmz1qI07IZZOUBz3V4LJXUDYeEVzatRUNOWzwVkvl0t7p5Ltt0KsmZHEkgjVTxHE7fGtLotSLSIxlkVVJIAJyjLMDQbVy2DEsAASTIAEySQQAIrpruJZH71tgCyhSJbUomcMQCuWdCc26TBqsc+fyqb07eMYukVEipJdDbEH4gn0FORW+2AUUqnFKgtOAmok05NCZ65HakWps1Dz0s1NOxJp5oeanBoCYNSBqApxQBBWn0LjUsm41x8gNplBgnV3QaAanTMfIGsoUHpF4tkmi8QPSOhOkrV7F3rlt1ZXAFszGeMs5QdTGU10UV57+jYiLR3+zuRG5JC7ep9K7+5iAvtaeZQb+bVOGc1yWePPDm+uifsz4OPXKfwPpXHXa7frFcF61K8NRtII1g/wApauGvGpuUt3GmOOpoB6gakxqBqoKVODUZpTVJEmpA0IGpqaCGWqlyrKmq12lVQE1JaiadaZDoaOhqsho6tQEcefZ+P4VTmrOOOi/H8KqTQBloyGq6mjWzQQ7nunyNVEA5D0FWXPdPkaqIaRrdpQeArueiyTZQkkkruSSTqdya4Wya7voYfYW/u/7jV4eUdTwPFKiRSrbbDTxa50teB72mUAMOzAGzMSTOrTA35cIomF6RZhqePLfWKNjnOUqACS1wgSdWDQo5agjjxnaazejASJZhLnMFGkD2o8YBXUafGa45lY7LjK1P1n5/n8KOlyuVudJNcuLGZLYOh2zRpqTsJ/H4dDYuTWsylRcbF0NU1NBQ0QGghAakDQgakDTAoNCxuLu20myAWkDvKzLuNwusb7ch8ZisvrB0+MKqyrNnzRBURljfMD+9wrPqf6V4eW6es62/aUSAhEqR3nB9n0PIxz1o2H67Wrg+0UFkyyUuXEMnTTOgA3Okmub6Z6fXClA5Jz2w4yZX2AkEi4NfhxrSbtOatljirQSJGgB4HnXFuzzHVqfTtejcWt7DM9rOFzkfaMjGQqnQoTpqPnXM4jc1vdXrpOAlok3Lu3hC/hXPXzqfM1tgzyBNQJqTGhM1bRlUpppqriselsDOwEzAmTp4DUUrGNV/ZIP19DWkRVsGiA0BWoimghlNBu0RTQ7tTkqK7UgaZqQNMDoaMpqsrUZWoJHHNovx/Cqmap9LXiuTKhaSZgqI9nU5iJ+HKgTSUsKaKpqujUYGmlYc90+Rqoho5bunyP0qrbaka7aNd/0EP+z2/I/6mrz201dX0F07Fp0t287WSucBgpJuyUjumeUk05dFcblxHSxTVhnrZG+GxE+CZvmNKVV3z2j48vTz3GWj2hdfdUaQG1fRmEssHKijjx03nP6Jw7LbGeCTBUxqqECFzfDbxrU6SQgM6GDlIYRMgBtRyIk+Y+FAsLltrqW9jeNBl4QBzrGNlXHYVSpzREGfLc/3rP6Lw9w5ZZsgMidCY1Akbj+2lbs04iqx48Flz5TSiA0IOOdOLg5iriBZqQNCD1INTAymub66dGXb5tdlbZwA4JA0BOXQ/AE10SmrK34AEMdSdASBKxJO3P8AJrPqXUXh5ch1+wL3MRaFtHZezKghWYElm046xHqPOuwugKrlVAJEzL8oB1bkBWcgNtx2hUG7dEESASSBGoGvtGKsYS09y4yMoVm7LvBmcS427wGi6DSOO1YbaadP0BeJwInfM7f1MQT/AFK1YN1tTWxgyLdi0s6ZLiMdRr2r3En4XI+PhWG9GKqgxoNw0U0K4K1jNi9KWA51WTIWddBvvOmhNC6K7jlTInadQYAJAadSARoeA9NBxLfEn4hVX6n5VTxeCLlwsasuu0EKpzCOIk0Sc7FvGmzbajA1SwdnIsSSeJJkk8z+eFWga2YrCGhYhoqVo60LpFTlaN4MefD51nndVpjNqT4mdvzFBv8ASQRSTsBJ4mJA+pqr0dhGIJuSDJ0EiTtLCfKRrV18ICOR2kfnWlMrTuKzh74YBhsQCPIiR8jVpGrLwFhkkMS0mcx34CDWgrVpOUXhDpF9F+P4VSW7Relbmi/zf7a5vHYjMwUHXlzB4b7/ANqm8KnLpkejo1c9hrTZBrqCTrxgxy051c6Jxm1tyc42zEFmGskx5b+XE6vZabTHut5H6VST41ZZ+6fI/SqiGgJJ0igYBmIlgonizbDzrsOjOiba2xfzLmcKjr3ZbJdhWIncKSJiYMcq4LGYEsZQwfhqRsddj4jWgdKYJptX7iBS+ZcwadbaQYWNNIM6/hWeVU9Cv9HqW9kH4A/hSryexcxDKGQSDMGF4Eg/MGlWS+fTqekMcClwD/LeP6TSRYEcMzR5QD+J9Ko4u2cjGGjK0SDGojQ8eFHe8xEqhnO4jjGgJrfhmtClQ0Vo1U6VMg/umqSlSmoGeXzH96Qk7QfLX6A1W4SdSUCgtbc8I8dfjwozoAfaGvCNfrzp3RCoorPxpl2XvA90KVYjLI3McJnx1rR/VmABhsrey2uU7n2oy8DpNAxWFJRHUXBbuNozKQrkFfgTrz4HkY5+pljlxG+EuN3VQ9LMYe2oQ2ltCBmKl1uGW7xJ1BAPxqfRePt2jcZ7LM9wyxW7k4yN0LTJOpaaLhcHmDezqRxBHdyvuN/aFSsYFkLPeZOzzCAozELMEbD8mvNy+Tjtv827penzufzQl/rSQmRLKqoBAzXHY6kmTrG54AbCqOD6euElGgq0kaCVgHQERp5zVy3cs4gsq24IdjAJUgSQBJMRp5jUa0AdFZCDlOpiCV0G8jw4U8Pk7pujL4+28LytpQb9yBIP4/HxqLgxqpHATG+nIxQezbUFSN9TESZ1GtejLHDdq6kq4gllOgOkiNdwNRP0qwm7fe/2pQriMuTTc8x4a70S2DLffPHwFaYoyGH52qYag543Kj+b/wDKY31ic6D1P0qtxOqu2SZ50sU8qpB3HmDInUco0/5oWEKvpmzd1iSIAAtgZmY8NfyKaxAW2sqZySDck6xIKk6b7Vj1LGuEplAj86maaKGtxJIz29MxjOJGUGSR4RJ5RUxdUk/a2xCZz3hqIMN93TejGwZSnmnDVSPSVr/NQwCTlkwBxPKoDpuzMS5P8K8+Ik+Fad2MR203TN6Mm3vE7zuo/EVk9lmIygb6n/5H6CtDpC2bmUqDlyuokiSdDr8LZqth8E8xGp1EmNAMx1PhBqbZvlWuOF7D/i3+o1YQCZgTz4/nWqtuyyg6CAX1kGSHacuve+FXLdqTAMnXhG2tXuM9UUv3T5Gq6NQ8RfKnKeRO/io1Ea+1TK9HkeFpWqhf6Pa7dCB7YSMxzZyUJBBD5VJ1B0iR5US/ehTHKqGOdVt2mI2k6QCe4NyfKpznBymfoa7a7q4lANYh7yg6mSAVHHwpVzN28SxPMk+utPWLV6P0vh4/VkJH29uyzcAguXikDkAADr40XpCyFuAWTnXsw7sO9BYBmEiIAJgnhFZV/pUXQhJ7RFWyinSFC3VOTTUiM28TmrRHWJezuhCMt23ZX2EURabw9kzx4yZ1NPHfj+fQy0p32vR3GBZntgAgBQGUO2wmIMTvVZrt3tFBzBMyzt7MiZIHKdaLfxKsglLgEKZt5lBYLAYxvxnWqhAcqbOFfMCGzIuIaRrurMwjy5VhnM7fPj96bYXCTx/5tZxCk58hb3QvebScsnx96m6Pw95rTM8K3bItq2yu1y6Bu9tT7aA6EA6zBqviGvqsvYdFJHtW7lsSo0gmB471DCWMRcaLdq8W/dRT/pGp+M1W77TqeljBYO6pcXFaQUzypBScxAGfvoDHgD3RxArXGJIC2jZNpmyB+9cGfLd9vIfa2GpOkbCRGfcwWIQhsRZuIuwZ0K6kTlBPgD6Uw6Sa6iC4pyqwy5V73A93loOf1irk3EW6q10UAUFp7eXIbj3mWHz5AVVmInKkyJ1BzeyADJcRcLJZCzmKy0jNLABlMZhOo18yJp3xty3YyXsIis6FFusj23ZRrmXvZdOIiSAdxJF3C3mIsxh2yWsua52aw+YHKMxtkGZ0zZpjjtS1qceFXK5Zbvll2+iGCG3bbIUu9okuiwydm4GZjA3XXU93YxRcK2JxQdXAfgSb2HBDKQD3mKliZHPQaAVoYdbj3LrJds2mnivZqJChgFQAqe6u43BMTqXTq1jnYkYu06tba0chtHusZIL50IMwZidONYTLjTa48szBdE4hLoIsNmmAblubW27NEDXYg+oNRS84LqQ4ZMoKNmDFyzZiQNid4XTlpXQL1PxthWOHazLNmYnOVPlq2UDUwOdcv0hdxOGLdqyXWYgrFy26TxAT2gNTw1gbRSw8jJaa97zoRoBlOfKSpM+OsiSByoV1lEkDKcrQJZhtrJPtfKsrDdJY0tNu07HgBZNwDwjKa0/+r41gVuYJSPHCtbgxE5so+tbSyXllZtO1i7TBQQGyo3sOwZmYSC5JMQSNAFmDQO4R3mY5bpLJsChPeyuFaDA94RrsaoG5dLBXtWkA2zXLQC6zp2lz6a0K90mBmU2cK3eP2hlnMkn2keDvy4VV128VP+7lv3rFu4VayTC5jlYDMJUQvcUAGQdYjxqhiuhLiqxBVxmDko9swqzM96TvsNdKzrPTCr7VuyfH7VjtEak6eAjaj2OnLItFTh7bOQQLsuCpOzBJyyPKs8enzvTS58a2t9HWybsEbsWO0QLoE/0qx9fhQwV1/wBZ+2CgdpK54FyBc7sRDkRzkbUVun7eZStnZYabh757pDSAMsEMQB++dTpWZi8TZYkiyizvDufPc1tlLbxGWOpGhhb1s3bvZ94j9YkOEywVubMBqCdNSNDVq5dzKpS0yjsSApa01uQAMgTKqsdxm2I4CucQWh/3Ybwlz/pIo6YwIGC20AI1BBOn3XY/Sjtp7g6tbQqHwzrObOoZFLDu6KpWV2J1mfnT3sNbW4SbWJtglex7QBYgyRcOSHEfu5azzfB91B4BEX6CnGII2EfL6UTGi5T6atzpLugKzCM+gDcQ6TII1EkeTHyI8FjyhEMyd0wVts0lj7J1ECDvBg8OIorhrtzRVZjAbuyxgiRoJ51YfoPEga2n9BP9MzVW/tLS/wCoFUMNBbMGQ2xqGY97PM8eQieMVVOPuC4GS5bESNQxEER3kBYE/Cql7oTEJq1t19P71WfA3R7lzX+FvlprvRJ+yt/TVu4x7jSIcxHctlfeB2WeW8D+xEF/hYvHytXD/trDOGuDdXHmrCpHHXAMudwORY1c3PCdS+WnicU4BDW7g+8jL9RVS7jQUCOpIA0OgPn/AMc6ez07fWIdjAiAY003KwTtvWgOtBP7S0W/9a4J85DUrll6OY4+2Kt0+72keDN+FKtZekcHxwbz4Yh4+gpqnf6/n9z1+2dd6RZ2zM5duZLE6Eaa1dwOIZiMynYjNqB5cjVbE4667FmNxmJkk5pJ5mq7l5g5p5GZ9DVzGs7nj7W2v35MG5EmNWAjhxqAe7zP9Ua+u9VCr8VaOZ0HqaYHy+Z+gIrP4Vzrel79Zu/5hHP7T661DtDxcabCSY8tKqFvP0H1J/CmzeHqf7RT+GD5a1MPjsvtOWEaDvabbAjwp06XKtKtwKx2aMMp92GnSsvN5eh/E0/52H9qv45rW+E993v7b3+MbvZGyWJtkg5ctsAMCCGU5ZVhAggiKtW/0g3lsiyBbyAggFQTmBkNO8ggQeEaRXNKfP5D6U08ifWj4sdaHyZb22ekOtl7EMGukOwEAkSY5E7t8SaHhesN22SVVDIjvWlfT+cGsnXmfU02Wjsx9DuybjdZb/Ds0+7YwqfPswaFiOsmJbQ37nwfL8kNZMeFPNHx4+h3Ze1pukrpENdcjkblwj+1VXE76/yj8TTgVpYOzhT+2OIB00VUIj7wM/KnePovP2zFXz+ED8DSMePqP7V2/R/ROAf2GRjppdvFD/SIBMToJrcsdA2V27FD/Aiuee8NO3ERrWd6uvppOm8vWzOyk+WY/SrVnoa8/s2XP8rfia9MXH21ABuu0CTlyopMTso28PLeqt3G2SCy2AwG8rnj7xOvCfWp+W+lfHPbg36CvW9Ws+oB+SmqrYd59hl8Ariu9/W2aextxqdEMAnWRqQQN+Bj0otq3i7iqC5C8RcZ3BnjoBz5xS+Sn8cecNbPGfifwNQCeVeo/wCGmaTfZWPgoYQN4Ld4f1VL/COFB/ZgmebR47MBx46Cn8sHY8sZYp1uQZEgjiOFeoXepGEf2UdOeVzynZpjaqGI6iWGJyM6xsPaH82YeM6H6ij5IOyuLTpy+BpeuxyzsRy2JijHrPioy9s0eGUacpAmuiufo6b3by+GZCDw5Tx0qu36OLwBIa0T5uOE8VFPeFL8mBa6duqZlSeJKqSfAtv6GtTDdfcRb2SzvwQrzPukVL/A2J17tvT/AMRfhQn6m4ke4v8A7iaectpwp/hS3k0Lf6S7pjPbBH8LsPkQam/6RAZ+wnlmeflBrIbqdif3U5ftLY4TuWqR6k4rbs1/rt8/Ojt6Y7s2ovW7CN+0wwnSfsrLCeMGdqt4bH9G3d0sr4PZCfOI4c+NYY6h4nj2Y839dgeVGT9Ht7jctj4XDpznKI9KmzD2N5enTr0DhW1WzaI5i0WHqKVc/h+phQQ14qZ90mDoNdKao1P+St/py74hGjPuDuUDHbxk/Oh3batpmYqd1kqPSlSrslcOWGuZUlvqmgO33gflE+tMuM19kgean1lZ+dPSo7qJ0sftBrs7z4bCDz0oYWmpUmskk4TI+dIL+fh/xSpUGdU/Ov1qQX40qVMjgcqcW6VKgJi15Uw4+v0pUqZHIH5mkw/PhTUqDOG0506XCNp9ePOnpUBbs9K3E2bbXXWAPHePKtvBdcSv7S0GHPNm1EDQPJG3OmpVGWEq8crGzhuvVnQFSmh9zNBMCR3yIjwrQwXWW1cIRHDlixjK0k7QCVABEbncGlSrHLpyTbbHO1ZvdMIrDtA6gxDEKwJJEwASR7XH61ew8XF0OxykCdCD4wCP+dKalWFnDRLIANBzI5mNyeepG51nWpXFkbyIzTt4agb6Dj5eNKlSMBHnXNPDY8j7Q48PSmz8eEmPMiQQPX5+FKlSB2aJ8JnbgNZ/PDyoZWSRx18xBzRy5fSlSpghc5meHvbjcQTr8eVMLcaECfIb7f2pUqQJWgZthpB46+XmPX0qoQw2kEtrpuGytI01kfPwpUqYWEAMn6jmAR8opUqVBP/Z"/>
          <p:cNvSpPr>
            <a:spLocks noChangeAspect="1" noChangeArrowheads="1"/>
          </p:cNvSpPr>
          <p:nvPr/>
        </p:nvSpPr>
        <p:spPr bwMode="auto">
          <a:xfrm>
            <a:off x="74613" y="-623888"/>
            <a:ext cx="1962150" cy="1304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114800"/>
            <a:ext cx="2895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C:\Users\iCAST Marketplace\Desktop\CCBI folder\Images\Node3220_co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447800"/>
            <a:ext cx="2133600" cy="2540000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657600"/>
            <a:ext cx="435593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ICAST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1143000" y="1600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28700" lvl="1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rgbClr val="006633"/>
              </a:solidFill>
            </a:endParaRPr>
          </a:p>
          <a:p>
            <a:pPr marL="1028700" lvl="1" indent="-457200">
              <a:lnSpc>
                <a:spcPct val="90000"/>
              </a:lnSpc>
              <a:spcBef>
                <a:spcPct val="20000"/>
              </a:spcBef>
              <a:buClr>
                <a:srgbClr val="006633"/>
              </a:buClr>
              <a:buSzPct val="75000"/>
              <a:buFont typeface="Wingdings" pitchFamily="2" charset="2"/>
              <a:buChar char="n"/>
            </a:pPr>
            <a:endParaRPr lang="en-US" sz="800" dirty="0">
              <a:solidFill>
                <a:srgbClr val="006633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9F0522"/>
              </a:buClr>
              <a:buSzPct val="75000"/>
              <a:buFont typeface="Wingdings" pitchFamily="2" charset="2"/>
              <a:buNone/>
            </a:pPr>
            <a:endParaRPr lang="en-US" sz="2000" dirty="0">
              <a:solidFill>
                <a:srgbClr val="006633"/>
              </a:solidFill>
            </a:endParaRPr>
          </a:p>
        </p:txBody>
      </p:sp>
      <p:pic>
        <p:nvPicPr>
          <p:cNvPr id="10445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1524000"/>
            <a:ext cx="3200400" cy="480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7" descr="http://www.jeffandcarol.com/images1/toweb/cng_truck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971800"/>
            <a:ext cx="47244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CAST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304800"/>
            <a:ext cx="1054156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Transportation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8006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CNG Vehicles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Biodiesel 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en-US" sz="2400" dirty="0"/>
              <a:t>EV infrastructure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5">
      <a:dk1>
        <a:sysClr val="windowText" lastClr="000000"/>
      </a:dk1>
      <a:lt1>
        <a:srgbClr val="385700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36700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2910</TotalTime>
  <Words>247</Words>
  <Application>Microsoft Office PowerPoint</Application>
  <PresentationFormat>On-screen Show (4:3)</PresentationFormat>
  <Paragraphs>88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Calibri</vt:lpstr>
      <vt:lpstr>Georgia</vt:lpstr>
      <vt:lpstr>Wingdings</vt:lpstr>
      <vt:lpstr>Wingdings 2</vt:lpstr>
      <vt:lpstr>Civic</vt:lpstr>
      <vt:lpstr>International Center for Appropriate and Sustainable Technology</vt:lpstr>
      <vt:lpstr>iCAST Mission</vt:lpstr>
      <vt:lpstr>PowerPoint Presentation</vt:lpstr>
      <vt:lpstr>Service Learning</vt:lpstr>
      <vt:lpstr>Energy Efficiency</vt:lpstr>
      <vt:lpstr>Renewable Energy</vt:lpstr>
      <vt:lpstr>Sustainable Agriculture</vt:lpstr>
      <vt:lpstr>Waste Utilization</vt:lpstr>
      <vt:lpstr>Transportation</vt:lpstr>
      <vt:lpstr>Accomplishments</vt:lpstr>
      <vt:lpstr>International Center for Appropriate and Sustainable Technology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Project Development</dc:title>
  <dc:creator>Administrator</dc:creator>
  <cp:lastModifiedBy>Ryan Kristoff</cp:lastModifiedBy>
  <cp:revision>393</cp:revision>
  <dcterms:created xsi:type="dcterms:W3CDTF">2013-03-11T15:27:41Z</dcterms:created>
  <dcterms:modified xsi:type="dcterms:W3CDTF">2015-05-27T23:14:53Z</dcterms:modified>
</cp:coreProperties>
</file>