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916efeb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916efeb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916efeb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916efeb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916efeb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916efeb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Why we take these 3 countries? </a:t>
            </a:r>
            <a:r>
              <a:rPr lang="pt-PT"/>
              <a:t>Because</a:t>
            </a:r>
            <a:r>
              <a:rPr lang="pt-PT"/>
              <a:t> of similar average temperature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916efeb3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916efeb3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916efeb3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916efeb3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916efeb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916efeb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916efeb3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916efeb3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We chose USA and China because they have </a:t>
            </a:r>
            <a:r>
              <a:rPr lang="pt-PT"/>
              <a:t>approximately</a:t>
            </a:r>
            <a:r>
              <a:rPr lang="pt-PT"/>
              <a:t> the same GDP and they are in the top 10 of CO2 emissions.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916efeb3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916efeb3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We chose India because we wanted to find out if the country with the lowest increase in temperature of the top 10 countries also represented the global increase in temperatures.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PT"/>
              <a:t>Climate change data exploration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a:t>Visual exploration and insights on climate indicators over time</a:t>
            </a:r>
            <a:endParaRPr/>
          </a:p>
        </p:txBody>
      </p:sp>
      <p:sp>
        <p:nvSpPr>
          <p:cNvPr id="61" name="Google Shape;61;p13"/>
          <p:cNvSpPr txBox="1"/>
          <p:nvPr/>
        </p:nvSpPr>
        <p:spPr>
          <a:xfrm>
            <a:off x="2398350" y="4421450"/>
            <a:ext cx="4347300" cy="3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solidFill>
                  <a:schemeClr val="accent3"/>
                </a:solidFill>
                <a:latin typeface="Average"/>
                <a:ea typeface="Average"/>
                <a:cs typeface="Average"/>
                <a:sym typeface="Average"/>
              </a:rPr>
              <a:t>By Patrick Schütten and Tiago Martins</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Questions we want to answer:</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pt-PT" sz="1460"/>
              <a:t>1 - </a:t>
            </a:r>
            <a:r>
              <a:rPr lang="pt-PT" sz="1448"/>
              <a:t>What changes can w</a:t>
            </a:r>
            <a:r>
              <a:rPr lang="pt-PT" sz="1460"/>
              <a:t>e observe in the world’s global temperature since the beginning of the 20th century.</a:t>
            </a:r>
            <a:endParaRPr sz="1460"/>
          </a:p>
          <a:p>
            <a:pPr indent="0" lvl="0" marL="0" rtl="0" algn="l">
              <a:lnSpc>
                <a:spcPct val="95000"/>
              </a:lnSpc>
              <a:spcBef>
                <a:spcPts val="1200"/>
              </a:spcBef>
              <a:spcAft>
                <a:spcPts val="0"/>
              </a:spcAft>
              <a:buSzPts val="770"/>
              <a:buNone/>
            </a:pPr>
            <a:r>
              <a:t/>
            </a:r>
            <a:endParaRPr sz="960"/>
          </a:p>
          <a:p>
            <a:pPr indent="0" lvl="0" marL="0" rtl="0" algn="l">
              <a:lnSpc>
                <a:spcPct val="95000"/>
              </a:lnSpc>
              <a:spcBef>
                <a:spcPts val="1200"/>
              </a:spcBef>
              <a:spcAft>
                <a:spcPts val="0"/>
              </a:spcAft>
              <a:buSzPts val="770"/>
              <a:buNone/>
            </a:pPr>
            <a:r>
              <a:rPr lang="pt-PT" sz="1460"/>
              <a:t>2 - Is there a correlation between countries’ average temperatures and their levels of CO2 emissions?</a:t>
            </a:r>
            <a:endParaRPr sz="1460"/>
          </a:p>
          <a:p>
            <a:pPr indent="0" lvl="0" marL="0" rtl="0" algn="l">
              <a:lnSpc>
                <a:spcPct val="95000"/>
              </a:lnSpc>
              <a:spcBef>
                <a:spcPts val="1200"/>
              </a:spcBef>
              <a:spcAft>
                <a:spcPts val="0"/>
              </a:spcAft>
              <a:buSzPts val="770"/>
              <a:buNone/>
            </a:pPr>
            <a:r>
              <a:t/>
            </a:r>
            <a:endParaRPr sz="960"/>
          </a:p>
          <a:p>
            <a:pPr indent="0" lvl="0" marL="0" rtl="0" algn="l">
              <a:lnSpc>
                <a:spcPct val="95000"/>
              </a:lnSpc>
              <a:spcBef>
                <a:spcPts val="1200"/>
              </a:spcBef>
              <a:spcAft>
                <a:spcPts val="0"/>
              </a:spcAft>
              <a:buNone/>
            </a:pPr>
            <a:r>
              <a:rPr lang="pt-PT" sz="1460"/>
              <a:t>3 - Are the different countries of the world equally impacted by the rising temperatures?</a:t>
            </a:r>
            <a:endParaRPr sz="1460"/>
          </a:p>
          <a:p>
            <a:pPr indent="0" lvl="0" marL="0" rtl="0" algn="l">
              <a:lnSpc>
                <a:spcPct val="95000"/>
              </a:lnSpc>
              <a:spcBef>
                <a:spcPts val="1200"/>
              </a:spcBef>
              <a:spcAft>
                <a:spcPts val="0"/>
              </a:spcAft>
              <a:buSzPts val="770"/>
              <a:buNone/>
            </a:pPr>
            <a:r>
              <a:rPr lang="pt-PT" sz="1460"/>
              <a:t> </a:t>
            </a:r>
            <a:endParaRPr sz="960"/>
          </a:p>
          <a:p>
            <a:pPr indent="0" lvl="0" marL="0" rtl="0" algn="l">
              <a:lnSpc>
                <a:spcPct val="95000"/>
              </a:lnSpc>
              <a:spcBef>
                <a:spcPts val="1200"/>
              </a:spcBef>
              <a:spcAft>
                <a:spcPts val="0"/>
              </a:spcAft>
              <a:buSzPts val="770"/>
              <a:buNone/>
            </a:pPr>
            <a:r>
              <a:rPr lang="pt-PT" sz="1460"/>
              <a:t>4 - Hypothesis testing : Comparing two different mean rising temperatures from two different countries.</a:t>
            </a:r>
            <a:endParaRPr sz="1460"/>
          </a:p>
          <a:p>
            <a:pPr indent="0" lvl="0" marL="0" rtl="0" algn="l">
              <a:lnSpc>
                <a:spcPct val="95000"/>
              </a:lnSpc>
              <a:spcBef>
                <a:spcPts val="1200"/>
              </a:spcBef>
              <a:spcAft>
                <a:spcPts val="0"/>
              </a:spcAft>
              <a:buSzPts val="770"/>
              <a:buNone/>
            </a:pPr>
            <a:r>
              <a:t/>
            </a:r>
            <a:endParaRPr sz="960"/>
          </a:p>
          <a:p>
            <a:pPr indent="0" lvl="0" marL="0" rtl="0" algn="l">
              <a:lnSpc>
                <a:spcPct val="95000"/>
              </a:lnSpc>
              <a:spcBef>
                <a:spcPts val="1200"/>
              </a:spcBef>
              <a:spcAft>
                <a:spcPts val="1200"/>
              </a:spcAft>
              <a:buSzPts val="770"/>
              <a:buNone/>
            </a:pPr>
            <a:r>
              <a:rPr lang="pt-PT" sz="1460"/>
              <a:t>5 - </a:t>
            </a:r>
            <a:r>
              <a:rPr lang="pt-PT" sz="1460"/>
              <a:t>Hypothesis testing : Comparing the global average temperatures and a specific country average temperatures.</a:t>
            </a:r>
            <a:endParaRPr sz="14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66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1 - What changes can we observe in the world’s global temperatures since the beginning of the 20th century.</a:t>
            </a:r>
            <a:endParaRPr/>
          </a:p>
        </p:txBody>
      </p:sp>
      <p:sp>
        <p:nvSpPr>
          <p:cNvPr id="73" name="Google Shape;73;p15"/>
          <p:cNvSpPr txBox="1"/>
          <p:nvPr>
            <p:ph idx="2" type="body"/>
          </p:nvPr>
        </p:nvSpPr>
        <p:spPr>
          <a:xfrm>
            <a:off x="5038125" y="1599338"/>
            <a:ext cx="3999900" cy="2665800"/>
          </a:xfrm>
          <a:prstGeom prst="rect">
            <a:avLst/>
          </a:prstGeom>
        </p:spPr>
        <p:txBody>
          <a:bodyPr anchorCtr="0" anchor="ctr" bIns="91425" lIns="91425" spcFirstLastPara="1" rIns="91425" wrap="square" tIns="91425">
            <a:normAutofit/>
          </a:bodyPr>
          <a:lstStyle/>
          <a:p>
            <a:pPr indent="0" lvl="0" marL="0" rtl="0" algn="just">
              <a:lnSpc>
                <a:spcPct val="130000"/>
              </a:lnSpc>
              <a:spcBef>
                <a:spcPts val="0"/>
              </a:spcBef>
              <a:spcAft>
                <a:spcPts val="0"/>
              </a:spcAft>
              <a:buNone/>
            </a:pPr>
            <a:r>
              <a:rPr lang="pt-PT"/>
              <a:t>We can see by the left graph a clear upward trend in the average global temperatures (from around 8,5ºC in 1900 to around 9,5ºC in 2012).</a:t>
            </a:r>
            <a:endParaRPr/>
          </a:p>
          <a:p>
            <a:pPr indent="0" lvl="0" marL="0" rtl="0" algn="just">
              <a:lnSpc>
                <a:spcPct val="130000"/>
              </a:lnSpc>
              <a:spcBef>
                <a:spcPts val="1200"/>
              </a:spcBef>
              <a:spcAft>
                <a:spcPts val="0"/>
              </a:spcAft>
              <a:buNone/>
            </a:pPr>
            <a:r>
              <a:rPr lang="pt-PT"/>
              <a:t>W</a:t>
            </a:r>
            <a:r>
              <a:rPr lang="pt-PT"/>
              <a:t>e can also see that there are periods where the temperatures fluctuate for a period of years.</a:t>
            </a:r>
            <a:endParaRPr/>
          </a:p>
          <a:p>
            <a:pPr indent="0" lvl="0" marL="0" rtl="0" algn="just">
              <a:lnSpc>
                <a:spcPct val="130000"/>
              </a:lnSpc>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250475" y="1690063"/>
            <a:ext cx="4682424" cy="2341225"/>
          </a:xfrm>
          <a:prstGeom prst="rect">
            <a:avLst/>
          </a:prstGeom>
          <a:noFill/>
          <a:ln>
            <a:noFill/>
          </a:ln>
        </p:spPr>
      </p:pic>
      <p:sp>
        <p:nvSpPr>
          <p:cNvPr id="75" name="Google Shape;75;p15"/>
          <p:cNvSpPr txBox="1"/>
          <p:nvPr/>
        </p:nvSpPr>
        <p:spPr>
          <a:xfrm>
            <a:off x="250475" y="4087975"/>
            <a:ext cx="4682400" cy="447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pt-PT" sz="900">
                <a:solidFill>
                  <a:schemeClr val="accent3"/>
                </a:solidFill>
                <a:latin typeface="Average"/>
                <a:ea typeface="Average"/>
                <a:cs typeface="Average"/>
                <a:sym typeface="Average"/>
              </a:rPr>
              <a:t>*The red line represents the average temperature and the shadowed light red area represents the variance of the temperature (minimum and maximum temperatures each year)</a:t>
            </a:r>
            <a:endParaRPr sz="9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2" type="body"/>
          </p:nvPr>
        </p:nvSpPr>
        <p:spPr>
          <a:xfrm>
            <a:off x="385650" y="3994350"/>
            <a:ext cx="8372700" cy="97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pt-PT"/>
              <a:t>In this graphic, </a:t>
            </a:r>
            <a:r>
              <a:rPr lang="pt-PT"/>
              <a:t>showing the average temperatures for a group of 3 countries,</a:t>
            </a:r>
            <a:r>
              <a:rPr lang="pt-PT"/>
              <a:t> we can better see the variance in values we observed in the plot with global average temperatures.</a:t>
            </a:r>
            <a:endParaRPr/>
          </a:p>
        </p:txBody>
      </p:sp>
      <p:pic>
        <p:nvPicPr>
          <p:cNvPr id="81" name="Google Shape;81;p16"/>
          <p:cNvPicPr preferRelativeResize="0"/>
          <p:nvPr/>
        </p:nvPicPr>
        <p:blipFill>
          <a:blip r:embed="rId3">
            <a:alphaModFix/>
          </a:blip>
          <a:stretch>
            <a:fillRect/>
          </a:stretch>
        </p:blipFill>
        <p:spPr>
          <a:xfrm>
            <a:off x="1392300" y="671225"/>
            <a:ext cx="6359404" cy="31797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2" type="body"/>
          </p:nvPr>
        </p:nvSpPr>
        <p:spPr>
          <a:xfrm>
            <a:off x="5322325" y="1703900"/>
            <a:ext cx="3703500" cy="3095100"/>
          </a:xfrm>
          <a:prstGeom prst="rect">
            <a:avLst/>
          </a:prstGeom>
        </p:spPr>
        <p:txBody>
          <a:bodyPr anchorCtr="0" anchor="t" bIns="91425" lIns="91425" spcFirstLastPara="1" rIns="91425" wrap="square" tIns="91425">
            <a:normAutofit/>
          </a:bodyPr>
          <a:lstStyle/>
          <a:p>
            <a:pPr indent="0" lvl="0" marL="0" rtl="0" algn="just">
              <a:lnSpc>
                <a:spcPct val="130000"/>
              </a:lnSpc>
              <a:spcBef>
                <a:spcPts val="0"/>
              </a:spcBef>
              <a:spcAft>
                <a:spcPts val="0"/>
              </a:spcAft>
              <a:buNone/>
            </a:pPr>
            <a:r>
              <a:rPr lang="pt-PT"/>
              <a:t>Taking into account a different variable like global CO2 emissions and plotting it with the global variation of average temperature we can see there’s a correlation between both values.</a:t>
            </a:r>
            <a:endParaRPr/>
          </a:p>
          <a:p>
            <a:pPr indent="0" lvl="0" marL="0" rtl="0" algn="just">
              <a:lnSpc>
                <a:spcPct val="130000"/>
              </a:lnSpc>
              <a:spcBef>
                <a:spcPts val="1200"/>
              </a:spcBef>
              <a:spcAft>
                <a:spcPts val="1200"/>
              </a:spcAft>
              <a:buNone/>
            </a:pPr>
            <a:r>
              <a:rPr lang="pt-PT"/>
              <a:t>We decided then to check if we can visually observe a correlation between a group of </a:t>
            </a:r>
            <a:r>
              <a:rPr lang="pt-PT"/>
              <a:t>countries’</a:t>
            </a:r>
            <a:r>
              <a:rPr lang="pt-PT"/>
              <a:t> CO2 emissions and the changes in average temperature for those countries over a period of years.</a:t>
            </a:r>
            <a:endParaRPr/>
          </a:p>
        </p:txBody>
      </p:sp>
      <p:sp>
        <p:nvSpPr>
          <p:cNvPr id="87" name="Google Shape;87;p17"/>
          <p:cNvSpPr txBox="1"/>
          <p:nvPr>
            <p:ph type="title"/>
          </p:nvPr>
        </p:nvSpPr>
        <p:spPr>
          <a:xfrm>
            <a:off x="311700" y="40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2 - Is there a correlation between the countries’ average temperatures and their levels of CO2 emissions?</a:t>
            </a:r>
            <a:endParaRPr/>
          </a:p>
        </p:txBody>
      </p:sp>
      <p:pic>
        <p:nvPicPr>
          <p:cNvPr id="88" name="Google Shape;88;p17"/>
          <p:cNvPicPr preferRelativeResize="0"/>
          <p:nvPr/>
        </p:nvPicPr>
        <p:blipFill>
          <a:blip r:embed="rId3">
            <a:alphaModFix/>
          </a:blip>
          <a:stretch>
            <a:fillRect/>
          </a:stretch>
        </p:blipFill>
        <p:spPr>
          <a:xfrm>
            <a:off x="159625" y="1859225"/>
            <a:ext cx="5017528" cy="25087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48650" y="467175"/>
            <a:ext cx="4284774" cy="2142400"/>
          </a:xfrm>
          <a:prstGeom prst="rect">
            <a:avLst/>
          </a:prstGeom>
          <a:noFill/>
          <a:ln>
            <a:noFill/>
          </a:ln>
        </p:spPr>
      </p:pic>
      <p:pic>
        <p:nvPicPr>
          <p:cNvPr id="94" name="Google Shape;94;p18"/>
          <p:cNvPicPr preferRelativeResize="0"/>
          <p:nvPr/>
        </p:nvPicPr>
        <p:blipFill>
          <a:blip r:embed="rId4">
            <a:alphaModFix/>
          </a:blip>
          <a:stretch>
            <a:fillRect/>
          </a:stretch>
        </p:blipFill>
        <p:spPr>
          <a:xfrm>
            <a:off x="4716800" y="467163"/>
            <a:ext cx="4284774" cy="2142387"/>
          </a:xfrm>
          <a:prstGeom prst="rect">
            <a:avLst/>
          </a:prstGeom>
          <a:noFill/>
          <a:ln>
            <a:noFill/>
          </a:ln>
        </p:spPr>
      </p:pic>
      <p:sp>
        <p:nvSpPr>
          <p:cNvPr id="95" name="Google Shape;95;p18"/>
          <p:cNvSpPr txBox="1"/>
          <p:nvPr/>
        </p:nvSpPr>
        <p:spPr>
          <a:xfrm>
            <a:off x="148650" y="3129175"/>
            <a:ext cx="8846700" cy="1046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pt-PT">
                <a:solidFill>
                  <a:schemeClr val="accent3"/>
                </a:solidFill>
                <a:latin typeface="Average"/>
                <a:ea typeface="Average"/>
                <a:cs typeface="Average"/>
                <a:sym typeface="Average"/>
              </a:rPr>
              <a:t>On the left graph we can see the top 10 countries with the most CO2 emissions in descending order and on the right  we can see the changes in temperatures for those same countries.</a:t>
            </a:r>
            <a:endParaRPr>
              <a:solidFill>
                <a:schemeClr val="accent3"/>
              </a:solidFill>
              <a:latin typeface="Average"/>
              <a:ea typeface="Average"/>
              <a:cs typeface="Average"/>
              <a:sym typeface="Average"/>
            </a:endParaRPr>
          </a:p>
          <a:p>
            <a:pPr indent="0" lvl="0" marL="0" rtl="0" algn="just">
              <a:lnSpc>
                <a:spcPct val="13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just">
              <a:lnSpc>
                <a:spcPct val="130000"/>
              </a:lnSpc>
              <a:spcBef>
                <a:spcPts val="0"/>
              </a:spcBef>
              <a:spcAft>
                <a:spcPts val="0"/>
              </a:spcAft>
              <a:buNone/>
            </a:pPr>
            <a:r>
              <a:rPr lang="pt-PT">
                <a:solidFill>
                  <a:schemeClr val="accent3"/>
                </a:solidFill>
                <a:latin typeface="Average"/>
                <a:ea typeface="Average"/>
                <a:cs typeface="Average"/>
                <a:sym typeface="Average"/>
              </a:rPr>
              <a:t>We can see by these plots that the countries with the highest amount of</a:t>
            </a:r>
            <a:r>
              <a:rPr lang="pt-PT">
                <a:solidFill>
                  <a:schemeClr val="accent3"/>
                </a:solidFill>
                <a:latin typeface="Average"/>
                <a:ea typeface="Average"/>
                <a:cs typeface="Average"/>
                <a:sym typeface="Average"/>
              </a:rPr>
              <a:t> CO2 </a:t>
            </a:r>
            <a:r>
              <a:rPr lang="pt-PT">
                <a:solidFill>
                  <a:schemeClr val="accent3"/>
                </a:solidFill>
                <a:latin typeface="Average"/>
                <a:ea typeface="Average"/>
                <a:cs typeface="Average"/>
                <a:sym typeface="Average"/>
              </a:rPr>
              <a:t>emissions are not necessarily the ones with highest average temperature increase.</a:t>
            </a:r>
            <a:endParaRPr>
              <a:solidFill>
                <a:schemeClr val="accent3"/>
              </a:solidFill>
              <a:latin typeface="Average"/>
              <a:ea typeface="Average"/>
              <a:cs typeface="Average"/>
              <a:sym typeface="Average"/>
            </a:endParaRPr>
          </a:p>
          <a:p>
            <a:pPr indent="0" lvl="0" marL="0" rtl="0" algn="just">
              <a:spcBef>
                <a:spcPts val="0"/>
              </a:spcBef>
              <a:spcAft>
                <a:spcPts val="0"/>
              </a:spcAft>
              <a:buNone/>
            </a:pPr>
            <a:r>
              <a:t/>
            </a:r>
            <a:endParaRPr>
              <a:solidFill>
                <a:schemeClr val="accent3"/>
              </a:solidFill>
              <a:latin typeface="Average"/>
              <a:ea typeface="Average"/>
              <a:cs typeface="Average"/>
              <a:sym typeface="Average"/>
            </a:endParaRPr>
          </a:p>
        </p:txBody>
      </p:sp>
      <p:pic>
        <p:nvPicPr>
          <p:cNvPr id="96" name="Google Shape;96;p18"/>
          <p:cNvPicPr preferRelativeResize="0"/>
          <p:nvPr/>
        </p:nvPicPr>
        <p:blipFill>
          <a:blip r:embed="rId5">
            <a:alphaModFix/>
          </a:blip>
          <a:stretch>
            <a:fillRect/>
          </a:stretch>
        </p:blipFill>
        <p:spPr>
          <a:xfrm>
            <a:off x="4716800" y="467175"/>
            <a:ext cx="4284800" cy="214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27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3 - Are the different countries of the world</a:t>
            </a:r>
            <a:endParaRPr/>
          </a:p>
          <a:p>
            <a:pPr indent="0" lvl="0" marL="0" rtl="0" algn="ctr">
              <a:spcBef>
                <a:spcPts val="0"/>
              </a:spcBef>
              <a:spcAft>
                <a:spcPts val="0"/>
              </a:spcAft>
              <a:buNone/>
            </a:pPr>
            <a:r>
              <a:rPr lang="pt-PT"/>
              <a:t>equally impacted by the rising temperatures? </a:t>
            </a:r>
            <a:endParaRPr/>
          </a:p>
          <a:p>
            <a:pPr indent="0" lvl="0" marL="0" rtl="0" algn="ctr">
              <a:spcBef>
                <a:spcPts val="0"/>
              </a:spcBef>
              <a:spcAft>
                <a:spcPts val="0"/>
              </a:spcAft>
              <a:buNone/>
            </a:pPr>
            <a:r>
              <a:t/>
            </a:r>
            <a:endParaRPr/>
          </a:p>
        </p:txBody>
      </p:sp>
      <p:sp>
        <p:nvSpPr>
          <p:cNvPr id="102" name="Google Shape;102;p19"/>
          <p:cNvSpPr txBox="1"/>
          <p:nvPr/>
        </p:nvSpPr>
        <p:spPr>
          <a:xfrm>
            <a:off x="4794600" y="1502925"/>
            <a:ext cx="4161000" cy="26925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pt-PT">
                <a:solidFill>
                  <a:schemeClr val="accent3"/>
                </a:solidFill>
                <a:latin typeface="Average"/>
                <a:ea typeface="Average"/>
                <a:cs typeface="Average"/>
                <a:sym typeface="Average"/>
              </a:rPr>
              <a:t>When analyzing the world map plot on the left we can see some disparity in the way the countries are affected by the rising temperatures.</a:t>
            </a:r>
            <a:endParaRPr>
              <a:solidFill>
                <a:schemeClr val="accent3"/>
              </a:solidFill>
              <a:latin typeface="Average"/>
              <a:ea typeface="Average"/>
              <a:cs typeface="Average"/>
              <a:sym typeface="Average"/>
            </a:endParaRPr>
          </a:p>
          <a:p>
            <a:pPr indent="0" lvl="0" marL="0" rtl="0" algn="just">
              <a:lnSpc>
                <a:spcPct val="13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just">
              <a:lnSpc>
                <a:spcPct val="130000"/>
              </a:lnSpc>
              <a:spcBef>
                <a:spcPts val="0"/>
              </a:spcBef>
              <a:spcAft>
                <a:spcPts val="0"/>
              </a:spcAft>
              <a:buNone/>
            </a:pPr>
            <a:r>
              <a:rPr lang="pt-PT">
                <a:solidFill>
                  <a:schemeClr val="accent3"/>
                </a:solidFill>
                <a:latin typeface="Average"/>
                <a:ea typeface="Average"/>
                <a:cs typeface="Average"/>
                <a:sym typeface="Average"/>
              </a:rPr>
              <a:t>It appears to show that the regions on the northern hemisphere have a bigger increase in average temperature although there are lot of dependencies that </a:t>
            </a:r>
            <a:r>
              <a:rPr lang="pt-PT">
                <a:solidFill>
                  <a:schemeClr val="accent3"/>
                </a:solidFill>
                <a:latin typeface="Average"/>
                <a:ea typeface="Average"/>
                <a:cs typeface="Average"/>
                <a:sym typeface="Average"/>
              </a:rPr>
              <a:t>might influence the climate in the different countries.</a:t>
            </a:r>
            <a:endParaRPr>
              <a:solidFill>
                <a:schemeClr val="accent3"/>
              </a:solidFill>
              <a:latin typeface="Average"/>
              <a:ea typeface="Average"/>
              <a:cs typeface="Average"/>
              <a:sym typeface="Average"/>
            </a:endParaRPr>
          </a:p>
        </p:txBody>
      </p:sp>
      <p:pic>
        <p:nvPicPr>
          <p:cNvPr id="103" name="Google Shape;103;p19"/>
          <p:cNvPicPr preferRelativeResize="0"/>
          <p:nvPr/>
        </p:nvPicPr>
        <p:blipFill rotWithShape="1">
          <a:blip r:embed="rId3">
            <a:alphaModFix/>
          </a:blip>
          <a:srcRect b="10562" l="0" r="0" t="0"/>
          <a:stretch/>
        </p:blipFill>
        <p:spPr>
          <a:xfrm>
            <a:off x="367075" y="1330175"/>
            <a:ext cx="4161001" cy="3277724"/>
          </a:xfrm>
          <a:prstGeom prst="rect">
            <a:avLst/>
          </a:prstGeom>
          <a:noFill/>
          <a:ln>
            <a:noFill/>
          </a:ln>
        </p:spPr>
      </p:pic>
      <p:pic>
        <p:nvPicPr>
          <p:cNvPr id="104" name="Google Shape;104;p19"/>
          <p:cNvPicPr preferRelativeResize="0"/>
          <p:nvPr/>
        </p:nvPicPr>
        <p:blipFill>
          <a:blip r:embed="rId4">
            <a:alphaModFix/>
          </a:blip>
          <a:stretch>
            <a:fillRect/>
          </a:stretch>
        </p:blipFill>
        <p:spPr>
          <a:xfrm>
            <a:off x="416675" y="3723475"/>
            <a:ext cx="1049975" cy="47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6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4</a:t>
            </a:r>
            <a:r>
              <a:rPr lang="pt-PT"/>
              <a:t> - Statistical testing :</a:t>
            </a:r>
            <a:endParaRPr/>
          </a:p>
          <a:p>
            <a:pPr indent="0" lvl="0" marL="0" rtl="0" algn="ctr">
              <a:spcBef>
                <a:spcPts val="0"/>
              </a:spcBef>
              <a:spcAft>
                <a:spcPts val="0"/>
              </a:spcAft>
              <a:buNone/>
            </a:pPr>
            <a:r>
              <a:rPr lang="pt-PT" sz="2000">
                <a:latin typeface="Average"/>
                <a:ea typeface="Average"/>
                <a:cs typeface="Average"/>
                <a:sym typeface="Average"/>
              </a:rPr>
              <a:t>Comparing two different mean of rising temperatures from two different countries.</a:t>
            </a:r>
            <a:endParaRPr sz="2000">
              <a:latin typeface="Average"/>
              <a:ea typeface="Average"/>
              <a:cs typeface="Average"/>
              <a:sym typeface="Average"/>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11700" y="1319825"/>
            <a:ext cx="4464900" cy="1028100"/>
          </a:xfrm>
          <a:prstGeom prst="rect">
            <a:avLst/>
          </a:prstGeom>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None/>
            </a:pPr>
            <a:r>
              <a:rPr lang="pt-PT" sz="5600"/>
              <a:t>H0: The mean annual temperature increase in the USA is the same as in China. </a:t>
            </a:r>
            <a:br>
              <a:rPr lang="pt-PT" sz="5600"/>
            </a:br>
            <a:r>
              <a:rPr lang="pt-PT" sz="4000"/>
              <a:t>S</a:t>
            </a:r>
            <a:r>
              <a:rPr lang="pt-PT" sz="4000"/>
              <a:t>ignificance level:</a:t>
            </a:r>
            <a:r>
              <a:rPr lang="pt-PT" sz="4000"/>
              <a:t> 5%</a:t>
            </a:r>
            <a:endParaRPr sz="4000"/>
          </a:p>
          <a:p>
            <a:pPr indent="0" lvl="0" marL="0" rtl="0" algn="l">
              <a:spcBef>
                <a:spcPts val="1200"/>
              </a:spcBef>
              <a:spcAft>
                <a:spcPts val="1200"/>
              </a:spcAft>
              <a:buNone/>
            </a:pPr>
            <a:r>
              <a:t/>
            </a:r>
            <a:endParaRPr/>
          </a:p>
        </p:txBody>
      </p:sp>
      <p:sp>
        <p:nvSpPr>
          <p:cNvPr id="111" name="Google Shape;111;p20"/>
          <p:cNvSpPr txBox="1"/>
          <p:nvPr/>
        </p:nvSpPr>
        <p:spPr>
          <a:xfrm>
            <a:off x="311700" y="4029650"/>
            <a:ext cx="4230900" cy="74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PT">
                <a:solidFill>
                  <a:schemeClr val="accent3"/>
                </a:solidFill>
                <a:latin typeface="Average"/>
                <a:ea typeface="Average"/>
                <a:cs typeface="Average"/>
                <a:sym typeface="Average"/>
              </a:rPr>
              <a:t>We conclude that the data supports the assumption that the mean annual temperature increase in the USA is the same as in China.</a:t>
            </a:r>
            <a:endParaRPr sz="1800">
              <a:solidFill>
                <a:schemeClr val="accent3"/>
              </a:solidFill>
              <a:latin typeface="Average"/>
              <a:ea typeface="Average"/>
              <a:cs typeface="Average"/>
              <a:sym typeface="Average"/>
            </a:endParaRPr>
          </a:p>
        </p:txBody>
      </p:sp>
      <p:pic>
        <p:nvPicPr>
          <p:cNvPr id="112" name="Google Shape;112;p20"/>
          <p:cNvPicPr preferRelativeResize="0"/>
          <p:nvPr/>
        </p:nvPicPr>
        <p:blipFill>
          <a:blip r:embed="rId3">
            <a:alphaModFix/>
          </a:blip>
          <a:stretch>
            <a:fillRect/>
          </a:stretch>
        </p:blipFill>
        <p:spPr>
          <a:xfrm>
            <a:off x="768900" y="2124200"/>
            <a:ext cx="3658500" cy="1829250"/>
          </a:xfrm>
          <a:prstGeom prst="rect">
            <a:avLst/>
          </a:prstGeom>
          <a:noFill/>
          <a:ln>
            <a:noFill/>
          </a:ln>
        </p:spPr>
      </p:pic>
      <p:pic>
        <p:nvPicPr>
          <p:cNvPr id="113" name="Google Shape;113;p20"/>
          <p:cNvPicPr preferRelativeResize="0"/>
          <p:nvPr/>
        </p:nvPicPr>
        <p:blipFill rotWithShape="1">
          <a:blip r:embed="rId4">
            <a:alphaModFix/>
          </a:blip>
          <a:srcRect b="0" l="0" r="0" t="2114"/>
          <a:stretch/>
        </p:blipFill>
        <p:spPr>
          <a:xfrm>
            <a:off x="5310450" y="1490625"/>
            <a:ext cx="3464074" cy="3358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60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t>5</a:t>
            </a:r>
            <a:r>
              <a:rPr lang="pt-PT"/>
              <a:t> - Statistical testing :</a:t>
            </a:r>
            <a:endParaRPr/>
          </a:p>
          <a:p>
            <a:pPr indent="0" lvl="0" marL="0" rtl="0" algn="ctr">
              <a:spcBef>
                <a:spcPts val="0"/>
              </a:spcBef>
              <a:spcAft>
                <a:spcPts val="0"/>
              </a:spcAft>
              <a:buNone/>
            </a:pPr>
            <a:r>
              <a:rPr lang="pt-PT" sz="2000">
                <a:latin typeface="Average"/>
                <a:ea typeface="Average"/>
                <a:cs typeface="Average"/>
                <a:sym typeface="Average"/>
              </a:rPr>
              <a:t>Comparing the global average temperatures and a specific country average temperatures.</a:t>
            </a:r>
            <a:endParaRPr/>
          </a:p>
        </p:txBody>
      </p:sp>
      <p:sp>
        <p:nvSpPr>
          <p:cNvPr id="119" name="Google Shape;119;p21"/>
          <p:cNvSpPr txBox="1"/>
          <p:nvPr>
            <p:ph idx="1" type="body"/>
          </p:nvPr>
        </p:nvSpPr>
        <p:spPr>
          <a:xfrm>
            <a:off x="311700" y="1312725"/>
            <a:ext cx="4918200" cy="15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H0: The mean annual temperature increase in India represents the global mean.</a:t>
            </a:r>
            <a:br>
              <a:rPr lang="pt-PT"/>
            </a:br>
            <a:r>
              <a:rPr lang="pt-PT" sz="1000"/>
              <a:t>Significance level: 5%</a:t>
            </a:r>
            <a:endParaRPr sz="1000"/>
          </a:p>
          <a:p>
            <a:pPr indent="0" lvl="0" marL="0" rtl="0" algn="just">
              <a:spcBef>
                <a:spcPts val="1200"/>
              </a:spcBef>
              <a:spcAft>
                <a:spcPts val="1200"/>
              </a:spcAft>
              <a:buNone/>
            </a:pPr>
            <a:r>
              <a:t/>
            </a:r>
            <a:endParaRPr/>
          </a:p>
        </p:txBody>
      </p:sp>
      <p:sp>
        <p:nvSpPr>
          <p:cNvPr id="120" name="Google Shape;120;p21"/>
          <p:cNvSpPr txBox="1"/>
          <p:nvPr/>
        </p:nvSpPr>
        <p:spPr>
          <a:xfrm>
            <a:off x="311700" y="4029650"/>
            <a:ext cx="4230900" cy="743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PT">
                <a:solidFill>
                  <a:schemeClr val="accent3"/>
                </a:solidFill>
                <a:latin typeface="Average"/>
                <a:ea typeface="Average"/>
                <a:cs typeface="Average"/>
                <a:sym typeface="Average"/>
              </a:rPr>
              <a:t>We conclude that the data supports the assumption that t</a:t>
            </a:r>
            <a:r>
              <a:rPr lang="pt-PT">
                <a:solidFill>
                  <a:schemeClr val="accent3"/>
                </a:solidFill>
                <a:latin typeface="Average"/>
                <a:ea typeface="Average"/>
                <a:cs typeface="Average"/>
                <a:sym typeface="Average"/>
              </a:rPr>
              <a:t>he mean annual temperature increase in India is representing the global mean.</a:t>
            </a:r>
            <a:endParaRPr sz="1800">
              <a:solidFill>
                <a:schemeClr val="accent3"/>
              </a:solidFill>
              <a:latin typeface="Average"/>
              <a:ea typeface="Average"/>
              <a:cs typeface="Average"/>
              <a:sym typeface="Average"/>
            </a:endParaRPr>
          </a:p>
        </p:txBody>
      </p:sp>
      <p:pic>
        <p:nvPicPr>
          <p:cNvPr id="121" name="Google Shape;121;p21"/>
          <p:cNvPicPr preferRelativeResize="0"/>
          <p:nvPr/>
        </p:nvPicPr>
        <p:blipFill rotWithShape="1">
          <a:blip r:embed="rId3">
            <a:alphaModFix/>
          </a:blip>
          <a:srcRect b="0" l="0" r="0" t="2837"/>
          <a:stretch/>
        </p:blipFill>
        <p:spPr>
          <a:xfrm>
            <a:off x="5308925" y="1476437"/>
            <a:ext cx="3464074" cy="3365827"/>
          </a:xfrm>
          <a:prstGeom prst="rect">
            <a:avLst/>
          </a:prstGeom>
          <a:noFill/>
          <a:ln>
            <a:noFill/>
          </a:ln>
        </p:spPr>
      </p:pic>
      <p:pic>
        <p:nvPicPr>
          <p:cNvPr id="122" name="Google Shape;122;p21"/>
          <p:cNvPicPr preferRelativeResize="0"/>
          <p:nvPr/>
        </p:nvPicPr>
        <p:blipFill>
          <a:blip r:embed="rId4">
            <a:alphaModFix/>
          </a:blip>
          <a:stretch>
            <a:fillRect/>
          </a:stretch>
        </p:blipFill>
        <p:spPr>
          <a:xfrm>
            <a:off x="768874" y="2124200"/>
            <a:ext cx="3658525" cy="18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