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69" r:id="rId2"/>
    <p:sldId id="270" r:id="rId3"/>
    <p:sldId id="271" r:id="rId4"/>
    <p:sldId id="272" r:id="rId5"/>
    <p:sldId id="273" r:id="rId6"/>
    <p:sldId id="263" r:id="rId7"/>
    <p:sldId id="304" r:id="rId8"/>
    <p:sldId id="301" r:id="rId9"/>
    <p:sldId id="297" r:id="rId10"/>
    <p:sldId id="303" r:id="rId11"/>
    <p:sldId id="299" r:id="rId12"/>
    <p:sldId id="300" r:id="rId13"/>
    <p:sldId id="305" r:id="rId14"/>
    <p:sldId id="302" r:id="rId15"/>
    <p:sldId id="256" r:id="rId16"/>
  </p:sldIdLst>
  <p:sldSz cx="9144000" cy="5143500" type="screen16x9"/>
  <p:notesSz cx="6858000" cy="9144000"/>
  <p:embeddedFontLst>
    <p:embeddedFont>
      <p:font typeface="Kanit Medium" panose="020B0604020202020204" charset="-34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Work Sans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9E6CCA-794F-4EB2-B60E-6577056A55E8}">
  <a:tblStyle styleId="{009E6CCA-794F-4EB2-B60E-6577056A5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FE5EF-55A7-41FB-9BE5-8B4DC893DE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33" autoAdjust="0"/>
  </p:normalViewPr>
  <p:slideViewPr>
    <p:cSldViewPr snapToGrid="0">
      <p:cViewPr varScale="1">
        <p:scale>
          <a:sx n="92" d="100"/>
          <a:sy n="92" d="100"/>
        </p:scale>
        <p:origin x="11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6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62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1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00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table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you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see</a:t>
            </a:r>
            <a:r>
              <a:rPr lang="de-DE" dirty="0">
                <a:latin typeface="+mj-lt"/>
              </a:rPr>
              <a:t> an </a:t>
            </a:r>
            <a:r>
              <a:rPr lang="de-DE" dirty="0" err="1">
                <a:latin typeface="+mj-lt"/>
              </a:rPr>
              <a:t>example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three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observations</a:t>
            </a:r>
            <a:r>
              <a:rPr lang="de-DE" dirty="0">
                <a:latin typeface="+mj-lt"/>
              </a:rPr>
              <a:t>. </a:t>
            </a:r>
            <a:r>
              <a:rPr lang="de-DE" dirty="0" err="1">
                <a:latin typeface="+mj-lt"/>
              </a:rPr>
              <a:t>You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open, </a:t>
            </a:r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, high and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Also an </a:t>
            </a:r>
            <a:r>
              <a:rPr lang="de-DE" dirty="0" err="1">
                <a:latin typeface="+mj-lt"/>
              </a:rPr>
              <a:t>example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an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calculated</a:t>
            </a:r>
            <a:r>
              <a:rPr lang="de-DE" dirty="0">
                <a:latin typeface="+mj-lt"/>
              </a:rPr>
              <a:t> out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open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Because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time </a:t>
            </a:r>
            <a:r>
              <a:rPr lang="de-DE" dirty="0" err="1">
                <a:latin typeface="+mj-lt"/>
              </a:rPr>
              <a:t>dependency</a:t>
            </a:r>
            <a:r>
              <a:rPr lang="de-DE" dirty="0">
                <a:latin typeface="+mj-lt"/>
              </a:rPr>
              <a:t> I </a:t>
            </a:r>
            <a:r>
              <a:rPr lang="de-DE" dirty="0" err="1">
                <a:latin typeface="+mj-lt"/>
              </a:rPr>
              <a:t>need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ensure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that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each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observation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only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includes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informations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past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otherwise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model</a:t>
            </a:r>
            <a:r>
              <a:rPr lang="de-DE" dirty="0">
                <a:latin typeface="+mj-lt"/>
              </a:rPr>
              <a:t> will not perform </a:t>
            </a:r>
            <a:r>
              <a:rPr lang="de-DE" dirty="0" err="1">
                <a:latin typeface="+mj-lt"/>
              </a:rPr>
              <a:t>under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realistic</a:t>
            </a:r>
            <a:r>
              <a:rPr lang="de-DE" dirty="0"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circumstances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. So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it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allways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will perform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much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better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as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in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reality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because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it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has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information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about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the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future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I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hope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I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can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make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this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more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clear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with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the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following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+mj-lt"/>
              </a:rPr>
              <a:t>example</a:t>
            </a:r>
            <a:r>
              <a:rPr lang="de-DE" b="0" i="0" dirty="0">
                <a:solidFill>
                  <a:srgbClr val="374151"/>
                </a:solidFill>
                <a:effectLst/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An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an </a:t>
            </a:r>
            <a:r>
              <a:rPr lang="de-DE" dirty="0" err="1">
                <a:latin typeface="+mj-lt"/>
              </a:rPr>
              <a:t>aggregated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past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prices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current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prices</a:t>
            </a:r>
            <a:r>
              <a:rPr lang="de-DE" dirty="0">
                <a:latin typeface="+mj-lt"/>
              </a:rPr>
              <a:t>. </a:t>
            </a:r>
            <a:r>
              <a:rPr lang="de-DE" dirty="0" err="1">
                <a:latin typeface="+mj-lt"/>
              </a:rPr>
              <a:t>Therefore</a:t>
            </a:r>
            <a:r>
              <a:rPr lang="de-DE" dirty="0">
                <a:latin typeface="+mj-lt"/>
              </a:rPr>
              <a:t> i </a:t>
            </a:r>
            <a:r>
              <a:rPr lang="de-DE" dirty="0" err="1">
                <a:latin typeface="+mj-lt"/>
              </a:rPr>
              <a:t>have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set</a:t>
            </a:r>
            <a:r>
              <a:rPr lang="de-DE" dirty="0">
                <a:latin typeface="+mj-lt"/>
              </a:rPr>
              <a:t> an </a:t>
            </a:r>
            <a:r>
              <a:rPr lang="de-DE" dirty="0" err="1">
                <a:latin typeface="+mj-lt"/>
              </a:rPr>
              <a:t>offset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so </a:t>
            </a:r>
            <a:r>
              <a:rPr lang="de-DE" dirty="0" err="1">
                <a:latin typeface="+mj-lt"/>
              </a:rPr>
              <a:t>that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starts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day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before</a:t>
            </a:r>
            <a:r>
              <a:rPr lang="de-DE" dirty="0">
                <a:latin typeface="+mj-lt"/>
              </a:rPr>
              <a:t>. </a:t>
            </a:r>
            <a:r>
              <a:rPr lang="de-DE" dirty="0" err="1">
                <a:latin typeface="+mj-lt"/>
              </a:rPr>
              <a:t>Otherwise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Observation will </a:t>
            </a:r>
            <a:r>
              <a:rPr lang="de-DE" dirty="0" err="1">
                <a:latin typeface="+mj-lt"/>
              </a:rPr>
              <a:t>have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information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future</a:t>
            </a:r>
            <a:r>
              <a:rPr lang="de-DE" dirty="0">
                <a:latin typeface="+mj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After </a:t>
            </a:r>
            <a:r>
              <a:rPr lang="de-DE" dirty="0" err="1">
                <a:latin typeface="+mj-lt"/>
              </a:rPr>
              <a:t>calculating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each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I also </a:t>
            </a:r>
            <a:r>
              <a:rPr lang="de-DE" dirty="0" err="1">
                <a:latin typeface="+mj-lt"/>
              </a:rPr>
              <a:t>dropped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OLHC-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because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it</a:t>
            </a:r>
            <a:r>
              <a:rPr lang="de-DE" dirty="0">
                <a:latin typeface="+mj-lt"/>
              </a:rPr>
              <a:t> also </a:t>
            </a:r>
            <a:r>
              <a:rPr lang="de-DE" dirty="0" err="1">
                <a:latin typeface="+mj-lt"/>
              </a:rPr>
              <a:t>contains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information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about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future</a:t>
            </a:r>
            <a:r>
              <a:rPr lang="de-DE" dirty="0">
                <a:latin typeface="+mj-lt"/>
              </a:rPr>
              <a:t> and i was </a:t>
            </a:r>
            <a:r>
              <a:rPr lang="de-DE" dirty="0" err="1">
                <a:latin typeface="+mj-lt"/>
              </a:rPr>
              <a:t>left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60 different </a:t>
            </a:r>
            <a:r>
              <a:rPr lang="de-DE" dirty="0" err="1">
                <a:latin typeface="+mj-lt"/>
              </a:rPr>
              <a:t>indicators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I </a:t>
            </a:r>
            <a:r>
              <a:rPr lang="de-DE" dirty="0" err="1">
                <a:latin typeface="+mj-lt"/>
              </a:rPr>
              <a:t>would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Informations</a:t>
            </a:r>
            <a:r>
              <a:rPr lang="de-DE" dirty="0">
                <a:latin typeface="+mj-lt"/>
              </a:rPr>
              <a:t> in,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Model </a:t>
            </a:r>
            <a:r>
              <a:rPr lang="de-DE" dirty="0" err="1">
                <a:latin typeface="+mj-lt"/>
              </a:rPr>
              <a:t>would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already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have</a:t>
            </a:r>
            <a:r>
              <a:rPr lang="de-DE" dirty="0">
                <a:latin typeface="+mj-lt"/>
              </a:rPr>
              <a:t> all Information </a:t>
            </a:r>
            <a:r>
              <a:rPr lang="de-DE" dirty="0" err="1">
                <a:latin typeface="+mj-lt"/>
              </a:rPr>
              <a:t>needed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calculate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. 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39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6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9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9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9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avLst/>
              <a:gdLst/>
              <a:ahLst/>
              <a:cxnLst/>
              <a:rect l="l" t="t" r="r" b="b"/>
              <a:pathLst>
                <a:path w="368201" h="12204" extrusionOk="0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1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2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3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8"/>
          <p:cNvSpPr txBox="1">
            <a:spLocks noGrp="1"/>
          </p:cNvSpPr>
          <p:nvPr>
            <p:ph type="subTitle" idx="4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5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6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7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8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82109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avLst/>
              <a:gdLst/>
              <a:ahLst/>
              <a:cxnLst/>
              <a:rect l="l" t="t" r="r" b="b"/>
              <a:pathLst>
                <a:path w="372860" h="10182" extrusionOk="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>
            <a:spLocks noGrp="1"/>
          </p:cNvSpPr>
          <p:nvPr>
            <p:ph type="pic" idx="2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3" hasCustomPrompt="1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6" hasCustomPrompt="1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7" hasCustomPrompt="1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5" r:id="rId10"/>
    <p:sldLayoutId id="2147483668" r:id="rId11"/>
    <p:sldLayoutId id="2147483669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275200"/>
            <a:ext cx="6705900" cy="22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Predicting the direction of the DAX </a:t>
            </a:r>
            <a:br>
              <a:rPr lang="en" sz="4000" dirty="0">
                <a:latin typeface="+mj-lt"/>
              </a:rPr>
            </a:br>
            <a:r>
              <a:rPr lang="en" sz="4000" dirty="0">
                <a:latin typeface="+mj-lt"/>
              </a:rPr>
              <a:t>by using indicators</a:t>
            </a:r>
            <a:endParaRPr sz="4000" dirty="0">
              <a:latin typeface="+mj-lt"/>
            </a:endParaRPr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: Chevron 7">
            <a:extLst>
              <a:ext uri="{FF2B5EF4-FFF2-40B4-BE49-F238E27FC236}">
                <a16:creationId xmlns:a16="http://schemas.microsoft.com/office/drawing/2014/main" id="{BA56E19A-2370-BF56-D20A-CEF189A8F16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E1F4ECC-6827-46A3-4F48-AC9C5A6ABEE0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9749EE09-297C-3506-061F-136450CCA664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FD9602A-E287-56B9-5575-CA8355C5E106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22A55C94-D7F2-C377-AA08-F764ABF20CD1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BDAFA727-5435-C38C-DD3C-28BB6050291A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" name="Google Shape;1458;p32">
            <a:extLst>
              <a:ext uri="{FF2B5EF4-FFF2-40B4-BE49-F238E27FC236}">
                <a16:creationId xmlns:a16="http://schemas.microsoft.com/office/drawing/2014/main" id="{2EFBAB28-334E-4C4D-6111-50B75FB98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2849" y="706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X-y Split</a:t>
            </a:r>
            <a:endParaRPr dirty="0">
              <a:latin typeface="+mj-lt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E644E9D-9E6C-9882-38B9-C68ACEEB89F1}"/>
              </a:ext>
            </a:extLst>
          </p:cNvPr>
          <p:cNvSpPr/>
          <p:nvPr/>
        </p:nvSpPr>
        <p:spPr>
          <a:xfrm>
            <a:off x="1354016" y="3722839"/>
            <a:ext cx="3250642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Train-Set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F93685-D6EF-C77B-C364-8EB6741748AD}"/>
              </a:ext>
            </a:extLst>
          </p:cNvPr>
          <p:cNvSpPr/>
          <p:nvPr/>
        </p:nvSpPr>
        <p:spPr>
          <a:xfrm>
            <a:off x="4757058" y="3722839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Test-Set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CE3A500-2F23-14C1-A60D-4D1449176DD9}"/>
              </a:ext>
            </a:extLst>
          </p:cNvPr>
          <p:cNvSpPr/>
          <p:nvPr/>
        </p:nvSpPr>
        <p:spPr>
          <a:xfrm>
            <a:off x="6349721" y="2634260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Validation-Set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D81DC68-0BF5-214F-9DEB-04C2E825877D}"/>
              </a:ext>
            </a:extLst>
          </p:cNvPr>
          <p:cNvSpPr/>
          <p:nvPr/>
        </p:nvSpPr>
        <p:spPr>
          <a:xfrm>
            <a:off x="1354016" y="1599363"/>
            <a:ext cx="6435968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Data-Set</a:t>
            </a: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A68597FC-9C07-7EE9-AE0D-9722904AB67A}"/>
              </a:ext>
            </a:extLst>
          </p:cNvPr>
          <p:cNvSpPr/>
          <p:nvPr/>
        </p:nvSpPr>
        <p:spPr>
          <a:xfrm>
            <a:off x="2491309" y="3172393"/>
            <a:ext cx="976055" cy="389118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70 %</a:t>
            </a: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F172092D-9A10-015F-4AD3-3B739D03EA37}"/>
              </a:ext>
            </a:extLst>
          </p:cNvPr>
          <p:cNvSpPr/>
          <p:nvPr/>
        </p:nvSpPr>
        <p:spPr>
          <a:xfrm>
            <a:off x="6581824" y="2107659"/>
            <a:ext cx="976055" cy="381837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10 %</a:t>
            </a:r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AB70F387-0673-5E0F-0382-0C555D908BBC}"/>
              </a:ext>
            </a:extLst>
          </p:cNvPr>
          <p:cNvSpPr/>
          <p:nvPr/>
        </p:nvSpPr>
        <p:spPr>
          <a:xfrm>
            <a:off x="4993007" y="3172393"/>
            <a:ext cx="976055" cy="389118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20 %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4F73EF6-4839-A06D-AD41-51D401B6282D}"/>
              </a:ext>
            </a:extLst>
          </p:cNvPr>
          <p:cNvSpPr/>
          <p:nvPr/>
        </p:nvSpPr>
        <p:spPr>
          <a:xfrm>
            <a:off x="1354016" y="2629229"/>
            <a:ext cx="4843305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Data-Set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B3E4680F-01F9-3365-205E-7438B6E73D21}"/>
              </a:ext>
            </a:extLst>
          </p:cNvPr>
          <p:cNvSpPr/>
          <p:nvPr/>
        </p:nvSpPr>
        <p:spPr>
          <a:xfrm>
            <a:off x="3287640" y="2107659"/>
            <a:ext cx="976055" cy="381837"/>
          </a:xfrm>
          <a:prstGeom prst="downArrow">
            <a:avLst>
              <a:gd name="adj1" fmla="val 61854"/>
              <a:gd name="adj2" fmla="val 33455"/>
            </a:avLst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dk1"/>
                </a:solidFill>
                <a:latin typeface="+mj-lt"/>
              </a:rPr>
              <a:t>90 %</a:t>
            </a:r>
          </a:p>
        </p:txBody>
      </p:sp>
    </p:spTree>
    <p:extLst>
      <p:ext uri="{BB962C8B-B14F-4D97-AF65-F5344CB8AC3E}">
        <p14:creationId xmlns:p14="http://schemas.microsoft.com/office/powerpoint/2010/main" val="91588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: Chevron 1">
            <a:extLst>
              <a:ext uri="{FF2B5EF4-FFF2-40B4-BE49-F238E27FC236}">
                <a16:creationId xmlns:a16="http://schemas.microsoft.com/office/drawing/2014/main" id="{9A287D27-97CD-6E53-5472-9142FF62740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B15ABC29-11B4-0D89-A72D-9E218FEA9911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F2B999C0-FBDF-193D-E4AF-694E3A32E1A1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6AC8BC3-E9E3-00D0-0EC7-9F9B06F709F4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2BED0A7E-442E-A0CA-0320-C0237705D9C0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E90BB00-A4CD-DB70-15F6-D12F9B488130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" name="Google Shape;1458;p32">
            <a:extLst>
              <a:ext uri="{FF2B5EF4-FFF2-40B4-BE49-F238E27FC236}">
                <a16:creationId xmlns:a16="http://schemas.microsoft.com/office/drawing/2014/main" id="{7E8F22E3-4088-F9E3-1DF5-5A2D022F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Logistic</a:t>
            </a:r>
            <a:r>
              <a:rPr lang="de-DE" dirty="0">
                <a:latin typeface="+mj-lt"/>
              </a:rPr>
              <a:t> - Regression</a:t>
            </a:r>
            <a:endParaRPr dirty="0">
              <a:latin typeface="+mj-lt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46CA6B6-F957-E7E8-D664-7D245CE01E64}"/>
              </a:ext>
            </a:extLst>
          </p:cNvPr>
          <p:cNvSpPr/>
          <p:nvPr/>
        </p:nvSpPr>
        <p:spPr>
          <a:xfrm>
            <a:off x="1321358" y="1282521"/>
            <a:ext cx="3250642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Train-Set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5FCB4C4-792A-65A5-9BDA-8E72DBF44E55}"/>
              </a:ext>
            </a:extLst>
          </p:cNvPr>
          <p:cNvSpPr/>
          <p:nvPr/>
        </p:nvSpPr>
        <p:spPr>
          <a:xfrm>
            <a:off x="4724400" y="1282521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Test-Set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FA9EB9D-D794-489F-396C-24D5CA54C2AA}"/>
              </a:ext>
            </a:extLst>
          </p:cNvPr>
          <p:cNvSpPr/>
          <p:nvPr/>
        </p:nvSpPr>
        <p:spPr>
          <a:xfrm>
            <a:off x="6317063" y="1282520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Validation-Set</a:t>
            </a:r>
          </a:p>
        </p:txBody>
      </p:sp>
      <p:graphicFrame>
        <p:nvGraphicFramePr>
          <p:cNvPr id="39" name="Google Shape;1668;p39">
            <a:extLst>
              <a:ext uri="{FF2B5EF4-FFF2-40B4-BE49-F238E27FC236}">
                <a16:creationId xmlns:a16="http://schemas.microsoft.com/office/drawing/2014/main" id="{614E957C-6294-19EA-0107-9122E753D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864643"/>
              </p:ext>
            </p:extLst>
          </p:nvPr>
        </p:nvGraphicFramePr>
        <p:xfrm>
          <a:off x="468149" y="3283992"/>
          <a:ext cx="7199045" cy="69706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68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399">
                  <a:extLst>
                    <a:ext uri="{9D8B030D-6E8A-4147-A177-3AD203B41FA5}">
                      <a16:colId xmlns:a16="http://schemas.microsoft.com/office/drawing/2014/main" val="388135800"/>
                    </a:ext>
                  </a:extLst>
                </a:gridCol>
                <a:gridCol w="125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0.552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0.496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0.501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0.094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-0.015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0.005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" name="Grafik 17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B12910E-7F76-0F3E-4A09-822BC422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79" y="1844174"/>
            <a:ext cx="1260000" cy="1260000"/>
          </a:xfrm>
          <a:prstGeom prst="rect">
            <a:avLst/>
          </a:prstGeom>
        </p:spPr>
      </p:pic>
      <p:pic>
        <p:nvPicPr>
          <p:cNvPr id="20" name="Grafik 1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3E64392-63FB-A60D-424C-3DF5E90A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31" y="1844174"/>
            <a:ext cx="1260000" cy="1260000"/>
          </a:xfrm>
          <a:prstGeom prst="rect">
            <a:avLst/>
          </a:prstGeom>
        </p:spPr>
      </p:pic>
      <p:pic>
        <p:nvPicPr>
          <p:cNvPr id="22" name="Grafik 2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3C48CB7-9B87-50D1-7C33-F336B457D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223" y="1844174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: Chevron 1">
            <a:extLst>
              <a:ext uri="{FF2B5EF4-FFF2-40B4-BE49-F238E27FC236}">
                <a16:creationId xmlns:a16="http://schemas.microsoft.com/office/drawing/2014/main" id="{5327971D-F474-9ED0-B279-F9F50894038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105D7991-A376-14CD-D54B-D6D685D8564F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E98C4314-3A24-6C78-92D3-C39ACFA32269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82C64C05-ED07-26EB-92E8-DC6AC46CED6C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669DBE74-9927-E784-686B-EEF1BC2CDD47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3CB4926B-34F2-537F-9301-EE62808D2DF4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" name="Google Shape;1458;p32">
            <a:extLst>
              <a:ext uri="{FF2B5EF4-FFF2-40B4-BE49-F238E27FC236}">
                <a16:creationId xmlns:a16="http://schemas.microsoft.com/office/drawing/2014/main" id="{EBB8E0E6-A0FC-AF0E-3B03-0BC2CFC87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Random Forest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GridSearchCV</a:t>
            </a:r>
            <a:r>
              <a:rPr lang="de-DE" dirty="0"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31DC5-EEAB-126D-B191-DBD6E1538934}"/>
              </a:ext>
            </a:extLst>
          </p:cNvPr>
          <p:cNvSpPr/>
          <p:nvPr/>
        </p:nvSpPr>
        <p:spPr>
          <a:xfrm>
            <a:off x="1321358" y="1282521"/>
            <a:ext cx="3250642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Train-Set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2FD621A-C031-1AF4-2DBF-640D29139E44}"/>
              </a:ext>
            </a:extLst>
          </p:cNvPr>
          <p:cNvSpPr/>
          <p:nvPr/>
        </p:nvSpPr>
        <p:spPr>
          <a:xfrm>
            <a:off x="4724400" y="1282521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Test-Set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78CD044-A06A-EB69-4D8B-98AAA2EE6997}"/>
              </a:ext>
            </a:extLst>
          </p:cNvPr>
          <p:cNvSpPr/>
          <p:nvPr/>
        </p:nvSpPr>
        <p:spPr>
          <a:xfrm>
            <a:off x="6317063" y="1282520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Validation-Set</a:t>
            </a:r>
          </a:p>
        </p:txBody>
      </p:sp>
      <p:graphicFrame>
        <p:nvGraphicFramePr>
          <p:cNvPr id="15" name="Google Shape;1668;p39">
            <a:extLst>
              <a:ext uri="{FF2B5EF4-FFF2-40B4-BE49-F238E27FC236}">
                <a16:creationId xmlns:a16="http://schemas.microsoft.com/office/drawing/2014/main" id="{0A5BEFE2-0364-CB72-2147-039F56C3B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163289"/>
              </p:ext>
            </p:extLst>
          </p:nvPr>
        </p:nvGraphicFramePr>
        <p:xfrm>
          <a:off x="468149" y="3283992"/>
          <a:ext cx="7199045" cy="69706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68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399">
                  <a:extLst>
                    <a:ext uri="{9D8B030D-6E8A-4147-A177-3AD203B41FA5}">
                      <a16:colId xmlns:a16="http://schemas.microsoft.com/office/drawing/2014/main" val="388135800"/>
                    </a:ext>
                  </a:extLst>
                </a:gridCol>
                <a:gridCol w="125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0.833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0.532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0.495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0.664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0.058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-0.032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Grafik 2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FC91CC9-2F8E-992D-7F74-669680B3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31" y="1839388"/>
            <a:ext cx="1260000" cy="1260000"/>
          </a:xfrm>
          <a:prstGeom prst="rect">
            <a:avLst/>
          </a:prstGeom>
        </p:spPr>
      </p:pic>
      <p:pic>
        <p:nvPicPr>
          <p:cNvPr id="27" name="Grafik 2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29B1F33-483C-0615-652F-5890898F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679" y="1839388"/>
            <a:ext cx="1260000" cy="1260000"/>
          </a:xfrm>
          <a:prstGeom prst="rect">
            <a:avLst/>
          </a:prstGeom>
        </p:spPr>
      </p:pic>
      <p:pic>
        <p:nvPicPr>
          <p:cNvPr id="29" name="Grafik 28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578FD513-E4D2-0A32-36AD-78986A8E7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94" y="1839388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: Chevron 1">
            <a:extLst>
              <a:ext uri="{FF2B5EF4-FFF2-40B4-BE49-F238E27FC236}">
                <a16:creationId xmlns:a16="http://schemas.microsoft.com/office/drawing/2014/main" id="{5327971D-F474-9ED0-B279-F9F50894038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105D7991-A376-14CD-D54B-D6D685D8564F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E98C4314-3A24-6C78-92D3-C39ACFA32269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82C64C05-ED07-26EB-92E8-DC6AC46CED6C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669DBE74-9927-E784-686B-EEF1BC2CDD47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3CB4926B-34F2-537F-9301-EE62808D2DF4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" name="Google Shape;1458;p32">
            <a:extLst>
              <a:ext uri="{FF2B5EF4-FFF2-40B4-BE49-F238E27FC236}">
                <a16:creationId xmlns:a16="http://schemas.microsoft.com/office/drawing/2014/main" id="{EBB8E0E6-A0FC-AF0E-3B03-0BC2CFC87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Neural</a:t>
            </a:r>
            <a:r>
              <a:rPr lang="de-DE" dirty="0">
                <a:latin typeface="+mj-lt"/>
              </a:rPr>
              <a:t> Network</a:t>
            </a:r>
            <a:endParaRPr dirty="0">
              <a:latin typeface="+mj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31DC5-EEAB-126D-B191-DBD6E1538934}"/>
              </a:ext>
            </a:extLst>
          </p:cNvPr>
          <p:cNvSpPr/>
          <p:nvPr/>
        </p:nvSpPr>
        <p:spPr>
          <a:xfrm>
            <a:off x="1321358" y="1282521"/>
            <a:ext cx="3250642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Train-Set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2FD621A-C031-1AF4-2DBF-640D29139E44}"/>
              </a:ext>
            </a:extLst>
          </p:cNvPr>
          <p:cNvSpPr/>
          <p:nvPr/>
        </p:nvSpPr>
        <p:spPr>
          <a:xfrm>
            <a:off x="4724400" y="1282521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Test-Set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78CD044-A06A-EB69-4D8B-98AAA2EE6997}"/>
              </a:ext>
            </a:extLst>
          </p:cNvPr>
          <p:cNvSpPr/>
          <p:nvPr/>
        </p:nvSpPr>
        <p:spPr>
          <a:xfrm>
            <a:off x="6317063" y="1282520"/>
            <a:ext cx="1440263" cy="381837"/>
          </a:xfrm>
          <a:prstGeom prst="roundRect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</a:rPr>
              <a:t>Validation-Set</a:t>
            </a:r>
          </a:p>
        </p:txBody>
      </p:sp>
      <p:graphicFrame>
        <p:nvGraphicFramePr>
          <p:cNvPr id="15" name="Google Shape;1668;p39">
            <a:extLst>
              <a:ext uri="{FF2B5EF4-FFF2-40B4-BE49-F238E27FC236}">
                <a16:creationId xmlns:a16="http://schemas.microsoft.com/office/drawing/2014/main" id="{0A5BEFE2-0364-CB72-2147-039F56C3B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2143"/>
              </p:ext>
            </p:extLst>
          </p:nvPr>
        </p:nvGraphicFramePr>
        <p:xfrm>
          <a:off x="468149" y="3283992"/>
          <a:ext cx="7199045" cy="69706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68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399">
                  <a:extLst>
                    <a:ext uri="{9D8B030D-6E8A-4147-A177-3AD203B41FA5}">
                      <a16:colId xmlns:a16="http://schemas.microsoft.com/office/drawing/2014/main" val="388135800"/>
                    </a:ext>
                  </a:extLst>
                </a:gridCol>
                <a:gridCol w="125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0.553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0.533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0.506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0.009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0.040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-0.041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Grafik 28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F7B7217D-C04D-BFBC-9764-1D401BD5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" y="1758505"/>
            <a:ext cx="1431340" cy="1431340"/>
          </a:xfrm>
          <a:prstGeom prst="rect">
            <a:avLst/>
          </a:prstGeom>
        </p:spPr>
      </p:pic>
      <p:pic>
        <p:nvPicPr>
          <p:cNvPr id="32" name="Grafik 3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3CECE3C-E024-D44A-4223-DE999EBC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31" y="1844174"/>
            <a:ext cx="1260000" cy="1260000"/>
          </a:xfrm>
          <a:prstGeom prst="rect">
            <a:avLst/>
          </a:prstGeom>
        </p:spPr>
      </p:pic>
      <p:pic>
        <p:nvPicPr>
          <p:cNvPr id="34" name="Grafik 3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5D4199B-2A7E-5B43-1A13-229CD8FA3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679" y="1844174"/>
            <a:ext cx="1260000" cy="1260000"/>
          </a:xfrm>
          <a:prstGeom prst="rect">
            <a:avLst/>
          </a:prstGeom>
        </p:spPr>
      </p:pic>
      <p:pic>
        <p:nvPicPr>
          <p:cNvPr id="36" name="Grafik 3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F301740-BC36-04E7-957B-E2FF1817C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305" y="1844174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1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Final Results</a:t>
            </a:r>
            <a:endParaRPr dirty="0">
              <a:latin typeface="+mj-lt"/>
            </a:endParaRPr>
          </a:p>
        </p:txBody>
      </p:sp>
      <p:graphicFrame>
        <p:nvGraphicFramePr>
          <p:cNvPr id="1668" name="Google Shape;1668;p39"/>
          <p:cNvGraphicFramePr/>
          <p:nvPr>
            <p:extLst>
              <p:ext uri="{D42A27DB-BD31-4B8C-83A1-F6EECF244321}">
                <p14:modId xmlns:p14="http://schemas.microsoft.com/office/powerpoint/2010/main" val="536085572"/>
              </p:ext>
            </p:extLst>
          </p:nvPr>
        </p:nvGraphicFramePr>
        <p:xfrm>
          <a:off x="720074" y="1388410"/>
          <a:ext cx="7582677" cy="1423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815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Validation Set</a:t>
                      </a: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F1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Recall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Precission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Logistic Regression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0.502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0.547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0.565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0.530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-0.006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Random Forest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0.498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0.593</a:t>
                      </a: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0.685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0.522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-0.030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Neural Network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0.506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0.655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0.879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0.522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-0.041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1345;p29">
            <a:extLst>
              <a:ext uri="{FF2B5EF4-FFF2-40B4-BE49-F238E27FC236}">
                <a16:creationId xmlns:a16="http://schemas.microsoft.com/office/drawing/2014/main" id="{0A6E9CB6-487B-FA3A-F82F-BC2A63532E7C}"/>
              </a:ext>
            </a:extLst>
          </p:cNvPr>
          <p:cNvSpPr txBox="1">
            <a:spLocks/>
          </p:cNvSpPr>
          <p:nvPr/>
        </p:nvSpPr>
        <p:spPr>
          <a:xfrm>
            <a:off x="713375" y="2881079"/>
            <a:ext cx="7204506" cy="16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performance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all </a:t>
            </a:r>
            <a:r>
              <a:rPr lang="de-DE" dirty="0" err="1">
                <a:latin typeface="+mj-lt"/>
              </a:rPr>
              <a:t>models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realy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bad</a:t>
            </a:r>
            <a:r>
              <a:rPr lang="de-DE" dirty="0">
                <a:latin typeface="+mj-lt"/>
              </a:rPr>
              <a:t> -&gt; </a:t>
            </a:r>
            <a:r>
              <a:rPr lang="de-DE" dirty="0" err="1">
                <a:latin typeface="+mj-lt"/>
              </a:rPr>
              <a:t>they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not </a:t>
            </a:r>
            <a:r>
              <a:rPr lang="de-DE" dirty="0" err="1">
                <a:latin typeface="+mj-lt"/>
              </a:rPr>
              <a:t>practical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actual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use</a:t>
            </a:r>
            <a:endParaRPr lang="de-DE" dirty="0">
              <a:latin typeface="+mj-lt"/>
            </a:endParaRPr>
          </a:p>
          <a:p>
            <a:pPr marL="152400" indent="0">
              <a:buNone/>
            </a:pPr>
            <a:r>
              <a:rPr lang="de-DE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  <a:sym typeface="Arial"/>
              </a:rPr>
              <a:t>Financial markets are known for their unpredictability and constant changes</a:t>
            </a:r>
          </a:p>
          <a:p>
            <a:endParaRPr lang="en-US" dirty="0">
              <a:latin typeface="+mj-lt"/>
              <a:sym typeface="Arial"/>
            </a:endParaRPr>
          </a:p>
          <a:p>
            <a:r>
              <a:rPr lang="en-US" dirty="0">
                <a:latin typeface="+mj-lt"/>
                <a:sym typeface="Arial"/>
              </a:rPr>
              <a:t>The performance of a model </a:t>
            </a:r>
            <a:r>
              <a:rPr lang="en-US" dirty="0" err="1">
                <a:latin typeface="+mj-lt"/>
                <a:sym typeface="Arial"/>
              </a:rPr>
              <a:t>heavely</a:t>
            </a:r>
            <a:r>
              <a:rPr lang="en-US" dirty="0">
                <a:latin typeface="+mj-lt"/>
                <a:sym typeface="Arial"/>
              </a:rPr>
              <a:t> relies on the input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r>
              <a:rPr lang="en-US" dirty="0">
                <a:latin typeface="+mj-lt"/>
                <a:sym typeface="Arial"/>
              </a:rPr>
              <a:t>Next Steps: Is there an improvement, if I add features from different sources like more pattern related indicators </a:t>
            </a:r>
            <a:r>
              <a:rPr lang="en-US" dirty="0">
                <a:latin typeface="+mj-lt"/>
              </a:rPr>
              <a:t>and fundamental data from the companies?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lvl="1" algn="l">
              <a:buFont typeface="Nunito Light"/>
              <a:buChar char="●"/>
            </a:pP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764156" y="2668208"/>
            <a:ext cx="7488598" cy="1108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482D11E-6739-9EBC-4650-8A91E67CB765}"/>
              </a:ext>
            </a:extLst>
          </p:cNvPr>
          <p:cNvSpPr txBox="1"/>
          <p:nvPr/>
        </p:nvSpPr>
        <p:spPr>
          <a:xfrm>
            <a:off x="1289054" y="3871115"/>
            <a:ext cx="6249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algn="ctr">
              <a:buSzPts val="1200"/>
            </a:pPr>
            <a:r>
              <a:rPr lang="en-US" dirty="0">
                <a:latin typeface="+mj-lt"/>
              </a:rPr>
              <a:t>- Better trust a goldfish then my model!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5</a:t>
            </a:r>
            <a:endParaRPr dirty="0">
              <a:latin typeface="+mj-lt"/>
            </a:endParaRPr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1362" name="Google Shape;1362;p30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latin typeface="+mj-lt"/>
              </a:rPr>
              <a:t>6</a:t>
            </a:r>
            <a:endParaRPr dirty="0">
              <a:latin typeface="+mj-lt"/>
            </a:endParaRPr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Objective</a:t>
            </a:r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lang="en-GB" dirty="0">
              <a:latin typeface="+mj-lt"/>
            </a:endParaRPr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Data Cleaning</a:t>
            </a:r>
            <a:endParaRPr lang="de-DE" dirty="0">
              <a:latin typeface="+mj-lt"/>
            </a:endParaRPr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59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latin typeface="+mj-lt"/>
              </a:rPr>
              <a:t>Processing</a:t>
            </a:r>
          </a:p>
        </p:txBody>
      </p:sp>
      <p:sp>
        <p:nvSpPr>
          <p:cNvPr id="1368" name="Google Shape;1368;p30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599" cy="1175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3000"/>
            </a:pPr>
            <a:r>
              <a:rPr lang="de-DE" dirty="0">
                <a:latin typeface="+mj-lt"/>
              </a:rPr>
              <a:t>Model Training and Validation</a:t>
            </a:r>
          </a:p>
        </p:txBody>
      </p:sp>
      <p:sp>
        <p:nvSpPr>
          <p:cNvPr id="1369" name="Google Shape;1369;p30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9"/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973521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 typical representation of market prices is the candlestick chart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Each candle represents a period (in this example, one day)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Each candle contains four prices </a:t>
            </a:r>
            <a:r>
              <a:rPr lang="de-DE" dirty="0">
                <a:latin typeface="+mj-lt"/>
              </a:rPr>
              <a:t>(open, high, </a:t>
            </a:r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 direction can be defined by the difference between the close and open prices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When the difference is positive, the direction is upward; when the difference is negative, the direction is downward</a:t>
            </a:r>
            <a:endParaRPr lang="de-DE" dirty="0">
              <a:latin typeface="+mj-lt"/>
            </a:endParaRPr>
          </a:p>
        </p:txBody>
      </p:sp>
      <p:sp>
        <p:nvSpPr>
          <p:cNvPr id="30" name="Google Shape;1458;p32">
            <a:extLst>
              <a:ext uri="{FF2B5EF4-FFF2-40B4-BE49-F238E27FC236}">
                <a16:creationId xmlns:a16="http://schemas.microsoft.com/office/drawing/2014/main" id="{4E397CEA-BF87-4181-661E-34EA081EF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+mj-lt"/>
              </a:rPr>
              <a:t>How does the data of a stock market look?</a:t>
            </a:r>
            <a:endParaRPr sz="2800" dirty="0">
              <a:latin typeface="+mj-lt"/>
            </a:endParaRP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AC00B7CD-8843-7CE1-B9AE-4590D4B6649D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4" name="Pfeil: Chevron 43">
            <a:extLst>
              <a:ext uri="{FF2B5EF4-FFF2-40B4-BE49-F238E27FC236}">
                <a16:creationId xmlns:a16="http://schemas.microsoft.com/office/drawing/2014/main" id="{A30049DF-08EE-775A-73D2-3A95CB2466E5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8" name="Pfeil: Fünfeck 47">
            <a:extLst>
              <a:ext uri="{FF2B5EF4-FFF2-40B4-BE49-F238E27FC236}">
                <a16:creationId xmlns:a16="http://schemas.microsoft.com/office/drawing/2014/main" id="{483F0031-F57F-D0BD-CBD7-4FFDC86FC487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49" name="Pfeil: Chevron 48">
            <a:extLst>
              <a:ext uri="{FF2B5EF4-FFF2-40B4-BE49-F238E27FC236}">
                <a16:creationId xmlns:a16="http://schemas.microsoft.com/office/drawing/2014/main" id="{A8300A35-938C-6423-CEEC-415722605C31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0" name="Pfeil: Chevron 49">
            <a:extLst>
              <a:ext uri="{FF2B5EF4-FFF2-40B4-BE49-F238E27FC236}">
                <a16:creationId xmlns:a16="http://schemas.microsoft.com/office/drawing/2014/main" id="{1ACC1120-0B39-9EEC-F726-79EC812F0131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Pfeil: Chevron 50">
            <a:extLst>
              <a:ext uri="{FF2B5EF4-FFF2-40B4-BE49-F238E27FC236}">
                <a16:creationId xmlns:a16="http://schemas.microsoft.com/office/drawing/2014/main" id="{0DC52AB4-A790-CFEA-80E8-3871235FD4E3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1354" name="Grafik 1353">
            <a:extLst>
              <a:ext uri="{FF2B5EF4-FFF2-40B4-BE49-F238E27FC236}">
                <a16:creationId xmlns:a16="http://schemas.microsoft.com/office/drawing/2014/main" id="{63EBDA4B-07A8-06CD-8408-3F8D56F4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" t="1620" r="1"/>
          <a:stretch/>
        </p:blipFill>
        <p:spPr>
          <a:xfrm>
            <a:off x="5857288" y="1200462"/>
            <a:ext cx="2429658" cy="2994387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7578E42-A22F-D922-0584-9394815F4B0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127222" y="3027029"/>
            <a:ext cx="357204" cy="3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4BAD3ED-F487-04AD-B2FF-010EFB570838}"/>
              </a:ext>
            </a:extLst>
          </p:cNvPr>
          <p:cNvSpPr txBox="1"/>
          <p:nvPr/>
        </p:nvSpPr>
        <p:spPr>
          <a:xfrm>
            <a:off x="7484426" y="2927485"/>
            <a:ext cx="67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+mj-lt"/>
                <a:sym typeface="Work Sans"/>
              </a:rPr>
              <a:t>open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E8EFC0-1628-B795-155D-DDD935F6101D}"/>
              </a:ext>
            </a:extLst>
          </p:cNvPr>
          <p:cNvSpPr txBox="1"/>
          <p:nvPr/>
        </p:nvSpPr>
        <p:spPr>
          <a:xfrm>
            <a:off x="7484426" y="2160241"/>
            <a:ext cx="67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+mj-lt"/>
                <a:sym typeface="Work Sans"/>
              </a:rPr>
              <a:t>high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D4D4E89-F86A-9D98-1F95-E0B0145602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084088" y="2298741"/>
            <a:ext cx="400338" cy="48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DBC4BAA-0BA6-484C-88D5-C19D684ACD97}"/>
              </a:ext>
            </a:extLst>
          </p:cNvPr>
          <p:cNvSpPr txBox="1"/>
          <p:nvPr/>
        </p:nvSpPr>
        <p:spPr>
          <a:xfrm>
            <a:off x="7502367" y="3337750"/>
            <a:ext cx="67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+mj-lt"/>
                <a:sym typeface="Work Sans"/>
              </a:rPr>
              <a:t>low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5437DBC-0A83-05F8-9B7E-30A1B298512A}"/>
              </a:ext>
            </a:extLst>
          </p:cNvPr>
          <p:cNvSpPr txBox="1"/>
          <p:nvPr/>
        </p:nvSpPr>
        <p:spPr>
          <a:xfrm>
            <a:off x="7502367" y="2567760"/>
            <a:ext cx="67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+mj-lt"/>
                <a:sym typeface="Work Sans"/>
              </a:rPr>
              <a:t>close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0508F41-B0CC-1A60-C7D3-69C6038D409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127222" y="2706260"/>
            <a:ext cx="375145" cy="20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1B56E8C-F44D-4FB4-09F3-0ECAD184A62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089112" y="3391319"/>
            <a:ext cx="413255" cy="8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45;p29">
            <a:extLst>
              <a:ext uri="{FF2B5EF4-FFF2-40B4-BE49-F238E27FC236}">
                <a16:creationId xmlns:a16="http://schemas.microsoft.com/office/drawing/2014/main" id="{E0C357B1-D8A5-D9B6-85D5-65921CC169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3772" y="1521304"/>
            <a:ext cx="8156456" cy="1091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 DAX is calculated from the price of the 30 largest German companies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 price development of individual companies is generally influenced by supply and demand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There are many different factors that influence the market behaviors</a:t>
            </a:r>
            <a:endParaRPr lang="de-DE" dirty="0">
              <a:latin typeface="+mj-lt"/>
            </a:endParaRPr>
          </a:p>
          <a:p>
            <a:pPr lvl="1" algn="l">
              <a:buFont typeface="Work Sans"/>
              <a:buChar char="●"/>
            </a:pPr>
            <a:endParaRPr lang="de-DE" dirty="0">
              <a:latin typeface="+mj-lt"/>
            </a:endParaRPr>
          </a:p>
          <a:p>
            <a:pPr lvl="2" algn="l">
              <a:buChar char="●"/>
            </a:pPr>
            <a:endParaRPr lang="de-DE" dirty="0">
              <a:latin typeface="+mj-lt"/>
            </a:endParaRPr>
          </a:p>
          <a:p>
            <a:pPr marL="1066800" lvl="2" indent="0" algn="l"/>
            <a:endParaRPr lang="de-DE" dirty="0">
              <a:latin typeface="+mj-lt"/>
            </a:endParaRPr>
          </a:p>
        </p:txBody>
      </p:sp>
      <p:sp>
        <p:nvSpPr>
          <p:cNvPr id="17" name="Google Shape;1458;p32">
            <a:extLst>
              <a:ext uri="{FF2B5EF4-FFF2-40B4-BE49-F238E27FC236}">
                <a16:creationId xmlns:a16="http://schemas.microsoft.com/office/drawing/2014/main" id="{4D32D4B8-F3C5-3002-6957-5387EE5D0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13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How is the DAX calculated?</a:t>
            </a:r>
            <a:endParaRPr dirty="0">
              <a:latin typeface="+mj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DB3A92-C5ED-D3C4-9A7C-03877262636D}"/>
              </a:ext>
            </a:extLst>
          </p:cNvPr>
          <p:cNvSpPr/>
          <p:nvPr/>
        </p:nvSpPr>
        <p:spPr>
          <a:xfrm>
            <a:off x="1598604" y="2932529"/>
            <a:ext cx="1854200" cy="665480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dk1"/>
                </a:solidFill>
                <a:latin typeface="Work Sans"/>
              </a:rPr>
              <a:t>Fundamental Data</a:t>
            </a:r>
            <a:endParaRPr lang="en-GB" sz="12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45B5EF89-B5A4-2797-515F-D8571D574D1F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C42BC62A-1AA2-8F52-C804-7726F86B7CF7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712A109B-5CE0-A6A8-58CE-E0030D63972C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73D51B9-DA9D-6584-1135-D6E57804045E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DFACBAC5-BE53-2A02-C3F5-DB5C795DA689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5902F50-6920-A1F4-7DED-E4AB0F0EAA7E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27D3D3-F7EF-0CA8-3449-ECF125D08C59}"/>
              </a:ext>
            </a:extLst>
          </p:cNvPr>
          <p:cNvSpPr/>
          <p:nvPr/>
        </p:nvSpPr>
        <p:spPr>
          <a:xfrm>
            <a:off x="3644900" y="2937358"/>
            <a:ext cx="1854200" cy="665480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dk1"/>
                </a:solidFill>
                <a:latin typeface="Work Sans"/>
              </a:rPr>
              <a:t>Economic</a:t>
            </a:r>
            <a:r>
              <a:rPr lang="de-DE" sz="1200" b="1" dirty="0">
                <a:solidFill>
                  <a:schemeClr val="dk1"/>
                </a:solidFill>
                <a:latin typeface="Work Sans"/>
              </a:rPr>
              <a:t> News</a:t>
            </a:r>
            <a:endParaRPr lang="en-GB" sz="12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1202027-5940-E817-173D-4B5F1D5DB333}"/>
              </a:ext>
            </a:extLst>
          </p:cNvPr>
          <p:cNvSpPr/>
          <p:nvPr/>
        </p:nvSpPr>
        <p:spPr>
          <a:xfrm>
            <a:off x="1235183" y="3869000"/>
            <a:ext cx="916058" cy="328777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dk1"/>
                </a:solidFill>
                <a:latin typeface="Work Sans"/>
              </a:rPr>
              <a:t>Profit</a:t>
            </a:r>
            <a:endParaRPr lang="en-GB" sz="8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9327B88-2B1D-E42F-EC31-33FDC288267F}"/>
              </a:ext>
            </a:extLst>
          </p:cNvPr>
          <p:cNvSpPr/>
          <p:nvPr/>
        </p:nvSpPr>
        <p:spPr>
          <a:xfrm>
            <a:off x="2787675" y="3870013"/>
            <a:ext cx="916058" cy="328777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dk1"/>
                </a:solidFill>
                <a:latin typeface="Work Sans"/>
              </a:rPr>
              <a:t>Revenue</a:t>
            </a:r>
            <a:endParaRPr lang="en-GB" sz="8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474813-2395-09C8-C34B-9DC4E9B87E0A}"/>
              </a:ext>
            </a:extLst>
          </p:cNvPr>
          <p:cNvSpPr/>
          <p:nvPr/>
        </p:nvSpPr>
        <p:spPr>
          <a:xfrm>
            <a:off x="5691196" y="2932529"/>
            <a:ext cx="1854200" cy="665480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dk1"/>
                </a:solidFill>
                <a:latin typeface="Work Sans"/>
              </a:rPr>
              <a:t>Technical Market Analysis</a:t>
            </a:r>
            <a:endParaRPr lang="en-GB" sz="11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323E38-AE4D-35BE-6DEA-AA36268062CB}"/>
              </a:ext>
            </a:extLst>
          </p:cNvPr>
          <p:cNvSpPr/>
          <p:nvPr/>
        </p:nvSpPr>
        <p:spPr>
          <a:xfrm>
            <a:off x="5440267" y="3869002"/>
            <a:ext cx="916058" cy="328777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dk1"/>
                </a:solidFill>
                <a:latin typeface="Work Sans"/>
              </a:rPr>
              <a:t>Pattern</a:t>
            </a:r>
            <a:endParaRPr lang="en-GB" sz="8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55E3C0A-81E0-4CD4-F179-36337AB8B7B4}"/>
              </a:ext>
            </a:extLst>
          </p:cNvPr>
          <p:cNvSpPr/>
          <p:nvPr/>
        </p:nvSpPr>
        <p:spPr>
          <a:xfrm>
            <a:off x="6992759" y="3869001"/>
            <a:ext cx="916058" cy="328777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 err="1">
                <a:solidFill>
                  <a:schemeClr val="dk1"/>
                </a:solidFill>
                <a:latin typeface="Work Sans"/>
              </a:rPr>
              <a:t>Indicators</a:t>
            </a:r>
            <a:endParaRPr lang="en-GB" sz="700" b="1" dirty="0">
              <a:solidFill>
                <a:schemeClr val="dk1"/>
              </a:solidFill>
              <a:latin typeface="Work Sans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92E60F8-7B24-970D-5D7E-E8DA5EC68336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1693212" y="3500552"/>
            <a:ext cx="176933" cy="3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0DCF160-D8B8-9917-E223-D9ABE6CABC97}"/>
              </a:ext>
            </a:extLst>
          </p:cNvPr>
          <p:cNvCxnSpPr>
            <a:cxnSpLocks/>
            <a:stCxn id="25" idx="5"/>
            <a:endCxn id="13" idx="0"/>
          </p:cNvCxnSpPr>
          <p:nvPr/>
        </p:nvCxnSpPr>
        <p:spPr>
          <a:xfrm>
            <a:off x="3181263" y="3500552"/>
            <a:ext cx="64441" cy="36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3018C42-5281-AB2C-E3ED-A0F5874D99FB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5898296" y="3500552"/>
            <a:ext cx="64441" cy="3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53385BF-9882-9421-B159-2E3E444228AB}"/>
              </a:ext>
            </a:extLst>
          </p:cNvPr>
          <p:cNvCxnSpPr>
            <a:cxnSpLocks/>
            <a:stCxn id="14" idx="5"/>
            <a:endCxn id="18" idx="0"/>
          </p:cNvCxnSpPr>
          <p:nvPr/>
        </p:nvCxnSpPr>
        <p:spPr>
          <a:xfrm>
            <a:off x="7273855" y="3500552"/>
            <a:ext cx="176933" cy="3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0D405255-A9C0-4234-E40A-7484053EF124}"/>
              </a:ext>
            </a:extLst>
          </p:cNvPr>
          <p:cNvSpPr/>
          <p:nvPr/>
        </p:nvSpPr>
        <p:spPr>
          <a:xfrm>
            <a:off x="4113971" y="3869003"/>
            <a:ext cx="916058" cy="328777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dk1"/>
                </a:solidFill>
                <a:latin typeface="Work Sans"/>
              </a:rPr>
              <a:t>Reports</a:t>
            </a:r>
            <a:endParaRPr lang="en-GB" sz="800" b="1" dirty="0">
              <a:solidFill>
                <a:schemeClr val="dk1"/>
              </a:solidFill>
              <a:latin typeface="Work Sans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1334499-F011-D4C5-42DA-B1B20E3DA929}"/>
              </a:ext>
            </a:extLst>
          </p:cNvPr>
          <p:cNvCxnSpPr>
            <a:cxnSpLocks/>
            <a:stCxn id="9" idx="4"/>
            <a:endCxn id="31" idx="0"/>
          </p:cNvCxnSpPr>
          <p:nvPr/>
        </p:nvCxnSpPr>
        <p:spPr>
          <a:xfrm>
            <a:off x="4572000" y="3602838"/>
            <a:ext cx="0" cy="2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276" y="7740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875" y="1862251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I have collected data from 1987 to the present by using the </a:t>
            </a:r>
            <a:r>
              <a:rPr lang="en-US" dirty="0" err="1">
                <a:latin typeface="+mj-lt"/>
              </a:rPr>
              <a:t>yfinance</a:t>
            </a:r>
            <a:r>
              <a:rPr lang="en-US" dirty="0">
                <a:latin typeface="+mj-lt"/>
              </a:rPr>
              <a:t> library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 data includes open, high, low, close (OHLC) prices and the volume of the market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The target variable is the direction, calculated by the difference between close-price and open-price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de-DE" dirty="0">
              <a:latin typeface="+mj-lt"/>
            </a:endParaRPr>
          </a:p>
          <a:p>
            <a:pPr lvl="0" algn="l">
              <a:buChar char="●"/>
            </a:pPr>
            <a:r>
              <a:rPr lang="en-US" dirty="0">
                <a:latin typeface="+mj-lt"/>
              </a:rPr>
              <a:t>As input variables, I have calculated multiple indicators across different timeframes</a:t>
            </a: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CF81FA6E-6077-2C39-CD1D-E7AE538E6055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Pfeil: Chevron 2">
            <a:extLst>
              <a:ext uri="{FF2B5EF4-FFF2-40B4-BE49-F238E27FC236}">
                <a16:creationId xmlns:a16="http://schemas.microsoft.com/office/drawing/2014/main" id="{19EAC5E6-5BB8-28EA-1EDC-531B13FD529A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Pfeil: Fünfeck 3">
            <a:extLst>
              <a:ext uri="{FF2B5EF4-FFF2-40B4-BE49-F238E27FC236}">
                <a16:creationId xmlns:a16="http://schemas.microsoft.com/office/drawing/2014/main" id="{A624098F-405D-172A-9290-F654FCCFB83E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86C2289-9011-D14A-8316-9D3358D3278B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1C786F09-F42C-7FBA-0615-1D96C35A7554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b="1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DD1C37D0-B89D-7D3C-D1BF-FAF7A608375E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8;p32">
            <a:extLst>
              <a:ext uri="{FF2B5EF4-FFF2-40B4-BE49-F238E27FC236}">
                <a16:creationId xmlns:a16="http://schemas.microsoft.com/office/drawing/2014/main" id="{04C83AA9-DB35-0B44-9666-8450881C5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Indicators</a:t>
            </a:r>
            <a:endParaRPr dirty="0">
              <a:latin typeface="+mj-lt"/>
            </a:endParaRPr>
          </a:p>
        </p:txBody>
      </p:sp>
      <p:sp>
        <p:nvSpPr>
          <p:cNvPr id="27" name="Google Shape;1345;p29">
            <a:extLst>
              <a:ext uri="{FF2B5EF4-FFF2-40B4-BE49-F238E27FC236}">
                <a16:creationId xmlns:a16="http://schemas.microsoft.com/office/drawing/2014/main" id="{551F987F-573D-E795-5B88-DC689E3E8B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6625" y="1350788"/>
            <a:ext cx="4493776" cy="2751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10 different </a:t>
            </a:r>
            <a:r>
              <a:rPr lang="de-DE" dirty="0" err="1">
                <a:latin typeface="+mj-lt"/>
              </a:rPr>
              <a:t>types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Simple Moving Average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Relative </a:t>
            </a:r>
            <a:r>
              <a:rPr lang="de-DE" dirty="0" err="1">
                <a:latin typeface="+mj-lt"/>
              </a:rPr>
              <a:t>Strength</a:t>
            </a:r>
            <a:r>
              <a:rPr lang="de-DE" dirty="0">
                <a:latin typeface="+mj-lt"/>
              </a:rPr>
              <a:t> Index</a:t>
            </a:r>
          </a:p>
          <a:p>
            <a:pPr lvl="1" algn="l">
              <a:buFont typeface="Work Sans"/>
              <a:buChar char="●"/>
            </a:pPr>
            <a:r>
              <a:rPr lang="de-DE" dirty="0">
                <a:latin typeface="+mj-lt"/>
              </a:rPr>
              <a:t>Average True Range</a:t>
            </a:r>
          </a:p>
          <a:p>
            <a:pPr lvl="1" algn="l">
              <a:buFont typeface="Work Sans"/>
              <a:buChar char="●"/>
            </a:pPr>
            <a:r>
              <a:rPr lang="de-DE" dirty="0">
                <a:latin typeface="+mj-lt"/>
              </a:rPr>
              <a:t>Bollinger Bands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+mj-lt"/>
              </a:rPr>
              <a:t>Each indicator was calculated for three different time periods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each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that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returns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market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, i </a:t>
            </a:r>
            <a:r>
              <a:rPr lang="de-DE" dirty="0" err="1">
                <a:latin typeface="+mj-lt"/>
              </a:rPr>
              <a:t>created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categorical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column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1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above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0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lover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97697D6-518E-F23D-8DD3-C3B42BAE2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64" r="882" b="503"/>
          <a:stretch/>
        </p:blipFill>
        <p:spPr>
          <a:xfrm>
            <a:off x="5815317" y="1211580"/>
            <a:ext cx="2449843" cy="303022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3A010D7-7635-8092-D154-7ED9647E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17" y="1211580"/>
            <a:ext cx="2927799" cy="3030220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8CA30617-34BB-8E60-56E1-690F27954270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30FD51CE-9C63-953A-F81C-7F33C2C57DF2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190AB88C-CF79-72E1-6352-5CD43A14BB27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7CC29E37-2126-7BB2-F263-CA4B1FB7745F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6042D178-4829-4DE8-96BD-20767BB9647A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b="1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BC52D633-B9AB-9B72-A2F7-9EDEE64FBD8D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724" y="7740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</a:t>
            </a:r>
            <a:r>
              <a:rPr lang="de-DE" dirty="0" err="1">
                <a:latin typeface="+mj-lt"/>
              </a:rPr>
              <a:t>Cleaning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Before</a:t>
            </a:r>
            <a:r>
              <a:rPr lang="de-DE" dirty="0">
                <a:latin typeface="+mj-lt"/>
              </a:rPr>
              <a:t> 2000 </a:t>
            </a:r>
            <a:r>
              <a:rPr lang="de-DE" dirty="0" err="1">
                <a:latin typeface="+mj-lt"/>
              </a:rPr>
              <a:t>there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r>
              <a:rPr lang="de-DE" dirty="0">
                <a:latin typeface="+mj-lt"/>
              </a:rPr>
              <a:t> Values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volume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market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 err="1">
                <a:latin typeface="+mj-lt"/>
              </a:rPr>
              <a:t>started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2000</a:t>
            </a: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Char char="●"/>
            </a:pPr>
            <a:r>
              <a:rPr lang="de-DE" dirty="0">
                <a:latin typeface="+mj-lt"/>
              </a:rPr>
              <a:t>By </a:t>
            </a:r>
            <a:r>
              <a:rPr lang="de-DE" dirty="0" err="1">
                <a:latin typeface="+mj-lt"/>
              </a:rPr>
              <a:t>computing</a:t>
            </a:r>
            <a:r>
              <a:rPr lang="de-DE" dirty="0">
                <a:latin typeface="+mj-lt"/>
              </a:rPr>
              <a:t> an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timeperiod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14 </a:t>
            </a:r>
            <a:r>
              <a:rPr lang="de-DE" dirty="0" err="1">
                <a:latin typeface="+mj-lt"/>
              </a:rPr>
              <a:t>day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13 </a:t>
            </a:r>
            <a:r>
              <a:rPr lang="de-DE" dirty="0" err="1">
                <a:latin typeface="+mj-lt"/>
              </a:rPr>
              <a:t>rows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has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r>
              <a:rPr lang="de-DE" dirty="0">
                <a:latin typeface="+mj-lt"/>
              </a:rPr>
              <a:t> values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I </a:t>
            </a:r>
            <a:r>
              <a:rPr lang="de-DE" dirty="0" err="1">
                <a:latin typeface="+mj-lt"/>
              </a:rPr>
              <a:t>dropped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13 </a:t>
            </a:r>
            <a:r>
              <a:rPr lang="de-DE" dirty="0" err="1">
                <a:latin typeface="+mj-lt"/>
              </a:rPr>
              <a:t>days</a:t>
            </a: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1530FE2A-597C-8181-2D9F-DA8EDA6D03E4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87830B11-263B-EA9F-8E2B-ACC251C694F6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2486BF5-093B-D80C-5979-FC0E11015368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DC2EB63A-FCAA-EDA9-3D7D-D6B8471677B1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D9F41A59-CB04-5561-BB79-E944C2844919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5B5941E4-5C90-5EAB-F4B0-517F0E92AF9E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5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668;p39">
            <a:extLst>
              <a:ext uri="{FF2B5EF4-FFF2-40B4-BE49-F238E27FC236}">
                <a16:creationId xmlns:a16="http://schemas.microsoft.com/office/drawing/2014/main" id="{0246EE26-31E1-0A52-9B90-D7EA64979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577557"/>
              </p:ext>
            </p:extLst>
          </p:nvPr>
        </p:nvGraphicFramePr>
        <p:xfrm>
          <a:off x="713224" y="2187561"/>
          <a:ext cx="7582676" cy="1423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5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700">
                  <a:extLst>
                    <a:ext uri="{9D8B030D-6E8A-4147-A177-3AD203B41FA5}">
                      <a16:colId xmlns:a16="http://schemas.microsoft.com/office/drawing/2014/main" val="2938120957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open</a:t>
                      </a:r>
                      <a:endParaRPr sz="1200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low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high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close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m</a:t>
                      </a: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oving average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 err="1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direction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01.01.2024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5975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6048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5974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6048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6050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Up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02.01.2024</a:t>
                      </a: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6043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6058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6015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6032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6042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Down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Kanit Medium"/>
                          <a:cs typeface="Kanit Medium"/>
                          <a:sym typeface="Kanit Medium"/>
                        </a:rPr>
                        <a:t>03.01.2024</a:t>
                      </a:r>
                    </a:p>
                  </a:txBody>
                  <a:tcPr marL="45700" marR="45700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6032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6047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5997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6034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6040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Up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276" y="7740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Time </a:t>
            </a:r>
            <a:r>
              <a:rPr lang="de-DE" dirty="0" err="1">
                <a:latin typeface="+mj-lt"/>
              </a:rPr>
              <a:t>Dependency</a:t>
            </a:r>
            <a:endParaRPr dirty="0">
              <a:latin typeface="+mj-lt"/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54BD76F7-3CAB-501B-A0D6-DDE93DB76A10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70979F61-9F8B-02A9-71A9-64EC82E3D243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8CD6BC55-2608-1087-E846-BC39C0121890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DE103D0D-7B91-55D4-1E78-B1C56DC0704B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700A0FC3-7A7C-D9B3-23F9-DD5950B85989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9F670685-BAF2-C04A-9D97-1AF7F0A267B8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3378CFC-1987-2216-F5E6-B03473B64519}"/>
              </a:ext>
            </a:extLst>
          </p:cNvPr>
          <p:cNvCxnSpPr/>
          <p:nvPr/>
        </p:nvCxnSpPr>
        <p:spPr>
          <a:xfrm>
            <a:off x="296427" y="3451609"/>
            <a:ext cx="3567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5E3CF0AC-F617-61BC-46D1-14C5AA75642A}"/>
              </a:ext>
            </a:extLst>
          </p:cNvPr>
          <p:cNvSpPr/>
          <p:nvPr/>
        </p:nvSpPr>
        <p:spPr>
          <a:xfrm>
            <a:off x="5516336" y="2466869"/>
            <a:ext cx="562917" cy="12309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A530C69-04EE-3280-C05B-AFD16F643120}"/>
              </a:ext>
            </a:extLst>
          </p:cNvPr>
          <p:cNvSpPr/>
          <p:nvPr/>
        </p:nvSpPr>
        <p:spPr>
          <a:xfrm>
            <a:off x="5516336" y="2506907"/>
            <a:ext cx="562917" cy="7845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D1AC361-85B2-CEBD-D71C-67D0B3FEA952}"/>
              </a:ext>
            </a:extLst>
          </p:cNvPr>
          <p:cNvCxnSpPr>
            <a:cxnSpLocks/>
          </p:cNvCxnSpPr>
          <p:nvPr/>
        </p:nvCxnSpPr>
        <p:spPr>
          <a:xfrm>
            <a:off x="2273700" y="2571750"/>
            <a:ext cx="972004" cy="103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23B7DC9-E745-9C20-1688-E84EB128FD95}"/>
              </a:ext>
            </a:extLst>
          </p:cNvPr>
          <p:cNvCxnSpPr>
            <a:cxnSpLocks/>
          </p:cNvCxnSpPr>
          <p:nvPr/>
        </p:nvCxnSpPr>
        <p:spPr>
          <a:xfrm>
            <a:off x="3299689" y="2571750"/>
            <a:ext cx="977111" cy="103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60D810B-D579-97FD-FB01-ACC5BF0DAF75}"/>
              </a:ext>
            </a:extLst>
          </p:cNvPr>
          <p:cNvCxnSpPr>
            <a:cxnSpLocks/>
          </p:cNvCxnSpPr>
          <p:nvPr/>
        </p:nvCxnSpPr>
        <p:spPr>
          <a:xfrm>
            <a:off x="4298103" y="2571750"/>
            <a:ext cx="950697" cy="103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B8D2D37-491C-2F5B-3DA7-D7A3E7CBA104}"/>
              </a:ext>
            </a:extLst>
          </p:cNvPr>
          <p:cNvCxnSpPr>
            <a:cxnSpLocks/>
          </p:cNvCxnSpPr>
          <p:nvPr/>
        </p:nvCxnSpPr>
        <p:spPr>
          <a:xfrm>
            <a:off x="5308881" y="2571750"/>
            <a:ext cx="969519" cy="999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BAF0D08-16DD-0F13-31F2-B1C01344C239}"/>
              </a:ext>
            </a:extLst>
          </p:cNvPr>
          <p:cNvCxnSpPr>
            <a:cxnSpLocks/>
          </p:cNvCxnSpPr>
          <p:nvPr/>
        </p:nvCxnSpPr>
        <p:spPr>
          <a:xfrm flipH="1">
            <a:off x="2280603" y="2571750"/>
            <a:ext cx="986404" cy="999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4C3349-41D7-4603-6627-5E659AF99BF9}"/>
              </a:ext>
            </a:extLst>
          </p:cNvPr>
          <p:cNvCxnSpPr>
            <a:cxnSpLocks/>
          </p:cNvCxnSpPr>
          <p:nvPr/>
        </p:nvCxnSpPr>
        <p:spPr>
          <a:xfrm flipH="1">
            <a:off x="3281659" y="2591768"/>
            <a:ext cx="986404" cy="999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00FEE97-33A7-80D8-36E7-AA54A33D1E15}"/>
              </a:ext>
            </a:extLst>
          </p:cNvPr>
          <p:cNvCxnSpPr>
            <a:cxnSpLocks/>
          </p:cNvCxnSpPr>
          <p:nvPr/>
        </p:nvCxnSpPr>
        <p:spPr>
          <a:xfrm flipH="1">
            <a:off x="4286093" y="2591768"/>
            <a:ext cx="986404" cy="999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DA5B5D4-EEAC-C309-E279-347719880FDC}"/>
              </a:ext>
            </a:extLst>
          </p:cNvPr>
          <p:cNvCxnSpPr>
            <a:cxnSpLocks/>
          </p:cNvCxnSpPr>
          <p:nvPr/>
        </p:nvCxnSpPr>
        <p:spPr>
          <a:xfrm flipH="1">
            <a:off x="5282392" y="2591768"/>
            <a:ext cx="986404" cy="999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067CDBBE-6B7D-DAD9-79E2-B38595A6F7BF}"/>
              </a:ext>
            </a:extLst>
          </p:cNvPr>
          <p:cNvSpPr/>
          <p:nvPr/>
        </p:nvSpPr>
        <p:spPr>
          <a:xfrm>
            <a:off x="6476251" y="3247974"/>
            <a:ext cx="932389" cy="4063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585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Feature </a:t>
            </a:r>
            <a:r>
              <a:rPr lang="de-DE" dirty="0" err="1">
                <a:latin typeface="+mj-lt"/>
              </a:rPr>
              <a:t>Selection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6625" y="1235295"/>
            <a:ext cx="7191256" cy="107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Varianace</a:t>
            </a:r>
            <a:r>
              <a:rPr lang="de-DE" dirty="0">
                <a:latin typeface="+mj-lt"/>
              </a:rPr>
              <a:t> Threshold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drop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features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variance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0.02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Correlation</a:t>
            </a:r>
            <a:r>
              <a:rPr lang="de-DE" dirty="0">
                <a:latin typeface="+mj-lt"/>
              </a:rPr>
              <a:t> Matrix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identify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multicorrelarity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threshold</a:t>
            </a:r>
            <a:r>
              <a:rPr lang="de-DE" dirty="0">
                <a:latin typeface="+mj-lt"/>
              </a:rPr>
              <a:t> = 0.99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End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43 </a:t>
            </a:r>
            <a:r>
              <a:rPr lang="de-DE" dirty="0" err="1">
                <a:latin typeface="+mj-lt"/>
              </a:rPr>
              <a:t>features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BDD1F536-3D1F-6028-C34B-563F825B11AA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3202814C-F74F-AFCC-EBD1-3C3AA8213225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13AA27A2-58AC-14CF-B9D3-9CEEFE6A56ED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87FD48E6-D160-616B-9F41-3A90F40BEDB4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19E64EB0-53B2-0075-171E-51ED2D25B350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sz="1200" dirty="0">
                <a:solidFill>
                  <a:schemeClr val="dk1"/>
                </a:solidFill>
                <a:latin typeface="+mj-lt"/>
              </a:rPr>
              <a:t> 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09AE25F5-B77F-A183-A741-CBE5DB4CABCA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2" name="Google Shape;1458;p32">
            <a:extLst>
              <a:ext uri="{FF2B5EF4-FFF2-40B4-BE49-F238E27FC236}">
                <a16:creationId xmlns:a16="http://schemas.microsoft.com/office/drawing/2014/main" id="{D0DF85D8-57A6-24F2-E6FC-239D222E25BC}"/>
              </a:ext>
            </a:extLst>
          </p:cNvPr>
          <p:cNvSpPr txBox="1">
            <a:spLocks/>
          </p:cNvSpPr>
          <p:nvPr/>
        </p:nvSpPr>
        <p:spPr>
          <a:xfrm>
            <a:off x="726625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r>
              <a:rPr lang="de-DE" dirty="0" err="1">
                <a:latin typeface="+mj-lt"/>
              </a:rPr>
              <a:t>Transforming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Scaling</a:t>
            </a:r>
            <a:r>
              <a:rPr lang="de-DE" dirty="0">
                <a:latin typeface="+mj-lt"/>
              </a:rPr>
              <a:t> and Sampling</a:t>
            </a:r>
          </a:p>
        </p:txBody>
      </p:sp>
      <p:sp>
        <p:nvSpPr>
          <p:cNvPr id="3" name="Google Shape;1345;p29">
            <a:extLst>
              <a:ext uri="{FF2B5EF4-FFF2-40B4-BE49-F238E27FC236}">
                <a16:creationId xmlns:a16="http://schemas.microsoft.com/office/drawing/2014/main" id="{8282CE63-BDC9-6112-F86A-AC2B0BACF4C0}"/>
              </a:ext>
            </a:extLst>
          </p:cNvPr>
          <p:cNvSpPr txBox="1">
            <a:spLocks/>
          </p:cNvSpPr>
          <p:nvPr/>
        </p:nvSpPr>
        <p:spPr>
          <a:xfrm>
            <a:off x="713375" y="2881079"/>
            <a:ext cx="7204506" cy="16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de-DE" dirty="0">
                <a:latin typeface="+mj-lt"/>
              </a:rPr>
              <a:t>Power Transformer </a:t>
            </a:r>
          </a:p>
          <a:p>
            <a:pPr marL="152400" indent="0">
              <a:buNone/>
            </a:pPr>
            <a:r>
              <a:rPr lang="de-DE" dirty="0">
                <a:latin typeface="+mj-lt"/>
              </a:rPr>
              <a:t> </a:t>
            </a:r>
          </a:p>
          <a:p>
            <a:r>
              <a:rPr lang="de-DE" dirty="0">
                <a:latin typeface="+mj-lt"/>
              </a:rPr>
              <a:t>Min Max </a:t>
            </a:r>
            <a:r>
              <a:rPr lang="de-DE" dirty="0" err="1">
                <a:latin typeface="+mj-lt"/>
              </a:rPr>
              <a:t>Scaler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X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My </a:t>
            </a:r>
            <a:r>
              <a:rPr lang="de-DE" dirty="0" err="1">
                <a:latin typeface="+mj-lt"/>
              </a:rPr>
              <a:t>target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allready</a:t>
            </a:r>
            <a:r>
              <a:rPr lang="de-DE" dirty="0">
                <a:latin typeface="+mj-lt"/>
              </a:rPr>
              <a:t> in a </a:t>
            </a:r>
            <a:r>
              <a:rPr lang="de-DE" dirty="0" err="1">
                <a:latin typeface="+mj-lt"/>
              </a:rPr>
              <a:t>range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between</a:t>
            </a:r>
            <a:r>
              <a:rPr lang="de-DE" dirty="0">
                <a:latin typeface="+mj-lt"/>
              </a:rPr>
              <a:t> 0 and 1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Class Imbalance: Train-Set = 0.045 Test-Set = 0.044 -&gt; So I </a:t>
            </a:r>
            <a:r>
              <a:rPr lang="de-DE" dirty="0" err="1">
                <a:latin typeface="+mj-lt"/>
              </a:rPr>
              <a:t>did</a:t>
            </a:r>
            <a:r>
              <a:rPr lang="de-DE" dirty="0">
                <a:latin typeface="+mj-lt"/>
              </a:rPr>
              <a:t> not </a:t>
            </a:r>
            <a:r>
              <a:rPr lang="de-DE" dirty="0" err="1">
                <a:latin typeface="+mj-lt"/>
              </a:rPr>
              <a:t>use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any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sampling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method</a:t>
            </a:r>
            <a:r>
              <a:rPr lang="de-DE" dirty="0">
                <a:latin typeface="+mj-lt"/>
              </a:rPr>
              <a:t> </a:t>
            </a: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lvl="1" algn="l">
              <a:buFont typeface="Nunito Light"/>
              <a:buChar char="●"/>
            </a:pP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367612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Bildschirmpräsentation (16:9)</PresentationFormat>
  <Paragraphs>307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Work Sans</vt:lpstr>
      <vt:lpstr>Kanit Medium</vt:lpstr>
      <vt:lpstr>Arial</vt:lpstr>
      <vt:lpstr>Courier New</vt:lpstr>
      <vt:lpstr>Raleway</vt:lpstr>
      <vt:lpstr>Nunito Light</vt:lpstr>
      <vt:lpstr>Investing in the Stock Market Pitch Deck by Slidesgo</vt:lpstr>
      <vt:lpstr>Predicting the direction of the DAX  by using indicators</vt:lpstr>
      <vt:lpstr>1</vt:lpstr>
      <vt:lpstr>How does the data of a stock market look?</vt:lpstr>
      <vt:lpstr>How is the DAX calculated?</vt:lpstr>
      <vt:lpstr>Data Collection</vt:lpstr>
      <vt:lpstr>Indicators</vt:lpstr>
      <vt:lpstr>Data Cleaning</vt:lpstr>
      <vt:lpstr>Time Dependency</vt:lpstr>
      <vt:lpstr>Feature Selection</vt:lpstr>
      <vt:lpstr>X-y Split</vt:lpstr>
      <vt:lpstr>Logistic - Regression</vt:lpstr>
      <vt:lpstr>Random Forest with GridSearchCV </vt:lpstr>
      <vt:lpstr>Neural Network</vt:lpstr>
      <vt:lpstr>Final Results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the Stock Market Pitch Deck</dc:title>
  <dc:creator>Patrick Schütten</dc:creator>
  <cp:lastModifiedBy>Patrick Schütten</cp:lastModifiedBy>
  <cp:revision>36</cp:revision>
  <dcterms:modified xsi:type="dcterms:W3CDTF">2024-01-31T21:57:23Z</dcterms:modified>
</cp:coreProperties>
</file>