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58" r:id="rId4"/>
    <p:sldId id="262" r:id="rId5"/>
    <p:sldId id="261" r:id="rId6"/>
    <p:sldId id="263" r:id="rId7"/>
    <p:sldId id="264" r:id="rId8"/>
    <p:sldId id="297" r:id="rId9"/>
    <p:sldId id="298" r:id="rId10"/>
    <p:sldId id="301" r:id="rId11"/>
    <p:sldId id="299" r:id="rId12"/>
    <p:sldId id="300" r:id="rId13"/>
    <p:sldId id="268" r:id="rId14"/>
  </p:sldIdLst>
  <p:sldSz cx="9144000" cy="5143500" type="screen16x9"/>
  <p:notesSz cx="6858000" cy="9144000"/>
  <p:embeddedFontLst>
    <p:embeddedFont>
      <p:font typeface="Kanit Medium" panose="020B0604020202020204" charset="-34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Work Sans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4C0"/>
    <a:srgbClr val="C3B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9E6CCA-794F-4EB2-B60E-6577056A55E8}">
  <a:tblStyle styleId="{009E6CCA-794F-4EB2-B60E-6577056A5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2FE5EF-55A7-41FB-9BE5-8B4DC893DE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02" y="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754ca1db59_0_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754ca1db59_0_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9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62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5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DAX=German Stock Index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7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5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2 </a:t>
            </a:r>
            <a:r>
              <a:rPr lang="de-DE" dirty="0" err="1"/>
              <a:t>day‘s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61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92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subTitle" idx="1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subTitle" idx="2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subTitle" idx="3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subTitle" idx="4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subTitle" idx="5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subTitle" idx="6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26" name="Google Shape;826;p17"/>
          <p:cNvGrpSpPr/>
          <p:nvPr/>
        </p:nvGrpSpPr>
        <p:grpSpPr>
          <a:xfrm>
            <a:off x="-33375" y="4587975"/>
            <a:ext cx="9186425" cy="477046"/>
            <a:chOff x="-33375" y="4587975"/>
            <a:chExt cx="9186425" cy="477046"/>
          </a:xfrm>
        </p:grpSpPr>
        <p:grpSp>
          <p:nvGrpSpPr>
            <p:cNvPr id="827" name="Google Shape;827;p17"/>
            <p:cNvGrpSpPr/>
            <p:nvPr/>
          </p:nvGrpSpPr>
          <p:grpSpPr>
            <a:xfrm>
              <a:off x="-4786" y="4603999"/>
              <a:ext cx="9153572" cy="331058"/>
              <a:chOff x="4210085" y="4603999"/>
              <a:chExt cx="9153572" cy="331058"/>
            </a:xfrm>
          </p:grpSpPr>
          <p:sp>
            <p:nvSpPr>
              <p:cNvPr id="828" name="Google Shape;828;p17"/>
              <p:cNvSpPr/>
              <p:nvPr/>
            </p:nvSpPr>
            <p:spPr>
              <a:xfrm>
                <a:off x="1038472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10525331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1065950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10788354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10919866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1105137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111820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11310880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11440599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11575763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11703688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11837060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1197122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8812590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894689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9075746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9210082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934159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9472242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9601097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9730749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9865980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9993838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1012727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1026144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12226148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12366759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12500928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12629782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12761294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12892806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121027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74891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670541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6835203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6970301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7098292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7231464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73657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132783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4210085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43442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>
                <a:off x="44731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4604487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4736131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486677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49956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5125352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52605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>
                <a:off x="5388376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>
                <a:off x="5521681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>
                <a:off x="5655849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>
                <a:off x="13020797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>
                <a:off x="131549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>
                <a:off x="5910769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6051380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7"/>
              <p:cNvSpPr/>
              <p:nvPr/>
            </p:nvSpPr>
            <p:spPr>
              <a:xfrm>
                <a:off x="618568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7"/>
              <p:cNvSpPr/>
              <p:nvPr/>
            </p:nvSpPr>
            <p:spPr>
              <a:xfrm>
                <a:off x="6314403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6445915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7"/>
              <p:cNvSpPr/>
              <p:nvPr/>
            </p:nvSpPr>
            <p:spPr>
              <a:xfrm>
                <a:off x="6577426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5787493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7629652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77639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>
                <a:off x="78928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8024320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8155831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82864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84153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7"/>
              <p:cNvSpPr/>
              <p:nvPr/>
            </p:nvSpPr>
            <p:spPr>
              <a:xfrm>
                <a:off x="8545053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>
                <a:off x="86802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1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899" name="Google Shape;899;p1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1" name="Google Shape;901;p17"/>
            <p:cNvSpPr/>
            <p:nvPr/>
          </p:nvSpPr>
          <p:spPr>
            <a:xfrm>
              <a:off x="-33375" y="4587975"/>
              <a:ext cx="9186425" cy="297650"/>
            </a:xfrm>
            <a:custGeom>
              <a:avLst/>
              <a:gdLst/>
              <a:ahLst/>
              <a:cxnLst/>
              <a:rect l="l" t="t" r="r" b="b"/>
              <a:pathLst>
                <a:path w="367457" h="11906" extrusionOk="0">
                  <a:moveTo>
                    <a:pt x="0" y="11906"/>
                  </a:moveTo>
                  <a:lnTo>
                    <a:pt x="41672" y="1786"/>
                  </a:lnTo>
                  <a:lnTo>
                    <a:pt x="71438" y="10716"/>
                  </a:lnTo>
                  <a:lnTo>
                    <a:pt x="109538" y="3572"/>
                  </a:lnTo>
                  <a:lnTo>
                    <a:pt x="147340" y="10120"/>
                  </a:lnTo>
                  <a:lnTo>
                    <a:pt x="176808" y="1786"/>
                  </a:lnTo>
                  <a:lnTo>
                    <a:pt x="201960" y="10716"/>
                  </a:lnTo>
                  <a:lnTo>
                    <a:pt x="225624" y="2977"/>
                  </a:lnTo>
                  <a:lnTo>
                    <a:pt x="260301" y="8930"/>
                  </a:lnTo>
                  <a:lnTo>
                    <a:pt x="290215" y="0"/>
                  </a:lnTo>
                  <a:lnTo>
                    <a:pt x="334566" y="10716"/>
                  </a:lnTo>
                  <a:lnTo>
                    <a:pt x="367457" y="2084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1"/>
          </p:nvPr>
        </p:nvSpPr>
        <p:spPr>
          <a:xfrm>
            <a:off x="1214953" y="1731527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subTitle" idx="2"/>
          </p:nvPr>
        </p:nvSpPr>
        <p:spPr>
          <a:xfrm>
            <a:off x="4877747" y="1731527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3"/>
          </p:nvPr>
        </p:nvSpPr>
        <p:spPr>
          <a:xfrm>
            <a:off x="1214953" y="3297083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18"/>
          <p:cNvSpPr txBox="1">
            <a:spLocks noGrp="1"/>
          </p:cNvSpPr>
          <p:nvPr>
            <p:ph type="subTitle" idx="4"/>
          </p:nvPr>
        </p:nvSpPr>
        <p:spPr>
          <a:xfrm>
            <a:off x="4877747" y="3297083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18"/>
          <p:cNvSpPr txBox="1">
            <a:spLocks noGrp="1"/>
          </p:cNvSpPr>
          <p:nvPr>
            <p:ph type="subTitle" idx="5"/>
          </p:nvPr>
        </p:nvSpPr>
        <p:spPr>
          <a:xfrm>
            <a:off x="1214953" y="1343938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9" name="Google Shape;909;p18"/>
          <p:cNvSpPr txBox="1">
            <a:spLocks noGrp="1"/>
          </p:cNvSpPr>
          <p:nvPr>
            <p:ph type="subTitle" idx="6"/>
          </p:nvPr>
        </p:nvSpPr>
        <p:spPr>
          <a:xfrm>
            <a:off x="1214953" y="2909622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0" name="Google Shape;910;p18"/>
          <p:cNvSpPr txBox="1">
            <a:spLocks noGrp="1"/>
          </p:cNvSpPr>
          <p:nvPr>
            <p:ph type="subTitle" idx="7"/>
          </p:nvPr>
        </p:nvSpPr>
        <p:spPr>
          <a:xfrm>
            <a:off x="4877747" y="1343938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1" name="Google Shape;911;p18"/>
          <p:cNvSpPr txBox="1">
            <a:spLocks noGrp="1"/>
          </p:cNvSpPr>
          <p:nvPr>
            <p:ph type="subTitle" idx="8"/>
          </p:nvPr>
        </p:nvSpPr>
        <p:spPr>
          <a:xfrm>
            <a:off x="4877747" y="2909622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12" name="Google Shape;912;p18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913" name="Google Shape;913;p18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914" name="Google Shape;914;p18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8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8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8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8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8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8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8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8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8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8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8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8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8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8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8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8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8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18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85" name="Google Shape;985;p18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8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987;p18"/>
            <p:cNvSpPr/>
            <p:nvPr/>
          </p:nvSpPr>
          <p:spPr>
            <a:xfrm>
              <a:off x="-52675" y="4625650"/>
              <a:ext cx="9268850" cy="263300"/>
            </a:xfrm>
            <a:custGeom>
              <a:avLst/>
              <a:gdLst/>
              <a:ahLst/>
              <a:cxnLst/>
              <a:rect l="l" t="t" r="r" b="b"/>
              <a:pathLst>
                <a:path w="370754" h="10532" extrusionOk="0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19"/>
          <p:cNvSpPr txBox="1">
            <a:spLocks noGrp="1"/>
          </p:cNvSpPr>
          <p:nvPr>
            <p:ph type="subTitle" idx="1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19"/>
          <p:cNvSpPr txBox="1">
            <a:spLocks noGrp="1"/>
          </p:cNvSpPr>
          <p:nvPr>
            <p:ph type="subTitle" idx="2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9"/>
          <p:cNvSpPr txBox="1">
            <a:spLocks noGrp="1"/>
          </p:cNvSpPr>
          <p:nvPr>
            <p:ph type="subTitle" idx="3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9"/>
          <p:cNvSpPr txBox="1">
            <a:spLocks noGrp="1"/>
          </p:cNvSpPr>
          <p:nvPr>
            <p:ph type="subTitle" idx="4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9"/>
          <p:cNvSpPr txBox="1">
            <a:spLocks noGrp="1"/>
          </p:cNvSpPr>
          <p:nvPr>
            <p:ph type="subTitle" idx="5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19"/>
          <p:cNvSpPr txBox="1">
            <a:spLocks noGrp="1"/>
          </p:cNvSpPr>
          <p:nvPr>
            <p:ph type="subTitle" idx="6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9"/>
          <p:cNvSpPr txBox="1">
            <a:spLocks noGrp="1"/>
          </p:cNvSpPr>
          <p:nvPr>
            <p:ph type="subTitle" idx="7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7" name="Google Shape;997;p19"/>
          <p:cNvSpPr txBox="1">
            <a:spLocks noGrp="1"/>
          </p:cNvSpPr>
          <p:nvPr>
            <p:ph type="subTitle" idx="8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8" name="Google Shape;998;p19"/>
          <p:cNvSpPr txBox="1">
            <a:spLocks noGrp="1"/>
          </p:cNvSpPr>
          <p:nvPr>
            <p:ph type="subTitle" idx="9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9" name="Google Shape;999;p19"/>
          <p:cNvSpPr txBox="1">
            <a:spLocks noGrp="1"/>
          </p:cNvSpPr>
          <p:nvPr>
            <p:ph type="subTitle" idx="13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0" name="Google Shape;1000;p19"/>
          <p:cNvSpPr txBox="1">
            <a:spLocks noGrp="1"/>
          </p:cNvSpPr>
          <p:nvPr>
            <p:ph type="subTitle" idx="14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1" name="Google Shape;1001;p19"/>
          <p:cNvSpPr txBox="1">
            <a:spLocks noGrp="1"/>
          </p:cNvSpPr>
          <p:nvPr>
            <p:ph type="subTitle" idx="15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02" name="Google Shape;1002;p19"/>
          <p:cNvGrpSpPr/>
          <p:nvPr/>
        </p:nvGrpSpPr>
        <p:grpSpPr>
          <a:xfrm>
            <a:off x="-29650" y="4573100"/>
            <a:ext cx="9205025" cy="491921"/>
            <a:chOff x="-29650" y="4573100"/>
            <a:chExt cx="9205025" cy="491921"/>
          </a:xfrm>
        </p:grpSpPr>
        <p:grpSp>
          <p:nvGrpSpPr>
            <p:cNvPr id="1003" name="Google Shape;1003;p19"/>
            <p:cNvGrpSpPr/>
            <p:nvPr/>
          </p:nvGrpSpPr>
          <p:grpSpPr>
            <a:xfrm>
              <a:off x="-8997" y="4603999"/>
              <a:ext cx="9148780" cy="331069"/>
              <a:chOff x="-8997" y="4603999"/>
              <a:chExt cx="9148780" cy="331069"/>
            </a:xfrm>
          </p:grpSpPr>
          <p:sp>
            <p:nvSpPr>
              <p:cNvPr id="1004" name="Google Shape;1004;p19"/>
              <p:cNvSpPr/>
              <p:nvPr/>
            </p:nvSpPr>
            <p:spPr>
              <a:xfrm flipH="1">
                <a:off x="564288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 flipH="1">
                <a:off x="5520534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 flipH="1">
                <a:off x="539168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 flipH="1">
                <a:off x="5257511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 flipH="1">
                <a:off x="5125933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 flipH="1">
                <a:off x="4994422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 flipH="1">
                <a:off x="48619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 flipH="1">
                <a:off x="4727745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 flipH="1">
                <a:off x="4594440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 flipH="1">
                <a:off x="4466449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 flipH="1">
                <a:off x="4331417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 flipH="1">
                <a:off x="4201632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 flipH="1">
                <a:off x="407277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 flipH="1">
                <a:off x="7230409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 flipH="1">
                <a:off x="710162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 flipH="1">
                <a:off x="6967320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 flipH="1">
                <a:off x="6835783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 flipH="1">
                <a:off x="6704272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 flipH="1">
                <a:off x="6571764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 flipH="1">
                <a:off x="6437595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 flipH="1">
                <a:off x="6304224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 flipH="1">
                <a:off x="6176365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 flipH="1">
                <a:off x="6041201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 flipH="1">
                <a:off x="591141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 flipH="1">
                <a:off x="578269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 flipH="1">
                <a:off x="3801452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 flipH="1">
                <a:off x="3679106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 flipH="1">
                <a:off x="3550384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 flipH="1">
                <a:off x="3416083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 flipH="1">
                <a:off x="3284571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 flipH="1">
                <a:off x="3153060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 flipH="1">
                <a:off x="3941266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 flipH="1">
                <a:off x="8535626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 flipH="1">
                <a:off x="12430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 flipH="1">
                <a:off x="-8997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 flipH="1">
                <a:off x="9069112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 flipH="1">
                <a:off x="8933947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 flipH="1">
                <a:off x="8804229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 flipH="1">
                <a:off x="86754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 flipH="1">
                <a:off x="2749226" y="4604005"/>
                <a:ext cx="85274" cy="331062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 flipH="1">
                <a:off x="2626881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 flipH="1">
                <a:off x="24981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 flipH="1">
                <a:off x="23638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 flipH="1">
                <a:off x="2232412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 flipH="1">
                <a:off x="210083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 flipH="1">
                <a:off x="196845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 flipH="1">
                <a:off x="1834092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 flipH="1">
                <a:off x="1700787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 flipH="1">
                <a:off x="15729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 flipH="1">
                <a:off x="1437763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 flipH="1">
                <a:off x="1308045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 flipH="1">
                <a:off x="1179257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 flipH="1">
                <a:off x="3017829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 flipH="1">
                <a:off x="28890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 flipH="1">
                <a:off x="907931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 flipH="1">
                <a:off x="785519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 flipH="1">
                <a:off x="65673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 flipH="1">
                <a:off x="522496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 flipH="1">
                <a:off x="390984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 flipH="1">
                <a:off x="259473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 flipH="1">
                <a:off x="1047745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 flipH="1">
                <a:off x="8413347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 flipH="1">
                <a:off x="82845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 flipH="1">
                <a:off x="81502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flipH="1">
                <a:off x="8018746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flipH="1">
                <a:off x="788716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flipH="1">
                <a:off x="77547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flipH="1">
                <a:off x="7620491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flipH="1">
                <a:off x="7487186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flipH="1">
                <a:off x="73593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19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19"/>
            <p:cNvSpPr/>
            <p:nvPr/>
          </p:nvSpPr>
          <p:spPr>
            <a:xfrm>
              <a:off x="-29650" y="4573100"/>
              <a:ext cx="9205025" cy="305100"/>
            </a:xfrm>
            <a:custGeom>
              <a:avLst/>
              <a:gdLst/>
              <a:ahLst/>
              <a:cxnLst/>
              <a:rect l="l" t="t" r="r" b="b"/>
              <a:pathLst>
                <a:path w="368201" h="12204" extrusionOk="0">
                  <a:moveTo>
                    <a:pt x="0" y="0"/>
                  </a:moveTo>
                  <a:lnTo>
                    <a:pt x="16966" y="11608"/>
                  </a:lnTo>
                  <a:lnTo>
                    <a:pt x="40481" y="4167"/>
                  </a:lnTo>
                  <a:lnTo>
                    <a:pt x="62508" y="9525"/>
                  </a:lnTo>
                  <a:lnTo>
                    <a:pt x="112514" y="893"/>
                  </a:lnTo>
                  <a:lnTo>
                    <a:pt x="146447" y="10715"/>
                  </a:lnTo>
                  <a:lnTo>
                    <a:pt x="185738" y="3274"/>
                  </a:lnTo>
                  <a:lnTo>
                    <a:pt x="219670" y="12204"/>
                  </a:lnTo>
                  <a:lnTo>
                    <a:pt x="256580" y="0"/>
                  </a:lnTo>
                  <a:lnTo>
                    <a:pt x="281583" y="8929"/>
                  </a:lnTo>
                  <a:lnTo>
                    <a:pt x="305395" y="1488"/>
                  </a:lnTo>
                  <a:lnTo>
                    <a:pt x="337840" y="9525"/>
                  </a:lnTo>
                  <a:lnTo>
                    <a:pt x="368201" y="595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2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1091" name="Google Shape;1091;p22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1092" name="Google Shape;1092;p22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2" name="Google Shape;1162;p22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63" name="Google Shape;1163;p22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164" name="Google Shape;1164;p22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23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168" name="Google Shape;1168;p23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169" name="Google Shape;1169;p2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23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172" name="Google Shape;1172;p2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3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5052154" y="2697699"/>
            <a:ext cx="33786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726799" y="2697699"/>
            <a:ext cx="33786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726799" y="2333200"/>
            <a:ext cx="33786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052154" y="2333200"/>
            <a:ext cx="33786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-24400" y="4426109"/>
            <a:ext cx="9192925" cy="638912"/>
            <a:chOff x="-24400" y="4426109"/>
            <a:chExt cx="9192925" cy="638912"/>
          </a:xfrm>
        </p:grpSpPr>
        <p:grpSp>
          <p:nvGrpSpPr>
            <p:cNvPr id="25" name="Google Shape;25;p5"/>
            <p:cNvGrpSpPr/>
            <p:nvPr/>
          </p:nvGrpSpPr>
          <p:grpSpPr>
            <a:xfrm flipH="1">
              <a:off x="-49" y="4426109"/>
              <a:ext cx="9144224" cy="508972"/>
              <a:chOff x="3813377" y="4427079"/>
              <a:chExt cx="3441819" cy="684378"/>
            </a:xfrm>
          </p:grpSpPr>
          <p:sp>
            <p:nvSpPr>
              <p:cNvPr id="26" name="Google Shape;26;p5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5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5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3813377" y="4427079"/>
                <a:ext cx="25247" cy="684378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4157899" y="4990220"/>
                <a:ext cx="29331" cy="121194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177772" y="4936907"/>
                <a:ext cx="29303" cy="17448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7228651" y="4972308"/>
                <a:ext cx="26545" cy="1391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5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5"/>
            <p:cNvSpPr/>
            <p:nvPr/>
          </p:nvSpPr>
          <p:spPr>
            <a:xfrm>
              <a:off x="-24400" y="4470863"/>
              <a:ext cx="9192925" cy="419450"/>
            </a:xfrm>
            <a:custGeom>
              <a:avLst/>
              <a:gdLst/>
              <a:ahLst/>
              <a:cxnLst/>
              <a:rect l="l" t="t" r="r" b="b"/>
              <a:pathLst>
                <a:path w="367717" h="16778" extrusionOk="0">
                  <a:moveTo>
                    <a:pt x="0" y="16778"/>
                  </a:moveTo>
                  <a:lnTo>
                    <a:pt x="23769" y="11535"/>
                  </a:lnTo>
                  <a:lnTo>
                    <a:pt x="49635" y="15729"/>
                  </a:lnTo>
                  <a:lnTo>
                    <a:pt x="74802" y="6991"/>
                  </a:lnTo>
                  <a:lnTo>
                    <a:pt x="108008" y="15379"/>
                  </a:lnTo>
                  <a:lnTo>
                    <a:pt x="144361" y="7340"/>
                  </a:lnTo>
                  <a:lnTo>
                    <a:pt x="178266" y="14680"/>
                  </a:lnTo>
                  <a:lnTo>
                    <a:pt x="229649" y="8738"/>
                  </a:lnTo>
                  <a:lnTo>
                    <a:pt x="254990" y="13282"/>
                  </a:lnTo>
                  <a:lnTo>
                    <a:pt x="327870" y="15205"/>
                  </a:lnTo>
                  <a:lnTo>
                    <a:pt x="367717" y="0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>
            <a:off x="-79000" y="4603999"/>
            <a:ext cx="9321500" cy="461022"/>
            <a:chOff x="-79000" y="4603999"/>
            <a:chExt cx="9321500" cy="461022"/>
          </a:xfrm>
        </p:grpSpPr>
        <p:grpSp>
          <p:nvGrpSpPr>
            <p:cNvPr id="103" name="Google Shape;103;p6"/>
            <p:cNvGrpSpPr/>
            <p:nvPr/>
          </p:nvGrpSpPr>
          <p:grpSpPr>
            <a:xfrm>
              <a:off x="-60" y="4603999"/>
              <a:ext cx="9144241" cy="331058"/>
              <a:chOff x="3813375" y="4666275"/>
              <a:chExt cx="3441825" cy="445150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6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75" name="Google Shape;175;p6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6"/>
            <p:cNvSpPr/>
            <p:nvPr/>
          </p:nvSpPr>
          <p:spPr>
            <a:xfrm>
              <a:off x="-79000" y="4650435"/>
              <a:ext cx="9321500" cy="227822"/>
            </a:xfrm>
            <a:custGeom>
              <a:avLst/>
              <a:gdLst/>
              <a:ahLst/>
              <a:cxnLst/>
              <a:rect l="l" t="t" r="r" b="b"/>
              <a:pathLst>
                <a:path w="372860" h="10182" extrusionOk="0">
                  <a:moveTo>
                    <a:pt x="0" y="10182"/>
                  </a:moveTo>
                  <a:lnTo>
                    <a:pt x="50206" y="5267"/>
                  </a:lnTo>
                  <a:lnTo>
                    <a:pt x="117967" y="8427"/>
                  </a:lnTo>
                  <a:lnTo>
                    <a:pt x="170982" y="1405"/>
                  </a:lnTo>
                  <a:lnTo>
                    <a:pt x="226104" y="9480"/>
                  </a:lnTo>
                  <a:lnTo>
                    <a:pt x="291407" y="0"/>
                  </a:lnTo>
                  <a:lnTo>
                    <a:pt x="372860" y="9831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subTitle" idx="1"/>
          </p:nvPr>
        </p:nvSpPr>
        <p:spPr>
          <a:xfrm>
            <a:off x="713225" y="1527400"/>
            <a:ext cx="35964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>
            <a:spLocks noGrp="1"/>
          </p:cNvSpPr>
          <p:nvPr>
            <p:ph type="pic" idx="2"/>
          </p:nvPr>
        </p:nvSpPr>
        <p:spPr>
          <a:xfrm>
            <a:off x="4742425" y="1685250"/>
            <a:ext cx="3688200" cy="2207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2" name="Google Shape;182;p7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183" name="Google Shape;183;p7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-52675" y="4625650"/>
              <a:ext cx="9268850" cy="263300"/>
            </a:xfrm>
            <a:custGeom>
              <a:avLst/>
              <a:gdLst/>
              <a:ahLst/>
              <a:cxnLst/>
              <a:rect l="l" t="t" r="r" b="b"/>
              <a:pathLst>
                <a:path w="370754" h="10532" extrusionOk="0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>
            <a:spLocks noGrp="1"/>
          </p:cNvSpPr>
          <p:nvPr>
            <p:ph type="title"/>
          </p:nvPr>
        </p:nvSpPr>
        <p:spPr>
          <a:xfrm>
            <a:off x="1652700" y="2885850"/>
            <a:ext cx="5838600" cy="18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0" name="Google Shape;260;p8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261" name="Google Shape;261;p8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 flipH="1">
            <a:off x="-52" y="718275"/>
            <a:ext cx="9144252" cy="1182675"/>
            <a:chOff x="3813375" y="4666275"/>
            <a:chExt cx="3441829" cy="445150"/>
          </a:xfrm>
        </p:grpSpPr>
        <p:sp>
          <p:nvSpPr>
            <p:cNvPr id="264" name="Google Shape;264;p8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704146" y="4906019"/>
              <a:ext cx="25933" cy="20537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752653" y="4921517"/>
              <a:ext cx="27947" cy="189880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801471" y="4951112"/>
              <a:ext cx="29303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852350" y="4972293"/>
              <a:ext cx="26603" cy="139105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900500" y="5055006"/>
              <a:ext cx="29275" cy="56385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001204" y="4972302"/>
              <a:ext cx="25925" cy="139089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912423" y="5017762"/>
              <a:ext cx="25228" cy="93641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4060599" y="5055006"/>
              <a:ext cx="25925" cy="56388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109098" y="4980517"/>
              <a:ext cx="21215" cy="130877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157897" y="5004852"/>
              <a:ext cx="29331" cy="106551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97147" y="4921536"/>
              <a:ext cx="32106" cy="189875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50700" y="5017752"/>
              <a:ext cx="25925" cy="9365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493196" y="4934851"/>
              <a:ext cx="32106" cy="176547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645127" y="4990228"/>
              <a:ext cx="25217" cy="12118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841802" y="4972303"/>
              <a:ext cx="27947" cy="13910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890629" y="4951131"/>
              <a:ext cx="29294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080454" y="4990228"/>
              <a:ext cx="25925" cy="121166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128952" y="5068980"/>
              <a:ext cx="27947" cy="4242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177779" y="5055016"/>
              <a:ext cx="29294" cy="56397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228649" y="5079839"/>
              <a:ext cx="26555" cy="31566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>
            <a:off x="-53625" y="713225"/>
            <a:ext cx="9254325" cy="1187725"/>
          </a:xfrm>
          <a:custGeom>
            <a:avLst/>
            <a:gdLst/>
            <a:ahLst/>
            <a:cxnLst/>
            <a:rect l="l" t="t" r="r" b="b"/>
            <a:pathLst>
              <a:path w="370173" h="47509" extrusionOk="0">
                <a:moveTo>
                  <a:pt x="0" y="47509"/>
                </a:moveTo>
                <a:lnTo>
                  <a:pt x="77528" y="0"/>
                </a:lnTo>
                <a:lnTo>
                  <a:pt x="163445" y="38844"/>
                </a:lnTo>
                <a:lnTo>
                  <a:pt x="214469" y="19093"/>
                </a:lnTo>
                <a:lnTo>
                  <a:pt x="245741" y="36211"/>
                </a:lnTo>
                <a:lnTo>
                  <a:pt x="304336" y="13168"/>
                </a:lnTo>
                <a:lnTo>
                  <a:pt x="329354" y="36211"/>
                </a:lnTo>
                <a:lnTo>
                  <a:pt x="370173" y="23702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9"/>
          <p:cNvGrpSpPr/>
          <p:nvPr/>
        </p:nvGrpSpPr>
        <p:grpSpPr>
          <a:xfrm>
            <a:off x="36867" y="4267697"/>
            <a:ext cx="9144241" cy="693944"/>
            <a:chOff x="3813375" y="4666275"/>
            <a:chExt cx="3441825" cy="445150"/>
          </a:xfrm>
        </p:grpSpPr>
        <p:sp>
          <p:nvSpPr>
            <p:cNvPr id="337" name="Google Shape;337;p9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9"/>
          <p:cNvSpPr/>
          <p:nvPr/>
        </p:nvSpPr>
        <p:spPr>
          <a:xfrm flipH="1">
            <a:off x="-8775" y="4246350"/>
            <a:ext cx="9198600" cy="623175"/>
          </a:xfrm>
          <a:custGeom>
            <a:avLst/>
            <a:gdLst/>
            <a:ahLst/>
            <a:cxnLst/>
            <a:rect l="l" t="t" r="r" b="b"/>
            <a:pathLst>
              <a:path w="367944" h="24927" extrusionOk="0">
                <a:moveTo>
                  <a:pt x="0" y="19661"/>
                </a:moveTo>
                <a:lnTo>
                  <a:pt x="30194" y="24927"/>
                </a:lnTo>
                <a:lnTo>
                  <a:pt x="76538" y="8426"/>
                </a:lnTo>
                <a:lnTo>
                  <a:pt x="108136" y="24927"/>
                </a:lnTo>
                <a:lnTo>
                  <a:pt x="167822" y="2458"/>
                </a:lnTo>
                <a:lnTo>
                  <a:pt x="207495" y="24927"/>
                </a:lnTo>
                <a:lnTo>
                  <a:pt x="225401" y="13693"/>
                </a:lnTo>
                <a:lnTo>
                  <a:pt x="242956" y="23874"/>
                </a:lnTo>
                <a:lnTo>
                  <a:pt x="293513" y="0"/>
                </a:lnTo>
                <a:lnTo>
                  <a:pt x="346879" y="24927"/>
                </a:lnTo>
                <a:lnTo>
                  <a:pt x="367944" y="16852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08" name="Google Shape;408;p9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409" name="Google Shape;409;p9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1442925" y="848500"/>
            <a:ext cx="62952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1442925" y="1847000"/>
            <a:ext cx="62952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title" idx="2" hasCustomPrompt="1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3" hasCustomPrompt="1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6" hasCustomPrompt="1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7" hasCustomPrompt="1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0" name="Google Shape;510;p13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511" name="Google Shape;511;p13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512" name="Google Shape;512;p1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13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3" name="Google Shape;583;p13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584" name="Google Shape;584;p1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3" r:id="rId10"/>
    <p:sldLayoutId id="2147483664" r:id="rId11"/>
    <p:sldLayoutId id="2147483665" r:id="rId12"/>
    <p:sldLayoutId id="2147483668" r:id="rId13"/>
    <p:sldLayoutId id="214748366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7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Predicting the Price of the DAX</a:t>
            </a:r>
            <a:endParaRPr dirty="0">
              <a:latin typeface="+mj-lt"/>
            </a:endParaRPr>
          </a:p>
        </p:txBody>
      </p:sp>
      <p:sp>
        <p:nvSpPr>
          <p:cNvPr id="1254" name="Google Shape;1254;p27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Here is where your presentation begins</a:t>
            </a:r>
            <a:endParaRPr dirty="0">
              <a:latin typeface="+mj-lt"/>
            </a:endParaRPr>
          </a:p>
        </p:txBody>
      </p:sp>
      <p:grpSp>
        <p:nvGrpSpPr>
          <p:cNvPr id="1255" name="Google Shape;1255;p27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56" name="Google Shape;1256;p27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57" name="Google Shape;1257;p2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27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60" name="Google Shape;1260;p2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27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8;p32">
            <a:extLst>
              <a:ext uri="{FF2B5EF4-FFF2-40B4-BE49-F238E27FC236}">
                <a16:creationId xmlns:a16="http://schemas.microsoft.com/office/drawing/2014/main" id="{F7AA4FC6-C01C-0442-00CC-FC5B5FDCE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Class Imbalance</a:t>
            </a:r>
            <a:endParaRPr dirty="0">
              <a:latin typeface="+mj-lt"/>
            </a:endParaRPr>
          </a:p>
        </p:txBody>
      </p:sp>
      <p:sp>
        <p:nvSpPr>
          <p:cNvPr id="7" name="Google Shape;1345;p29">
            <a:extLst>
              <a:ext uri="{FF2B5EF4-FFF2-40B4-BE49-F238E27FC236}">
                <a16:creationId xmlns:a16="http://schemas.microsoft.com/office/drawing/2014/main" id="{BB1FD7BF-EC4D-0FEF-5C86-92993DADD9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9125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Use </a:t>
            </a:r>
            <a:r>
              <a:rPr lang="de-DE" dirty="0" err="1">
                <a:latin typeface="+mj-lt"/>
              </a:rPr>
              <a:t>Varianace</a:t>
            </a:r>
            <a:r>
              <a:rPr lang="de-DE" dirty="0">
                <a:latin typeface="+mj-lt"/>
              </a:rPr>
              <a:t> Threshold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drop</a:t>
            </a:r>
            <a:r>
              <a:rPr lang="de-DE" dirty="0">
                <a:latin typeface="+mj-lt"/>
              </a:rPr>
              <a:t> Features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Varaince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less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then</a:t>
            </a:r>
            <a:r>
              <a:rPr lang="de-DE" dirty="0">
                <a:latin typeface="+mj-lt"/>
              </a:rPr>
              <a:t> 0.02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Use </a:t>
            </a:r>
            <a:r>
              <a:rPr lang="de-DE" dirty="0" err="1">
                <a:latin typeface="+mj-lt"/>
              </a:rPr>
              <a:t>Correlation</a:t>
            </a:r>
            <a:r>
              <a:rPr lang="de-DE" dirty="0">
                <a:latin typeface="+mj-lt"/>
              </a:rPr>
              <a:t> Matrix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identify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Multicorrelarity</a:t>
            </a:r>
            <a:r>
              <a:rPr lang="de-DE" dirty="0">
                <a:latin typeface="+mj-lt"/>
              </a:rPr>
              <a:t> Threshold = 1 </a:t>
            </a: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18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1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76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Results</a:t>
            </a:r>
            <a:endParaRPr dirty="0">
              <a:latin typeface="+mj-lt"/>
            </a:endParaRPr>
          </a:p>
        </p:txBody>
      </p:sp>
      <p:graphicFrame>
        <p:nvGraphicFramePr>
          <p:cNvPr id="1668" name="Google Shape;1668;p39"/>
          <p:cNvGraphicFramePr/>
          <p:nvPr>
            <p:extLst>
              <p:ext uri="{D42A27DB-BD31-4B8C-83A1-F6EECF244321}">
                <p14:modId xmlns:p14="http://schemas.microsoft.com/office/powerpoint/2010/main" val="3068469078"/>
              </p:ext>
            </p:extLst>
          </p:nvPr>
        </p:nvGraphicFramePr>
        <p:xfrm>
          <a:off x="720074" y="1388410"/>
          <a:ext cx="7582677" cy="2799250"/>
        </p:xfrm>
        <a:graphic>
          <a:graphicData uri="http://schemas.openxmlformats.org/drawingml/2006/table">
            <a:tbl>
              <a:tblPr>
                <a:noFill/>
                <a:tableStyleId>{8D2FE5EF-55A7-41FB-9BE5-8B4DC893DE30}</a:tableStyleId>
              </a:tblPr>
              <a:tblGrid>
                <a:gridCol w="1815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F1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Recall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Precission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Kappa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Logistic Regression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0.90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Special offers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$23,000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Reliability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$27,000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C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Repairs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$30,000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Marketing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$24,000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Technology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Customers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$32,000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F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Comfort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Best prices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$15,000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High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Kanit Medium"/>
                          <a:cs typeface="Kanit Medium"/>
                          <a:sym typeface="Kanit Medium"/>
                        </a:rPr>
                        <a:t>Company G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Customization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Brand name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$45,000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Low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45700" marR="45700" marT="45700" marB="457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0"/>
          <p:cNvSpPr/>
          <p:nvPr/>
        </p:nvSpPr>
        <p:spPr>
          <a:xfrm>
            <a:off x="169297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0"/>
          <p:cNvSpPr/>
          <p:nvPr/>
        </p:nvSpPr>
        <p:spPr>
          <a:xfrm>
            <a:off x="4313163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693332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0"/>
          <p:cNvSpPr/>
          <p:nvPr/>
        </p:nvSpPr>
        <p:spPr>
          <a:xfrm>
            <a:off x="169290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313088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0"/>
          <p:cNvSpPr/>
          <p:nvPr/>
        </p:nvSpPr>
        <p:spPr>
          <a:xfrm>
            <a:off x="693325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 txBox="1">
            <a:spLocks noGrp="1"/>
          </p:cNvSpPr>
          <p:nvPr>
            <p:ph type="title" idx="2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</a:t>
            </a:r>
            <a:endParaRPr dirty="0">
              <a:latin typeface="+mj-lt"/>
            </a:endParaRPr>
          </a:p>
        </p:txBody>
      </p:sp>
      <p:sp>
        <p:nvSpPr>
          <p:cNvPr id="1358" name="Google Shape;1358;p30"/>
          <p:cNvSpPr txBox="1">
            <a:spLocks noGrp="1"/>
          </p:cNvSpPr>
          <p:nvPr>
            <p:ph type="title" idx="3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4</a:t>
            </a:r>
            <a:endParaRPr dirty="0">
              <a:latin typeface="+mj-lt"/>
            </a:endParaRPr>
          </a:p>
        </p:txBody>
      </p:sp>
      <p:sp>
        <p:nvSpPr>
          <p:cNvPr id="1359" name="Google Shape;1359;p30"/>
          <p:cNvSpPr txBox="1">
            <a:spLocks noGrp="1"/>
          </p:cNvSpPr>
          <p:nvPr>
            <p:ph type="title" idx="4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2</a:t>
            </a:r>
            <a:endParaRPr dirty="0">
              <a:latin typeface="+mj-lt"/>
            </a:endParaRPr>
          </a:p>
        </p:txBody>
      </p:sp>
      <p:sp>
        <p:nvSpPr>
          <p:cNvPr id="1360" name="Google Shape;1360;p30"/>
          <p:cNvSpPr txBox="1">
            <a:spLocks noGrp="1"/>
          </p:cNvSpPr>
          <p:nvPr>
            <p:ph type="title" idx="5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5</a:t>
            </a:r>
            <a:endParaRPr dirty="0">
              <a:latin typeface="+mj-lt"/>
            </a:endParaRPr>
          </a:p>
        </p:txBody>
      </p:sp>
      <p:sp>
        <p:nvSpPr>
          <p:cNvPr id="1361" name="Google Shape;1361;p30"/>
          <p:cNvSpPr txBox="1">
            <a:spLocks noGrp="1"/>
          </p:cNvSpPr>
          <p:nvPr>
            <p:ph type="title" idx="6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/>
            <a:r>
              <a:rPr lang="en" dirty="0">
                <a:latin typeface="+mj-lt"/>
              </a:rPr>
              <a:t>3</a:t>
            </a:r>
            <a:endParaRPr dirty="0">
              <a:latin typeface="+mj-lt"/>
            </a:endParaRPr>
          </a:p>
        </p:txBody>
      </p:sp>
      <p:sp>
        <p:nvSpPr>
          <p:cNvPr id="1362" name="Google Shape;1362;p30"/>
          <p:cNvSpPr txBox="1">
            <a:spLocks noGrp="1"/>
          </p:cNvSpPr>
          <p:nvPr>
            <p:ph type="title" idx="7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latin typeface="+mj-lt"/>
              </a:rPr>
              <a:t>6</a:t>
            </a:r>
            <a:endParaRPr dirty="0">
              <a:latin typeface="+mj-lt"/>
            </a:endParaRPr>
          </a:p>
        </p:txBody>
      </p:sp>
      <p:sp>
        <p:nvSpPr>
          <p:cNvPr id="1363" name="Google Shape;136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Table of contents</a:t>
            </a:r>
            <a:endParaRPr dirty="0">
              <a:latin typeface="+mj-lt"/>
            </a:endParaRPr>
          </a:p>
        </p:txBody>
      </p:sp>
      <p:sp>
        <p:nvSpPr>
          <p:cNvPr id="1364" name="Google Shape;1364;p30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Objective</a:t>
            </a:r>
          </a:p>
        </p:txBody>
      </p:sp>
      <p:sp>
        <p:nvSpPr>
          <p:cNvPr id="1365" name="Google Shape;1365;p30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Collection</a:t>
            </a:r>
            <a:endParaRPr lang="en-GB" dirty="0">
              <a:latin typeface="+mj-lt"/>
            </a:endParaRPr>
          </a:p>
        </p:txBody>
      </p:sp>
      <p:sp>
        <p:nvSpPr>
          <p:cNvPr id="1366" name="Google Shape;1366;p30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Data Cleaning</a:t>
            </a:r>
            <a:endParaRPr lang="de-DE" dirty="0">
              <a:latin typeface="+mj-lt"/>
            </a:endParaRPr>
          </a:p>
        </p:txBody>
      </p:sp>
      <p:sp>
        <p:nvSpPr>
          <p:cNvPr id="1367" name="Google Shape;1367;p30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599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latin typeface="+mj-lt"/>
              </a:rPr>
              <a:t>Processing</a:t>
            </a:r>
          </a:p>
        </p:txBody>
      </p:sp>
      <p:sp>
        <p:nvSpPr>
          <p:cNvPr id="1368" name="Google Shape;1368;p30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599" cy="1175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ts val="3000"/>
            </a:pPr>
            <a:r>
              <a:rPr lang="de-DE" dirty="0">
                <a:latin typeface="+mj-lt"/>
              </a:rPr>
              <a:t>Model Training and Validation</a:t>
            </a:r>
          </a:p>
        </p:txBody>
      </p:sp>
      <p:sp>
        <p:nvSpPr>
          <p:cNvPr id="1369" name="Google Shape;1369;p30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+mj-lt"/>
              </a:rPr>
              <a:t>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29"/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4973521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Die typische Darstellung des Marktpreises ist das </a:t>
            </a:r>
            <a:r>
              <a:rPr lang="de-DE" dirty="0" err="1">
                <a:latin typeface="+mj-lt"/>
              </a:rPr>
              <a:t>CandleStick</a:t>
            </a:r>
            <a:r>
              <a:rPr lang="de-DE" dirty="0">
                <a:latin typeface="+mj-lt"/>
              </a:rPr>
              <a:t>-Diagramm</a:t>
            </a:r>
            <a:endParaRPr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Jede Kerze repräsentiert eine Periode (in dem Beispiel einen Tag)</a:t>
            </a:r>
            <a:endParaRPr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Jede Kerze wird durch vier Preise erstellt (open, high, </a:t>
            </a:r>
            <a:r>
              <a:rPr lang="de-DE" dirty="0" err="1">
                <a:latin typeface="+mj-lt"/>
              </a:rPr>
              <a:t>low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close</a:t>
            </a:r>
            <a:r>
              <a:rPr lang="de-DE" dirty="0">
                <a:latin typeface="+mj-lt"/>
              </a:rPr>
              <a:t>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The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defindet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difference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between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close</a:t>
            </a:r>
            <a:r>
              <a:rPr lang="de-DE" dirty="0">
                <a:latin typeface="+mj-lt"/>
              </a:rPr>
              <a:t> and open </a:t>
            </a:r>
            <a:r>
              <a:rPr lang="de-DE" dirty="0" err="1">
                <a:latin typeface="+mj-lt"/>
              </a:rPr>
              <a:t>price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When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difference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positive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upwards</a:t>
            </a:r>
            <a:r>
              <a:rPr lang="de-DE" dirty="0">
                <a:latin typeface="+mj-lt"/>
              </a:rPr>
              <a:t> and </a:t>
            </a:r>
            <a:r>
              <a:rPr lang="de-DE" dirty="0" err="1">
                <a:latin typeface="+mj-lt"/>
              </a:rPr>
              <a:t>when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difference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negative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downwards</a:t>
            </a:r>
            <a:endParaRPr dirty="0">
              <a:latin typeface="+mj-lt"/>
            </a:endParaRPr>
          </a:p>
        </p:txBody>
      </p:sp>
      <p:sp>
        <p:nvSpPr>
          <p:cNvPr id="30" name="Google Shape;1458;p32">
            <a:extLst>
              <a:ext uri="{FF2B5EF4-FFF2-40B4-BE49-F238E27FC236}">
                <a16:creationId xmlns:a16="http://schemas.microsoft.com/office/drawing/2014/main" id="{4E397CEA-BF87-4181-661E-34EA081EF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What is the direction of the Market?</a:t>
            </a:r>
            <a:endParaRPr dirty="0">
              <a:latin typeface="+mj-lt"/>
            </a:endParaRPr>
          </a:p>
        </p:txBody>
      </p:sp>
      <p:sp>
        <p:nvSpPr>
          <p:cNvPr id="43" name="Pfeil: Chevron 42">
            <a:extLst>
              <a:ext uri="{FF2B5EF4-FFF2-40B4-BE49-F238E27FC236}">
                <a16:creationId xmlns:a16="http://schemas.microsoft.com/office/drawing/2014/main" id="{AC00B7CD-8843-7CE1-B9AE-4590D4B6649D}"/>
              </a:ext>
            </a:extLst>
          </p:cNvPr>
          <p:cNvSpPr/>
          <p:nvPr/>
        </p:nvSpPr>
        <p:spPr>
          <a:xfrm>
            <a:off x="5969062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Modelling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4" name="Pfeil: Chevron 43">
            <a:extLst>
              <a:ext uri="{FF2B5EF4-FFF2-40B4-BE49-F238E27FC236}">
                <a16:creationId xmlns:a16="http://schemas.microsoft.com/office/drawing/2014/main" id="{A30049DF-08EE-775A-73D2-3A95CB2466E5}"/>
              </a:ext>
            </a:extLst>
          </p:cNvPr>
          <p:cNvSpPr/>
          <p:nvPr/>
        </p:nvSpPr>
        <p:spPr>
          <a:xfrm>
            <a:off x="7356849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Results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8" name="Pfeil: Fünfeck 47">
            <a:extLst>
              <a:ext uri="{FF2B5EF4-FFF2-40B4-BE49-F238E27FC236}">
                <a16:creationId xmlns:a16="http://schemas.microsoft.com/office/drawing/2014/main" id="{483F0031-F57F-D0BD-CBD7-4FFDC86FC487}"/>
              </a:ext>
            </a:extLst>
          </p:cNvPr>
          <p:cNvSpPr/>
          <p:nvPr/>
        </p:nvSpPr>
        <p:spPr>
          <a:xfrm>
            <a:off x="417918" y="152800"/>
            <a:ext cx="1440000" cy="198892"/>
          </a:xfrm>
          <a:prstGeom prst="homePlat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  <a:latin typeface="+mj-lt"/>
                <a:sym typeface="Kanit Medium"/>
              </a:rPr>
              <a:t>Objective</a:t>
            </a:r>
          </a:p>
        </p:txBody>
      </p:sp>
      <p:sp>
        <p:nvSpPr>
          <p:cNvPr id="49" name="Pfeil: Chevron 48">
            <a:extLst>
              <a:ext uri="{FF2B5EF4-FFF2-40B4-BE49-F238E27FC236}">
                <a16:creationId xmlns:a16="http://schemas.microsoft.com/office/drawing/2014/main" id="{A8300A35-938C-6423-CEEC-415722605C31}"/>
              </a:ext>
            </a:extLst>
          </p:cNvPr>
          <p:cNvSpPr/>
          <p:nvPr/>
        </p:nvSpPr>
        <p:spPr>
          <a:xfrm>
            <a:off x="4581276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Processing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0" name="Pfeil: Chevron 49">
            <a:extLst>
              <a:ext uri="{FF2B5EF4-FFF2-40B4-BE49-F238E27FC236}">
                <a16:creationId xmlns:a16="http://schemas.microsoft.com/office/drawing/2014/main" id="{1ACC1120-0B39-9EEC-F726-79EC812F0131}"/>
              </a:ext>
            </a:extLst>
          </p:cNvPr>
          <p:cNvSpPr/>
          <p:nvPr/>
        </p:nvSpPr>
        <p:spPr>
          <a:xfrm>
            <a:off x="1805704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Collection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" name="Pfeil: Chevron 50">
            <a:extLst>
              <a:ext uri="{FF2B5EF4-FFF2-40B4-BE49-F238E27FC236}">
                <a16:creationId xmlns:a16="http://schemas.microsoft.com/office/drawing/2014/main" id="{0DC52AB4-A790-CFEA-80E8-3871235FD4E3}"/>
              </a:ext>
            </a:extLst>
          </p:cNvPr>
          <p:cNvSpPr/>
          <p:nvPr/>
        </p:nvSpPr>
        <p:spPr>
          <a:xfrm>
            <a:off x="3193490" y="152800"/>
            <a:ext cx="1440000" cy="198892"/>
          </a:xfrm>
          <a:prstGeom prst="chevron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+mj-lt"/>
                <a:sym typeface="Kanit Medium"/>
              </a:rPr>
              <a:t>Cleaning</a:t>
            </a:r>
            <a:endParaRPr lang="en-GB" sz="1200"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1354" name="Grafik 1353">
            <a:extLst>
              <a:ext uri="{FF2B5EF4-FFF2-40B4-BE49-F238E27FC236}">
                <a16:creationId xmlns:a16="http://schemas.microsoft.com/office/drawing/2014/main" id="{63EBDA4B-07A8-06CD-8408-3F8D56F45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8" t="1620" r="1"/>
          <a:stretch/>
        </p:blipFill>
        <p:spPr>
          <a:xfrm>
            <a:off x="5857288" y="1200462"/>
            <a:ext cx="2429658" cy="29943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345;p29">
            <a:extLst>
              <a:ext uri="{FF2B5EF4-FFF2-40B4-BE49-F238E27FC236}">
                <a16:creationId xmlns:a16="http://schemas.microsoft.com/office/drawing/2014/main" id="{E0C357B1-D8A5-D9B6-85D5-65921CC169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3772" y="1521304"/>
            <a:ext cx="815645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Der DAX wird aus den 30 größten deutschen Unternehmen berechnet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Die Preisentwicklung der einzelnen Unternehmen hängt maßgeblich von Angebot und Nachfrage ab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Es gibt viele verschiedene Einflussfaktoren, die das Marktverhalten der Marktteilnehmer beeinflusst</a:t>
            </a:r>
          </a:p>
          <a:p>
            <a:pPr lvl="1" algn="l">
              <a:buFont typeface="Work Sans"/>
              <a:buChar char="●"/>
            </a:pPr>
            <a:endParaRPr lang="de-DE" dirty="0">
              <a:latin typeface="+mj-lt"/>
            </a:endParaRPr>
          </a:p>
          <a:p>
            <a:pPr lvl="1" algn="l">
              <a:buFont typeface="Work Sans"/>
              <a:buChar char="●"/>
            </a:pPr>
            <a:r>
              <a:rPr lang="de-DE" dirty="0">
                <a:latin typeface="+mj-lt"/>
              </a:rPr>
              <a:t>Fundamental Daten:</a:t>
            </a:r>
          </a:p>
          <a:p>
            <a:pPr lvl="2" algn="l">
              <a:buChar char="●"/>
            </a:pPr>
            <a:endParaRPr lang="de-DE" dirty="0">
              <a:latin typeface="+mj-lt"/>
            </a:endParaRPr>
          </a:p>
          <a:p>
            <a:pPr lvl="2" algn="l">
              <a:buChar char="●"/>
            </a:pPr>
            <a:r>
              <a:rPr lang="de-DE" dirty="0">
                <a:latin typeface="+mj-lt"/>
              </a:rPr>
              <a:t>Wirtschaftsnachrichten</a:t>
            </a:r>
          </a:p>
          <a:p>
            <a:pPr lvl="2" algn="l">
              <a:buFont typeface="Work Sans"/>
              <a:buChar char="●"/>
            </a:pPr>
            <a:r>
              <a:rPr lang="de-DE" dirty="0">
                <a:latin typeface="+mj-lt"/>
              </a:rPr>
              <a:t>Wirtschaftskennzahlen der einzelnen Unternehmen </a:t>
            </a:r>
          </a:p>
          <a:p>
            <a:pPr lvl="3" algn="l">
              <a:buChar char="●"/>
            </a:pPr>
            <a:r>
              <a:rPr lang="de-DE" dirty="0">
                <a:latin typeface="+mj-lt"/>
              </a:rPr>
              <a:t>Gewinn</a:t>
            </a:r>
          </a:p>
          <a:p>
            <a:pPr lvl="3" algn="l">
              <a:buChar char="●"/>
            </a:pPr>
            <a:r>
              <a:rPr lang="de-DE" dirty="0">
                <a:latin typeface="+mj-lt"/>
              </a:rPr>
              <a:t>Umsatz </a:t>
            </a:r>
          </a:p>
          <a:p>
            <a:pPr lvl="3" algn="l">
              <a:buChar char="●"/>
            </a:pPr>
            <a:r>
              <a:rPr lang="de-DE" dirty="0">
                <a:latin typeface="+mj-lt"/>
              </a:rPr>
              <a:t>Wachstumsraten</a:t>
            </a: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Technische Marktanalyse</a:t>
            </a:r>
          </a:p>
          <a:p>
            <a:pPr lvl="2" algn="l">
              <a:buChar char="●"/>
            </a:pPr>
            <a:r>
              <a:rPr lang="de-DE" dirty="0">
                <a:latin typeface="+mj-lt"/>
              </a:rPr>
              <a:t>Indikatoren</a:t>
            </a:r>
          </a:p>
          <a:p>
            <a:pPr lvl="2" algn="l">
              <a:buChar char="●"/>
            </a:pPr>
            <a:r>
              <a:rPr lang="de-DE" dirty="0">
                <a:latin typeface="+mj-lt"/>
              </a:rPr>
              <a:t>Pattern</a:t>
            </a:r>
          </a:p>
        </p:txBody>
      </p:sp>
      <p:sp>
        <p:nvSpPr>
          <p:cNvPr id="17" name="Google Shape;1458;p32">
            <a:extLst>
              <a:ext uri="{FF2B5EF4-FFF2-40B4-BE49-F238E27FC236}">
                <a16:creationId xmlns:a16="http://schemas.microsoft.com/office/drawing/2014/main" id="{4D32D4B8-F3C5-3002-6957-5387EE5D0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Wie wird der DAX berechnet?</a:t>
            </a:r>
            <a:endParaRPr dirty="0">
              <a:latin typeface="+mj-lt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4DB3A92-C5ED-D3C4-9A7C-03877262636D}"/>
              </a:ext>
            </a:extLst>
          </p:cNvPr>
          <p:cNvSpPr/>
          <p:nvPr/>
        </p:nvSpPr>
        <p:spPr>
          <a:xfrm>
            <a:off x="6380480" y="3200400"/>
            <a:ext cx="1854200" cy="665480"/>
          </a:xfrm>
          <a:prstGeom prst="ellipse">
            <a:avLst/>
          </a:prstGeom>
          <a:solidFill>
            <a:srgbClr val="ECD4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dk1"/>
                </a:solidFill>
                <a:latin typeface="Work Sans"/>
              </a:rPr>
              <a:t>Fundamental Daten</a:t>
            </a:r>
            <a:endParaRPr lang="en-GB" sz="1200" b="1" dirty="0">
              <a:solidFill>
                <a:schemeClr val="dk1"/>
              </a:solidFill>
              <a:latin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45;p29">
            <a:extLst>
              <a:ext uri="{FF2B5EF4-FFF2-40B4-BE49-F238E27FC236}">
                <a16:creationId xmlns:a16="http://schemas.microsoft.com/office/drawing/2014/main" id="{B535F88A-6AE4-D734-F322-3DDC8F4F44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94309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Able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OLHC-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and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Volume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1987 </a:t>
            </a:r>
            <a:r>
              <a:rPr lang="de-DE" dirty="0" err="1">
                <a:latin typeface="+mj-lt"/>
              </a:rPr>
              <a:t>until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now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DAX </a:t>
            </a:r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using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yfinance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Libary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Calculate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direction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closeprice</a:t>
            </a:r>
            <a:r>
              <a:rPr lang="de-DE" dirty="0">
                <a:latin typeface="+mj-lt"/>
              </a:rPr>
              <a:t> – </a:t>
            </a:r>
            <a:r>
              <a:rPr lang="de-DE" dirty="0" err="1">
                <a:latin typeface="+mj-lt"/>
              </a:rPr>
              <a:t>openprice</a:t>
            </a:r>
            <a:r>
              <a:rPr lang="de-DE" dirty="0">
                <a:latin typeface="+mj-lt"/>
              </a:rPr>
              <a:t>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Computing </a:t>
            </a:r>
            <a:r>
              <a:rPr lang="de-DE" dirty="0" err="1">
                <a:latin typeface="+mj-lt"/>
              </a:rPr>
              <a:t>Indicators</a:t>
            </a:r>
            <a:r>
              <a:rPr lang="de-DE" dirty="0">
                <a:latin typeface="+mj-lt"/>
              </a:rPr>
              <a:t> in different </a:t>
            </a:r>
            <a:r>
              <a:rPr lang="de-DE" dirty="0" err="1">
                <a:latin typeface="+mj-lt"/>
              </a:rPr>
              <a:t>Timeframes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sp>
        <p:nvSpPr>
          <p:cNvPr id="22" name="Google Shape;1458;p32">
            <a:extLst>
              <a:ext uri="{FF2B5EF4-FFF2-40B4-BE49-F238E27FC236}">
                <a16:creationId xmlns:a16="http://schemas.microsoft.com/office/drawing/2014/main" id="{1FFBAA2F-9C28-BD1C-940C-6DC94D5E93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</a:t>
            </a:r>
            <a:r>
              <a:rPr lang="de-DE" dirty="0" err="1">
                <a:latin typeface="+mj-lt"/>
              </a:rPr>
              <a:t>collection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458;p32">
            <a:extLst>
              <a:ext uri="{FF2B5EF4-FFF2-40B4-BE49-F238E27FC236}">
                <a16:creationId xmlns:a16="http://schemas.microsoft.com/office/drawing/2014/main" id="{04C83AA9-DB35-0B44-9666-8450881C5D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+mj-lt"/>
              </a:rPr>
              <a:t>Indicators</a:t>
            </a:r>
            <a:endParaRPr dirty="0">
              <a:latin typeface="+mj-lt"/>
            </a:endParaRPr>
          </a:p>
        </p:txBody>
      </p:sp>
      <p:sp>
        <p:nvSpPr>
          <p:cNvPr id="27" name="Google Shape;1345;p29">
            <a:extLst>
              <a:ext uri="{FF2B5EF4-FFF2-40B4-BE49-F238E27FC236}">
                <a16:creationId xmlns:a16="http://schemas.microsoft.com/office/drawing/2014/main" id="{551F987F-573D-E795-5B88-DC689E3E8B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449377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10 different </a:t>
            </a:r>
            <a:r>
              <a:rPr lang="de-DE" dirty="0" err="1">
                <a:latin typeface="+mj-lt"/>
              </a:rPr>
              <a:t>types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indicators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Momentum (</a:t>
            </a:r>
            <a:r>
              <a:rPr lang="de-DE" dirty="0" err="1">
                <a:latin typeface="+mj-lt"/>
              </a:rPr>
              <a:t>rsi</a:t>
            </a:r>
            <a:r>
              <a:rPr lang="de-DE" dirty="0">
                <a:latin typeface="+mj-lt"/>
              </a:rPr>
              <a:t>)</a:t>
            </a: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Trend (</a:t>
            </a:r>
            <a:r>
              <a:rPr lang="de-DE" dirty="0" err="1">
                <a:latin typeface="+mj-lt"/>
              </a:rPr>
              <a:t>adx</a:t>
            </a:r>
            <a:r>
              <a:rPr lang="de-DE" dirty="0">
                <a:latin typeface="+mj-lt"/>
              </a:rPr>
              <a:t>)</a:t>
            </a:r>
          </a:p>
          <a:p>
            <a:pPr lvl="1" algn="l">
              <a:buChar char="●"/>
            </a:pPr>
            <a:r>
              <a:rPr lang="de-DE" dirty="0" err="1">
                <a:latin typeface="+mj-lt"/>
              </a:rPr>
              <a:t>Overlap</a:t>
            </a:r>
            <a:r>
              <a:rPr lang="de-DE" dirty="0">
                <a:latin typeface="+mj-lt"/>
              </a:rPr>
              <a:t> (</a:t>
            </a:r>
            <a:r>
              <a:rPr lang="de-DE" dirty="0" err="1">
                <a:latin typeface="+mj-lt"/>
              </a:rPr>
              <a:t>sma</a:t>
            </a:r>
            <a:r>
              <a:rPr lang="de-DE" dirty="0">
                <a:latin typeface="+mj-lt"/>
              </a:rPr>
              <a:t>)</a:t>
            </a:r>
          </a:p>
          <a:p>
            <a:pPr lvl="1" algn="l">
              <a:buFont typeface="Work Sans"/>
              <a:buChar char="●"/>
            </a:pPr>
            <a:r>
              <a:rPr lang="de-DE" dirty="0" err="1">
                <a:latin typeface="+mj-lt"/>
              </a:rPr>
              <a:t>Volatility</a:t>
            </a:r>
            <a:r>
              <a:rPr lang="de-DE" dirty="0">
                <a:latin typeface="+mj-lt"/>
              </a:rPr>
              <a:t> (Bollinger Bands)</a:t>
            </a: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every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3 i </a:t>
            </a:r>
            <a:r>
              <a:rPr lang="de-DE" dirty="0" err="1">
                <a:latin typeface="+mj-lt"/>
              </a:rPr>
              <a:t>used</a:t>
            </a:r>
            <a:r>
              <a:rPr lang="de-DE" dirty="0">
                <a:latin typeface="+mj-lt"/>
              </a:rPr>
              <a:t> different </a:t>
            </a:r>
            <a:r>
              <a:rPr lang="de-DE" dirty="0" err="1">
                <a:latin typeface="+mj-lt"/>
              </a:rPr>
              <a:t>Timeperiods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every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which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return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market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i </a:t>
            </a:r>
            <a:r>
              <a:rPr lang="de-DE" dirty="0" err="1">
                <a:latin typeface="+mj-lt"/>
              </a:rPr>
              <a:t>created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categorical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columns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Return 1 </a:t>
            </a:r>
            <a:r>
              <a:rPr lang="de-DE" dirty="0" err="1">
                <a:latin typeface="+mj-lt"/>
              </a:rPr>
              <a:t>if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actual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above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endParaRPr lang="de-DE" dirty="0">
              <a:latin typeface="+mj-lt"/>
            </a:endParaRPr>
          </a:p>
          <a:p>
            <a:pPr lvl="1" algn="l">
              <a:buChar char="●"/>
            </a:pPr>
            <a:r>
              <a:rPr lang="de-DE" dirty="0">
                <a:latin typeface="+mj-lt"/>
              </a:rPr>
              <a:t>Return 0 </a:t>
            </a:r>
            <a:r>
              <a:rPr lang="de-DE" dirty="0" err="1">
                <a:latin typeface="+mj-lt"/>
              </a:rPr>
              <a:t>if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acutal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lover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price</a:t>
            </a: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397697D6-518E-F23D-8DD3-C3B42BAE2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364" r="882" b="503"/>
          <a:stretch/>
        </p:blipFill>
        <p:spPr>
          <a:xfrm>
            <a:off x="5815317" y="1211580"/>
            <a:ext cx="2449843" cy="303022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3A010D7-7635-8092-D154-7ED9647EF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317" y="1211580"/>
            <a:ext cx="2927799" cy="3030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458;p32">
            <a:extLst>
              <a:ext uri="{FF2B5EF4-FFF2-40B4-BE49-F238E27FC236}">
                <a16:creationId xmlns:a16="http://schemas.microsoft.com/office/drawing/2014/main" id="{98327990-53E6-8C65-6938-117909967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Data </a:t>
            </a:r>
            <a:r>
              <a:rPr lang="de-DE" dirty="0" err="1">
                <a:latin typeface="+mj-lt"/>
              </a:rPr>
              <a:t>Cleaning</a:t>
            </a:r>
            <a:endParaRPr dirty="0">
              <a:latin typeface="+mj-lt"/>
            </a:endParaRPr>
          </a:p>
        </p:txBody>
      </p:sp>
      <p:sp>
        <p:nvSpPr>
          <p:cNvPr id="35" name="Google Shape;1345;p29">
            <a:extLst>
              <a:ext uri="{FF2B5EF4-FFF2-40B4-BE49-F238E27FC236}">
                <a16:creationId xmlns:a16="http://schemas.microsoft.com/office/drawing/2014/main" id="{A7526F4E-4A20-8AAB-278F-5ECCEE97BB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8617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 err="1">
                <a:latin typeface="+mj-lt"/>
              </a:rPr>
              <a:t>Before</a:t>
            </a:r>
            <a:r>
              <a:rPr lang="de-DE" dirty="0">
                <a:latin typeface="+mj-lt"/>
              </a:rPr>
              <a:t> 2000 i </a:t>
            </a:r>
            <a:r>
              <a:rPr lang="de-DE" dirty="0" err="1">
                <a:latin typeface="+mj-lt"/>
              </a:rPr>
              <a:t>had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missing</a:t>
            </a:r>
            <a:r>
              <a:rPr lang="de-DE" dirty="0">
                <a:latin typeface="+mj-lt"/>
              </a:rPr>
              <a:t> Data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Volume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de-DE" dirty="0">
                <a:latin typeface="+mj-lt"/>
              </a:rPr>
              <a:t>The final Dataset </a:t>
            </a:r>
            <a:r>
              <a:rPr lang="de-DE" dirty="0" err="1">
                <a:latin typeface="+mj-lt"/>
              </a:rPr>
              <a:t>started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2000</a:t>
            </a: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r>
              <a:rPr lang="de-DE" dirty="0">
                <a:latin typeface="+mj-lt"/>
              </a:rPr>
              <a:t>By </a:t>
            </a:r>
            <a:r>
              <a:rPr lang="de-DE" dirty="0" err="1">
                <a:latin typeface="+mj-lt"/>
              </a:rPr>
              <a:t>computing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Indicator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certain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timeperiod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first</a:t>
            </a:r>
            <a:r>
              <a:rPr lang="de-DE" dirty="0">
                <a:latin typeface="+mj-lt"/>
              </a:rPr>
              <a:t> x </a:t>
            </a:r>
            <a:r>
              <a:rPr lang="de-DE" dirty="0" err="1">
                <a:latin typeface="+mj-lt"/>
              </a:rPr>
              <a:t>rows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missing</a:t>
            </a:r>
            <a:endParaRPr lang="de-DE" dirty="0">
              <a:latin typeface="+mj-lt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de-DE" dirty="0">
                <a:latin typeface="+mj-lt"/>
              </a:rPr>
              <a:t>I </a:t>
            </a:r>
            <a:r>
              <a:rPr lang="de-DE" dirty="0" err="1">
                <a:latin typeface="+mj-lt"/>
              </a:rPr>
              <a:t>dropped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first</a:t>
            </a:r>
            <a:r>
              <a:rPr lang="de-DE" dirty="0">
                <a:latin typeface="+mj-lt"/>
              </a:rPr>
              <a:t> x </a:t>
            </a:r>
            <a:r>
              <a:rPr lang="de-DE" dirty="0" err="1">
                <a:latin typeface="+mj-lt"/>
              </a:rPr>
              <a:t>days</a:t>
            </a: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152400" indent="0" algn="l"/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8;p32">
            <a:extLst>
              <a:ext uri="{FF2B5EF4-FFF2-40B4-BE49-F238E27FC236}">
                <a16:creationId xmlns:a16="http://schemas.microsoft.com/office/drawing/2014/main" id="{F7AA4FC6-C01C-0442-00CC-FC5B5FDCE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25" y="439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Feature </a:t>
            </a:r>
            <a:r>
              <a:rPr lang="de-DE" dirty="0" err="1">
                <a:latin typeface="+mj-lt"/>
              </a:rPr>
              <a:t>Selection</a:t>
            </a:r>
            <a:endParaRPr dirty="0">
              <a:latin typeface="+mj-lt"/>
            </a:endParaRPr>
          </a:p>
        </p:txBody>
      </p:sp>
      <p:sp>
        <p:nvSpPr>
          <p:cNvPr id="7" name="Google Shape;1345;p29">
            <a:extLst>
              <a:ext uri="{FF2B5EF4-FFF2-40B4-BE49-F238E27FC236}">
                <a16:creationId xmlns:a16="http://schemas.microsoft.com/office/drawing/2014/main" id="{BB1FD7BF-EC4D-0FEF-5C86-92993DADD9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527400"/>
            <a:ext cx="7191256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Use </a:t>
            </a:r>
            <a:r>
              <a:rPr lang="de-DE" dirty="0" err="1">
                <a:latin typeface="+mj-lt"/>
              </a:rPr>
              <a:t>Varianace</a:t>
            </a:r>
            <a:r>
              <a:rPr lang="de-DE" dirty="0">
                <a:latin typeface="+mj-lt"/>
              </a:rPr>
              <a:t> Threshold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drop</a:t>
            </a:r>
            <a:r>
              <a:rPr lang="de-DE" dirty="0">
                <a:latin typeface="+mj-lt"/>
              </a:rPr>
              <a:t> Features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Varaince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less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then</a:t>
            </a:r>
            <a:r>
              <a:rPr lang="de-DE" dirty="0">
                <a:latin typeface="+mj-lt"/>
              </a:rPr>
              <a:t> 0.02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dirty="0">
                <a:latin typeface="+mj-lt"/>
              </a:rPr>
              <a:t>Use </a:t>
            </a:r>
            <a:r>
              <a:rPr lang="de-DE" dirty="0" err="1">
                <a:latin typeface="+mj-lt"/>
              </a:rPr>
              <a:t>Correlation</a:t>
            </a:r>
            <a:r>
              <a:rPr lang="de-DE" dirty="0">
                <a:latin typeface="+mj-lt"/>
              </a:rPr>
              <a:t> Matrix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identify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Multicorrelarity</a:t>
            </a:r>
            <a:r>
              <a:rPr lang="de-DE" dirty="0">
                <a:latin typeface="+mj-lt"/>
              </a:rPr>
              <a:t> Threshold = 1 </a:t>
            </a: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>
              <a:latin typeface="+mj-lt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lvl="1" algn="l">
              <a:buChar char="●"/>
            </a:pPr>
            <a:endParaRPr lang="de-DE" dirty="0">
              <a:latin typeface="+mj-lt"/>
            </a:endParaRPr>
          </a:p>
          <a:p>
            <a:pPr algn="l">
              <a:buChar char="●"/>
            </a:pPr>
            <a:endParaRPr lang="de-DE" dirty="0">
              <a:latin typeface="+mj-l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836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052354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ing in the Stock Market Pitch Deck by Slidesgo">
  <a:themeElements>
    <a:clrScheme name="Simple Light">
      <a:dk1>
        <a:srgbClr val="7C4E1C"/>
      </a:dk1>
      <a:lt1>
        <a:srgbClr val="FFFCF7"/>
      </a:lt1>
      <a:dk2>
        <a:srgbClr val="CA871E"/>
      </a:dk2>
      <a:lt2>
        <a:srgbClr val="ECD4C0"/>
      </a:lt2>
      <a:accent1>
        <a:srgbClr val="C3B5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4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Bildschirmpräsentation (16:9)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Raleway</vt:lpstr>
      <vt:lpstr>Work Sans</vt:lpstr>
      <vt:lpstr>Nunito Light</vt:lpstr>
      <vt:lpstr>Söhne</vt:lpstr>
      <vt:lpstr>Arial</vt:lpstr>
      <vt:lpstr>Wingdings</vt:lpstr>
      <vt:lpstr>Courier New</vt:lpstr>
      <vt:lpstr>Kanit Medium</vt:lpstr>
      <vt:lpstr>Investing in the Stock Market Pitch Deck by Slidesgo</vt:lpstr>
      <vt:lpstr>Predicting the Price of the DAX</vt:lpstr>
      <vt:lpstr>1</vt:lpstr>
      <vt:lpstr>What is the direction of the Market?</vt:lpstr>
      <vt:lpstr>Wie wird der DAX berechnet?</vt:lpstr>
      <vt:lpstr>Data collection</vt:lpstr>
      <vt:lpstr>Indicators</vt:lpstr>
      <vt:lpstr>Data Cleaning</vt:lpstr>
      <vt:lpstr>Feature Selection</vt:lpstr>
      <vt:lpstr>PowerPoint-Präsentation</vt:lpstr>
      <vt:lpstr>Class Imbalance</vt:lpstr>
      <vt:lpstr>PowerPoint-Präsentation</vt:lpstr>
      <vt:lpstr>PowerPoint-Präsentation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&amp; colors used</dc:title>
  <dc:creator>Patrick Schütten</dc:creator>
  <cp:lastModifiedBy>Patrick Schütten</cp:lastModifiedBy>
  <cp:revision>6</cp:revision>
  <dcterms:modified xsi:type="dcterms:W3CDTF">2024-01-30T14:58:55Z</dcterms:modified>
</cp:coreProperties>
</file>