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4" r:id="rId2"/>
    <p:sldMasterId id="2147483756" r:id="rId3"/>
    <p:sldMasterId id="2147483768" r:id="rId4"/>
    <p:sldMasterId id="2147483780" r:id="rId5"/>
  </p:sldMasterIdLst>
  <p:notesMasterIdLst>
    <p:notesMasterId r:id="rId29"/>
  </p:notesMasterIdLst>
  <p:sldIdLst>
    <p:sldId id="256" r:id="rId6"/>
    <p:sldId id="267" r:id="rId7"/>
    <p:sldId id="297" r:id="rId8"/>
    <p:sldId id="274" r:id="rId9"/>
    <p:sldId id="261" r:id="rId10"/>
    <p:sldId id="260" r:id="rId11"/>
    <p:sldId id="282" r:id="rId12"/>
    <p:sldId id="276" r:id="rId13"/>
    <p:sldId id="280" r:id="rId14"/>
    <p:sldId id="290" r:id="rId15"/>
    <p:sldId id="296" r:id="rId16"/>
    <p:sldId id="278" r:id="rId17"/>
    <p:sldId id="295" r:id="rId18"/>
    <p:sldId id="281" r:id="rId19"/>
    <p:sldId id="298" r:id="rId20"/>
    <p:sldId id="294" r:id="rId21"/>
    <p:sldId id="299" r:id="rId22"/>
    <p:sldId id="289" r:id="rId23"/>
    <p:sldId id="268" r:id="rId24"/>
    <p:sldId id="284" r:id="rId25"/>
    <p:sldId id="286" r:id="rId26"/>
    <p:sldId id="285"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autoAdjust="0"/>
    <p:restoredTop sz="88578" autoAdjust="0"/>
  </p:normalViewPr>
  <p:slideViewPr>
    <p:cSldViewPr>
      <p:cViewPr>
        <p:scale>
          <a:sx n="100" d="100"/>
          <a:sy n="100" d="100"/>
        </p:scale>
        <p:origin x="-132" y="-120"/>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notesViewPr>
    <p:cSldViewPr>
      <p:cViewPr varScale="1">
        <p:scale>
          <a:sx n="87" d="100"/>
          <a:sy n="87" d="100"/>
        </p:scale>
        <p:origin x="-162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516DF-87C2-471D-9C10-A9C16E900D36}" type="datetimeFigureOut">
              <a:rPr lang="en-US" smtClean="0"/>
              <a:t>9/4/2014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DC605-E849-4421-842E-F4D8CC3447E7}" type="slidenum">
              <a:rPr lang="en-US" smtClean="0"/>
              <a:t>‹#›</a:t>
            </a:fld>
            <a:endParaRPr lang="en-US"/>
          </a:p>
        </p:txBody>
      </p:sp>
    </p:spTree>
    <p:extLst>
      <p:ext uri="{BB962C8B-B14F-4D97-AF65-F5344CB8AC3E}">
        <p14:creationId xmlns:p14="http://schemas.microsoft.com/office/powerpoint/2010/main" val="110815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Cableway Management Interface (</a:t>
            </a:r>
            <a:r>
              <a:rPr lang="en-US" baseline="0" dirty="0" smtClean="0"/>
              <a:t>CMI) is part of SIMS Safety, it </a:t>
            </a:r>
            <a:r>
              <a:rPr lang="en-US" dirty="0" smtClean="0"/>
              <a:t>was developed to address Cableway</a:t>
            </a:r>
            <a:r>
              <a:rPr lang="en-US" baseline="0" dirty="0" smtClean="0"/>
              <a:t> Safety at the field level but also as a management tool for inspectors, supervisors, safety personnel, and HQ Staff. Being part of SIMS, CMI has a national cableway perspective with  locational data and maps. It also provides interactive data access to cableway attributes such as: type, status, aerial markers or not, recent visits, current and past inspection data, forms,  inspectors, and remediation activity. This interactive system was designed to replace the annual cableway </a:t>
            </a:r>
            <a:r>
              <a:rPr lang="en-US" u="sng" baseline="0" dirty="0" err="1" smtClean="0"/>
              <a:t>datacalls</a:t>
            </a:r>
            <a:r>
              <a:rPr lang="en-US" baseline="0" dirty="0" smtClean="0"/>
              <a:t> by the Regional Safety Managers. You can use this </a:t>
            </a:r>
            <a:r>
              <a:rPr lang="en-US" baseline="0" dirty="0" err="1" smtClean="0"/>
              <a:t>url</a:t>
            </a:r>
            <a:r>
              <a:rPr lang="en-US" baseline="0" dirty="0" smtClean="0"/>
              <a:t> to access CMI.</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a:t>
            </a:fld>
            <a:endParaRPr lang="en-US"/>
          </a:p>
        </p:txBody>
      </p:sp>
    </p:spTree>
    <p:extLst>
      <p:ext uri="{BB962C8B-B14F-4D97-AF65-F5344CB8AC3E}">
        <p14:creationId xmlns:p14="http://schemas.microsoft.com/office/powerpoint/2010/main" val="3844396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good cableway report with multiple site visits by type, action taken, and an example of supporting documentation, along with remarks,</a:t>
            </a:r>
            <a:r>
              <a:rPr lang="en-US" baseline="0" dirty="0" smtClean="0"/>
              <a:t> all archived in CMI.</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10</a:t>
            </a:fld>
            <a:endParaRPr lang="en-US"/>
          </a:p>
        </p:txBody>
      </p:sp>
    </p:spTree>
    <p:extLst>
      <p:ext uri="{BB962C8B-B14F-4D97-AF65-F5344CB8AC3E}">
        <p14:creationId xmlns:p14="http://schemas.microsoft.com/office/powerpoint/2010/main" val="6238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another example of documentation</a:t>
            </a:r>
            <a:r>
              <a:rPr lang="en-US" baseline="0" dirty="0" smtClean="0"/>
              <a:t> archived from this cableway site.</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11</a:t>
            </a:fld>
            <a:endParaRPr lang="en-US"/>
          </a:p>
        </p:txBody>
      </p:sp>
    </p:spTree>
    <p:extLst>
      <p:ext uri="{BB962C8B-B14F-4D97-AF65-F5344CB8AC3E}">
        <p14:creationId xmlns:p14="http://schemas.microsoft.com/office/powerpoint/2010/main" val="2574188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u="sng" dirty="0" smtClean="0"/>
              <a:t>View or Edit an existing Site Visi</a:t>
            </a:r>
            <a:r>
              <a:rPr lang="en-US" dirty="0" smtClean="0"/>
              <a:t>t,</a:t>
            </a:r>
            <a:r>
              <a:rPr lang="en-US" baseline="0" dirty="0" smtClean="0"/>
              <a:t> first select a site, expand, then edit. </a:t>
            </a:r>
            <a:r>
              <a:rPr lang="en-US" dirty="0" smtClean="0"/>
              <a:t>Changes can be made to the:</a:t>
            </a:r>
            <a:r>
              <a:rPr lang="en-US" baseline="0" dirty="0" smtClean="0"/>
              <a:t> date, visit type, action, or remarks. You can also upload any </a:t>
            </a:r>
            <a:r>
              <a:rPr lang="en-US" baseline="0" dirty="0" smtClean="0"/>
              <a:t>new, additional, </a:t>
            </a:r>
            <a:r>
              <a:rPr lang="en-US" baseline="0" dirty="0" smtClean="0"/>
              <a:t>or edited documentation by scanning the original documents, saving to a .</a:t>
            </a:r>
            <a:r>
              <a:rPr lang="en-US" baseline="0" dirty="0" err="1" smtClean="0"/>
              <a:t>pdf</a:t>
            </a:r>
            <a:r>
              <a:rPr lang="en-US" baseline="0" dirty="0" smtClean="0"/>
              <a:t> or .doc file, and uploading into the system.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12</a:t>
            </a:fld>
            <a:endParaRPr lang="en-US"/>
          </a:p>
        </p:txBody>
      </p:sp>
    </p:spTree>
    <p:extLst>
      <p:ext uri="{BB962C8B-B14F-4D97-AF65-F5344CB8AC3E}">
        <p14:creationId xmlns:p14="http://schemas.microsoft.com/office/powerpoint/2010/main" val="10179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the CMI homepage. If</a:t>
            </a:r>
            <a:r>
              <a:rPr lang="en-US" baseline="0" dirty="0" smtClean="0"/>
              <a:t> we want to add a new cableway, click , </a:t>
            </a:r>
            <a:r>
              <a:rPr lang="en-US" b="1" baseline="0" dirty="0" smtClean="0"/>
              <a:t> [+]  </a:t>
            </a:r>
            <a:r>
              <a:rPr lang="en-US" baseline="0" dirty="0" smtClean="0"/>
              <a:t>Add New Cableway</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13</a:t>
            </a:fld>
            <a:endParaRPr lang="en-US"/>
          </a:p>
        </p:txBody>
      </p:sp>
    </p:spTree>
    <p:extLst>
      <p:ext uri="{BB962C8B-B14F-4D97-AF65-F5344CB8AC3E}">
        <p14:creationId xmlns:p14="http://schemas.microsoft.com/office/powerpoint/2010/main" val="2951060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select </a:t>
            </a:r>
            <a:r>
              <a:rPr lang="en-US" u="sng" baseline="0" dirty="0" smtClean="0"/>
              <a:t>Add New Cableway</a:t>
            </a:r>
            <a:r>
              <a:rPr lang="en-US" baseline="0" dirty="0" smtClean="0"/>
              <a:t>, CMI lists </a:t>
            </a:r>
            <a:r>
              <a:rPr lang="en-US" baseline="0" dirty="0" smtClean="0"/>
              <a:t>all cableway </a:t>
            </a:r>
            <a:r>
              <a:rPr lang="en-US" baseline="0" dirty="0" smtClean="0"/>
              <a:t>sites operated by the </a:t>
            </a:r>
            <a:r>
              <a:rPr lang="en-US" baseline="0" dirty="0" smtClean="0"/>
              <a:t>WSC </a:t>
            </a:r>
            <a:r>
              <a:rPr lang="en-US" baseline="0" dirty="0" smtClean="0"/>
              <a:t>starting with the lowest station ID.  Click on the expand icon to get the whole list of </a:t>
            </a:r>
            <a:r>
              <a:rPr lang="en-US" baseline="0" dirty="0" smtClean="0"/>
              <a:t>WSC </a:t>
            </a:r>
            <a:r>
              <a:rPr lang="en-US" baseline="0" dirty="0" smtClean="0"/>
              <a:t>sites, select the appropriate site. Input the cableway nickname, status, type, frequency, and whether it has an aerial markers or not. Nicknames allow multiple cableways at a site.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 In CMI you</a:t>
            </a:r>
            <a:r>
              <a:rPr lang="en-US" baseline="0" dirty="0" smtClean="0"/>
              <a:t> can only add a new cableway to an existing SIMS site. To </a:t>
            </a:r>
            <a:r>
              <a:rPr lang="en-US" u="none" baseline="0" dirty="0" smtClean="0"/>
              <a:t>add a cableway </a:t>
            </a:r>
            <a:r>
              <a:rPr lang="en-US" baseline="0" dirty="0" smtClean="0"/>
              <a:t>to a “</a:t>
            </a:r>
            <a:r>
              <a:rPr lang="en-US" u="sng" baseline="0" dirty="0" smtClean="0"/>
              <a:t>new” Station</a:t>
            </a:r>
            <a:r>
              <a:rPr lang="en-US" u="none" baseline="0" dirty="0" smtClean="0"/>
              <a:t> you</a:t>
            </a:r>
            <a:r>
              <a:rPr lang="en-US" baseline="0" dirty="0" smtClean="0"/>
              <a:t> first need to contact the SIMS Development Team to establish the new site in </a:t>
            </a:r>
            <a:r>
              <a:rPr lang="en-US" baseline="0" dirty="0" smtClean="0"/>
              <a:t>SIMS (</a:t>
            </a:r>
            <a:r>
              <a:rPr lang="en-US" sz="1200" dirty="0" smtClean="0"/>
              <a:t>gs-w_help_SIMS@usgs.gov).</a:t>
            </a:r>
          </a:p>
          <a:p>
            <a:endParaRPr lang="en-US" baseline="0" dirty="0" smtClean="0"/>
          </a:p>
          <a:p>
            <a:endParaRPr lang="en-US" baseline="0" dirty="0" smtClean="0"/>
          </a:p>
          <a:p>
            <a:r>
              <a:rPr lang="en-US" baseline="0" dirty="0" smtClean="0"/>
              <a:t>We have seen how to </a:t>
            </a:r>
            <a:r>
              <a:rPr lang="en-US" baseline="0" dirty="0" smtClean="0"/>
              <a:t>1. update </a:t>
            </a:r>
            <a:r>
              <a:rPr lang="en-US" baseline="0" dirty="0" smtClean="0"/>
              <a:t>cableway status and type; </a:t>
            </a:r>
            <a:r>
              <a:rPr lang="en-US" baseline="0" dirty="0" smtClean="0"/>
              <a:t>2. add </a:t>
            </a:r>
            <a:r>
              <a:rPr lang="en-US" baseline="0" dirty="0" smtClean="0"/>
              <a:t>a new site visit, </a:t>
            </a:r>
            <a:r>
              <a:rPr lang="en-US" baseline="0" dirty="0" smtClean="0"/>
              <a:t>3. edit </a:t>
            </a:r>
            <a:r>
              <a:rPr lang="en-US" baseline="0" dirty="0" smtClean="0"/>
              <a:t>a site visit, and </a:t>
            </a:r>
            <a:r>
              <a:rPr lang="en-US" baseline="0" dirty="0" smtClean="0"/>
              <a:t>4. add </a:t>
            </a:r>
            <a:r>
              <a:rPr lang="en-US" baseline="0" dirty="0" smtClean="0"/>
              <a:t>a new cableway. These are the basic </a:t>
            </a:r>
            <a:r>
              <a:rPr lang="en-US" baseline="0" dirty="0" smtClean="0"/>
              <a:t>operations. Working in CMI </a:t>
            </a:r>
            <a:r>
              <a:rPr lang="en-US" baseline="0" dirty="0" smtClean="0"/>
              <a:t>is basically a very simple process.</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14</a:t>
            </a:fld>
            <a:endParaRPr lang="en-US"/>
          </a:p>
        </p:txBody>
      </p:sp>
    </p:spTree>
    <p:extLst>
      <p:ext uri="{BB962C8B-B14F-4D97-AF65-F5344CB8AC3E}">
        <p14:creationId xmlns:p14="http://schemas.microsoft.com/office/powerpoint/2010/main" val="419757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enhanced reports available in CMI from the National Homepage. Check</a:t>
            </a:r>
            <a:r>
              <a:rPr lang="en-US" baseline="0" dirty="0" smtClean="0"/>
              <a:t> </a:t>
            </a:r>
            <a:r>
              <a:rPr lang="en-US" baseline="0" dirty="0" smtClean="0"/>
              <a:t>Cableway Inspection Status</a:t>
            </a:r>
            <a:r>
              <a:rPr lang="en-US" dirty="0" smtClean="0"/>
              <a:t> </a:t>
            </a:r>
          </a:p>
        </p:txBody>
      </p:sp>
      <p:sp>
        <p:nvSpPr>
          <p:cNvPr id="4" name="Slide Number Placeholder 3"/>
          <p:cNvSpPr>
            <a:spLocks noGrp="1"/>
          </p:cNvSpPr>
          <p:nvPr>
            <p:ph type="sldNum" sz="quarter" idx="10"/>
          </p:nvPr>
        </p:nvSpPr>
        <p:spPr/>
        <p:txBody>
          <a:bodyPr/>
          <a:lstStyle/>
          <a:p>
            <a:fld id="{466DC605-E849-4421-842E-F4D8CC3447E7}" type="slidenum">
              <a:rPr lang="en-US" smtClean="0"/>
              <a:t>15</a:t>
            </a:fld>
            <a:endParaRPr lang="en-US"/>
          </a:p>
        </p:txBody>
      </p:sp>
    </p:spTree>
    <p:extLst>
      <p:ext uri="{BB962C8B-B14F-4D97-AF65-F5344CB8AC3E}">
        <p14:creationId xmlns:p14="http://schemas.microsoft.com/office/powerpoint/2010/main" val="845549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Cableway</a:t>
            </a:r>
            <a:r>
              <a:rPr lang="en-US" baseline="0" dirty="0" smtClean="0"/>
              <a:t> </a:t>
            </a:r>
            <a:r>
              <a:rPr lang="en-US" dirty="0" smtClean="0"/>
              <a:t>Inspection Status Reports are available at the national level: http://sims.water.usgs.gov</a:t>
            </a:r>
            <a:r>
              <a:rPr lang="en-US" baseline="0" dirty="0" smtClean="0"/>
              <a:t> National Status Reports/Cableways/Inspection Status and at the Science Center Level: SC homepage/SIMS/Office Related Information/Cableway Status Report_ </a:t>
            </a:r>
            <a:r>
              <a:rPr lang="en-US" baseline="0" dirty="0" smtClean="0">
                <a:solidFill>
                  <a:srgbClr val="FF0000"/>
                </a:solidFill>
              </a:rPr>
              <a:t>NEW!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16</a:t>
            </a:fld>
            <a:endParaRPr lang="en-US"/>
          </a:p>
        </p:txBody>
      </p:sp>
    </p:spTree>
    <p:extLst>
      <p:ext uri="{BB962C8B-B14F-4D97-AF65-F5344CB8AC3E}">
        <p14:creationId xmlns:p14="http://schemas.microsoft.com/office/powerpoint/2010/main" val="100176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look at</a:t>
            </a:r>
            <a:r>
              <a:rPr lang="en-US" baseline="0" dirty="0" smtClean="0"/>
              <a:t> Other R</a:t>
            </a:r>
            <a:r>
              <a:rPr lang="en-US" dirty="0" smtClean="0"/>
              <a:t>eports, </a:t>
            </a:r>
            <a:r>
              <a:rPr lang="en-US" dirty="0" smtClean="0"/>
              <a:t>here you will find map </a:t>
            </a:r>
            <a:r>
              <a:rPr lang="en-US" dirty="0" smtClean="0"/>
              <a:t>reports </a:t>
            </a:r>
            <a:r>
              <a:rPr lang="en-US" dirty="0" smtClean="0"/>
              <a:t>that are </a:t>
            </a:r>
            <a:r>
              <a:rPr lang="en-US" dirty="0" smtClean="0"/>
              <a:t>created monthly.</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17</a:t>
            </a:fld>
            <a:endParaRPr lang="en-US"/>
          </a:p>
        </p:txBody>
      </p:sp>
    </p:spTree>
    <p:extLst>
      <p:ext uri="{BB962C8B-B14F-4D97-AF65-F5344CB8AC3E}">
        <p14:creationId xmlns:p14="http://schemas.microsoft.com/office/powerpoint/2010/main" val="84554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select any monthly report. Here we have</a:t>
            </a:r>
            <a:r>
              <a:rPr lang="en-US" baseline="0" dirty="0" smtClean="0"/>
              <a:t> the Cableways/</a:t>
            </a:r>
            <a:r>
              <a:rPr lang="en-US" u="none" baseline="0" dirty="0" smtClean="0"/>
              <a:t>Other Reports </a:t>
            </a:r>
            <a:r>
              <a:rPr lang="en-US" u="none" baseline="0" dirty="0" smtClean="0"/>
              <a:t>– “</a:t>
            </a:r>
            <a:r>
              <a:rPr lang="en-US" b="1" u="none" baseline="0" dirty="0" smtClean="0"/>
              <a:t>Maps”</a:t>
            </a:r>
            <a:r>
              <a:rPr lang="en-US" u="none" baseline="0" dirty="0" smtClean="0"/>
              <a:t> </a:t>
            </a:r>
            <a:r>
              <a:rPr lang="en-US" baseline="0" dirty="0" smtClean="0"/>
              <a:t>for Aug 1, 2013. There are five separate maps in this report: 1. Active Cableway </a:t>
            </a:r>
            <a:r>
              <a:rPr lang="en-US" u="sng" baseline="0" dirty="0" smtClean="0"/>
              <a:t>Inspections Due</a:t>
            </a:r>
            <a:r>
              <a:rPr lang="en-US" baseline="0" dirty="0" smtClean="0"/>
              <a:t>, 2.  </a:t>
            </a:r>
            <a:r>
              <a:rPr lang="en-US" u="sng" baseline="0" dirty="0" smtClean="0"/>
              <a:t>Active Cableways</a:t>
            </a:r>
            <a:r>
              <a:rPr lang="en-US" baseline="0" dirty="0" smtClean="0"/>
              <a:t>, 3. Active Cableway </a:t>
            </a:r>
            <a:r>
              <a:rPr lang="en-US" u="sng" baseline="0" dirty="0" smtClean="0"/>
              <a:t>Type</a:t>
            </a:r>
            <a:r>
              <a:rPr lang="en-US" baseline="0" dirty="0" smtClean="0"/>
              <a:t>, 4. </a:t>
            </a:r>
            <a:r>
              <a:rPr lang="en-US" u="sng" baseline="0" dirty="0" smtClean="0"/>
              <a:t>Inactive</a:t>
            </a:r>
            <a:r>
              <a:rPr lang="en-US" baseline="0" dirty="0" smtClean="0"/>
              <a:t> Cableways, and 5. </a:t>
            </a:r>
            <a:r>
              <a:rPr lang="en-US" u="sng" baseline="0" dirty="0" smtClean="0"/>
              <a:t>Remediated</a:t>
            </a:r>
            <a:r>
              <a:rPr lang="en-US" baseline="0" dirty="0" smtClean="0"/>
              <a:t> Cableways. These maps are currently being updated monthly and show national trends for managing USGS cableways (inspections, potential training requirements, etc.)</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18</a:t>
            </a:fld>
            <a:endParaRPr lang="en-US"/>
          </a:p>
        </p:txBody>
      </p:sp>
    </p:spTree>
    <p:extLst>
      <p:ext uri="{BB962C8B-B14F-4D97-AF65-F5344CB8AC3E}">
        <p14:creationId xmlns:p14="http://schemas.microsoft.com/office/powerpoint/2010/main" val="383153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a:t>
            </a:r>
            <a:r>
              <a:rPr lang="en-US" baseline="0" dirty="0" smtClean="0"/>
              <a:t> f</a:t>
            </a:r>
            <a:r>
              <a:rPr lang="en-US" dirty="0" smtClean="0"/>
              <a:t>rom the SIMS homepage, Cableways/</a:t>
            </a:r>
            <a:r>
              <a:rPr lang="en-US" baseline="0" dirty="0" smtClean="0"/>
              <a:t> </a:t>
            </a:r>
            <a:r>
              <a:rPr lang="en-US" u="none" dirty="0" smtClean="0"/>
              <a:t>Other Reports </a:t>
            </a:r>
            <a:r>
              <a:rPr lang="en-US" dirty="0" smtClean="0"/>
              <a:t>–</a:t>
            </a:r>
            <a:r>
              <a:rPr lang="en-US" baseline="0" dirty="0" smtClean="0"/>
              <a:t> </a:t>
            </a:r>
            <a:r>
              <a:rPr lang="en-US" baseline="0" dirty="0" smtClean="0"/>
              <a:t>“</a:t>
            </a:r>
            <a:r>
              <a:rPr lang="en-US" b="1" baseline="0" dirty="0" smtClean="0"/>
              <a:t>Status</a:t>
            </a:r>
            <a:r>
              <a:rPr lang="en-US" baseline="0" dirty="0" smtClean="0"/>
              <a:t>”, </a:t>
            </a:r>
            <a:r>
              <a:rPr lang="en-US" baseline="0" dirty="0" smtClean="0"/>
              <a:t>we can chose </a:t>
            </a:r>
            <a:r>
              <a:rPr lang="en-US" u="none" baseline="0" dirty="0" smtClean="0"/>
              <a:t>Status </a:t>
            </a:r>
            <a:r>
              <a:rPr lang="en-US" baseline="0" dirty="0" smtClean="0"/>
              <a:t>by date. This will provide a complete database download for each cableway record. Out to the right of this spreadsheet there is much more data, than can be shown on this slide.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has been a quick over view of the CMI. If you have future questions look on the CMI homepage for more instructions or give me a call.</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66DC605-E849-4421-842E-F4D8CC3447E7}" type="slidenum">
              <a:rPr lang="en-US" smtClean="0"/>
              <a:t>19</a:t>
            </a:fld>
            <a:endParaRPr lang="en-US"/>
          </a:p>
        </p:txBody>
      </p:sp>
    </p:spTree>
    <p:extLst>
      <p:ext uri="{BB962C8B-B14F-4D97-AF65-F5344CB8AC3E}">
        <p14:creationId xmlns:p14="http://schemas.microsoft.com/office/powerpoint/2010/main" val="340712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Login to SIMS at </a:t>
            </a:r>
            <a:r>
              <a:rPr lang="en-US" sz="1200" u="sng" dirty="0" smtClean="0"/>
              <a:t>http://sims.water.usgs.gov</a:t>
            </a:r>
            <a:r>
              <a:rPr lang="en-US" sz="1200" u="none" dirty="0" smtClean="0"/>
              <a:t>. </a:t>
            </a:r>
            <a:r>
              <a:rPr lang="en-US" dirty="0" smtClean="0"/>
              <a:t>This is the SIMS homepage,</a:t>
            </a:r>
            <a:r>
              <a:rPr lang="en-US" baseline="0" dirty="0" smtClean="0"/>
              <a:t> it can be used to access the SIMS Cableway Management Interface. </a:t>
            </a:r>
            <a:r>
              <a:rPr lang="en-US" dirty="0" smtClean="0"/>
              <a:t> This past year we</a:t>
            </a:r>
            <a:r>
              <a:rPr lang="en-US" baseline="0" dirty="0" smtClean="0"/>
              <a:t> have made </a:t>
            </a:r>
            <a:r>
              <a:rPr lang="en-US" dirty="0" smtClean="0"/>
              <a:t>good progress.</a:t>
            </a:r>
            <a:r>
              <a:rPr lang="en-US" baseline="0" dirty="0" smtClean="0"/>
              <a:t> We now have a complete inventory of cableways across the country with site locations, maps, and actual inspection data. </a:t>
            </a:r>
            <a:r>
              <a:rPr lang="en-US" baseline="0" dirty="0" smtClean="0"/>
              <a:t>For a national list of cableways click on Cableways: “Information”. You </a:t>
            </a:r>
            <a:r>
              <a:rPr lang="en-US" baseline="0" dirty="0" smtClean="0"/>
              <a:t>can access your local </a:t>
            </a:r>
            <a:r>
              <a:rPr lang="en-US" baseline="0" dirty="0" smtClean="0"/>
              <a:t>WSC </a:t>
            </a:r>
            <a:r>
              <a:rPr lang="en-US" baseline="0" dirty="0" smtClean="0"/>
              <a:t>cableways from this page, by entering your </a:t>
            </a:r>
            <a:r>
              <a:rPr lang="en-US" baseline="0" dirty="0" smtClean="0"/>
              <a:t>state, clicking on your state, or inserting the station ID.</a:t>
            </a:r>
            <a:r>
              <a:rPr lang="en-US" dirty="0" smtClean="0"/>
              <a:t>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2</a:t>
            </a:fld>
            <a:endParaRPr lang="en-US" dirty="0"/>
          </a:p>
        </p:txBody>
      </p:sp>
    </p:spTree>
    <p:extLst>
      <p:ext uri="{BB962C8B-B14F-4D97-AF65-F5344CB8AC3E}">
        <p14:creationId xmlns:p14="http://schemas.microsoft.com/office/powerpoint/2010/main" val="3244545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you will find the</a:t>
            </a:r>
            <a:r>
              <a:rPr lang="en-US" baseline="0" dirty="0" smtClean="0"/>
              <a:t> system is very straight forward and easy to use. One more item you may be interested in.</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20</a:t>
            </a:fld>
            <a:endParaRPr lang="en-US"/>
          </a:p>
        </p:txBody>
      </p:sp>
    </p:spTree>
    <p:extLst>
      <p:ext uri="{BB962C8B-B14F-4D97-AF65-F5344CB8AC3E}">
        <p14:creationId xmlns:p14="http://schemas.microsoft.com/office/powerpoint/2010/main" val="585139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electronic version of the Cableway Inspection Checklist for a bank operated cableway</a:t>
            </a:r>
            <a:r>
              <a:rPr lang="en-US" baseline="0" smtClean="0"/>
              <a:t>. This </a:t>
            </a:r>
            <a:r>
              <a:rPr lang="en-US" baseline="0" dirty="0" smtClean="0"/>
              <a:t>form and one for manned cableways was developed by Cameron Marshall, in Tacoma WA. He uses a tablet computer to conduct his cableway inspections, downloads the files into his desktop, and then uploads them to CMI.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21</a:t>
            </a:fld>
            <a:endParaRPr lang="en-US"/>
          </a:p>
        </p:txBody>
      </p:sp>
    </p:spTree>
    <p:extLst>
      <p:ext uri="{BB962C8B-B14F-4D97-AF65-F5344CB8AC3E}">
        <p14:creationId xmlns:p14="http://schemas.microsoft.com/office/powerpoint/2010/main" val="2136301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the form for a manned cableway. As you can see, most of the responses are dropdowns and there is a </a:t>
            </a:r>
            <a:r>
              <a:rPr lang="en-US" baseline="0" smtClean="0"/>
              <a:t>sign-off function, using a Smart Card, </a:t>
            </a:r>
            <a:r>
              <a:rPr lang="en-US" baseline="0" dirty="0" smtClean="0"/>
              <a:t>at the bottom.</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22</a:t>
            </a:fld>
            <a:endParaRPr lang="en-US"/>
          </a:p>
        </p:txBody>
      </p:sp>
    </p:spTree>
    <p:extLst>
      <p:ext uri="{BB962C8B-B14F-4D97-AF65-F5344CB8AC3E}">
        <p14:creationId xmlns:p14="http://schemas.microsoft.com/office/powerpoint/2010/main" val="3510966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with a question.</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23</a:t>
            </a:fld>
            <a:endParaRPr lang="en-US"/>
          </a:p>
        </p:txBody>
      </p:sp>
    </p:spTree>
    <p:extLst>
      <p:ext uri="{BB962C8B-B14F-4D97-AF65-F5344CB8AC3E}">
        <p14:creationId xmlns:p14="http://schemas.microsoft.com/office/powerpoint/2010/main" val="67462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National Cableway</a:t>
            </a:r>
            <a:r>
              <a:rPr lang="en-US" baseline="0" dirty="0" smtClean="0"/>
              <a:t> Information report provides </a:t>
            </a:r>
            <a:r>
              <a:rPr lang="en-US" baseline="0" dirty="0" smtClean="0"/>
              <a:t>a list of all USGS cableways. </a:t>
            </a:r>
            <a:r>
              <a:rPr lang="en-US" baseline="0" dirty="0" smtClean="0"/>
              <a:t>Y</a:t>
            </a:r>
            <a:r>
              <a:rPr lang="en-US" dirty="0" smtClean="0"/>
              <a:t>ou </a:t>
            </a:r>
            <a:r>
              <a:rPr lang="en-US" dirty="0" smtClean="0"/>
              <a:t>can sort the</a:t>
            </a:r>
            <a:r>
              <a:rPr lang="en-US" baseline="0" dirty="0" smtClean="0"/>
              <a:t> national database</a:t>
            </a:r>
            <a:r>
              <a:rPr lang="en-US" dirty="0" smtClean="0"/>
              <a:t> by Region, WSC, Site, Status and Type, using the filter icon. In this case I sorted by the SW Region and AZ. T</a:t>
            </a:r>
            <a:r>
              <a:rPr lang="en-US" baseline="0" dirty="0" smtClean="0"/>
              <a:t>his is also a great tool to sort for a lake, river, creek, city, or a station ID. Let’s say you only know the station ID, or you want all cableways in Winslow, AZ or any wash in AZ. Just insert the site criteria and click the filter icon.</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3</a:t>
            </a:fld>
            <a:endParaRPr lang="en-US"/>
          </a:p>
        </p:txBody>
      </p:sp>
    </p:spTree>
    <p:extLst>
      <p:ext uri="{BB962C8B-B14F-4D97-AF65-F5344CB8AC3E}">
        <p14:creationId xmlns:p14="http://schemas.microsoft.com/office/powerpoint/2010/main" val="382698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also go directly to your state logon</a:t>
            </a:r>
            <a:r>
              <a:rPr lang="en-US" baseline="0" dirty="0" smtClean="0"/>
              <a:t>, c</a:t>
            </a:r>
            <a:r>
              <a:rPr lang="en-US" sz="1200" dirty="0" smtClean="0"/>
              <a:t>lick on Admin Tasks, and then Add/Edit Cableways. This will open up the CMI homepage where </a:t>
            </a:r>
            <a:r>
              <a:rPr lang="en-US" baseline="0" dirty="0" smtClean="0"/>
              <a:t>you will see a list of cableways associated with your </a:t>
            </a:r>
            <a:r>
              <a:rPr lang="en-US" baseline="0" dirty="0" smtClean="0"/>
              <a:t>WSC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4</a:t>
            </a:fld>
            <a:endParaRPr lang="en-US"/>
          </a:p>
        </p:txBody>
      </p:sp>
    </p:spTree>
    <p:extLst>
      <p:ext uri="{BB962C8B-B14F-4D97-AF65-F5344CB8AC3E}">
        <p14:creationId xmlns:p14="http://schemas.microsoft.com/office/powerpoint/2010/main" val="163992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CMI homepage. There are four things to note in the header: 1. Cableway definition (the top), and </a:t>
            </a:r>
            <a:r>
              <a:rPr lang="en-US" b="1" dirty="0" smtClean="0">
                <a:solidFill>
                  <a:srgbClr val="FF0000"/>
                </a:solidFill>
              </a:rPr>
              <a:t>links</a:t>
            </a:r>
            <a:r>
              <a:rPr lang="en-US" dirty="0" smtClean="0"/>
              <a:t> to:</a:t>
            </a:r>
            <a:r>
              <a:rPr lang="en-US" baseline="0" dirty="0" smtClean="0"/>
              <a:t> </a:t>
            </a:r>
            <a:r>
              <a:rPr lang="en-US" dirty="0" smtClean="0"/>
              <a:t>2. Removed or remediated cableways (codes r or </a:t>
            </a:r>
            <a:r>
              <a:rPr lang="en-US" dirty="0" err="1" smtClean="0"/>
              <a:t>ro</a:t>
            </a:r>
            <a:r>
              <a:rPr lang="en-US" dirty="0" smtClean="0"/>
              <a:t>),</a:t>
            </a:r>
            <a:r>
              <a:rPr lang="en-US" baseline="0" dirty="0" smtClean="0"/>
              <a:t> 3</a:t>
            </a:r>
            <a:r>
              <a:rPr lang="en-US" dirty="0" smtClean="0"/>
              <a:t>. Survey Safety Manual, SM 445-2-H, Chapter 41 on Cableways, and</a:t>
            </a:r>
            <a:r>
              <a:rPr lang="en-US" baseline="0" dirty="0" smtClean="0"/>
              <a:t> 4. CMI instructions which you can </a:t>
            </a:r>
            <a:r>
              <a:rPr lang="en-US" baseline="0" dirty="0" smtClean="0"/>
              <a:t>download </a:t>
            </a:r>
            <a:r>
              <a:rPr lang="en-US" baseline="0" dirty="0" smtClean="0"/>
              <a:t>from SIMS.</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5</a:t>
            </a:fld>
            <a:endParaRPr lang="en-US"/>
          </a:p>
        </p:txBody>
      </p:sp>
    </p:spTree>
    <p:extLst>
      <p:ext uri="{BB962C8B-B14F-4D97-AF65-F5344CB8AC3E}">
        <p14:creationId xmlns:p14="http://schemas.microsoft.com/office/powerpoint/2010/main" val="29510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 into the operation of CMI</a:t>
            </a:r>
            <a:r>
              <a:rPr lang="en-US" baseline="0" dirty="0" smtClean="0"/>
              <a:t>,</a:t>
            </a:r>
            <a:r>
              <a:rPr lang="en-US" dirty="0" smtClean="0"/>
              <a:t> here are some helpful hints. You will need to know each icon’s function to update cableways.</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6</a:t>
            </a:fld>
            <a:endParaRPr lang="en-US"/>
          </a:p>
        </p:txBody>
      </p:sp>
    </p:spTree>
    <p:extLst>
      <p:ext uri="{BB962C8B-B14F-4D97-AF65-F5344CB8AC3E}">
        <p14:creationId xmlns:p14="http://schemas.microsoft.com/office/powerpoint/2010/main" val="175333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are some more helpful</a:t>
            </a:r>
            <a:r>
              <a:rPr lang="en-US" baseline="0" dirty="0" smtClean="0"/>
              <a:t> tools. </a:t>
            </a:r>
            <a:r>
              <a:rPr lang="en-US" dirty="0" smtClean="0"/>
              <a:t>From the home screen you can search for</a:t>
            </a:r>
            <a:r>
              <a:rPr lang="en-US" baseline="0" dirty="0" smtClean="0"/>
              <a:t> a </a:t>
            </a:r>
            <a:r>
              <a:rPr lang="en-US" dirty="0" smtClean="0"/>
              <a:t>Site</a:t>
            </a:r>
            <a:r>
              <a:rPr lang="en-US" baseline="0" dirty="0" smtClean="0"/>
              <a:t> or an Office, using the filter icon. You can also sort the headings alphabetically for Site, </a:t>
            </a:r>
            <a:r>
              <a:rPr lang="en-US" baseline="0" dirty="0" smtClean="0"/>
              <a:t>Status ( a – for active), </a:t>
            </a:r>
            <a:r>
              <a:rPr lang="en-US" baseline="0" dirty="0" smtClean="0"/>
              <a:t>or Type (m </a:t>
            </a:r>
            <a:r>
              <a:rPr lang="en-US" baseline="0" dirty="0" smtClean="0"/>
              <a:t>- for </a:t>
            </a:r>
            <a:r>
              <a:rPr lang="en-US" baseline="0" dirty="0" smtClean="0"/>
              <a:t>all manned cableways ). Once sorted you can then select a specific site and by expanding the site, you can then Add or Edit a site visit.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7</a:t>
            </a:fld>
            <a:endParaRPr lang="en-US"/>
          </a:p>
        </p:txBody>
      </p:sp>
    </p:spTree>
    <p:extLst>
      <p:ext uri="{BB962C8B-B14F-4D97-AF65-F5344CB8AC3E}">
        <p14:creationId xmlns:p14="http://schemas.microsoft.com/office/powerpoint/2010/main" val="48736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u="sng" dirty="0" smtClean="0"/>
              <a:t>Update Cableway </a:t>
            </a:r>
            <a:r>
              <a:rPr lang="en-US" u="sng" dirty="0" smtClean="0"/>
              <a:t>Status</a:t>
            </a:r>
            <a:r>
              <a:rPr lang="en-US" u="sng" baseline="0" dirty="0" smtClean="0"/>
              <a:t> </a:t>
            </a:r>
            <a:r>
              <a:rPr lang="en-US" dirty="0" smtClean="0"/>
              <a:t>is the simplest CMI </a:t>
            </a:r>
            <a:r>
              <a:rPr lang="en-US" dirty="0" smtClean="0"/>
              <a:t>operation</a:t>
            </a:r>
            <a:r>
              <a:rPr lang="en-US" baseline="0" dirty="0" smtClean="0"/>
              <a:t>. If </a:t>
            </a:r>
            <a:r>
              <a:rPr lang="en-US" baseline="0" dirty="0" smtClean="0"/>
              <a:t>there is a change in cableway status (say active to inactive) this is how you</a:t>
            </a:r>
            <a:r>
              <a:rPr lang="en-US" dirty="0" smtClean="0"/>
              <a:t> update the cableway </a:t>
            </a:r>
            <a:r>
              <a:rPr lang="en-US" baseline="0" dirty="0" smtClean="0"/>
              <a:t>status. You can also change the type of cableway, such as a manned cableway being converted to a bank operated cableway; </a:t>
            </a:r>
            <a:r>
              <a:rPr lang="en-US" baseline="0" dirty="0" smtClean="0"/>
              <a:t>or add </a:t>
            </a:r>
            <a:r>
              <a:rPr lang="en-US" baseline="0" dirty="0" smtClean="0"/>
              <a:t>aerial markers </a:t>
            </a:r>
            <a:r>
              <a:rPr lang="en-US" baseline="0" dirty="0" smtClean="0"/>
              <a:t>if available. If there are more than one cableway at a site you can give them a “nickname” to identify each cableway (such as “manned” or  “BOC” ). The </a:t>
            </a:r>
            <a:r>
              <a:rPr lang="en-US" baseline="0" dirty="0" smtClean="0"/>
              <a:t>inspection frequency is 365 days or one year.</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8</a:t>
            </a:fld>
            <a:endParaRPr lang="en-US"/>
          </a:p>
        </p:txBody>
      </p:sp>
    </p:spTree>
    <p:extLst>
      <p:ext uri="{BB962C8B-B14F-4D97-AF65-F5344CB8AC3E}">
        <p14:creationId xmlns:p14="http://schemas.microsoft.com/office/powerpoint/2010/main" val="26674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t>
            </a:r>
            <a:r>
              <a:rPr lang="en-US" u="sng" dirty="0" smtClean="0"/>
              <a:t>Add a New Site Visit</a:t>
            </a:r>
            <a:r>
              <a:rPr lang="en-US" dirty="0" smtClean="0"/>
              <a:t> select</a:t>
            </a:r>
            <a:r>
              <a:rPr lang="en-US" baseline="0" dirty="0" smtClean="0"/>
              <a:t> the site, use the expand icon, then chose Add New Visit, provide a date, the type of visit, the visit action, and any remarks..</a:t>
            </a: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Note</a:t>
            </a:r>
            <a:r>
              <a:rPr lang="en-US" dirty="0" smtClean="0"/>
              <a:t> </a:t>
            </a:r>
            <a:r>
              <a:rPr lang="en-US" dirty="0" smtClean="0"/>
              <a:t>the ? Marks provide information:</a:t>
            </a:r>
            <a:r>
              <a:rPr lang="en-US" baseline="0" dirty="0" smtClean="0"/>
              <a:t>  Visit Action (?) “What you chose may impact the cableway status in which case you may need to edit the cableway status”. You </a:t>
            </a:r>
            <a:r>
              <a:rPr lang="en-US" baseline="0" dirty="0" smtClean="0"/>
              <a:t>should </a:t>
            </a:r>
            <a:r>
              <a:rPr lang="en-US" baseline="0" dirty="0" smtClean="0"/>
              <a:t>also </a:t>
            </a:r>
            <a:r>
              <a:rPr lang="en-US" b="1" baseline="0" dirty="0" smtClean="0"/>
              <a:t>upload any documentation </a:t>
            </a:r>
            <a:r>
              <a:rPr lang="en-US" baseline="0" dirty="0" smtClean="0"/>
              <a:t>(?);  however </a:t>
            </a:r>
            <a:r>
              <a:rPr lang="en-US" baseline="0" dirty="0" smtClean="0"/>
              <a:t>“You can only upload one document, so merge all scanned documents into one .</a:t>
            </a:r>
            <a:r>
              <a:rPr lang="en-US" baseline="0" dirty="0" err="1" smtClean="0"/>
              <a:t>pdf</a:t>
            </a:r>
            <a:r>
              <a:rPr lang="en-US" baseline="0" dirty="0" smtClean="0"/>
              <a:t> </a:t>
            </a:r>
            <a:r>
              <a:rPr lang="en-US" baseline="0" dirty="0" smtClean="0"/>
              <a:t> or .doc file</a:t>
            </a:r>
            <a:r>
              <a:rPr lang="en-US" baseline="0" dirty="0" smtClean="0"/>
              <a:t>”, save to your computer, select the file, then upload from your computer into CMI. </a:t>
            </a:r>
            <a:endParaRPr lang="en-US" dirty="0"/>
          </a:p>
        </p:txBody>
      </p:sp>
      <p:sp>
        <p:nvSpPr>
          <p:cNvPr id="4" name="Slide Number Placeholder 3"/>
          <p:cNvSpPr>
            <a:spLocks noGrp="1"/>
          </p:cNvSpPr>
          <p:nvPr>
            <p:ph type="sldNum" sz="quarter" idx="10"/>
          </p:nvPr>
        </p:nvSpPr>
        <p:spPr/>
        <p:txBody>
          <a:bodyPr/>
          <a:lstStyle/>
          <a:p>
            <a:fld id="{466DC605-E849-4421-842E-F4D8CC3447E7}" type="slidenum">
              <a:rPr lang="en-US" smtClean="0"/>
              <a:t>9</a:t>
            </a:fld>
            <a:endParaRPr lang="en-US"/>
          </a:p>
        </p:txBody>
      </p:sp>
    </p:spTree>
    <p:extLst>
      <p:ext uri="{BB962C8B-B14F-4D97-AF65-F5344CB8AC3E}">
        <p14:creationId xmlns:p14="http://schemas.microsoft.com/office/powerpoint/2010/main" val="422759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B89F023A-8CC5-499F-B228-72CBE66CDB16}" type="datetimeFigureOut">
              <a:rPr lang="en-US" smtClean="0"/>
              <a:t>9/4/2014</a:t>
            </a:fld>
            <a:endParaRPr lang="en-US"/>
          </a:p>
        </p:txBody>
      </p:sp>
      <p:sp>
        <p:nvSpPr>
          <p:cNvPr id="23" name="Slide Number Placeholder 22"/>
          <p:cNvSpPr>
            <a:spLocks noGrp="1"/>
          </p:cNvSpPr>
          <p:nvPr>
            <p:ph type="sldNum" sz="quarter" idx="11"/>
          </p:nvPr>
        </p:nvSpPr>
        <p:spPr/>
        <p:txBody>
          <a:bodyPr/>
          <a:lstStyle/>
          <a:p>
            <a:fld id="{61B30DEC-6FF8-4518-966D-D3456921FA84}"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9F023A-8CC5-499F-B228-72CBE66CDB16}"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30DEC-6FF8-4518-966D-D3456921FA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9F023A-8CC5-499F-B228-72CBE66CDB16}"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30DEC-6FF8-4518-966D-D3456921FA8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159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2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14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81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827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132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3318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421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B89F023A-8CC5-499F-B228-72CBE66CDB16}" type="datetimeFigureOut">
              <a:rPr lang="en-US" smtClean="0"/>
              <a:t>9/4/2014</a:t>
            </a:fld>
            <a:endParaRPr lang="en-US"/>
          </a:p>
        </p:txBody>
      </p:sp>
      <p:sp>
        <p:nvSpPr>
          <p:cNvPr id="19" name="Slide Number Placeholder 18"/>
          <p:cNvSpPr>
            <a:spLocks noGrp="1"/>
          </p:cNvSpPr>
          <p:nvPr>
            <p:ph type="sldNum" sz="quarter" idx="15"/>
          </p:nvPr>
        </p:nvSpPr>
        <p:spPr/>
        <p:txBody>
          <a:bodyPr/>
          <a:lstStyle/>
          <a:p>
            <a:fld id="{61B30DEC-6FF8-4518-966D-D3456921FA84}"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4382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736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2875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6611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566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8475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6647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727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2065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1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B89F023A-8CC5-499F-B228-72CBE66CDB16}" type="datetimeFigureOut">
              <a:rPr lang="en-US" smtClean="0"/>
              <a:t>9/4/2014</a:t>
            </a:fld>
            <a:endParaRPr lang="en-US"/>
          </a:p>
        </p:txBody>
      </p:sp>
      <p:sp>
        <p:nvSpPr>
          <p:cNvPr id="20" name="Slide Number Placeholder 19"/>
          <p:cNvSpPr>
            <a:spLocks noGrp="1"/>
          </p:cNvSpPr>
          <p:nvPr>
            <p:ph type="sldNum" sz="quarter" idx="11"/>
          </p:nvPr>
        </p:nvSpPr>
        <p:spPr/>
        <p:txBody>
          <a:bodyPr/>
          <a:lstStyle/>
          <a:p>
            <a:fld id="{61B30DEC-6FF8-4518-966D-D3456921FA84}"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5823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066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2152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512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6089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2576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8645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61923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87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52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89F023A-8CC5-499F-B228-72CBE66CDB16}" type="datetimeFigureOut">
              <a:rPr lang="en-US" smtClean="0"/>
              <a:t>9/4/2014</a:t>
            </a:fld>
            <a:endParaRPr lang="en-US"/>
          </a:p>
        </p:txBody>
      </p:sp>
      <p:sp>
        <p:nvSpPr>
          <p:cNvPr id="25" name="Slide Number Placeholder 24"/>
          <p:cNvSpPr>
            <a:spLocks noGrp="1"/>
          </p:cNvSpPr>
          <p:nvPr>
            <p:ph type="sldNum" sz="quarter" idx="16"/>
          </p:nvPr>
        </p:nvSpPr>
        <p:spPr/>
        <p:txBody>
          <a:bodyPr/>
          <a:lstStyle/>
          <a:p>
            <a:fld id="{61B30DEC-6FF8-4518-966D-D3456921FA84}"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82339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8104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2911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4383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4851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34215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7773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4043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75915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48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89F023A-8CC5-499F-B228-72CBE66CDB16}" type="datetimeFigureOut">
              <a:rPr lang="en-US" smtClean="0"/>
              <a:t>9/4/2014</a:t>
            </a:fld>
            <a:endParaRPr lang="en-US"/>
          </a:p>
        </p:txBody>
      </p:sp>
      <p:sp>
        <p:nvSpPr>
          <p:cNvPr id="24" name="Slide Number Placeholder 23"/>
          <p:cNvSpPr>
            <a:spLocks noGrp="1"/>
          </p:cNvSpPr>
          <p:nvPr>
            <p:ph type="sldNum" sz="quarter" idx="17"/>
          </p:nvPr>
        </p:nvSpPr>
        <p:spPr/>
        <p:txBody>
          <a:bodyPr/>
          <a:lstStyle/>
          <a:p>
            <a:fld id="{61B30DEC-6FF8-4518-966D-D3456921FA84}"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6579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41548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19412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72626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46881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458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B89F023A-8CC5-499F-B228-72CBE66CDB16}" type="datetimeFigureOut">
              <a:rPr lang="en-US" smtClean="0"/>
              <a:t>9/4/2014</a:t>
            </a:fld>
            <a:endParaRPr lang="en-US"/>
          </a:p>
        </p:txBody>
      </p:sp>
      <p:sp>
        <p:nvSpPr>
          <p:cNvPr id="14" name="Slide Number Placeholder 13"/>
          <p:cNvSpPr>
            <a:spLocks noGrp="1"/>
          </p:cNvSpPr>
          <p:nvPr>
            <p:ph type="sldNum" sz="quarter" idx="11"/>
          </p:nvPr>
        </p:nvSpPr>
        <p:spPr/>
        <p:txBody>
          <a:bodyPr/>
          <a:lstStyle/>
          <a:p>
            <a:fld id="{61B30DEC-6FF8-4518-966D-D3456921FA84}"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89F023A-8CC5-499F-B228-72CBE66CDB16}" type="datetimeFigureOut">
              <a:rPr lang="en-US" smtClean="0"/>
              <a:t>9/4/2014</a:t>
            </a:fld>
            <a:endParaRPr lang="en-US"/>
          </a:p>
        </p:txBody>
      </p:sp>
      <p:sp>
        <p:nvSpPr>
          <p:cNvPr id="12" name="Slide Number Placeholder 11"/>
          <p:cNvSpPr>
            <a:spLocks noGrp="1"/>
          </p:cNvSpPr>
          <p:nvPr>
            <p:ph type="sldNum" sz="quarter" idx="11"/>
          </p:nvPr>
        </p:nvSpPr>
        <p:spPr/>
        <p:txBody>
          <a:bodyPr/>
          <a:lstStyle/>
          <a:p>
            <a:fld id="{61B30DEC-6FF8-4518-966D-D3456921FA84}"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B89F023A-8CC5-499F-B228-72CBE66CDB16}" type="datetimeFigureOut">
              <a:rPr lang="en-US" smtClean="0"/>
              <a:t>9/4/2014</a:t>
            </a:fld>
            <a:endParaRPr lang="en-US"/>
          </a:p>
        </p:txBody>
      </p:sp>
      <p:sp>
        <p:nvSpPr>
          <p:cNvPr id="18" name="Slide Number Placeholder 17"/>
          <p:cNvSpPr>
            <a:spLocks noGrp="1"/>
          </p:cNvSpPr>
          <p:nvPr>
            <p:ph type="sldNum" sz="quarter" idx="16"/>
          </p:nvPr>
        </p:nvSpPr>
        <p:spPr/>
        <p:txBody>
          <a:bodyPr/>
          <a:lstStyle/>
          <a:p>
            <a:fld id="{61B30DEC-6FF8-4518-966D-D3456921FA84}"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B89F023A-8CC5-499F-B228-72CBE66CDB16}" type="datetimeFigureOut">
              <a:rPr lang="en-US" smtClean="0"/>
              <a:t>9/4/2014</a:t>
            </a:fld>
            <a:endParaRPr lang="en-US"/>
          </a:p>
        </p:txBody>
      </p:sp>
      <p:sp>
        <p:nvSpPr>
          <p:cNvPr id="20" name="Slide Number Placeholder 19"/>
          <p:cNvSpPr>
            <a:spLocks noGrp="1"/>
          </p:cNvSpPr>
          <p:nvPr>
            <p:ph type="sldNum" sz="quarter" idx="15"/>
          </p:nvPr>
        </p:nvSpPr>
        <p:spPr/>
        <p:txBody>
          <a:bodyPr/>
          <a:lstStyle/>
          <a:p>
            <a:fld id="{61B30DEC-6FF8-4518-966D-D3456921FA84}"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B89F023A-8CC5-499F-B228-72CBE66CDB16}" type="datetimeFigureOut">
              <a:rPr lang="en-US" smtClean="0"/>
              <a:t>9/4/2014</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61B30DEC-6FF8-4518-966D-D3456921FA8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30896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68570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74135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E3DAC-269D-4EFC-B6A5-E8DBE5CB40CD}" type="datetimeFigureOut">
              <a:rPr lang="en-US" smtClean="0">
                <a:solidFill>
                  <a:prstClr val="black">
                    <a:tint val="75000"/>
                  </a:prstClr>
                </a:solidFill>
              </a:rPr>
              <a:pPr/>
              <a:t>9/4/2014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46B53-CAF5-48F9-8B05-0773A45D3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68169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ims.water.usgs.gov/SIMSReports/Cableways/NationwideCablewayMaps_20140601.pdf" TargetMode="External"/><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ims.water.usgs.gov/SIMSReports/Cableways/NationwideCablewayMaps_20140901.pdf" TargetMode="External"/><Relationship Id="rId11" Type="http://schemas.openxmlformats.org/officeDocument/2006/relationships/image" Target="../media/image48.png"/><Relationship Id="rId5" Type="http://schemas.openxmlformats.org/officeDocument/2006/relationships/hyperlink" Target="http://sims.water.usgs.gov/SIMSReports/Cableways/NationwideCablewayMaps_20140801.pdf" TargetMode="External"/><Relationship Id="rId10" Type="http://schemas.openxmlformats.org/officeDocument/2006/relationships/image" Target="../media/image47.png"/><Relationship Id="rId4" Type="http://schemas.openxmlformats.org/officeDocument/2006/relationships/hyperlink" Target="http://sims.water.usgs.gov/SIMSReports/Cableways/NationwideCablewayMaps_20140701.pdf" TargetMode="External"/><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mailto:jbroadus@usgs.gov"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WMA%20Memorandum%2013.03--Safety%20at%20Cableways%20(1).pdf"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038600"/>
            <a:ext cx="8458200" cy="1981200"/>
          </a:xfrm>
        </p:spPr>
        <p:txBody>
          <a:bodyPr>
            <a:normAutofit fontScale="92500" lnSpcReduction="10000"/>
          </a:bodyPr>
          <a:lstStyle/>
          <a:p>
            <a:r>
              <a:rPr lang="en-US" sz="3500" dirty="0" smtClean="0"/>
              <a:t>CABLEWAY MANAGEMENT INTERFACE (CMI)</a:t>
            </a:r>
          </a:p>
          <a:p>
            <a:endParaRPr lang="en-US" dirty="0" smtClean="0"/>
          </a:p>
          <a:p>
            <a:r>
              <a:rPr lang="en-US" sz="2800" dirty="0" smtClean="0"/>
              <a:t>http://sims.water.usgs.gov</a:t>
            </a:r>
          </a:p>
          <a:p>
            <a:r>
              <a:rPr lang="en-US" sz="2800" dirty="0" smtClean="0"/>
              <a:t>9/3/2014</a:t>
            </a:r>
            <a:endParaRPr lang="en-US" sz="2800" dirty="0"/>
          </a:p>
        </p:txBody>
      </p:sp>
      <p:sp>
        <p:nvSpPr>
          <p:cNvPr id="2" name="Title 1"/>
          <p:cNvSpPr>
            <a:spLocks noGrp="1"/>
          </p:cNvSpPr>
          <p:nvPr>
            <p:ph type="title"/>
          </p:nvPr>
        </p:nvSpPr>
        <p:spPr/>
        <p:txBody>
          <a:bodyPr>
            <a:normAutofit fontScale="90000"/>
          </a:bodyPr>
          <a:lstStyle/>
          <a:p>
            <a:r>
              <a:rPr lang="en-US" dirty="0" smtClean="0"/>
              <a:t>SITE INFORMATION MANAGEMENT SYSTEM</a:t>
            </a:r>
            <a:endParaRPr lang="en-US" dirty="0"/>
          </a:p>
        </p:txBody>
      </p:sp>
    </p:spTree>
    <p:extLst>
      <p:ext uri="{BB962C8B-B14F-4D97-AF65-F5344CB8AC3E}">
        <p14:creationId xmlns:p14="http://schemas.microsoft.com/office/powerpoint/2010/main" val="36903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57200"/>
            <a:ext cx="8915400" cy="414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4535980"/>
            <a:ext cx="7734300" cy="23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5334000" y="2138387"/>
            <a:ext cx="152400" cy="2449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835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20" y="3000375"/>
            <a:ext cx="8363444"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20" y="609600"/>
            <a:ext cx="8515844"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3429000" y="2438400"/>
            <a:ext cx="152400" cy="561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795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 y="2652223"/>
            <a:ext cx="8985465" cy="430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314925" y="4267200"/>
            <a:ext cx="236416" cy="1758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ounded Rectangle 13"/>
          <p:cNvSpPr/>
          <p:nvPr/>
        </p:nvSpPr>
        <p:spPr>
          <a:xfrm>
            <a:off x="27842" y="3361797"/>
            <a:ext cx="231531" cy="2373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317745" y="6655090"/>
            <a:ext cx="656492" cy="2029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1520325" y="5899694"/>
            <a:ext cx="2735153" cy="307777"/>
          </a:xfrm>
          <a:prstGeom prst="rect">
            <a:avLst/>
          </a:prstGeom>
          <a:noFill/>
        </p:spPr>
        <p:txBody>
          <a:bodyPr wrap="square" rtlCol="0">
            <a:spAutoFit/>
          </a:bodyPr>
          <a:lstStyle/>
          <a:p>
            <a:r>
              <a:rPr lang="en-US" sz="1400" dirty="0" smtClean="0">
                <a:solidFill>
                  <a:prstClr val="black"/>
                </a:solidFill>
              </a:rPr>
              <a:t>Enter info  or edit text</a:t>
            </a:r>
            <a:endParaRPr lang="en-US" sz="1400" dirty="0">
              <a:solidFill>
                <a:prstClr val="black"/>
              </a:solidFill>
            </a:endParaRPr>
          </a:p>
        </p:txBody>
      </p:sp>
      <p:sp>
        <p:nvSpPr>
          <p:cNvPr id="17" name="Rounded Rectangle 16"/>
          <p:cNvSpPr/>
          <p:nvPr/>
        </p:nvSpPr>
        <p:spPr>
          <a:xfrm>
            <a:off x="1520325" y="5927899"/>
            <a:ext cx="2410816" cy="230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387351" y="6396124"/>
            <a:ext cx="2755900" cy="171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4876800" y="6428259"/>
            <a:ext cx="3429000" cy="307777"/>
          </a:xfrm>
          <a:prstGeom prst="rect">
            <a:avLst/>
          </a:prstGeom>
          <a:noFill/>
        </p:spPr>
        <p:txBody>
          <a:bodyPr wrap="square" rtlCol="0">
            <a:spAutoFit/>
          </a:bodyPr>
          <a:lstStyle/>
          <a:p>
            <a:r>
              <a:rPr lang="en-US" sz="1400" dirty="0" smtClean="0">
                <a:solidFill>
                  <a:prstClr val="black"/>
                </a:solidFill>
              </a:rPr>
              <a:t>Add any additional documentation</a:t>
            </a:r>
            <a:endParaRPr lang="en-US" sz="1400" dirty="0">
              <a:solidFill>
                <a:prstClr val="black"/>
              </a:solidFill>
            </a:endParaRPr>
          </a:p>
        </p:txBody>
      </p:sp>
      <p:sp>
        <p:nvSpPr>
          <p:cNvPr id="23" name="Rounded Rectangle 22"/>
          <p:cNvSpPr/>
          <p:nvPr/>
        </p:nvSpPr>
        <p:spPr>
          <a:xfrm>
            <a:off x="4876800" y="6441889"/>
            <a:ext cx="2895600" cy="2941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Left Arrow 23"/>
          <p:cNvSpPr/>
          <p:nvPr/>
        </p:nvSpPr>
        <p:spPr>
          <a:xfrm>
            <a:off x="3454400" y="6457950"/>
            <a:ext cx="1320800" cy="171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2724798" y="1338143"/>
            <a:ext cx="3948609" cy="27699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Bent Arrow 18"/>
          <p:cNvSpPr/>
          <p:nvPr/>
        </p:nvSpPr>
        <p:spPr>
          <a:xfrm rot="10800000" flipH="1">
            <a:off x="57150" y="3617505"/>
            <a:ext cx="251002" cy="805229"/>
          </a:xfrm>
          <a:prstGeom prst="bentArrow">
            <a:avLst>
              <a:gd name="adj1" fmla="val 25000"/>
              <a:gd name="adj2" fmla="val 25000"/>
              <a:gd name="adj3" fmla="val 49567"/>
              <a:gd name="adj4" fmla="val 36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9" y="152400"/>
            <a:ext cx="8907491"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20561" y="1242119"/>
            <a:ext cx="2669833" cy="369332"/>
          </a:xfrm>
          <a:prstGeom prst="rect">
            <a:avLst/>
          </a:prstGeom>
        </p:spPr>
        <p:txBody>
          <a:bodyPr wrap="none">
            <a:spAutoFit/>
          </a:bodyPr>
          <a:lstStyle/>
          <a:p>
            <a:r>
              <a:rPr lang="en-US" dirty="0">
                <a:solidFill>
                  <a:prstClr val="black"/>
                </a:solidFill>
              </a:rPr>
              <a:t>3. </a:t>
            </a:r>
            <a:r>
              <a:rPr lang="en-US" b="1" dirty="0">
                <a:solidFill>
                  <a:prstClr val="black"/>
                </a:solidFill>
              </a:rPr>
              <a:t>Edit</a:t>
            </a:r>
            <a:r>
              <a:rPr lang="en-US" dirty="0">
                <a:solidFill>
                  <a:prstClr val="black"/>
                </a:solidFill>
              </a:rPr>
              <a:t> Cableway Site Visits</a:t>
            </a:r>
          </a:p>
        </p:txBody>
      </p:sp>
      <p:sp>
        <p:nvSpPr>
          <p:cNvPr id="4" name="Rounded Rectangle 3"/>
          <p:cNvSpPr/>
          <p:nvPr/>
        </p:nvSpPr>
        <p:spPr>
          <a:xfrm>
            <a:off x="2920561" y="1242119"/>
            <a:ext cx="2718239" cy="3693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14925" y="2262677"/>
            <a:ext cx="4178342" cy="2900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8238" y="2262677"/>
            <a:ext cx="4342067" cy="369332"/>
          </a:xfrm>
          <a:prstGeom prst="rect">
            <a:avLst/>
          </a:prstGeom>
          <a:noFill/>
        </p:spPr>
        <p:txBody>
          <a:bodyPr wrap="square" rtlCol="0">
            <a:spAutoFit/>
          </a:bodyPr>
          <a:lstStyle/>
          <a:p>
            <a:r>
              <a:rPr lang="en-US" dirty="0" smtClean="0"/>
              <a:t>Select site and expand to view, then edit</a:t>
            </a:r>
            <a:endParaRPr lang="en-US" dirty="0"/>
          </a:p>
        </p:txBody>
      </p:sp>
    </p:spTree>
    <p:extLst>
      <p:ext uri="{BB962C8B-B14F-4D97-AF65-F5344CB8AC3E}">
        <p14:creationId xmlns:p14="http://schemas.microsoft.com/office/powerpoint/2010/main" val="3768053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44776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457200" y="3810000"/>
            <a:ext cx="1219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73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5181600" y="3920024"/>
            <a:ext cx="1795463" cy="261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ight Arrow 18"/>
          <p:cNvSpPr/>
          <p:nvPr/>
        </p:nvSpPr>
        <p:spPr>
          <a:xfrm>
            <a:off x="2821352" y="4190945"/>
            <a:ext cx="656492" cy="86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8" y="2151762"/>
            <a:ext cx="6338277" cy="228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4191000" y="3019425"/>
            <a:ext cx="152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784635" y="3962400"/>
            <a:ext cx="634821"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81200" y="228600"/>
            <a:ext cx="4419600" cy="369332"/>
          </a:xfrm>
          <a:prstGeom prst="rect">
            <a:avLst/>
          </a:prstGeom>
          <a:noFill/>
        </p:spPr>
        <p:txBody>
          <a:bodyPr wrap="square" rtlCol="0">
            <a:spAutoFit/>
          </a:bodyPr>
          <a:lstStyle/>
          <a:p>
            <a:r>
              <a:rPr lang="en-US" dirty="0" smtClean="0"/>
              <a:t>4. Add a New Cableway</a:t>
            </a:r>
            <a:endParaRPr lang="en-US" dirty="0"/>
          </a:p>
        </p:txBody>
      </p:sp>
      <p:sp>
        <p:nvSpPr>
          <p:cNvPr id="26" name="Rounded Rectangle 25"/>
          <p:cNvSpPr/>
          <p:nvPr/>
        </p:nvSpPr>
        <p:spPr>
          <a:xfrm>
            <a:off x="1904999" y="228600"/>
            <a:ext cx="2590801" cy="3693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3" y="152400"/>
            <a:ext cx="89439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 Arrow 6"/>
          <p:cNvSpPr/>
          <p:nvPr/>
        </p:nvSpPr>
        <p:spPr>
          <a:xfrm rot="10800000" flipH="1">
            <a:off x="333379" y="1790700"/>
            <a:ext cx="304800" cy="14573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1981200" y="228600"/>
            <a:ext cx="4648200" cy="369332"/>
          </a:xfrm>
          <a:prstGeom prst="rect">
            <a:avLst/>
          </a:prstGeom>
          <a:noFill/>
        </p:spPr>
        <p:txBody>
          <a:bodyPr wrap="square" rtlCol="0">
            <a:spAutoFit/>
          </a:bodyPr>
          <a:lstStyle/>
          <a:p>
            <a:r>
              <a:rPr lang="en-US" dirty="0" smtClean="0"/>
              <a:t>4. </a:t>
            </a:r>
            <a:r>
              <a:rPr lang="en-US" b="1" dirty="0" smtClean="0"/>
              <a:t>Add a New </a:t>
            </a:r>
            <a:r>
              <a:rPr lang="en-US" dirty="0" smtClean="0"/>
              <a:t>Cableway to an Existing Site</a:t>
            </a:r>
            <a:endParaRPr lang="en-US" dirty="0"/>
          </a:p>
        </p:txBody>
      </p:sp>
      <p:sp>
        <p:nvSpPr>
          <p:cNvPr id="29" name="Rounded Rectangle 28"/>
          <p:cNvSpPr/>
          <p:nvPr/>
        </p:nvSpPr>
        <p:spPr>
          <a:xfrm>
            <a:off x="1981200" y="228600"/>
            <a:ext cx="4191000" cy="3693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0642" y="3295930"/>
            <a:ext cx="29241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177293" y="2941736"/>
            <a:ext cx="2895600" cy="307777"/>
          </a:xfrm>
          <a:prstGeom prst="rect">
            <a:avLst/>
          </a:prstGeom>
          <a:noFill/>
        </p:spPr>
        <p:txBody>
          <a:bodyPr wrap="square" rtlCol="0">
            <a:spAutoFit/>
          </a:bodyPr>
          <a:lstStyle/>
          <a:p>
            <a:r>
              <a:rPr lang="en-US" sz="1400" dirty="0" smtClean="0"/>
              <a:t>Click here to get all possible sites</a:t>
            </a:r>
            <a:endParaRPr lang="en-US" sz="1400" dirty="0"/>
          </a:p>
        </p:txBody>
      </p:sp>
      <p:sp>
        <p:nvSpPr>
          <p:cNvPr id="31" name="TextBox 30"/>
          <p:cNvSpPr txBox="1"/>
          <p:nvPr/>
        </p:nvSpPr>
        <p:spPr>
          <a:xfrm>
            <a:off x="3619500" y="3888417"/>
            <a:ext cx="1295400" cy="307777"/>
          </a:xfrm>
          <a:prstGeom prst="rect">
            <a:avLst/>
          </a:prstGeom>
          <a:noFill/>
        </p:spPr>
        <p:txBody>
          <a:bodyPr wrap="square" rtlCol="0">
            <a:spAutoFit/>
          </a:bodyPr>
          <a:lstStyle/>
          <a:p>
            <a:r>
              <a:rPr lang="en-US" sz="1400" dirty="0" smtClean="0"/>
              <a:t>Chose a site</a:t>
            </a:r>
            <a:endParaRPr lang="en-US" sz="1400" dirty="0"/>
          </a:p>
        </p:txBody>
      </p:sp>
      <p:sp>
        <p:nvSpPr>
          <p:cNvPr id="32" name="Rounded Rectangle 31"/>
          <p:cNvSpPr/>
          <p:nvPr/>
        </p:nvSpPr>
        <p:spPr>
          <a:xfrm>
            <a:off x="5460642" y="3962400"/>
            <a:ext cx="1516421" cy="2190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8" y="4562475"/>
            <a:ext cx="4031456" cy="195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ight Arrow 32"/>
          <p:cNvSpPr/>
          <p:nvPr/>
        </p:nvSpPr>
        <p:spPr>
          <a:xfrm rot="9030840">
            <a:off x="4082774" y="4553759"/>
            <a:ext cx="1300672" cy="171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162550" y="2941736"/>
            <a:ext cx="2514600" cy="3062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654916" y="3888417"/>
            <a:ext cx="1078194" cy="2930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39187" y="5789711"/>
            <a:ext cx="2371456" cy="307777"/>
          </a:xfrm>
          <a:prstGeom prst="rect">
            <a:avLst/>
          </a:prstGeom>
          <a:noFill/>
        </p:spPr>
        <p:txBody>
          <a:bodyPr wrap="square" rtlCol="0">
            <a:spAutoFit/>
          </a:bodyPr>
          <a:lstStyle/>
          <a:p>
            <a:r>
              <a:rPr lang="en-US" sz="1400" dirty="0" smtClean="0"/>
              <a:t>Update the site information</a:t>
            </a:r>
            <a:endParaRPr lang="en-US" sz="1400" dirty="0"/>
          </a:p>
        </p:txBody>
      </p:sp>
      <p:sp>
        <p:nvSpPr>
          <p:cNvPr id="37" name="Rounded Rectangle 36"/>
          <p:cNvSpPr/>
          <p:nvPr/>
        </p:nvSpPr>
        <p:spPr>
          <a:xfrm>
            <a:off x="2939187" y="5789711"/>
            <a:ext cx="2162858" cy="3077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38179" y="6249144"/>
            <a:ext cx="276221" cy="1516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Arrow 1"/>
          <p:cNvSpPr/>
          <p:nvPr/>
        </p:nvSpPr>
        <p:spPr>
          <a:xfrm rot="10800000">
            <a:off x="4495798" y="3019424"/>
            <a:ext cx="606245" cy="121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382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486400" y="5715000"/>
            <a:ext cx="2362200" cy="228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8237404"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85800" y="5372100"/>
            <a:ext cx="1447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160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228600"/>
            <a:ext cx="8258174" cy="685800"/>
          </a:xfrm>
        </p:spPr>
        <p:txBody>
          <a:bodyPr>
            <a:normAutofit fontScale="90000"/>
          </a:bodyPr>
          <a:lstStyle/>
          <a:p>
            <a:pPr algn="ctr"/>
            <a:r>
              <a:rPr lang="en-US" sz="2800" dirty="0" smtClean="0"/>
              <a:t/>
            </a:r>
            <a:br>
              <a:rPr lang="en-US" sz="2800" dirty="0" smtClean="0"/>
            </a:br>
            <a:r>
              <a:rPr lang="en-US" sz="2800" dirty="0" smtClean="0"/>
              <a:t>       </a:t>
            </a:r>
            <a:r>
              <a:rPr lang="en-US" sz="2800" dirty="0" smtClean="0">
                <a:solidFill>
                  <a:srgbClr val="FF0000"/>
                </a:solidFill>
              </a:rPr>
              <a:t>Cableway Inspection Status Report</a:t>
            </a:r>
            <a:endParaRPr lang="en-US" sz="2800" dirty="0">
              <a:solidFill>
                <a:srgbClr val="FF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17504"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00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486400" y="5715000"/>
            <a:ext cx="2362200" cy="228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8237404"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85800" y="5505450"/>
            <a:ext cx="1447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038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42500"/>
            <a:ext cx="7620000" cy="369332"/>
          </a:xfrm>
          <a:prstGeom prst="rect">
            <a:avLst/>
          </a:prstGeom>
          <a:noFill/>
        </p:spPr>
        <p:txBody>
          <a:bodyPr wrap="square" rtlCol="0">
            <a:spAutoFit/>
          </a:bodyPr>
          <a:lstStyle/>
          <a:p>
            <a:r>
              <a:rPr lang="en-US" dirty="0"/>
              <a:t>National </a:t>
            </a:r>
            <a:r>
              <a:rPr lang="en-US" dirty="0" smtClean="0"/>
              <a:t>Status Reports/Cableways:|  Other </a:t>
            </a:r>
            <a:r>
              <a:rPr lang="en-US" dirty="0"/>
              <a:t>Reports  - Maps</a:t>
            </a:r>
          </a:p>
        </p:txBody>
      </p:sp>
      <p:sp>
        <p:nvSpPr>
          <p:cNvPr id="3" name="Rounded Rectangle 2"/>
          <p:cNvSpPr/>
          <p:nvPr/>
        </p:nvSpPr>
        <p:spPr>
          <a:xfrm>
            <a:off x="4191000" y="242500"/>
            <a:ext cx="2176346" cy="3693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52600" y="646747"/>
            <a:ext cx="5105400" cy="369332"/>
          </a:xfrm>
          <a:prstGeom prst="rect">
            <a:avLst/>
          </a:prstGeom>
          <a:noFill/>
        </p:spPr>
        <p:txBody>
          <a:bodyPr wrap="square" rtlCol="0">
            <a:spAutoFit/>
          </a:bodyPr>
          <a:lstStyle/>
          <a:p>
            <a:r>
              <a:rPr lang="en-US" b="1" dirty="0"/>
              <a:t>sims.water.usgs.gov - /</a:t>
            </a:r>
            <a:r>
              <a:rPr lang="en-US" b="1" dirty="0" err="1"/>
              <a:t>SIMSReports</a:t>
            </a:r>
            <a:r>
              <a:rPr lang="en-US" b="1" dirty="0"/>
              <a:t>/Cableways/</a:t>
            </a:r>
          </a:p>
        </p:txBody>
      </p:sp>
      <p:sp>
        <p:nvSpPr>
          <p:cNvPr id="6" name="TextBox 5"/>
          <p:cNvSpPr txBox="1"/>
          <p:nvPr/>
        </p:nvSpPr>
        <p:spPr>
          <a:xfrm>
            <a:off x="1100139" y="990600"/>
            <a:ext cx="7010400" cy="1231106"/>
          </a:xfrm>
          <a:prstGeom prst="rect">
            <a:avLst/>
          </a:prstGeom>
          <a:noFill/>
        </p:spPr>
        <p:txBody>
          <a:bodyPr wrap="square" rtlCol="0">
            <a:spAutoFit/>
          </a:bodyPr>
          <a:lstStyle/>
          <a:p>
            <a:r>
              <a:rPr lang="en-US" sz="1400" dirty="0"/>
              <a:t>6/1/2014 3:15 PM 775820 </a:t>
            </a:r>
            <a:r>
              <a:rPr lang="en-US" sz="1400" dirty="0">
                <a:hlinkClick r:id="rId3" action="ppaction://hlinkfile"/>
              </a:rPr>
              <a:t>NationwideCablewayMaps_20140601.pdf</a:t>
            </a:r>
            <a:r>
              <a:rPr lang="en-US" sz="1400" dirty="0"/>
              <a:t/>
            </a:r>
            <a:br>
              <a:rPr lang="en-US" sz="1400" dirty="0"/>
            </a:br>
            <a:r>
              <a:rPr lang="en-US" sz="1400" dirty="0"/>
              <a:t>7/1/2014 3:23 PM 774959 </a:t>
            </a:r>
            <a:r>
              <a:rPr lang="en-US" sz="1400" dirty="0">
                <a:hlinkClick r:id="rId4" action="ppaction://hlinkfile"/>
              </a:rPr>
              <a:t>NationwideCablewayMaps_20140701.pdf</a:t>
            </a:r>
            <a:r>
              <a:rPr lang="en-US" sz="1400" dirty="0"/>
              <a:t/>
            </a:r>
            <a:br>
              <a:rPr lang="en-US" sz="1400" dirty="0"/>
            </a:br>
            <a:r>
              <a:rPr lang="en-US" sz="1400" dirty="0"/>
              <a:t>8/1/2014 4:29 PM 778427 </a:t>
            </a:r>
            <a:r>
              <a:rPr lang="en-US" sz="1400" dirty="0">
                <a:hlinkClick r:id="rId5" action="ppaction://hlinkfile"/>
              </a:rPr>
              <a:t>NationwideCablewayMaps_20140801.pdf</a:t>
            </a:r>
            <a:r>
              <a:rPr lang="en-US" sz="1400" dirty="0"/>
              <a:t/>
            </a:r>
            <a:br>
              <a:rPr lang="en-US" sz="1400" dirty="0"/>
            </a:br>
            <a:r>
              <a:rPr lang="en-US" sz="1400" dirty="0"/>
              <a:t>9/2/2014 7:34 AM 780096 </a:t>
            </a:r>
            <a:r>
              <a:rPr lang="en-US" sz="1400" dirty="0">
                <a:hlinkClick r:id="rId6" action="ppaction://hlinkfile"/>
              </a:rPr>
              <a:t>NationwideCablewayMaps_20140901.pdf</a:t>
            </a:r>
            <a:r>
              <a:rPr lang="en-US" dirty="0"/>
              <a:t/>
            </a:r>
            <a:br>
              <a:rPr lang="en-US" dirty="0"/>
            </a:br>
            <a:endParaRPr lang="en-US" dirty="0"/>
          </a:p>
        </p:txBody>
      </p:sp>
      <p:sp>
        <p:nvSpPr>
          <p:cNvPr id="7" name="Rectangle 6"/>
          <p:cNvSpPr/>
          <p:nvPr/>
        </p:nvSpPr>
        <p:spPr>
          <a:xfrm>
            <a:off x="1142999" y="1657343"/>
            <a:ext cx="745391" cy="228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449" y="2362200"/>
            <a:ext cx="2666120" cy="187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2364581"/>
            <a:ext cx="2683215" cy="188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96000" y="2362200"/>
            <a:ext cx="2680900" cy="189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449" y="4495800"/>
            <a:ext cx="2710761" cy="189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21011" y="4477272"/>
            <a:ext cx="2746364" cy="193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0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1" y="457200"/>
            <a:ext cx="6858000" cy="369332"/>
          </a:xfrm>
          <a:prstGeom prst="rect">
            <a:avLst/>
          </a:prstGeom>
          <a:noFill/>
        </p:spPr>
        <p:txBody>
          <a:bodyPr wrap="square" rtlCol="0">
            <a:spAutoFit/>
          </a:bodyPr>
          <a:lstStyle/>
          <a:p>
            <a:pPr algn="ctr"/>
            <a:r>
              <a:rPr lang="en-US" dirty="0" smtClean="0"/>
              <a:t>National Status Reports/Cableways:  Other Reports  - Status</a:t>
            </a:r>
            <a:endParaRPr lang="en-US" dirty="0"/>
          </a:p>
        </p:txBody>
      </p:sp>
      <p:sp>
        <p:nvSpPr>
          <p:cNvPr id="4" name="Rounded Rectangle 3"/>
          <p:cNvSpPr/>
          <p:nvPr/>
        </p:nvSpPr>
        <p:spPr>
          <a:xfrm>
            <a:off x="4724400" y="457200"/>
            <a:ext cx="2438400" cy="3693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00400"/>
            <a:ext cx="8290423" cy="324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76400" y="1219200"/>
            <a:ext cx="4982748" cy="369332"/>
          </a:xfrm>
          <a:prstGeom prst="rect">
            <a:avLst/>
          </a:prstGeom>
          <a:noFill/>
        </p:spPr>
        <p:txBody>
          <a:bodyPr wrap="square" rtlCol="0">
            <a:spAutoFit/>
          </a:bodyPr>
          <a:lstStyle/>
          <a:p>
            <a:r>
              <a:rPr lang="en-US" b="1" dirty="0"/>
              <a:t>sims.water.usgs.gov - /</a:t>
            </a:r>
            <a:r>
              <a:rPr lang="en-US" b="1" dirty="0" err="1"/>
              <a:t>SIMSReports</a:t>
            </a:r>
            <a:r>
              <a:rPr lang="en-US" b="1" dirty="0"/>
              <a:t>/Cableways</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453" y="1681161"/>
            <a:ext cx="5088695" cy="113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70453" y="2514600"/>
            <a:ext cx="79174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88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823740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8200" y="53340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26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295400"/>
            <a:ext cx="5892800" cy="5262979"/>
          </a:xfrm>
          <a:prstGeom prst="rect">
            <a:avLst/>
          </a:prstGeom>
          <a:noFill/>
        </p:spPr>
        <p:txBody>
          <a:bodyPr wrap="square" rtlCol="0">
            <a:spAutoFit/>
          </a:bodyPr>
          <a:lstStyle/>
          <a:p>
            <a:r>
              <a:rPr lang="en-US" sz="2800" dirty="0" smtClean="0"/>
              <a:t>Joe Broadus</a:t>
            </a:r>
          </a:p>
          <a:p>
            <a:endParaRPr lang="en-US" sz="2800" dirty="0" smtClean="0"/>
          </a:p>
          <a:p>
            <a:r>
              <a:rPr lang="en-US" sz="2800" dirty="0" smtClean="0"/>
              <a:t>SW Region Safety Manager</a:t>
            </a:r>
          </a:p>
          <a:p>
            <a:r>
              <a:rPr lang="en-US" sz="2800" dirty="0" smtClean="0"/>
              <a:t>19241 David Memorial Drive</a:t>
            </a:r>
          </a:p>
          <a:p>
            <a:r>
              <a:rPr lang="en-US" sz="2800" dirty="0" smtClean="0"/>
              <a:t>Suite 180</a:t>
            </a:r>
          </a:p>
          <a:p>
            <a:r>
              <a:rPr lang="en-US" sz="2800" dirty="0" smtClean="0"/>
              <a:t>Shenandoah, TX</a:t>
            </a:r>
          </a:p>
          <a:p>
            <a:r>
              <a:rPr lang="en-US" sz="2800" dirty="0" smtClean="0"/>
              <a:t>936-271-5319</a:t>
            </a:r>
          </a:p>
          <a:p>
            <a:r>
              <a:rPr lang="en-US" sz="2800" dirty="0" smtClean="0"/>
              <a:t>936-271-5399  fax</a:t>
            </a:r>
          </a:p>
          <a:p>
            <a:r>
              <a:rPr lang="en-US" sz="2800" dirty="0" smtClean="0"/>
              <a:t>713-560-9619  cell</a:t>
            </a:r>
          </a:p>
          <a:p>
            <a:r>
              <a:rPr lang="en-US" sz="2800" dirty="0" smtClean="0">
                <a:hlinkClick r:id="rId3"/>
              </a:rPr>
              <a:t>jbroadus@usgs.gov</a:t>
            </a:r>
            <a:endParaRPr lang="en-US" sz="2800" dirty="0" smtClean="0"/>
          </a:p>
          <a:p>
            <a:endParaRPr lang="en-US" sz="2800" dirty="0"/>
          </a:p>
          <a:p>
            <a:r>
              <a:rPr lang="en-US" sz="2800" dirty="0"/>
              <a:t>g</a:t>
            </a:r>
            <a:r>
              <a:rPr lang="en-US" sz="2800" dirty="0" smtClean="0"/>
              <a:t>s-w_help_SIMS@usgs.gov</a:t>
            </a:r>
            <a:endParaRPr lang="en-US" sz="2800" dirty="0"/>
          </a:p>
        </p:txBody>
      </p:sp>
    </p:spTree>
    <p:extLst>
      <p:ext uri="{BB962C8B-B14F-4D97-AF65-F5344CB8AC3E}">
        <p14:creationId xmlns:p14="http://schemas.microsoft.com/office/powerpoint/2010/main" val="273988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
            <a:ext cx="7544829"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4400" y="5638800"/>
            <a:ext cx="7468629" cy="923330"/>
          </a:xfrm>
          <a:prstGeom prst="rect">
            <a:avLst/>
          </a:prstGeom>
          <a:noFill/>
        </p:spPr>
        <p:txBody>
          <a:bodyPr wrap="square" rtlCol="0">
            <a:spAutoFit/>
          </a:bodyPr>
          <a:lstStyle/>
          <a:p>
            <a:r>
              <a:rPr lang="en-US" dirty="0" smtClean="0"/>
              <a:t>For more info on  Cableway Inspection e-Forms contact :</a:t>
            </a:r>
          </a:p>
          <a:p>
            <a:r>
              <a:rPr lang="en-US" dirty="0" smtClean="0"/>
              <a:t>Cameron  Marshall, USGS, WA WSC, Tacoma, WA, 98402, 253-552-1618</a:t>
            </a:r>
          </a:p>
          <a:p>
            <a:r>
              <a:rPr lang="en-US" dirty="0" smtClean="0"/>
              <a:t>marshall@usgs.gov</a:t>
            </a:r>
            <a:endParaRPr lang="en-US" dirty="0"/>
          </a:p>
        </p:txBody>
      </p:sp>
    </p:spTree>
    <p:extLst>
      <p:ext uri="{BB962C8B-B14F-4D97-AF65-F5344CB8AC3E}">
        <p14:creationId xmlns:p14="http://schemas.microsoft.com/office/powerpoint/2010/main" val="592696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52400"/>
            <a:ext cx="5257800" cy="326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7" y="3269931"/>
            <a:ext cx="6257925" cy="354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72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600200"/>
            <a:ext cx="8639174" cy="2438399"/>
          </a:xfrm>
        </p:spPr>
        <p:txBody>
          <a:bodyPr>
            <a:normAutofit/>
          </a:bodyPr>
          <a:lstStyle/>
          <a:p>
            <a:r>
              <a:rPr lang="en-US" sz="3200" dirty="0" smtClean="0"/>
              <a:t>Question: - Who is familiar with SIMS?</a:t>
            </a:r>
            <a:br>
              <a:rPr lang="en-US" sz="3200" dirty="0" smtClean="0"/>
            </a:br>
            <a:r>
              <a:rPr lang="en-US" sz="3200" dirty="0"/>
              <a:t>	</a:t>
            </a:r>
            <a:r>
              <a:rPr lang="en-US" sz="3200" dirty="0" smtClean="0"/>
              <a:t>	- Has anyone used the Cableway 		 	   Management Interface?</a:t>
            </a:r>
            <a:endParaRPr lang="en-US" sz="3200" dirty="0"/>
          </a:p>
        </p:txBody>
      </p:sp>
    </p:spTree>
    <p:extLst>
      <p:ext uri="{BB962C8B-B14F-4D97-AF65-F5344CB8AC3E}">
        <p14:creationId xmlns:p14="http://schemas.microsoft.com/office/powerpoint/2010/main" val="12975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52399"/>
            <a:ext cx="8796036" cy="660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71600" y="990600"/>
            <a:ext cx="1143000" cy="307777"/>
          </a:xfrm>
          <a:prstGeom prst="rect">
            <a:avLst/>
          </a:prstGeom>
          <a:noFill/>
        </p:spPr>
        <p:txBody>
          <a:bodyPr wrap="square" rtlCol="0">
            <a:spAutoFit/>
          </a:bodyPr>
          <a:lstStyle/>
          <a:p>
            <a:r>
              <a:rPr lang="en-US" sz="1400" dirty="0" smtClean="0">
                <a:solidFill>
                  <a:schemeClr val="bg1"/>
                </a:solidFill>
              </a:rPr>
              <a:t>Winslow</a:t>
            </a:r>
            <a:endParaRPr lang="en-US" sz="1400" dirty="0">
              <a:solidFill>
                <a:schemeClr val="bg1"/>
              </a:solidFill>
            </a:endParaRPr>
          </a:p>
        </p:txBody>
      </p:sp>
      <p:sp>
        <p:nvSpPr>
          <p:cNvPr id="7" name="Rounded Rectangle 6"/>
          <p:cNvSpPr/>
          <p:nvPr/>
        </p:nvSpPr>
        <p:spPr>
          <a:xfrm>
            <a:off x="1219200" y="990600"/>
            <a:ext cx="1447800" cy="3077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19200" y="4953000"/>
            <a:ext cx="29718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09675" y="1905000"/>
            <a:ext cx="542925"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676400" y="5562600"/>
            <a:ext cx="10287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4114" y="1017530"/>
            <a:ext cx="348172" cy="253916"/>
          </a:xfrm>
          <a:prstGeom prst="rect">
            <a:avLst/>
          </a:prstGeom>
          <a:noFill/>
        </p:spPr>
        <p:txBody>
          <a:bodyPr wrap="none" rtlCol="0">
            <a:spAutoFit/>
          </a:bodyPr>
          <a:lstStyle/>
          <a:p>
            <a:r>
              <a:rPr lang="en-US" sz="1050" dirty="0" smtClean="0">
                <a:solidFill>
                  <a:schemeClr val="bg1"/>
                </a:solidFill>
              </a:rPr>
              <a:t>AZ</a:t>
            </a:r>
            <a:endParaRPr lang="en-US" sz="1050" dirty="0">
              <a:solidFill>
                <a:schemeClr val="bg1"/>
              </a:solidFill>
            </a:endParaRPr>
          </a:p>
        </p:txBody>
      </p:sp>
      <p:sp>
        <p:nvSpPr>
          <p:cNvPr id="3" name="Bent-Up Arrow 2"/>
          <p:cNvSpPr/>
          <p:nvPr/>
        </p:nvSpPr>
        <p:spPr>
          <a:xfrm rot="10800000" flipH="1">
            <a:off x="2714625" y="1144488"/>
            <a:ext cx="381000" cy="380851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535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1" y="0"/>
            <a:ext cx="8576135" cy="426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8026401" y="685800"/>
            <a:ext cx="752935"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1829" y="3990334"/>
            <a:ext cx="1841500" cy="56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5610713" y="4343400"/>
            <a:ext cx="1683728" cy="1143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531829" y="3990334"/>
            <a:ext cx="1841500" cy="5643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rot="764215">
            <a:off x="7388879" y="932086"/>
            <a:ext cx="254224" cy="3075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999" y="4353566"/>
            <a:ext cx="3759199" cy="250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Bent Arrow 7"/>
          <p:cNvSpPr/>
          <p:nvPr/>
        </p:nvSpPr>
        <p:spPr>
          <a:xfrm rot="10800000">
            <a:off x="3352800" y="4540402"/>
            <a:ext cx="2642576" cy="2684310"/>
          </a:xfrm>
          <a:prstGeom prst="bentArrow">
            <a:avLst>
              <a:gd name="adj1" fmla="val 7902"/>
              <a:gd name="adj2" fmla="val 25000"/>
              <a:gd name="adj3" fmla="val 25541"/>
              <a:gd name="adj4" fmla="val 74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ounded Rectangle 8"/>
          <p:cNvSpPr/>
          <p:nvPr/>
        </p:nvSpPr>
        <p:spPr>
          <a:xfrm>
            <a:off x="733425" y="6429375"/>
            <a:ext cx="1905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5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844776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2667000"/>
            <a:ext cx="8153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893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758571"/>
            <a:ext cx="8382000" cy="5943603"/>
          </a:xfrm>
        </p:spPr>
        <p:txBody>
          <a:bodyPr>
            <a:normAutofit fontScale="92500" lnSpcReduction="10000"/>
          </a:bodyPr>
          <a:lstStyle/>
          <a:p>
            <a:r>
              <a:rPr lang="en-US" sz="2400" dirty="0" smtClean="0"/>
              <a:t>Tools: Pen (edit)              View a Site             Expand Site Records</a:t>
            </a:r>
          </a:p>
          <a:p>
            <a:r>
              <a:rPr lang="en-US" sz="2400" dirty="0" smtClean="0"/>
              <a:t>Add             Filter  (sort)                 Information                  Delete  </a:t>
            </a:r>
            <a:endParaRPr lang="en-US" sz="2400" i="1" dirty="0" smtClean="0"/>
          </a:p>
          <a:p>
            <a:r>
              <a:rPr lang="en-US" sz="2400" dirty="0" smtClean="0"/>
              <a:t>The </a:t>
            </a:r>
            <a:r>
              <a:rPr lang="en-US" sz="2400" dirty="0"/>
              <a:t>Interface </a:t>
            </a:r>
            <a:r>
              <a:rPr lang="en-US" sz="2400" dirty="0" smtClean="0"/>
              <a:t>provides </a:t>
            </a:r>
            <a:r>
              <a:rPr lang="en-US" sz="2400" dirty="0"/>
              <a:t>options </a:t>
            </a:r>
            <a:r>
              <a:rPr lang="en-US" sz="2400" dirty="0" smtClean="0"/>
              <a:t>to search by Regions, sites, office, cableway type, and status. Insert your search criteria </a:t>
            </a:r>
            <a:r>
              <a:rPr lang="en-US" sz="2400" dirty="0"/>
              <a:t>then click filter icon </a:t>
            </a:r>
          </a:p>
          <a:p>
            <a:r>
              <a:rPr lang="en-US" sz="2400" dirty="0" smtClean="0"/>
              <a:t>There is a column </a:t>
            </a:r>
            <a:r>
              <a:rPr lang="en-US" sz="2400" dirty="0"/>
              <a:t>sort </a:t>
            </a:r>
            <a:r>
              <a:rPr lang="en-US" sz="2400" dirty="0" smtClean="0"/>
              <a:t>function which has a three </a:t>
            </a:r>
            <a:r>
              <a:rPr lang="en-US" sz="2400" dirty="0"/>
              <a:t>a tap option: a-z, z-a, </a:t>
            </a:r>
            <a:r>
              <a:rPr lang="en-US" sz="2400" dirty="0" smtClean="0"/>
              <a:t>back to original station ID in numerical order</a:t>
            </a:r>
            <a:endParaRPr lang="en-US" sz="2400" dirty="0"/>
          </a:p>
          <a:p>
            <a:r>
              <a:rPr lang="en-US" sz="2400" dirty="0" smtClean="0"/>
              <a:t>You can </a:t>
            </a:r>
            <a:r>
              <a:rPr lang="en-US" sz="2400" dirty="0"/>
              <a:t>scan </a:t>
            </a:r>
            <a:r>
              <a:rPr lang="en-US" sz="2400" dirty="0" smtClean="0"/>
              <a:t>multiple </a:t>
            </a:r>
            <a:r>
              <a:rPr lang="en-US" sz="2400" dirty="0"/>
              <a:t>documents (pages) and photos into a </a:t>
            </a:r>
            <a:r>
              <a:rPr lang="en-US" sz="2400" dirty="0" smtClean="0"/>
              <a:t>single .</a:t>
            </a:r>
            <a:r>
              <a:rPr lang="en-US" sz="2400" dirty="0" err="1" smtClean="0"/>
              <a:t>pdf</a:t>
            </a:r>
            <a:r>
              <a:rPr lang="en-US" sz="2400" dirty="0" smtClean="0"/>
              <a:t> or .doc file </a:t>
            </a:r>
            <a:r>
              <a:rPr lang="en-US" sz="2400" dirty="0"/>
              <a:t>and upload into </a:t>
            </a:r>
            <a:r>
              <a:rPr lang="en-US" sz="2400" dirty="0" smtClean="0"/>
              <a:t>CMI</a:t>
            </a:r>
            <a:endParaRPr lang="en-US" sz="2400" dirty="0"/>
          </a:p>
          <a:p>
            <a:r>
              <a:rPr lang="en-US" sz="2400" u="sng" dirty="0" smtClean="0"/>
              <a:t>Everyone needs to start recording all site visits and inspections</a:t>
            </a:r>
            <a:r>
              <a:rPr lang="en-US" sz="2400" dirty="0" smtClean="0"/>
              <a:t>, and upload any documentation and pictures into CMI.</a:t>
            </a:r>
          </a:p>
          <a:p>
            <a:r>
              <a:rPr lang="en-US" sz="2400" dirty="0" smtClean="0">
                <a:hlinkClick r:id="rId3" action="ppaction://hlinkfile"/>
              </a:rPr>
              <a:t>WMA Memorandum 13.03--Safety at Cableways (1).pdf</a:t>
            </a:r>
            <a:endParaRPr lang="en-US" sz="2400" dirty="0" smtClean="0"/>
          </a:p>
          <a:p>
            <a:r>
              <a:rPr lang="en-US" sz="2400" dirty="0" smtClean="0"/>
              <a:t>To transfer a cableway to </a:t>
            </a:r>
            <a:r>
              <a:rPr lang="en-US" sz="2400" dirty="0"/>
              <a:t>another agency </a:t>
            </a:r>
            <a:r>
              <a:rPr lang="en-US" sz="2400" dirty="0" smtClean="0"/>
              <a:t>use </a:t>
            </a:r>
            <a:r>
              <a:rPr lang="en-US" sz="2400" dirty="0"/>
              <a:t>a USGS 9-3107 form </a:t>
            </a:r>
            <a:endParaRPr lang="en-US" sz="2400" dirty="0" smtClean="0"/>
          </a:p>
          <a:p>
            <a:r>
              <a:rPr lang="en-US" sz="2400" dirty="0" smtClean="0"/>
              <a:t>CMI also provides an archive of historical documentation for remediated sites </a:t>
            </a:r>
          </a:p>
          <a:p>
            <a:endParaRPr lang="en-US" sz="2400" dirty="0" smtClean="0"/>
          </a:p>
          <a:p>
            <a:endParaRPr lang="en-US" sz="2400" dirty="0" smtClean="0"/>
          </a:p>
          <a:p>
            <a:endParaRPr lang="en-US" sz="2400" dirty="0" smtClean="0"/>
          </a:p>
          <a:p>
            <a:endParaRPr lang="en-US" sz="2400" dirty="0"/>
          </a:p>
        </p:txBody>
      </p:sp>
      <p:sp>
        <p:nvSpPr>
          <p:cNvPr id="2" name="Title 1"/>
          <p:cNvSpPr>
            <a:spLocks noGrp="1"/>
          </p:cNvSpPr>
          <p:nvPr>
            <p:ph type="title"/>
          </p:nvPr>
        </p:nvSpPr>
        <p:spPr>
          <a:xfrm>
            <a:off x="406400" y="152400"/>
            <a:ext cx="5994400" cy="609600"/>
          </a:xfrm>
        </p:spPr>
        <p:txBody>
          <a:bodyPr>
            <a:normAutofit fontScale="90000"/>
          </a:bodyPr>
          <a:lstStyle/>
          <a:p>
            <a:r>
              <a:rPr lang="en-US" u="sng" dirty="0" smtClean="0"/>
              <a:t/>
            </a:r>
            <a:br>
              <a:rPr lang="en-US" u="sng" dirty="0" smtClean="0"/>
            </a:br>
            <a:r>
              <a:rPr lang="en-US" u="sng" dirty="0"/>
              <a:t>CMI Cableway Tools &amp; Tips</a:t>
            </a:r>
          </a:p>
        </p:txBody>
      </p:sp>
      <p:sp>
        <p:nvSpPr>
          <p:cNvPr id="4" name="Isosceles Triangle 3"/>
          <p:cNvSpPr/>
          <p:nvPr/>
        </p:nvSpPr>
        <p:spPr>
          <a:xfrm rot="10800000">
            <a:off x="7899225" y="804223"/>
            <a:ext cx="491673" cy="2255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914" y="779813"/>
            <a:ext cx="541753" cy="35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25925"/>
            <a:ext cx="536388" cy="27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7118" y="1225927"/>
            <a:ext cx="463200" cy="29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225925"/>
            <a:ext cx="536892" cy="29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399" y="2311005"/>
            <a:ext cx="569145" cy="28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3000" y="1215279"/>
            <a:ext cx="304800" cy="37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a:t>
            </a:r>
            <a:endParaRPr lang="en-US" dirty="0"/>
          </a:p>
        </p:txBody>
      </p:sp>
      <p:sp>
        <p:nvSpPr>
          <p:cNvPr id="6" name="TextBox 5"/>
          <p:cNvSpPr txBox="1"/>
          <p:nvPr/>
        </p:nvSpPr>
        <p:spPr>
          <a:xfrm>
            <a:off x="1143000" y="1225865"/>
            <a:ext cx="319318" cy="369332"/>
          </a:xfrm>
          <a:prstGeom prst="rect">
            <a:avLst/>
          </a:prstGeom>
          <a:noFill/>
        </p:spPr>
        <p:txBody>
          <a:bodyPr wrap="none" rtlCol="0">
            <a:spAutoFit/>
          </a:bodyPr>
          <a:lstStyle/>
          <a:p>
            <a:r>
              <a:rPr lang="en-US" dirty="0" smtClean="0"/>
              <a:t>X</a:t>
            </a:r>
            <a:endParaRPr lang="en-US" dirty="0"/>
          </a:p>
        </p:txBody>
      </p:sp>
      <p:sp>
        <p:nvSpPr>
          <p:cNvPr id="7" name="Isosceles Triangle 6"/>
          <p:cNvSpPr/>
          <p:nvPr/>
        </p:nvSpPr>
        <p:spPr>
          <a:xfrm rot="5400000">
            <a:off x="4737471" y="763434"/>
            <a:ext cx="364262" cy="2531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092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3" y="1463592"/>
            <a:ext cx="90424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46400" y="55446"/>
            <a:ext cx="3352800" cy="369332"/>
          </a:xfrm>
          <a:prstGeom prst="rect">
            <a:avLst/>
          </a:prstGeom>
          <a:noFill/>
        </p:spPr>
        <p:txBody>
          <a:bodyPr wrap="square" rtlCol="0">
            <a:spAutoFit/>
          </a:bodyPr>
          <a:lstStyle/>
          <a:p>
            <a:r>
              <a:rPr lang="en-US" dirty="0" smtClean="0">
                <a:solidFill>
                  <a:prstClr val="black"/>
                </a:solidFill>
              </a:rPr>
              <a:t>5. Other Interface Tools</a:t>
            </a:r>
            <a:endParaRPr lang="en-US" dirty="0">
              <a:solidFill>
                <a:prstClr val="black"/>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499" y="472707"/>
            <a:ext cx="36449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9197"/>
            <a:ext cx="3479800" cy="69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1047" y="858470"/>
            <a:ext cx="1962151" cy="59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016000" y="948265"/>
            <a:ext cx="2463800" cy="2959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ounded Rectangle 3"/>
          <p:cNvSpPr/>
          <p:nvPr/>
        </p:nvSpPr>
        <p:spPr>
          <a:xfrm>
            <a:off x="6502401" y="948265"/>
            <a:ext cx="717548" cy="2738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ight Arrow 4"/>
          <p:cNvSpPr/>
          <p:nvPr/>
        </p:nvSpPr>
        <p:spPr>
          <a:xfrm>
            <a:off x="3501048" y="1056951"/>
            <a:ext cx="359753" cy="565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ight Arrow 5"/>
          <p:cNvSpPr/>
          <p:nvPr/>
        </p:nvSpPr>
        <p:spPr>
          <a:xfrm>
            <a:off x="4482122" y="1056951"/>
            <a:ext cx="1981200" cy="692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Down Arrow 6"/>
          <p:cNvSpPr/>
          <p:nvPr/>
        </p:nvSpPr>
        <p:spPr>
          <a:xfrm rot="4527496">
            <a:off x="4459188" y="-231881"/>
            <a:ext cx="166021" cy="3969381"/>
          </a:xfrm>
          <a:prstGeom prst="downArrow">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3" y="2743200"/>
            <a:ext cx="8909697" cy="137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400" y="4229100"/>
            <a:ext cx="6121400" cy="227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381000" y="3886200"/>
            <a:ext cx="228600" cy="2293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ounded Rectangle 9"/>
          <p:cNvSpPr/>
          <p:nvPr/>
        </p:nvSpPr>
        <p:spPr>
          <a:xfrm>
            <a:off x="0" y="2343150"/>
            <a:ext cx="279400" cy="2062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a:xfrm>
            <a:off x="443523" y="6229350"/>
            <a:ext cx="723900" cy="271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Down Arrow 11"/>
          <p:cNvSpPr/>
          <p:nvPr/>
        </p:nvSpPr>
        <p:spPr>
          <a:xfrm>
            <a:off x="139701" y="2549442"/>
            <a:ext cx="139699" cy="1451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Down Arrow 13"/>
          <p:cNvSpPr/>
          <p:nvPr/>
        </p:nvSpPr>
        <p:spPr>
          <a:xfrm>
            <a:off x="279401" y="4115500"/>
            <a:ext cx="215900" cy="217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extBox 14"/>
          <p:cNvSpPr txBox="1"/>
          <p:nvPr/>
        </p:nvSpPr>
        <p:spPr>
          <a:xfrm>
            <a:off x="2247901" y="5715000"/>
            <a:ext cx="2299899" cy="307777"/>
          </a:xfrm>
          <a:prstGeom prst="rect">
            <a:avLst/>
          </a:prstGeom>
          <a:noFill/>
        </p:spPr>
        <p:txBody>
          <a:bodyPr wrap="square" rtlCol="0">
            <a:spAutoFit/>
          </a:bodyPr>
          <a:lstStyle/>
          <a:p>
            <a:r>
              <a:rPr lang="en-US" sz="1400" dirty="0" smtClean="0">
                <a:solidFill>
                  <a:prstClr val="black"/>
                </a:solidFill>
              </a:rPr>
              <a:t>Update or add info</a:t>
            </a:r>
            <a:endParaRPr lang="en-US" sz="1400" dirty="0">
              <a:solidFill>
                <a:prstClr val="black"/>
              </a:solidFill>
            </a:endParaRPr>
          </a:p>
        </p:txBody>
      </p:sp>
      <p:sp>
        <p:nvSpPr>
          <p:cNvPr id="16" name="Rounded Rectangle 15"/>
          <p:cNvSpPr/>
          <p:nvPr/>
        </p:nvSpPr>
        <p:spPr>
          <a:xfrm>
            <a:off x="2247901" y="5715000"/>
            <a:ext cx="2527300" cy="230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2610368" y="89483"/>
            <a:ext cx="3071323" cy="3012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3680923" y="529196"/>
            <a:ext cx="1935005" cy="338554"/>
          </a:xfrm>
          <a:prstGeom prst="rect">
            <a:avLst/>
          </a:prstGeom>
          <a:noFill/>
          <a:ln>
            <a:noFill/>
          </a:ln>
        </p:spPr>
        <p:txBody>
          <a:bodyPr wrap="square" rtlCol="0">
            <a:spAutoFit/>
          </a:bodyPr>
          <a:lstStyle/>
          <a:p>
            <a:r>
              <a:rPr lang="en-US" sz="1600" dirty="0" smtClean="0">
                <a:solidFill>
                  <a:prstClr val="black"/>
                </a:solidFill>
              </a:rPr>
              <a:t>Word search</a:t>
            </a:r>
            <a:endParaRPr lang="en-US" sz="1600" dirty="0">
              <a:solidFill>
                <a:prstClr val="black"/>
              </a:solidFill>
            </a:endParaRPr>
          </a:p>
        </p:txBody>
      </p:sp>
      <p:sp>
        <p:nvSpPr>
          <p:cNvPr id="19" name="Rounded Rectangle 18"/>
          <p:cNvSpPr/>
          <p:nvPr/>
        </p:nvSpPr>
        <p:spPr>
          <a:xfrm>
            <a:off x="3572973" y="583056"/>
            <a:ext cx="1716576" cy="23083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3201" y="4600575"/>
            <a:ext cx="115570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ounded Rectangle 19"/>
          <p:cNvSpPr/>
          <p:nvPr/>
        </p:nvSpPr>
        <p:spPr>
          <a:xfrm>
            <a:off x="7866918" y="4796783"/>
            <a:ext cx="603252"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ounded Rectangle 21"/>
          <p:cNvSpPr/>
          <p:nvPr/>
        </p:nvSpPr>
        <p:spPr>
          <a:xfrm>
            <a:off x="6172200" y="4161994"/>
            <a:ext cx="2438400" cy="438581"/>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p:nvSpPr>
        <p:spPr>
          <a:xfrm>
            <a:off x="6172200" y="4161994"/>
            <a:ext cx="2764770" cy="338554"/>
          </a:xfrm>
          <a:prstGeom prst="rect">
            <a:avLst/>
          </a:prstGeom>
          <a:noFill/>
          <a:ln>
            <a:noFill/>
          </a:ln>
        </p:spPr>
        <p:txBody>
          <a:bodyPr wrap="square" rtlCol="0">
            <a:spAutoFit/>
          </a:bodyPr>
          <a:lstStyle/>
          <a:p>
            <a:r>
              <a:rPr lang="en-US" sz="1600" dirty="0" smtClean="0">
                <a:solidFill>
                  <a:prstClr val="black"/>
                </a:solidFill>
              </a:rPr>
              <a:t>Can also do an office search</a:t>
            </a:r>
            <a:endParaRPr lang="en-US" sz="1600" dirty="0">
              <a:solidFill>
                <a:prstClr val="black"/>
              </a:solidFill>
            </a:endParaRPr>
          </a:p>
        </p:txBody>
      </p:sp>
      <p:sp>
        <p:nvSpPr>
          <p:cNvPr id="24" name="Bent Arrow 23"/>
          <p:cNvSpPr/>
          <p:nvPr/>
        </p:nvSpPr>
        <p:spPr>
          <a:xfrm rot="10800000" flipH="1">
            <a:off x="7410889" y="4598666"/>
            <a:ext cx="427943" cy="3962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Rounded Rectangle 24"/>
          <p:cNvSpPr/>
          <p:nvPr/>
        </p:nvSpPr>
        <p:spPr>
          <a:xfrm>
            <a:off x="3860800" y="999807"/>
            <a:ext cx="570461" cy="1707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8168544" y="2846346"/>
            <a:ext cx="594456" cy="2969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465772" y="3167046"/>
            <a:ext cx="209549" cy="95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7351" y="3343073"/>
            <a:ext cx="914400" cy="1542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812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85" y="152400"/>
            <a:ext cx="889635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420833"/>
            <a:ext cx="2918139" cy="71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4" y="6350394"/>
            <a:ext cx="1606551" cy="2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821886" y="6362930"/>
            <a:ext cx="947028" cy="2190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1714500" y="4878156"/>
            <a:ext cx="1172308" cy="369332"/>
          </a:xfrm>
          <a:prstGeom prst="rect">
            <a:avLst/>
          </a:prstGeom>
          <a:noFill/>
        </p:spPr>
        <p:txBody>
          <a:bodyPr wrap="square" rtlCol="0">
            <a:spAutoFit/>
          </a:bodyPr>
          <a:lstStyle/>
          <a:p>
            <a:r>
              <a:rPr lang="en-US" dirty="0" smtClean="0">
                <a:solidFill>
                  <a:prstClr val="black"/>
                </a:solidFill>
              </a:rPr>
              <a:t>Status</a:t>
            </a:r>
            <a:endParaRPr lang="en-US" dirty="0">
              <a:solidFill>
                <a:prstClr val="black"/>
              </a:solidFill>
            </a:endParaRPr>
          </a:p>
        </p:txBody>
      </p:sp>
      <p:sp>
        <p:nvSpPr>
          <p:cNvPr id="19" name="TextBox 18"/>
          <p:cNvSpPr txBox="1"/>
          <p:nvPr/>
        </p:nvSpPr>
        <p:spPr>
          <a:xfrm>
            <a:off x="2103064" y="2188032"/>
            <a:ext cx="3505199" cy="307777"/>
          </a:xfrm>
          <a:prstGeom prst="rect">
            <a:avLst/>
          </a:prstGeom>
          <a:noFill/>
          <a:ln w="28575">
            <a:solidFill>
              <a:srgbClr val="FF0000"/>
            </a:solidFill>
          </a:ln>
        </p:spPr>
        <p:txBody>
          <a:bodyPr wrap="square" rtlCol="0">
            <a:spAutoFit/>
          </a:bodyPr>
          <a:lstStyle/>
          <a:p>
            <a:r>
              <a:rPr lang="en-US" sz="1400" dirty="0" smtClean="0"/>
              <a:t>Use the Pen to Select Site and Update </a:t>
            </a:r>
            <a:endParaRPr lang="en-US" sz="1400" dirty="0"/>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714" y="3114675"/>
            <a:ext cx="7031351" cy="196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Bent Arrow 25"/>
          <p:cNvSpPr/>
          <p:nvPr/>
        </p:nvSpPr>
        <p:spPr>
          <a:xfrm rot="10800000" flipH="1">
            <a:off x="561336" y="2667000"/>
            <a:ext cx="457200" cy="1104900"/>
          </a:xfrm>
          <a:prstGeom prst="bentArrow">
            <a:avLst>
              <a:gd name="adj1" fmla="val 25000"/>
              <a:gd name="adj2" fmla="val 2804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7418" y="3576922"/>
            <a:ext cx="315985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a:xfrm>
            <a:off x="5776873" y="4022206"/>
            <a:ext cx="2207192" cy="1576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36" y="5420833"/>
            <a:ext cx="3550577" cy="69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4781550" y="5780008"/>
            <a:ext cx="2170820" cy="1841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Left Arrow 7"/>
          <p:cNvSpPr/>
          <p:nvPr/>
        </p:nvSpPr>
        <p:spPr>
          <a:xfrm rot="15882039">
            <a:off x="4752460" y="4805732"/>
            <a:ext cx="1100961" cy="158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ounded Rectangle 26"/>
          <p:cNvSpPr/>
          <p:nvPr/>
        </p:nvSpPr>
        <p:spPr>
          <a:xfrm>
            <a:off x="1295400" y="3771900"/>
            <a:ext cx="289560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00400" y="5451543"/>
            <a:ext cx="762000" cy="307777"/>
          </a:xfrm>
          <a:prstGeom prst="rect">
            <a:avLst/>
          </a:prstGeom>
          <a:noFill/>
          <a:ln w="19050">
            <a:solidFill>
              <a:srgbClr val="FF0000"/>
            </a:solidFill>
          </a:ln>
        </p:spPr>
        <p:txBody>
          <a:bodyPr wrap="square" rtlCol="0">
            <a:spAutoFit/>
          </a:bodyPr>
          <a:lstStyle/>
          <a:p>
            <a:r>
              <a:rPr lang="en-US" sz="1400" dirty="0" smtClean="0">
                <a:solidFill>
                  <a:schemeClr val="bg1"/>
                </a:solidFill>
              </a:rPr>
              <a:t>In years</a:t>
            </a:r>
            <a:endParaRPr lang="en-US" sz="1400" dirty="0">
              <a:solidFill>
                <a:schemeClr val="bg1"/>
              </a:solidFill>
            </a:endParaRPr>
          </a:p>
        </p:txBody>
      </p:sp>
      <p:sp>
        <p:nvSpPr>
          <p:cNvPr id="29" name="Rounded Rectangle 28"/>
          <p:cNvSpPr/>
          <p:nvPr/>
        </p:nvSpPr>
        <p:spPr>
          <a:xfrm>
            <a:off x="821886" y="5872065"/>
            <a:ext cx="3369114" cy="2481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5410200" y="4022206"/>
            <a:ext cx="337218" cy="119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rved Right Arrow 30"/>
          <p:cNvSpPr/>
          <p:nvPr/>
        </p:nvSpPr>
        <p:spPr>
          <a:xfrm>
            <a:off x="381001" y="4494755"/>
            <a:ext cx="637536" cy="14223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1905000" y="457200"/>
            <a:ext cx="4876800" cy="369332"/>
          </a:xfrm>
          <a:prstGeom prst="rect">
            <a:avLst/>
          </a:prstGeom>
          <a:noFill/>
          <a:ln>
            <a:noFill/>
          </a:ln>
        </p:spPr>
        <p:txBody>
          <a:bodyPr wrap="square" rtlCol="0">
            <a:spAutoFit/>
          </a:bodyPr>
          <a:lstStyle/>
          <a:p>
            <a:r>
              <a:rPr lang="en-US" dirty="0" smtClean="0">
                <a:solidFill>
                  <a:schemeClr val="bg1"/>
                </a:solidFill>
                <a:latin typeface="Calibri" pitchFamily="34" charset="0"/>
                <a:cs typeface="Times New Roman" pitchFamily="18" charset="0"/>
              </a:rPr>
              <a:t>1. </a:t>
            </a:r>
            <a:r>
              <a:rPr lang="en-US" b="1" dirty="0" smtClean="0">
                <a:solidFill>
                  <a:schemeClr val="bg1"/>
                </a:solidFill>
                <a:latin typeface="Calibri" pitchFamily="34" charset="0"/>
                <a:cs typeface="Times New Roman" pitchFamily="18" charset="0"/>
              </a:rPr>
              <a:t>Update</a:t>
            </a:r>
            <a:r>
              <a:rPr lang="en-US" dirty="0" smtClean="0">
                <a:solidFill>
                  <a:schemeClr val="bg1"/>
                </a:solidFill>
                <a:latin typeface="Calibri" pitchFamily="34" charset="0"/>
                <a:cs typeface="Times New Roman" pitchFamily="18" charset="0"/>
              </a:rPr>
              <a:t> Cableway Site Information</a:t>
            </a:r>
            <a:endParaRPr lang="en-US" dirty="0">
              <a:solidFill>
                <a:schemeClr val="bg1"/>
              </a:solidFill>
              <a:latin typeface="Calibri" pitchFamily="34" charset="0"/>
              <a:cs typeface="Times New Roman" pitchFamily="18" charset="0"/>
            </a:endParaRPr>
          </a:p>
        </p:txBody>
      </p:sp>
      <p:sp>
        <p:nvSpPr>
          <p:cNvPr id="38" name="Rounded Rectangle 37"/>
          <p:cNvSpPr/>
          <p:nvPr/>
        </p:nvSpPr>
        <p:spPr>
          <a:xfrm>
            <a:off x="1934455" y="457200"/>
            <a:ext cx="3842418" cy="3693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713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365"/>
            <a:ext cx="9144000" cy="313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8000" y="1516236"/>
            <a:ext cx="3454400" cy="307777"/>
          </a:xfrm>
          <a:prstGeom prst="rect">
            <a:avLst/>
          </a:prstGeom>
          <a:noFill/>
        </p:spPr>
        <p:txBody>
          <a:bodyPr wrap="square" rtlCol="0">
            <a:spAutoFit/>
          </a:bodyPr>
          <a:lstStyle/>
          <a:p>
            <a:r>
              <a:rPr lang="en-US" sz="1400" dirty="0" smtClean="0">
                <a:solidFill>
                  <a:prstClr val="black"/>
                </a:solidFill>
              </a:rPr>
              <a:t>Expand </a:t>
            </a:r>
            <a:r>
              <a:rPr lang="en-US" sz="1400" b="1" dirty="0" smtClean="0">
                <a:solidFill>
                  <a:prstClr val="black"/>
                </a:solidFill>
              </a:rPr>
              <a:t>to Add </a:t>
            </a:r>
            <a:r>
              <a:rPr lang="en-US" sz="1400" dirty="0" smtClean="0">
                <a:solidFill>
                  <a:prstClr val="black"/>
                </a:solidFill>
              </a:rPr>
              <a:t>a new Site Visit </a:t>
            </a:r>
            <a:endParaRPr lang="en-US" sz="1400" dirty="0">
              <a:solidFill>
                <a:prstClr val="black"/>
              </a:solidFill>
            </a:endParaRPr>
          </a:p>
        </p:txBody>
      </p:sp>
      <p:sp>
        <p:nvSpPr>
          <p:cNvPr id="3" name="Rounded Rectangle 2"/>
          <p:cNvSpPr/>
          <p:nvPr/>
        </p:nvSpPr>
        <p:spPr>
          <a:xfrm>
            <a:off x="508000" y="1505280"/>
            <a:ext cx="2617520" cy="3187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ounded Rectangle 3"/>
          <p:cNvSpPr/>
          <p:nvPr/>
        </p:nvSpPr>
        <p:spPr>
          <a:xfrm>
            <a:off x="59007" y="2514600"/>
            <a:ext cx="304800" cy="1143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375139" y="2628900"/>
            <a:ext cx="1047261" cy="171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16" y="3265687"/>
            <a:ext cx="9144000" cy="1963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0" y="5541169"/>
            <a:ext cx="2620433"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750" y="5451598"/>
            <a:ext cx="4307417" cy="21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520" y="6365605"/>
            <a:ext cx="1447800" cy="3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1837" y="3849075"/>
            <a:ext cx="2495551" cy="41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89609" y="4394861"/>
            <a:ext cx="2874349" cy="215444"/>
          </a:xfrm>
          <a:prstGeom prst="rect">
            <a:avLst/>
          </a:prstGeom>
          <a:noFill/>
        </p:spPr>
        <p:txBody>
          <a:bodyPr wrap="square" rtlCol="0">
            <a:spAutoFit/>
          </a:bodyPr>
          <a:lstStyle/>
          <a:p>
            <a:r>
              <a:rPr lang="en-US" sz="800" dirty="0" smtClean="0">
                <a:solidFill>
                  <a:prstClr val="black"/>
                </a:solidFill>
              </a:rPr>
              <a:t>Change cableway status to :      Inactive</a:t>
            </a:r>
            <a:r>
              <a:rPr lang="en-US" sz="800" dirty="0">
                <a:solidFill>
                  <a:prstClr val="black"/>
                </a:solidFill>
              </a:rPr>
              <a:t>, awaiting removal</a:t>
            </a:r>
          </a:p>
        </p:txBody>
      </p:sp>
      <p:sp>
        <p:nvSpPr>
          <p:cNvPr id="11" name="TextBox 10"/>
          <p:cNvSpPr txBox="1"/>
          <p:nvPr/>
        </p:nvSpPr>
        <p:spPr>
          <a:xfrm>
            <a:off x="1625601" y="4533526"/>
            <a:ext cx="2336800" cy="307777"/>
          </a:xfrm>
          <a:prstGeom prst="rect">
            <a:avLst/>
          </a:prstGeom>
          <a:noFill/>
        </p:spPr>
        <p:txBody>
          <a:bodyPr wrap="square" rtlCol="0">
            <a:spAutoFit/>
          </a:bodyPr>
          <a:lstStyle/>
          <a:p>
            <a:r>
              <a:rPr lang="en-US" sz="1400" dirty="0" smtClean="0">
                <a:solidFill>
                  <a:prstClr val="black"/>
                </a:solidFill>
              </a:rPr>
              <a:t>Enter text</a:t>
            </a:r>
            <a:endParaRPr lang="en-US" sz="1400" dirty="0">
              <a:solidFill>
                <a:prstClr val="black"/>
              </a:solidFill>
            </a:endParaRPr>
          </a:p>
        </p:txBody>
      </p:sp>
      <p:pic>
        <p:nvPicPr>
          <p:cNvPr id="308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1" y="5829301"/>
            <a:ext cx="2518833" cy="91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Bent Arrow 11"/>
          <p:cNvSpPr/>
          <p:nvPr/>
        </p:nvSpPr>
        <p:spPr>
          <a:xfrm rot="5400000" flipV="1">
            <a:off x="-117657" y="1799386"/>
            <a:ext cx="785813" cy="3632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5" name="Down Arrow 14"/>
          <p:cNvSpPr/>
          <p:nvPr/>
        </p:nvSpPr>
        <p:spPr>
          <a:xfrm>
            <a:off x="384086" y="2802168"/>
            <a:ext cx="248805" cy="1048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ight Arrow 15"/>
          <p:cNvSpPr/>
          <p:nvPr/>
        </p:nvSpPr>
        <p:spPr>
          <a:xfrm rot="21251599">
            <a:off x="4513112" y="3991942"/>
            <a:ext cx="1205851" cy="11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ight Arrow 16"/>
          <p:cNvSpPr/>
          <p:nvPr/>
        </p:nvSpPr>
        <p:spPr>
          <a:xfrm rot="702807">
            <a:off x="4702437" y="4359941"/>
            <a:ext cx="983110" cy="153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1635776" y="4561083"/>
            <a:ext cx="902106" cy="252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343800" y="3889950"/>
            <a:ext cx="367813" cy="130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ight Arrow 19"/>
          <p:cNvSpPr/>
          <p:nvPr/>
        </p:nvSpPr>
        <p:spPr>
          <a:xfrm rot="1210147">
            <a:off x="3178574" y="5213962"/>
            <a:ext cx="1305616" cy="15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7963066" y="5451598"/>
            <a:ext cx="866367" cy="211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Bent Arrow 21"/>
          <p:cNvSpPr/>
          <p:nvPr/>
        </p:nvSpPr>
        <p:spPr>
          <a:xfrm rot="10800000">
            <a:off x="7650859" y="5663523"/>
            <a:ext cx="457200" cy="69982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3" name="Rounded Rectangle 22"/>
          <p:cNvSpPr/>
          <p:nvPr/>
        </p:nvSpPr>
        <p:spPr>
          <a:xfrm>
            <a:off x="3125521" y="6439816"/>
            <a:ext cx="723900" cy="2881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Left Arrow 23"/>
          <p:cNvSpPr/>
          <p:nvPr/>
        </p:nvSpPr>
        <p:spPr>
          <a:xfrm>
            <a:off x="4521200" y="6486605"/>
            <a:ext cx="815079" cy="1945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6021130" y="5467775"/>
            <a:ext cx="2086929" cy="215444"/>
          </a:xfrm>
          <a:prstGeom prst="rect">
            <a:avLst/>
          </a:prstGeom>
          <a:noFill/>
        </p:spPr>
        <p:txBody>
          <a:bodyPr wrap="square" rtlCol="0">
            <a:spAutoFit/>
          </a:bodyPr>
          <a:lstStyle/>
          <a:p>
            <a:r>
              <a:rPr lang="en-US" sz="800" dirty="0" smtClean="0">
                <a:solidFill>
                  <a:prstClr val="black"/>
                </a:solidFill>
              </a:rPr>
              <a:t>2013_Left </a:t>
            </a:r>
            <a:r>
              <a:rPr lang="en-US" sz="800" dirty="0" err="1" smtClean="0">
                <a:solidFill>
                  <a:prstClr val="black"/>
                </a:solidFill>
              </a:rPr>
              <a:t>Bank_Right</a:t>
            </a:r>
            <a:r>
              <a:rPr lang="en-US" sz="800" dirty="0" smtClean="0">
                <a:solidFill>
                  <a:prstClr val="black"/>
                </a:solidFill>
              </a:rPr>
              <a:t> Bank.pdf</a:t>
            </a:r>
            <a:endParaRPr lang="en-US" sz="800" dirty="0">
              <a:solidFill>
                <a:prstClr val="black"/>
              </a:solidFill>
            </a:endParaRPr>
          </a:p>
        </p:txBody>
      </p:sp>
      <p:sp>
        <p:nvSpPr>
          <p:cNvPr id="27" name="Rectangle 26"/>
          <p:cNvSpPr/>
          <p:nvPr/>
        </p:nvSpPr>
        <p:spPr>
          <a:xfrm>
            <a:off x="70340" y="5568034"/>
            <a:ext cx="2620433" cy="1193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extBox 27"/>
          <p:cNvSpPr txBox="1"/>
          <p:nvPr/>
        </p:nvSpPr>
        <p:spPr>
          <a:xfrm>
            <a:off x="726499" y="5325246"/>
            <a:ext cx="1391803" cy="276999"/>
          </a:xfrm>
          <a:prstGeom prst="rect">
            <a:avLst/>
          </a:prstGeom>
          <a:noFill/>
        </p:spPr>
        <p:txBody>
          <a:bodyPr wrap="square" rtlCol="0">
            <a:spAutoFit/>
          </a:bodyPr>
          <a:lstStyle/>
          <a:p>
            <a:r>
              <a:rPr lang="en-US" sz="1200" dirty="0" smtClean="0">
                <a:solidFill>
                  <a:prstClr val="black"/>
                </a:solidFill>
              </a:rPr>
              <a:t>Visit Date</a:t>
            </a:r>
            <a:endParaRPr lang="en-US" sz="1200" dirty="0">
              <a:solidFill>
                <a:prstClr val="black"/>
              </a:solidFill>
            </a:endParaRPr>
          </a:p>
        </p:txBody>
      </p:sp>
      <p:sp>
        <p:nvSpPr>
          <p:cNvPr id="29" name="Rounded Rectangle 28"/>
          <p:cNvSpPr/>
          <p:nvPr/>
        </p:nvSpPr>
        <p:spPr>
          <a:xfrm>
            <a:off x="726499" y="5338426"/>
            <a:ext cx="1203901" cy="1924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ounded Rectangle 29"/>
          <p:cNvSpPr/>
          <p:nvPr/>
        </p:nvSpPr>
        <p:spPr>
          <a:xfrm>
            <a:off x="4521200" y="5468598"/>
            <a:ext cx="1320800" cy="211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Down Arrow 25"/>
          <p:cNvSpPr/>
          <p:nvPr/>
        </p:nvSpPr>
        <p:spPr>
          <a:xfrm>
            <a:off x="1328449" y="4020827"/>
            <a:ext cx="149880" cy="1333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3396372" y="857250"/>
            <a:ext cx="2353896" cy="369332"/>
          </a:xfrm>
          <a:prstGeom prst="rect">
            <a:avLst/>
          </a:prstGeom>
          <a:noFill/>
        </p:spPr>
        <p:txBody>
          <a:bodyPr wrap="square" rtlCol="0">
            <a:spAutoFit/>
          </a:bodyPr>
          <a:lstStyle/>
          <a:p>
            <a:r>
              <a:rPr lang="en-US" dirty="0">
                <a:solidFill>
                  <a:prstClr val="black"/>
                </a:solidFill>
              </a:rPr>
              <a:t>2</a:t>
            </a:r>
            <a:r>
              <a:rPr lang="en-US" dirty="0" smtClean="0">
                <a:solidFill>
                  <a:prstClr val="black"/>
                </a:solidFill>
              </a:rPr>
              <a:t>. </a:t>
            </a:r>
            <a:r>
              <a:rPr lang="en-US" b="1" dirty="0" smtClean="0">
                <a:solidFill>
                  <a:prstClr val="black"/>
                </a:solidFill>
              </a:rPr>
              <a:t>Add</a:t>
            </a:r>
            <a:r>
              <a:rPr lang="en-US" dirty="0" smtClean="0">
                <a:solidFill>
                  <a:prstClr val="black"/>
                </a:solidFill>
              </a:rPr>
              <a:t> a New Site Visit</a:t>
            </a:r>
            <a:endParaRPr lang="en-US" dirty="0">
              <a:solidFill>
                <a:prstClr val="black"/>
              </a:solidFill>
            </a:endParaRPr>
          </a:p>
        </p:txBody>
      </p:sp>
      <p:sp>
        <p:nvSpPr>
          <p:cNvPr id="8" name="Rounded Rectangle 7"/>
          <p:cNvSpPr/>
          <p:nvPr/>
        </p:nvSpPr>
        <p:spPr>
          <a:xfrm>
            <a:off x="3188350" y="903416"/>
            <a:ext cx="2590800" cy="27699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ounded Rectangle 30"/>
          <p:cNvSpPr/>
          <p:nvPr/>
        </p:nvSpPr>
        <p:spPr>
          <a:xfrm>
            <a:off x="4621884" y="4426588"/>
            <a:ext cx="710205" cy="1754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ounded Rectangle 31"/>
          <p:cNvSpPr/>
          <p:nvPr/>
        </p:nvSpPr>
        <p:spPr>
          <a:xfrm>
            <a:off x="4431104" y="3885477"/>
            <a:ext cx="692749" cy="1719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TextBox 32"/>
          <p:cNvSpPr txBox="1"/>
          <p:nvPr/>
        </p:nvSpPr>
        <p:spPr>
          <a:xfrm>
            <a:off x="4377777" y="3832956"/>
            <a:ext cx="754803" cy="276999"/>
          </a:xfrm>
          <a:prstGeom prst="rect">
            <a:avLst/>
          </a:prstGeom>
          <a:noFill/>
        </p:spPr>
        <p:txBody>
          <a:bodyPr wrap="square" rtlCol="0">
            <a:spAutoFit/>
          </a:bodyPr>
          <a:lstStyle/>
          <a:p>
            <a:r>
              <a:rPr lang="en-US" sz="1200" dirty="0" smtClean="0">
                <a:solidFill>
                  <a:prstClr val="black"/>
                </a:solidFill>
              </a:rPr>
              <a:t>Type</a:t>
            </a:r>
            <a:endParaRPr lang="en-US" sz="1200" dirty="0">
              <a:solidFill>
                <a:prstClr val="black"/>
              </a:solidFill>
            </a:endParaRPr>
          </a:p>
        </p:txBody>
      </p:sp>
      <p:sp>
        <p:nvSpPr>
          <p:cNvPr id="34" name="TextBox 33"/>
          <p:cNvSpPr txBox="1"/>
          <p:nvPr/>
        </p:nvSpPr>
        <p:spPr>
          <a:xfrm>
            <a:off x="4668483" y="4380171"/>
            <a:ext cx="732105" cy="276999"/>
          </a:xfrm>
          <a:prstGeom prst="rect">
            <a:avLst/>
          </a:prstGeom>
          <a:noFill/>
        </p:spPr>
        <p:txBody>
          <a:bodyPr wrap="square" rtlCol="0">
            <a:spAutoFit/>
          </a:bodyPr>
          <a:lstStyle/>
          <a:p>
            <a:r>
              <a:rPr lang="en-US" sz="1200" dirty="0" smtClean="0">
                <a:solidFill>
                  <a:prstClr val="black"/>
                </a:solidFill>
              </a:rPr>
              <a:t>Action</a:t>
            </a:r>
            <a:endParaRPr lang="en-US" sz="1200" dirty="0">
              <a:solidFill>
                <a:prstClr val="black"/>
              </a:solidFill>
            </a:endParaRPr>
          </a:p>
        </p:txBody>
      </p: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887" y="4376183"/>
            <a:ext cx="17621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114962" y="5817634"/>
            <a:ext cx="685800" cy="369332"/>
          </a:xfrm>
          <a:prstGeom prst="rect">
            <a:avLst/>
          </a:prstGeom>
          <a:noFill/>
        </p:spPr>
        <p:txBody>
          <a:bodyPr wrap="square" rtlCol="0">
            <a:spAutoFit/>
          </a:bodyPr>
          <a:lstStyle/>
          <a:p>
            <a:r>
              <a:rPr lang="en-US" dirty="0" smtClean="0"/>
              <a:t>from</a:t>
            </a:r>
            <a:endParaRPr lang="en-US" dirty="0"/>
          </a:p>
        </p:txBody>
      </p:sp>
    </p:spTree>
    <p:extLst>
      <p:ext uri="{BB962C8B-B14F-4D97-AF65-F5344CB8AC3E}">
        <p14:creationId xmlns:p14="http://schemas.microsoft.com/office/powerpoint/2010/main" val="3673307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2403</TotalTime>
  <Words>1826</Words>
  <Application>Microsoft Office PowerPoint</Application>
  <PresentationFormat>On-screen Show (4:3)</PresentationFormat>
  <Paragraphs>123</Paragraphs>
  <Slides>23</Slides>
  <Notes>23</Notes>
  <HiddenSlides>1</HiddenSlides>
  <MMClips>0</MMClips>
  <ScaleCrop>false</ScaleCrop>
  <HeadingPairs>
    <vt:vector size="4" baseType="variant">
      <vt:variant>
        <vt:lpstr>Theme</vt:lpstr>
      </vt:variant>
      <vt:variant>
        <vt:i4>5</vt:i4>
      </vt:variant>
      <vt:variant>
        <vt:lpstr>Slide Titles</vt:lpstr>
      </vt:variant>
      <vt:variant>
        <vt:i4>23</vt:i4>
      </vt:variant>
    </vt:vector>
  </HeadingPairs>
  <TitlesOfParts>
    <vt:vector size="28" baseType="lpstr">
      <vt:lpstr>Mylar</vt:lpstr>
      <vt:lpstr>1_Office Theme</vt:lpstr>
      <vt:lpstr>2_Office Theme</vt:lpstr>
      <vt:lpstr>3_Office Theme</vt:lpstr>
      <vt:lpstr>4_Office Theme</vt:lpstr>
      <vt:lpstr>SITE INFORMATION MANAGEMENT SYSTEM</vt:lpstr>
      <vt:lpstr>PowerPoint Presentation</vt:lpstr>
      <vt:lpstr>PowerPoint Presentation</vt:lpstr>
      <vt:lpstr>PowerPoint Presentation</vt:lpstr>
      <vt:lpstr>PowerPoint Presentation</vt:lpstr>
      <vt:lpstr> CMI Cableway Tools &amp;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Cableway Inspection Status Report</vt:lpstr>
      <vt:lpstr>PowerPoint Presentation</vt:lpstr>
      <vt:lpstr>PowerPoint Presentation</vt:lpstr>
      <vt:lpstr>PowerPoint Presentation</vt:lpstr>
      <vt:lpstr>PowerPoint Presentation</vt:lpstr>
      <vt:lpstr>PowerPoint Presentation</vt:lpstr>
      <vt:lpstr>PowerPoint Presentation</vt:lpstr>
      <vt:lpstr>Question: - Who is familiar with SIMS?   - Has anyone used the Cableway        Management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INFORMATION MANAGEMENT SYSTEM</dc:title>
  <dc:creator>jbroadus</dc:creator>
  <cp:lastModifiedBy>jbroadus</cp:lastModifiedBy>
  <cp:revision>208</cp:revision>
  <dcterms:created xsi:type="dcterms:W3CDTF">2013-07-03T16:30:03Z</dcterms:created>
  <dcterms:modified xsi:type="dcterms:W3CDTF">2014-09-04T15:01:31Z</dcterms:modified>
</cp:coreProperties>
</file>