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147475438" r:id="rId3"/>
    <p:sldId id="2147475439" r:id="rId4"/>
    <p:sldId id="2147475452" r:id="rId5"/>
    <p:sldId id="2147475444" r:id="rId6"/>
    <p:sldId id="2147475455" r:id="rId7"/>
    <p:sldId id="2147475458" r:id="rId8"/>
    <p:sldId id="2147475459" r:id="rId9"/>
    <p:sldId id="2147475460" r:id="rId10"/>
    <p:sldId id="2147475447" r:id="rId11"/>
    <p:sldId id="2147475448" r:id="rId12"/>
    <p:sldId id="2147475456" r:id="rId13"/>
    <p:sldId id="2147475441" r:id="rId14"/>
    <p:sldId id="2147475457" r:id="rId15"/>
    <p:sldId id="21474754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B40000"/>
    <a:srgbClr val="A2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B219D-1497-EDD9-2D38-99220ABD6976}" v="74" dt="2024-05-06T04:09:21.234"/>
    <p1510:client id="{6D4A3AF5-26B3-8B23-0BC6-D853E03DF77D}" v="15" dt="2024-05-05T16:04:08.203"/>
    <p1510:client id="{7A2D43AD-A727-C402-3A68-9C563AA25B29}" v="111" dt="2024-05-06T03:51:52.136"/>
    <p1510:client id="{9471C6BF-BD76-F027-1F0A-37DAC3F71B85}" v="6" dt="2024-05-06T00:12:59.196"/>
    <p1510:client id="{A29A5EE3-717F-4A9C-B01D-D2DA90EEFD26}" v="97" dt="2024-05-05T14:51:58.994"/>
    <p1510:client id="{C89108D9-4E5E-40D9-BC03-95390D9F5CBE}" v="49" dt="2024-05-06T04:09:59.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7D26B-D4C8-4A99-B9F5-763D4F4BE064}"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93FA3-3BB1-49C0-AD86-50E8ECB1B2EF}" type="slidenum">
              <a:rPr lang="en-US" smtClean="0"/>
              <a:t>‹#›</a:t>
            </a:fld>
            <a:endParaRPr lang="en-US"/>
          </a:p>
        </p:txBody>
      </p:sp>
    </p:spTree>
    <p:extLst>
      <p:ext uri="{BB962C8B-B14F-4D97-AF65-F5344CB8AC3E}">
        <p14:creationId xmlns:p14="http://schemas.microsoft.com/office/powerpoint/2010/main" val="142371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F7AB372-08B8-5352-DFB5-9783C79FD270}"/>
            </a:ext>
          </a:extLst>
        </p:cNvPr>
        <p:cNvGrpSpPr/>
        <p:nvPr/>
      </p:nvGrpSpPr>
      <p:grpSpPr>
        <a:xfrm>
          <a:off x="0" y="0"/>
          <a:ext cx="0" cy="0"/>
          <a:chOff x="0" y="0"/>
          <a:chExt cx="0" cy="0"/>
        </a:xfrm>
      </p:grpSpPr>
      <p:sp>
        <p:nvSpPr>
          <p:cNvPr id="93" name="Google Shape;93;p1:notes">
            <a:extLst>
              <a:ext uri="{FF2B5EF4-FFF2-40B4-BE49-F238E27FC236}">
                <a16:creationId xmlns:a16="http://schemas.microsoft.com/office/drawing/2014/main" id="{577E2359-80F4-472B-2D99-DAD4F256C08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a:extLst>
              <a:ext uri="{FF2B5EF4-FFF2-40B4-BE49-F238E27FC236}">
                <a16:creationId xmlns:a16="http://schemas.microsoft.com/office/drawing/2014/main" id="{B9695309-FA05-1366-A9B2-8B9A2B7442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44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31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51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44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21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478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51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39BD83F-8C0C-D384-97FD-3AE7367CF8C5}"/>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419CFC8E-F4F0-A3FB-2D57-03EC3DFDE3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a:extLst>
              <a:ext uri="{FF2B5EF4-FFF2-40B4-BE49-F238E27FC236}">
                <a16:creationId xmlns:a16="http://schemas.microsoft.com/office/drawing/2014/main" id="{BA490B93-6034-40A0-8427-8B7A984049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54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4381-BE66-1356-DE04-D0C5F829A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E51FD-C6B1-A0C2-678C-AF95A9EBA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5DD7-C06B-85AB-DB0B-356A94DE4C32}"/>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AFA87138-EB25-78FF-2B8F-877A74349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9BD42-BD7A-DD43-2C0C-AB5E63E78CD2}"/>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388767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D338-C2AC-5662-5D26-1E7E4025DB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A2EED-C329-826E-18D7-2F5B5E44D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A8595-53CA-348A-29D2-AA29651405DA}"/>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326BDC10-516F-C765-988B-CF9649D03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541E0-13BE-0A93-1E89-74DB1A356C6F}"/>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78639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A0010-DE28-2C1E-B402-B78DADEDA5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2A371-D866-E7B0-BDF4-53D74DE8A8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373C5-C266-C086-93A6-27CFD8855DD4}"/>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2E973FBE-8BD4-2B0F-69A0-93B1A119A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DAD0F-E004-58B9-EB92-66F6F32386FD}"/>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280402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
          <p:cNvSpPr txBox="1">
            <a:spLocks noGrp="1"/>
          </p:cNvSpPr>
          <p:nvPr>
            <p:ph type="title"/>
          </p:nvPr>
        </p:nvSpPr>
        <p:spPr>
          <a:xfrm>
            <a:off x="405696" y="3415793"/>
            <a:ext cx="6370128" cy="1106044"/>
          </a:xfrm>
          <a:prstGeom prst="rect">
            <a:avLst/>
          </a:prstGeom>
          <a:noFill/>
          <a:ln>
            <a:noFill/>
          </a:ln>
        </p:spPr>
        <p:txBody>
          <a:bodyPr spcFirstLastPara="1" wrap="square" lIns="182875" tIns="182875" rIns="182875" bIns="45700" anchor="t" anchorCtr="0">
            <a:normAutofit/>
          </a:bodyPr>
          <a:lstStyle>
            <a:lvl1pPr lvl="0" algn="l">
              <a:lnSpc>
                <a:spcPct val="90000"/>
              </a:lnSpc>
              <a:spcBef>
                <a:spcPts val="0"/>
              </a:spcBef>
              <a:spcAft>
                <a:spcPts val="0"/>
              </a:spcAft>
              <a:buClr>
                <a:schemeClr val="dk1"/>
              </a:buClr>
              <a:buSzPts val="4267"/>
              <a:buFont typeface="Calibri"/>
              <a:buNone/>
              <a:defRPr sz="4267">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0" name="Google Shape;20;p2"/>
          <p:cNvPicPr preferRelativeResize="0"/>
          <p:nvPr/>
        </p:nvPicPr>
        <p:blipFill rotWithShape="1">
          <a:blip r:embed="rId2">
            <a:alphaModFix/>
          </a:blip>
          <a:srcRect/>
          <a:stretch/>
        </p:blipFill>
        <p:spPr>
          <a:xfrm>
            <a:off x="466824" y="787400"/>
            <a:ext cx="1325633" cy="1332800"/>
          </a:xfrm>
          <a:prstGeom prst="rect">
            <a:avLst/>
          </a:prstGeom>
          <a:noFill/>
          <a:ln>
            <a:noFill/>
          </a:ln>
        </p:spPr>
      </p:pic>
      <p:sp>
        <p:nvSpPr>
          <p:cNvPr id="21" name="Google Shape;21;p2"/>
          <p:cNvSpPr/>
          <p:nvPr/>
        </p:nvSpPr>
        <p:spPr>
          <a:xfrm>
            <a:off x="0" y="0"/>
            <a:ext cx="12192000" cy="222251"/>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2" name="Google Shape;22;p2"/>
          <p:cNvSpPr txBox="1">
            <a:spLocks noGrp="1"/>
          </p:cNvSpPr>
          <p:nvPr>
            <p:ph type="body" idx="1"/>
          </p:nvPr>
        </p:nvSpPr>
        <p:spPr>
          <a:xfrm>
            <a:off x="406400" y="4648200"/>
            <a:ext cx="6369051" cy="1016000"/>
          </a:xfrm>
          <a:prstGeom prst="rect">
            <a:avLst/>
          </a:prstGeom>
          <a:noFill/>
          <a:ln>
            <a:noFill/>
          </a:ln>
        </p:spPr>
        <p:txBody>
          <a:bodyPr spcFirstLastPara="1" wrap="square" lIns="182875" tIns="0" rIns="182875" bIns="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5319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FD140CB-62F3-E043-8695-9FAEA8933FCF}"/>
              </a:ext>
            </a:extLst>
          </p:cNvPr>
          <p:cNvSpPr>
            <a:spLocks noGrp="1"/>
          </p:cNvSpPr>
          <p:nvPr>
            <p:ph type="title"/>
          </p:nvPr>
        </p:nvSpPr>
        <p:spPr>
          <a:xfrm>
            <a:off x="800101" y="298186"/>
            <a:ext cx="10591801" cy="741915"/>
          </a:xfrm>
          <a:prstGeom prst="rect">
            <a:avLst/>
          </a:prstGeom>
        </p:spPr>
        <p:txBody>
          <a:bodyPr vert="horz" lIns="0" tIns="0" rIns="0" bIns="0" rtlCol="0" anchor="b">
            <a:noAutofit/>
          </a:bodyPr>
          <a:lstStyle/>
          <a:p>
            <a:r>
              <a:rPr lang="en-US"/>
              <a:t>Click to edit Master title style</a:t>
            </a:r>
          </a:p>
        </p:txBody>
      </p:sp>
      <p:sp>
        <p:nvSpPr>
          <p:cNvPr id="15" name="Content Placeholder 14">
            <a:extLst>
              <a:ext uri="{FF2B5EF4-FFF2-40B4-BE49-F238E27FC236}">
                <a16:creationId xmlns:a16="http://schemas.microsoft.com/office/drawing/2014/main" id="{933FF1EB-76C3-9C40-B7DD-25FFCC705412}"/>
              </a:ext>
            </a:extLst>
          </p:cNvPr>
          <p:cNvSpPr>
            <a:spLocks noGrp="1"/>
          </p:cNvSpPr>
          <p:nvPr>
            <p:ph sz="quarter" idx="20"/>
          </p:nvPr>
        </p:nvSpPr>
        <p:spPr>
          <a:xfrm>
            <a:off x="799905" y="1372124"/>
            <a:ext cx="10591995" cy="45257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7BE8E978-19FA-DC42-8B5E-FB908213BD83}"/>
              </a:ext>
            </a:extLst>
          </p:cNvPr>
          <p:cNvSpPr>
            <a:spLocks noGrp="1"/>
          </p:cNvSpPr>
          <p:nvPr>
            <p:ph type="body" sz="quarter" idx="14" hasCustomPrompt="1"/>
          </p:nvPr>
        </p:nvSpPr>
        <p:spPr>
          <a:xfrm>
            <a:off x="800100" y="1145196"/>
            <a:ext cx="4876198" cy="134964"/>
          </a:xfrm>
        </p:spPr>
        <p:txBody>
          <a:bodyPr anchor="b">
            <a:noAutofit/>
          </a:bodyPr>
          <a:lstStyle>
            <a:lvl1pPr marL="0" indent="0">
              <a:spcBef>
                <a:spcPts val="0"/>
              </a:spcBef>
              <a:buNone/>
              <a:defRPr sz="900" baseline="0">
                <a:solidFill>
                  <a:schemeClr val="tx2"/>
                </a:solidFill>
              </a:defRPr>
            </a:lvl1pPr>
          </a:lstStyle>
          <a:p>
            <a:pPr lvl="0"/>
            <a:r>
              <a:rPr lang="en-US"/>
              <a:t>As of date</a:t>
            </a:r>
          </a:p>
        </p:txBody>
      </p:sp>
      <p:sp>
        <p:nvSpPr>
          <p:cNvPr id="10" name="Text Placeholder 7">
            <a:extLst>
              <a:ext uri="{FF2B5EF4-FFF2-40B4-BE49-F238E27FC236}">
                <a16:creationId xmlns:a16="http://schemas.microsoft.com/office/drawing/2014/main" id="{C56A0A50-4380-3049-988D-84D67FE21EAA}"/>
              </a:ext>
            </a:extLst>
          </p:cNvPr>
          <p:cNvSpPr>
            <a:spLocks noGrp="1"/>
          </p:cNvSpPr>
          <p:nvPr>
            <p:ph type="body" sz="quarter" idx="21" hasCustomPrompt="1"/>
          </p:nvPr>
        </p:nvSpPr>
        <p:spPr>
          <a:xfrm>
            <a:off x="800099" y="6053328"/>
            <a:ext cx="10401301" cy="457200"/>
          </a:xfrm>
        </p:spPr>
        <p:txBody>
          <a:bodyPr anchor="b">
            <a:noAutofit/>
          </a:bodyPr>
          <a:lstStyle>
            <a:lvl1pPr marL="0" indent="0">
              <a:lnSpc>
                <a:spcPct val="100000"/>
              </a:lnSpc>
              <a:spcBef>
                <a:spcPts val="0"/>
              </a:spcBef>
              <a:buNone/>
              <a:defRPr sz="800"/>
            </a:lvl1pPr>
            <a:lvl2pPr marL="457200" indent="0">
              <a:buNone/>
              <a:defRPr sz="800"/>
            </a:lvl2pPr>
            <a:lvl3pPr marL="914400" indent="0">
              <a:buNone/>
              <a:defRPr sz="800"/>
            </a:lvl3pPr>
            <a:lvl4pPr marL="1371600" indent="0">
              <a:buNone/>
              <a:defRPr sz="800"/>
            </a:lvl4pPr>
            <a:lvl5pPr marL="1828800" indent="0">
              <a:buFont typeface="Arial" panose="020B0604020202020204" pitchFamily="34" charset="0"/>
              <a:buNone/>
              <a:defRPr sz="800"/>
            </a:lvl5pPr>
          </a:lstStyle>
          <a:p>
            <a:pPr lvl="0"/>
            <a:r>
              <a:rPr lang="en-US"/>
              <a:t>Footnotes</a:t>
            </a:r>
          </a:p>
        </p:txBody>
      </p:sp>
      <p:sp>
        <p:nvSpPr>
          <p:cNvPr id="14" name="Text Placeholder 2">
            <a:extLst>
              <a:ext uri="{FF2B5EF4-FFF2-40B4-BE49-F238E27FC236}">
                <a16:creationId xmlns:a16="http://schemas.microsoft.com/office/drawing/2014/main" id="{74AFF76D-A6BE-5D43-9D6D-C6BE79D3FB56}"/>
              </a:ext>
            </a:extLst>
          </p:cNvPr>
          <p:cNvSpPr>
            <a:spLocks noGrp="1"/>
          </p:cNvSpPr>
          <p:nvPr>
            <p:ph type="body" sz="quarter" idx="22" hasCustomPrompt="1"/>
          </p:nvPr>
        </p:nvSpPr>
        <p:spPr>
          <a:xfrm>
            <a:off x="7664116" y="6305132"/>
            <a:ext cx="4023765" cy="431800"/>
          </a:xfrm>
        </p:spPr>
        <p:txBody>
          <a:bodyPr anchor="t"/>
          <a:lstStyle>
            <a:lvl1pPr marL="0" indent="0" algn="r">
              <a:buNone/>
              <a:defRPr sz="1800" b="1">
                <a:solidFill>
                  <a:srgbClr val="054C70"/>
                </a:solidFill>
              </a:defRPr>
            </a:lvl1pPr>
            <a:lvl2pPr marL="457200" indent="0">
              <a:buNone/>
              <a:defRPr>
                <a:solidFill>
                  <a:srgbClr val="054C70"/>
                </a:solidFill>
              </a:defRPr>
            </a:lvl2pPr>
            <a:lvl3pPr marL="914400" indent="0">
              <a:buNone/>
              <a:defRPr>
                <a:solidFill>
                  <a:srgbClr val="054C70"/>
                </a:solidFill>
              </a:defRPr>
            </a:lvl3pPr>
            <a:lvl4pPr marL="1371600" indent="0">
              <a:buNone/>
              <a:defRPr>
                <a:solidFill>
                  <a:srgbClr val="054C70"/>
                </a:solidFill>
              </a:defRPr>
            </a:lvl4pPr>
            <a:lvl5pPr marL="1828800" indent="0">
              <a:buFont typeface="Arial" panose="020B0604020202020204" pitchFamily="34" charset="0"/>
              <a:buNone/>
              <a:defRPr>
                <a:solidFill>
                  <a:srgbClr val="054C70"/>
                </a:solidFill>
              </a:defRPr>
            </a:lvl5pPr>
          </a:lstStyle>
          <a:p>
            <a:pPr lvl="0"/>
            <a:r>
              <a:rPr lang="en-US"/>
              <a:t>trp.meet.ps/XXXX</a:t>
            </a:r>
          </a:p>
        </p:txBody>
      </p:sp>
      <p:sp>
        <p:nvSpPr>
          <p:cNvPr id="16" name="Text Placeholder 6">
            <a:extLst>
              <a:ext uri="{FF2B5EF4-FFF2-40B4-BE49-F238E27FC236}">
                <a16:creationId xmlns:a16="http://schemas.microsoft.com/office/drawing/2014/main" id="{149E8501-422D-5148-BDB0-E14F9F0A33A2}"/>
              </a:ext>
            </a:extLst>
          </p:cNvPr>
          <p:cNvSpPr>
            <a:spLocks noGrp="1"/>
          </p:cNvSpPr>
          <p:nvPr>
            <p:ph type="body" sz="quarter" idx="18" hasCustomPrompt="1"/>
          </p:nvPr>
        </p:nvSpPr>
        <p:spPr>
          <a:xfrm>
            <a:off x="2507914" y="6652137"/>
            <a:ext cx="7176172" cy="208251"/>
          </a:xfrm>
        </p:spPr>
        <p:txBody>
          <a:bodyPr anchor="ctr"/>
          <a:lstStyle>
            <a:lvl1pPr marL="0" indent="0" algn="ctr">
              <a:lnSpc>
                <a:spcPts val="1400"/>
              </a:lnSpc>
              <a:spcBef>
                <a:spcPts val="0"/>
              </a:spcBef>
              <a:buNone/>
              <a:defRPr sz="1200" b="1" cap="all" baseline="0">
                <a:solidFill>
                  <a:schemeClr val="tx1"/>
                </a:solidFill>
                <a:latin typeface="+mn-lt"/>
              </a:defRPr>
            </a:lvl1pPr>
          </a:lstStyle>
          <a:p>
            <a:pPr lvl="0"/>
            <a:r>
              <a:rPr lang="en-US"/>
              <a:t>Insert “for internal use only” or other text here if needed</a:t>
            </a:r>
          </a:p>
        </p:txBody>
      </p:sp>
    </p:spTree>
    <p:extLst>
      <p:ext uri="{BB962C8B-B14F-4D97-AF65-F5344CB8AC3E}">
        <p14:creationId xmlns:p14="http://schemas.microsoft.com/office/powerpoint/2010/main" val="31713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816">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917-2250-68C1-50FE-4F112C6EB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C483D-8469-A3BE-99A7-D471024A6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812D2-FB00-C897-DFC3-7A53F65B9FC3}"/>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0DD9A3FA-C5E2-2F89-60B1-927C4D5EC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63995-1C8C-F5A3-51C7-D7D823217DEF}"/>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142015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66B7-2BED-32C2-99BA-380FD83A0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B3978-299E-2600-3AFE-88F0FE41B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537F1-FD1B-8B8A-57AB-2145C66B8458}"/>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ECBBE9A2-68B0-6D4C-D3BF-49B7D1FF1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F40AA-916F-E433-0C62-2B136CA2FE20}"/>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349791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CE67-5278-062B-1B37-48F7DF6D6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89A8C-3427-CB17-1A33-54313A674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D9DA1-94BF-4F8A-12C0-E07D9BFEBD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6E9498-DEBC-5AE6-0309-CD3ED31B0AB8}"/>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6" name="Footer Placeholder 5">
            <a:extLst>
              <a:ext uri="{FF2B5EF4-FFF2-40B4-BE49-F238E27FC236}">
                <a16:creationId xmlns:a16="http://schemas.microsoft.com/office/drawing/2014/main" id="{887C9094-0BB8-7189-FBED-B36C60B27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89B99-A589-819E-01A0-12A56B7CA761}"/>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234353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3C3-9C4D-5DF1-6ED6-3514EC2484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F8AC35-AB63-4B77-2117-0739BE4BD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CA4309-C7A3-5841-CEB1-8E0488512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1E1AA-63BF-C810-0E88-9C5D3E52F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95318-5617-AF9B-CFD5-E874B2EF1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8E7DEF-B4E8-1E5B-9F3E-0E3782974CD7}"/>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8" name="Footer Placeholder 7">
            <a:extLst>
              <a:ext uri="{FF2B5EF4-FFF2-40B4-BE49-F238E27FC236}">
                <a16:creationId xmlns:a16="http://schemas.microsoft.com/office/drawing/2014/main" id="{DB3217EE-DD14-A9DE-8038-E190F1D7F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89D6D-DB62-B8EE-F1E8-A8BDC49CD24F}"/>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325060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F68A-053B-CA52-0992-25774F622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B96CAE-9484-D07A-70BE-7DAF57B48EB9}"/>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4" name="Footer Placeholder 3">
            <a:extLst>
              <a:ext uri="{FF2B5EF4-FFF2-40B4-BE49-F238E27FC236}">
                <a16:creationId xmlns:a16="http://schemas.microsoft.com/office/drawing/2014/main" id="{A67A2B30-50F5-0D83-72B0-36824F9FB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1181E8-17B6-D0E1-E4BD-70A0812C2910}"/>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355653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112D8-715A-FF71-E0E2-A04D00330A43}"/>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3" name="Footer Placeholder 2">
            <a:extLst>
              <a:ext uri="{FF2B5EF4-FFF2-40B4-BE49-F238E27FC236}">
                <a16:creationId xmlns:a16="http://schemas.microsoft.com/office/drawing/2014/main" id="{6C8F5116-00D3-021D-B26A-60521A9816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2590E-3421-68B9-DF2F-DEBAB1D6E9D4}"/>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415383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17F9-9E8A-B2B3-CD1D-A1AF423D5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4085B-15B7-C2E6-554E-81AE96A87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AC546-63BD-492A-6CC4-ED285D1C7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4EA60-A185-E431-DDB2-9B7D355F583E}"/>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6" name="Footer Placeholder 5">
            <a:extLst>
              <a:ext uri="{FF2B5EF4-FFF2-40B4-BE49-F238E27FC236}">
                <a16:creationId xmlns:a16="http://schemas.microsoft.com/office/drawing/2014/main" id="{2B8A2406-E3D9-F4DE-F87C-3AADDCDC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88AF3-310F-B7E4-2236-6B2D1AD2DB11}"/>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25247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B490-98EF-1018-AC60-F96AE89A4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14D53-BBE3-F534-396C-ECA786D8D3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78CBF-90D4-D6C6-6B79-01FDF0CAD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DE978-AFDF-A151-9A3A-EA75FE187A7E}"/>
              </a:ext>
            </a:extLst>
          </p:cNvPr>
          <p:cNvSpPr>
            <a:spLocks noGrp="1"/>
          </p:cNvSpPr>
          <p:nvPr>
            <p:ph type="dt" sz="half" idx="10"/>
          </p:nvPr>
        </p:nvSpPr>
        <p:spPr/>
        <p:txBody>
          <a:bodyPr/>
          <a:lstStyle/>
          <a:p>
            <a:fld id="{C51C33B5-BBD1-4E30-AB08-199CB6FA0BDF}" type="datetimeFigureOut">
              <a:rPr lang="en-US" smtClean="0"/>
              <a:t>5/5/2024</a:t>
            </a:fld>
            <a:endParaRPr lang="en-US"/>
          </a:p>
        </p:txBody>
      </p:sp>
      <p:sp>
        <p:nvSpPr>
          <p:cNvPr id="6" name="Footer Placeholder 5">
            <a:extLst>
              <a:ext uri="{FF2B5EF4-FFF2-40B4-BE49-F238E27FC236}">
                <a16:creationId xmlns:a16="http://schemas.microsoft.com/office/drawing/2014/main" id="{B820806D-F556-4356-8260-2CB871941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33C61-7A0C-86CE-E2DF-1033F0C764FB}"/>
              </a:ext>
            </a:extLst>
          </p:cNvPr>
          <p:cNvSpPr>
            <a:spLocks noGrp="1"/>
          </p:cNvSpPr>
          <p:nvPr>
            <p:ph type="sldNum" sz="quarter" idx="12"/>
          </p:nvPr>
        </p:nvSpPr>
        <p:spPr/>
        <p:txBody>
          <a:bodyPr/>
          <a:lstStyle/>
          <a:p>
            <a:fld id="{C6B873A0-02C0-43F5-A9E5-0F07AB669364}" type="slidenum">
              <a:rPr lang="en-US" smtClean="0"/>
              <a:t>‹#›</a:t>
            </a:fld>
            <a:endParaRPr lang="en-US"/>
          </a:p>
        </p:txBody>
      </p:sp>
    </p:spTree>
    <p:extLst>
      <p:ext uri="{BB962C8B-B14F-4D97-AF65-F5344CB8AC3E}">
        <p14:creationId xmlns:p14="http://schemas.microsoft.com/office/powerpoint/2010/main" val="339528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590202-C4EF-33B6-3C2F-B5018D1A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16B191-27B7-4402-AA45-6A76B417F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87DE6-7CE5-8644-CF86-2B5E029CD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C33B5-BBD1-4E30-AB08-199CB6FA0BDF}" type="datetimeFigureOut">
              <a:rPr lang="en-US" smtClean="0"/>
              <a:t>5/5/2024</a:t>
            </a:fld>
            <a:endParaRPr lang="en-US"/>
          </a:p>
        </p:txBody>
      </p:sp>
      <p:sp>
        <p:nvSpPr>
          <p:cNvPr id="5" name="Footer Placeholder 4">
            <a:extLst>
              <a:ext uri="{FF2B5EF4-FFF2-40B4-BE49-F238E27FC236}">
                <a16:creationId xmlns:a16="http://schemas.microsoft.com/office/drawing/2014/main" id="{D5D729B6-D223-6A2B-07EA-924691CDD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E614EE-AE4B-C88B-0555-A513AF381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73A0-02C0-43F5-A9E5-0F07AB669364}" type="slidenum">
              <a:rPr lang="en-US" smtClean="0"/>
              <a:t>‹#›</a:t>
            </a:fld>
            <a:endParaRPr lang="en-US"/>
          </a:p>
        </p:txBody>
      </p:sp>
    </p:spTree>
    <p:extLst>
      <p:ext uri="{BB962C8B-B14F-4D97-AF65-F5344CB8AC3E}">
        <p14:creationId xmlns:p14="http://schemas.microsoft.com/office/powerpoint/2010/main" val="3443484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C324A290-FED2-3905-2A63-0E7966355101}"/>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1912F065-CB89-8EFA-A64D-99323E4D810E}"/>
              </a:ext>
            </a:extLst>
          </p:cNvPr>
          <p:cNvSpPr txBox="1">
            <a:spLocks noGrp="1"/>
          </p:cNvSpPr>
          <p:nvPr>
            <p:ph type="title"/>
          </p:nvPr>
        </p:nvSpPr>
        <p:spPr>
          <a:xfrm>
            <a:off x="405696" y="2971881"/>
            <a:ext cx="7772400" cy="1106044"/>
          </a:xfrm>
          <a:prstGeom prst="rect">
            <a:avLst/>
          </a:prstGeom>
          <a:noFill/>
          <a:ln>
            <a:noFill/>
          </a:ln>
        </p:spPr>
        <p:txBody>
          <a:bodyPr spcFirstLastPara="1" wrap="square" lIns="182875" tIns="182875" rIns="182875" bIns="45700" anchor="ctr" anchorCtr="0">
            <a:normAutofit fontScale="90000"/>
          </a:bodyPr>
          <a:lstStyle/>
          <a:p>
            <a:pPr marL="0" lvl="0" indent="0" algn="l" rtl="0">
              <a:lnSpc>
                <a:spcPct val="90000"/>
              </a:lnSpc>
              <a:spcBef>
                <a:spcPts val="0"/>
              </a:spcBef>
              <a:spcAft>
                <a:spcPts val="0"/>
              </a:spcAft>
              <a:buClr>
                <a:schemeClr val="dk1"/>
              </a:buClr>
              <a:buSzPct val="98429"/>
              <a:buFont typeface="Calibri"/>
              <a:buNone/>
            </a:pPr>
            <a:r>
              <a:rPr lang="en-US" b="1">
                <a:latin typeface="Arial" panose="020B0604020202020204" pitchFamily="34" charset="0"/>
                <a:cs typeface="Arial" panose="020B0604020202020204" pitchFamily="34" charset="0"/>
              </a:rPr>
              <a:t>BANA 5205 – Team Final Project</a:t>
            </a:r>
            <a:endParaRPr>
              <a:latin typeface="Arial" panose="020B0604020202020204" pitchFamily="34" charset="0"/>
              <a:cs typeface="Arial" panose="020B0604020202020204" pitchFamily="34" charset="0"/>
            </a:endParaRPr>
          </a:p>
        </p:txBody>
      </p:sp>
      <p:sp>
        <p:nvSpPr>
          <p:cNvPr id="97" name="Google Shape;97;p14">
            <a:extLst>
              <a:ext uri="{FF2B5EF4-FFF2-40B4-BE49-F238E27FC236}">
                <a16:creationId xmlns:a16="http://schemas.microsoft.com/office/drawing/2014/main" id="{9EAACC2D-D2AE-0EB9-97CF-D290B4931C92}"/>
              </a:ext>
            </a:extLst>
          </p:cNvPr>
          <p:cNvSpPr txBox="1">
            <a:spLocks noGrp="1"/>
          </p:cNvSpPr>
          <p:nvPr>
            <p:ph type="body" idx="1"/>
          </p:nvPr>
        </p:nvSpPr>
        <p:spPr>
          <a:xfrm>
            <a:off x="405696" y="4622321"/>
            <a:ext cx="6369051" cy="1752601"/>
          </a:xfrm>
          <a:prstGeom prst="rect">
            <a:avLst/>
          </a:prstGeom>
          <a:noFill/>
          <a:ln>
            <a:noFill/>
          </a:ln>
        </p:spPr>
        <p:txBody>
          <a:bodyPr spcFirstLastPara="1" wrap="square" lIns="182875" tIns="0" rIns="182875" bIns="0" anchor="t" anchorCtr="0">
            <a:noAutofit/>
          </a:bodyPr>
          <a:lstStyle/>
          <a:p>
            <a:pPr marL="0" lvl="0" indent="0" algn="l" rtl="0">
              <a:lnSpc>
                <a:spcPct val="90000"/>
              </a:lnSpc>
              <a:spcBef>
                <a:spcPts val="0"/>
              </a:spcBef>
              <a:spcAft>
                <a:spcPts val="200"/>
              </a:spcAft>
              <a:buClr>
                <a:schemeClr val="dk1"/>
              </a:buClr>
              <a:buSzPts val="2400"/>
              <a:buNone/>
            </a:pPr>
            <a:r>
              <a:rPr lang="en-US" sz="1600" b="1" u="sng">
                <a:latin typeface="Arial" panose="020B0604020202020204" pitchFamily="34" charset="0"/>
                <a:cs typeface="Arial" panose="020B0604020202020204" pitchFamily="34" charset="0"/>
              </a:rPr>
              <a:t>Group 6</a:t>
            </a:r>
            <a:endParaRPr sz="1600" b="1">
              <a:latin typeface="Arial" panose="020B0604020202020204" pitchFamily="34" charset="0"/>
              <a:cs typeface="Arial" panose="020B0604020202020204" pitchFamily="34" charset="0"/>
            </a:endParaRPr>
          </a:p>
          <a:p>
            <a:pPr marL="0" lvl="0" indent="0" algn="l" rtl="0">
              <a:lnSpc>
                <a:spcPct val="90000"/>
              </a:lnSpc>
              <a:spcBef>
                <a:spcPts val="300"/>
              </a:spcBef>
              <a:spcAft>
                <a:spcPts val="0"/>
              </a:spcAft>
              <a:buClr>
                <a:schemeClr val="dk1"/>
              </a:buClr>
              <a:buSzPts val="1400"/>
              <a:buNone/>
            </a:pPr>
            <a:r>
              <a:rPr lang="en-US" sz="1400">
                <a:latin typeface="Arial" panose="020B0604020202020204" pitchFamily="34" charset="0"/>
                <a:ea typeface="Arial"/>
                <a:cs typeface="Arial" panose="020B0604020202020204" pitchFamily="34" charset="0"/>
                <a:sym typeface="Arial"/>
              </a:rPr>
              <a:t>Hua Yang</a:t>
            </a:r>
            <a:endParaRPr sz="1400">
              <a:latin typeface="Arial" panose="020B0604020202020204" pitchFamily="34" charset="0"/>
              <a:cs typeface="Arial" panose="020B0604020202020204" pitchFamily="34" charset="0"/>
            </a:endParaRPr>
          </a:p>
          <a:p>
            <a:pPr marL="0" lvl="0" indent="0" algn="l" rtl="0">
              <a:lnSpc>
                <a:spcPct val="90000"/>
              </a:lnSpc>
              <a:spcBef>
                <a:spcPts val="300"/>
              </a:spcBef>
              <a:spcAft>
                <a:spcPts val="0"/>
              </a:spcAft>
              <a:buClr>
                <a:schemeClr val="dk1"/>
              </a:buClr>
              <a:buSzPts val="1400"/>
              <a:buNone/>
            </a:pPr>
            <a:r>
              <a:rPr lang="en-US" sz="1400">
                <a:latin typeface="Arial" panose="020B0604020202020204" pitchFamily="34" charset="0"/>
                <a:ea typeface="Arial"/>
                <a:cs typeface="Arial" panose="020B0604020202020204" pitchFamily="34" charset="0"/>
                <a:sym typeface="Arial"/>
              </a:rPr>
              <a:t>Isaac Kim</a:t>
            </a:r>
            <a:endParaRPr sz="1400">
              <a:latin typeface="Arial" panose="020B0604020202020204" pitchFamily="34" charset="0"/>
              <a:cs typeface="Arial" panose="020B0604020202020204" pitchFamily="34" charset="0"/>
            </a:endParaRPr>
          </a:p>
          <a:p>
            <a:pPr marL="0" lvl="0" indent="0" algn="l" rtl="0">
              <a:lnSpc>
                <a:spcPct val="90000"/>
              </a:lnSpc>
              <a:spcBef>
                <a:spcPts val="300"/>
              </a:spcBef>
              <a:spcAft>
                <a:spcPts val="0"/>
              </a:spcAft>
              <a:buClr>
                <a:schemeClr val="dk1"/>
              </a:buClr>
              <a:buSzPts val="1400"/>
              <a:buNone/>
            </a:pPr>
            <a:r>
              <a:rPr lang="en-US" sz="1400">
                <a:latin typeface="Arial" panose="020B0604020202020204" pitchFamily="34" charset="0"/>
                <a:ea typeface="Arial"/>
                <a:cs typeface="Arial" panose="020B0604020202020204" pitchFamily="34" charset="0"/>
                <a:sym typeface="Arial"/>
              </a:rPr>
              <a:t>John </a:t>
            </a:r>
            <a:r>
              <a:rPr lang="en-US" sz="1400" err="1">
                <a:latin typeface="Arial" panose="020B0604020202020204" pitchFamily="34" charset="0"/>
                <a:ea typeface="Arial"/>
                <a:cs typeface="Arial" panose="020B0604020202020204" pitchFamily="34" charset="0"/>
                <a:sym typeface="Arial"/>
              </a:rPr>
              <a:t>Giachinta</a:t>
            </a:r>
            <a:endParaRPr sz="1400">
              <a:latin typeface="Arial" panose="020B0604020202020204" pitchFamily="34" charset="0"/>
              <a:cs typeface="Arial" panose="020B0604020202020204" pitchFamily="34" charset="0"/>
            </a:endParaRPr>
          </a:p>
          <a:p>
            <a:pPr marL="0" lvl="0" indent="0" algn="l" rtl="0">
              <a:lnSpc>
                <a:spcPct val="90000"/>
              </a:lnSpc>
              <a:spcBef>
                <a:spcPts val="300"/>
              </a:spcBef>
              <a:spcAft>
                <a:spcPts val="0"/>
              </a:spcAft>
              <a:buClr>
                <a:schemeClr val="dk1"/>
              </a:buClr>
              <a:buSzPts val="1400"/>
              <a:buNone/>
            </a:pPr>
            <a:r>
              <a:rPr lang="en-US" sz="1400">
                <a:latin typeface="Arial" panose="020B0604020202020204" pitchFamily="34" charset="0"/>
                <a:ea typeface="Arial"/>
                <a:cs typeface="Arial" panose="020B0604020202020204" pitchFamily="34" charset="0"/>
                <a:sym typeface="Arial"/>
              </a:rPr>
              <a:t>Joseph </a:t>
            </a:r>
            <a:r>
              <a:rPr lang="en-US" sz="1400" err="1">
                <a:latin typeface="Arial" panose="020B0604020202020204" pitchFamily="34" charset="0"/>
                <a:ea typeface="Arial"/>
                <a:cs typeface="Arial" panose="020B0604020202020204" pitchFamily="34" charset="0"/>
                <a:sym typeface="Arial"/>
              </a:rPr>
              <a:t>Morante</a:t>
            </a:r>
            <a:endParaRPr sz="1400">
              <a:latin typeface="Arial" panose="020B0604020202020204" pitchFamily="34" charset="0"/>
              <a:cs typeface="Arial" panose="020B0604020202020204" pitchFamily="34" charset="0"/>
            </a:endParaRPr>
          </a:p>
          <a:p>
            <a:pPr marL="0" lvl="0" indent="0" algn="l" rtl="0">
              <a:lnSpc>
                <a:spcPct val="90000"/>
              </a:lnSpc>
              <a:spcBef>
                <a:spcPts val="300"/>
              </a:spcBef>
              <a:spcAft>
                <a:spcPts val="0"/>
              </a:spcAft>
              <a:buClr>
                <a:schemeClr val="dk1"/>
              </a:buClr>
              <a:buSzPts val="1400"/>
              <a:buNone/>
            </a:pPr>
            <a:r>
              <a:rPr lang="en-US" sz="1400">
                <a:latin typeface="Arial" panose="020B0604020202020204" pitchFamily="34" charset="0"/>
                <a:ea typeface="Arial"/>
                <a:cs typeface="Arial" panose="020B0604020202020204" pitchFamily="34" charset="0"/>
                <a:sym typeface="Arial"/>
              </a:rPr>
              <a:t>Patrick Strauss</a:t>
            </a:r>
          </a:p>
          <a:p>
            <a:pPr marL="0" lvl="0" indent="0" algn="l" rtl="0">
              <a:lnSpc>
                <a:spcPct val="90000"/>
              </a:lnSpc>
              <a:spcBef>
                <a:spcPts val="300"/>
              </a:spcBef>
              <a:spcAft>
                <a:spcPts val="0"/>
              </a:spcAft>
              <a:buClr>
                <a:schemeClr val="dk1"/>
              </a:buClr>
              <a:buSzPts val="1400"/>
              <a:buNone/>
            </a:pPr>
            <a:r>
              <a:rPr lang="en-US" sz="1400" err="1">
                <a:latin typeface="Arial" panose="020B0604020202020204" pitchFamily="34" charset="0"/>
                <a:ea typeface="Arial"/>
                <a:cs typeface="Arial" panose="020B0604020202020204" pitchFamily="34" charset="0"/>
                <a:sym typeface="Arial"/>
              </a:rPr>
              <a:t>Yuanchun</a:t>
            </a:r>
            <a:r>
              <a:rPr lang="en-US" sz="1400">
                <a:latin typeface="Arial" panose="020B0604020202020204" pitchFamily="34" charset="0"/>
                <a:ea typeface="Arial"/>
                <a:cs typeface="Arial" panose="020B0604020202020204" pitchFamily="34" charset="0"/>
                <a:sym typeface="Arial"/>
              </a:rPr>
              <a:t> Li</a:t>
            </a:r>
            <a:endParaRPr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59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838200" y="347664"/>
            <a:ext cx="7667571" cy="1366632"/>
          </a:xfrm>
          <a:prstGeom prst="rect">
            <a:avLst/>
          </a:prstGeom>
        </p:spPr>
        <p:txBody>
          <a:bodyPr spcFirstLastPara="1" vert="horz" lIns="91440" tIns="45720" rIns="91440" bIns="45720" rtlCol="0" anchor="ctr" anchorCtr="0">
            <a:normAutofit/>
          </a:bodyPr>
          <a:lstStyle/>
          <a:p>
            <a:pPr marL="0" lvl="0" indent="0" algn="ctr">
              <a:spcAft>
                <a:spcPts val="0"/>
              </a:spcAft>
              <a:buClr>
                <a:srgbClr val="B40000"/>
              </a:buClr>
              <a:buSzPts val="2800"/>
            </a:pPr>
            <a:r>
              <a:rPr lang="en-US" sz="3200" b="1" kern="1200" dirty="0">
                <a:solidFill>
                  <a:srgbClr val="C00000"/>
                </a:solidFill>
                <a:latin typeface="Arial"/>
                <a:cs typeface="Arial"/>
                <a:sym typeface="Arial"/>
              </a:rPr>
              <a:t>Multinomial Logit Model Output</a:t>
            </a:r>
            <a:endParaRPr lang="en-US" sz="3200" b="1" kern="1200" dirty="0">
              <a:solidFill>
                <a:srgbClr val="C00000"/>
              </a:solidFill>
              <a:latin typeface="Arial"/>
              <a:cs typeface="Arial"/>
            </a:endParaRPr>
          </a:p>
        </p:txBody>
      </p:sp>
      <p:pic>
        <p:nvPicPr>
          <p:cNvPr id="3" name="Picture 2" descr="A screenshot of a computer&#10;&#10;Description automatically generated">
            <a:extLst>
              <a:ext uri="{FF2B5EF4-FFF2-40B4-BE49-F238E27FC236}">
                <a16:creationId xmlns:a16="http://schemas.microsoft.com/office/drawing/2014/main" id="{DD87B56E-1136-60D0-C75B-4BBD1BB2EF7B}"/>
              </a:ext>
            </a:extLst>
          </p:cNvPr>
          <p:cNvPicPr>
            <a:picLocks noChangeAspect="1"/>
          </p:cNvPicPr>
          <p:nvPr/>
        </p:nvPicPr>
        <p:blipFill>
          <a:blip r:embed="rId3"/>
          <a:stretch>
            <a:fillRect/>
          </a:stretch>
        </p:blipFill>
        <p:spPr>
          <a:xfrm>
            <a:off x="836704" y="1582355"/>
            <a:ext cx="9082252" cy="4450303"/>
          </a:xfrm>
          <a:prstGeom prst="rect">
            <a:avLst/>
          </a:prstGeom>
        </p:spPr>
      </p:pic>
      <p:sp>
        <p:nvSpPr>
          <p:cNvPr id="4" name="Rectangle 3">
            <a:extLst>
              <a:ext uri="{FF2B5EF4-FFF2-40B4-BE49-F238E27FC236}">
                <a16:creationId xmlns:a16="http://schemas.microsoft.com/office/drawing/2014/main" id="{848EC7F7-82AD-12FA-920A-940325E7327C}"/>
              </a:ext>
            </a:extLst>
          </p:cNvPr>
          <p:cNvSpPr/>
          <p:nvPr/>
        </p:nvSpPr>
        <p:spPr>
          <a:xfrm rot="10800000" flipV="1">
            <a:off x="-859376" y="54171"/>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Joeseph</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39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B40000"/>
              </a:buClr>
              <a:buSzPts val="2800"/>
              <a:buFont typeface="Arial"/>
              <a:buNone/>
            </a:pPr>
            <a:r>
              <a:rPr lang="en-US" sz="2800" b="1">
                <a:solidFill>
                  <a:srgbClr val="B40000"/>
                </a:solidFill>
                <a:latin typeface="Arial"/>
                <a:ea typeface="Arial"/>
                <a:cs typeface="Arial"/>
                <a:sym typeface="Arial"/>
              </a:rPr>
              <a:t>Exponential Smoothing / Holt-Winters Output</a:t>
            </a:r>
            <a:endParaRPr/>
          </a:p>
        </p:txBody>
      </p:sp>
      <p:sp>
        <p:nvSpPr>
          <p:cNvPr id="2" name="Rectangle 1">
            <a:extLst>
              <a:ext uri="{FF2B5EF4-FFF2-40B4-BE49-F238E27FC236}">
                <a16:creationId xmlns:a16="http://schemas.microsoft.com/office/drawing/2014/main" id="{DAB440F2-FD01-9A5C-017A-37E1B9334013}"/>
              </a:ext>
            </a:extLst>
          </p:cNvPr>
          <p:cNvSpPr/>
          <p:nvPr/>
        </p:nvSpPr>
        <p:spPr>
          <a:xfrm>
            <a:off x="3636264" y="2691678"/>
            <a:ext cx="4919472" cy="14746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John</a:t>
            </a:r>
          </a:p>
        </p:txBody>
      </p:sp>
      <p:sp>
        <p:nvSpPr>
          <p:cNvPr id="4" name="Rectangle 3">
            <a:extLst>
              <a:ext uri="{FF2B5EF4-FFF2-40B4-BE49-F238E27FC236}">
                <a16:creationId xmlns:a16="http://schemas.microsoft.com/office/drawing/2014/main" id="{B157082F-B93E-CC74-49CF-2E250925EC7C}"/>
              </a:ext>
            </a:extLst>
          </p:cNvPr>
          <p:cNvSpPr/>
          <p:nvPr/>
        </p:nvSpPr>
        <p:spPr>
          <a:xfrm rot="10800000" flipV="1">
            <a:off x="-859376" y="54171"/>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John</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13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a:spcBef>
                <a:spcPts val="0"/>
              </a:spcBef>
              <a:buClr>
                <a:srgbClr val="B40000"/>
              </a:buClr>
              <a:buSzPts val="2800"/>
            </a:pPr>
            <a:r>
              <a:rPr lang="en-US" sz="2800" b="1">
                <a:solidFill>
                  <a:srgbClr val="B40000"/>
                </a:solidFill>
                <a:latin typeface="Arial"/>
                <a:cs typeface="Arial"/>
                <a:sym typeface="Arial"/>
              </a:rPr>
              <a:t>Capacity Optimization – MIT at Mass Ave / Amherst St (id: 67)</a:t>
            </a:r>
            <a:endParaRPr/>
          </a:p>
        </p:txBody>
      </p:sp>
      <p:grpSp>
        <p:nvGrpSpPr>
          <p:cNvPr id="6" name="Google Shape;103;p15">
            <a:extLst>
              <a:ext uri="{FF2B5EF4-FFF2-40B4-BE49-F238E27FC236}">
                <a16:creationId xmlns:a16="http://schemas.microsoft.com/office/drawing/2014/main" id="{27601711-6777-9EC8-F04B-5D5932C3BA38}"/>
              </a:ext>
            </a:extLst>
          </p:cNvPr>
          <p:cNvGrpSpPr/>
          <p:nvPr/>
        </p:nvGrpSpPr>
        <p:grpSpPr>
          <a:xfrm>
            <a:off x="864157" y="2503761"/>
            <a:ext cx="3383280" cy="473812"/>
            <a:chOff x="838200" y="2151999"/>
            <a:chExt cx="3521675" cy="473812"/>
          </a:xfrm>
        </p:grpSpPr>
        <p:cxnSp>
          <p:nvCxnSpPr>
            <p:cNvPr id="4" name="Google Shape;104;p15">
              <a:extLst>
                <a:ext uri="{FF2B5EF4-FFF2-40B4-BE49-F238E27FC236}">
                  <a16:creationId xmlns:a16="http://schemas.microsoft.com/office/drawing/2014/main" id="{AD8730AC-246C-5BA3-9D70-3B3B97499B9F}"/>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5" name="Google Shape;105;p15">
              <a:extLst>
                <a:ext uri="{FF2B5EF4-FFF2-40B4-BE49-F238E27FC236}">
                  <a16:creationId xmlns:a16="http://schemas.microsoft.com/office/drawing/2014/main" id="{3D28F5E1-CF79-AE8B-3F8F-B7586644CAA8}"/>
                </a:ext>
              </a:extLst>
            </p:cNvPr>
            <p:cNvSpPr/>
            <p:nvPr/>
          </p:nvSpPr>
          <p:spPr>
            <a:xfrm>
              <a:off x="838200" y="2151999"/>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Demand Characteristics</a:t>
              </a:r>
            </a:p>
          </p:txBody>
        </p:sp>
      </p:grpSp>
      <p:grpSp>
        <p:nvGrpSpPr>
          <p:cNvPr id="10" name="Google Shape;103;p15">
            <a:extLst>
              <a:ext uri="{FF2B5EF4-FFF2-40B4-BE49-F238E27FC236}">
                <a16:creationId xmlns:a16="http://schemas.microsoft.com/office/drawing/2014/main" id="{4B46CDA0-2943-90AF-DC8F-74758332CB3C}"/>
              </a:ext>
            </a:extLst>
          </p:cNvPr>
          <p:cNvGrpSpPr/>
          <p:nvPr/>
        </p:nvGrpSpPr>
        <p:grpSpPr>
          <a:xfrm>
            <a:off x="4514137" y="2503761"/>
            <a:ext cx="3383280" cy="473812"/>
            <a:chOff x="838200" y="2151999"/>
            <a:chExt cx="3521675" cy="473812"/>
          </a:xfrm>
        </p:grpSpPr>
        <p:cxnSp>
          <p:nvCxnSpPr>
            <p:cNvPr id="8" name="Google Shape;104;p15">
              <a:extLst>
                <a:ext uri="{FF2B5EF4-FFF2-40B4-BE49-F238E27FC236}">
                  <a16:creationId xmlns:a16="http://schemas.microsoft.com/office/drawing/2014/main" id="{96B6305C-1348-B504-9274-08D70C91AEC3}"/>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9" name="Google Shape;105;p15">
              <a:extLst>
                <a:ext uri="{FF2B5EF4-FFF2-40B4-BE49-F238E27FC236}">
                  <a16:creationId xmlns:a16="http://schemas.microsoft.com/office/drawing/2014/main" id="{3640E4FF-5EF0-448E-F33D-6C70C01174F0}"/>
                </a:ext>
              </a:extLst>
            </p:cNvPr>
            <p:cNvSpPr/>
            <p:nvPr/>
          </p:nvSpPr>
          <p:spPr>
            <a:xfrm>
              <a:off x="838200" y="2151999"/>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Performance Metrics </a:t>
              </a:r>
              <a:br>
                <a:rPr lang="en-US" sz="1500" b="1">
                  <a:solidFill>
                    <a:srgbClr val="B40000"/>
                  </a:solidFill>
                  <a:latin typeface="Arial"/>
                  <a:cs typeface="Arial"/>
                </a:rPr>
              </a:br>
              <a:r>
                <a:rPr lang="en-US" sz="1500" b="1">
                  <a:solidFill>
                    <a:srgbClr val="B40000"/>
                  </a:solidFill>
                  <a:latin typeface="Arial"/>
                  <a:cs typeface="Arial"/>
                </a:rPr>
                <a:t>(0.95 Service Level)</a:t>
              </a:r>
            </a:p>
          </p:txBody>
        </p:sp>
      </p:grpSp>
      <p:grpSp>
        <p:nvGrpSpPr>
          <p:cNvPr id="14" name="Google Shape;103;p15">
            <a:extLst>
              <a:ext uri="{FF2B5EF4-FFF2-40B4-BE49-F238E27FC236}">
                <a16:creationId xmlns:a16="http://schemas.microsoft.com/office/drawing/2014/main" id="{F799F39A-3795-18DE-D961-371B22E1B5F0}"/>
              </a:ext>
            </a:extLst>
          </p:cNvPr>
          <p:cNvGrpSpPr/>
          <p:nvPr/>
        </p:nvGrpSpPr>
        <p:grpSpPr>
          <a:xfrm>
            <a:off x="8164117" y="2503761"/>
            <a:ext cx="3383280" cy="473812"/>
            <a:chOff x="838200" y="2151999"/>
            <a:chExt cx="3521675" cy="473812"/>
          </a:xfrm>
        </p:grpSpPr>
        <p:cxnSp>
          <p:nvCxnSpPr>
            <p:cNvPr id="12" name="Google Shape;104;p15">
              <a:extLst>
                <a:ext uri="{FF2B5EF4-FFF2-40B4-BE49-F238E27FC236}">
                  <a16:creationId xmlns:a16="http://schemas.microsoft.com/office/drawing/2014/main" id="{496A5310-6BB3-3A69-C8C0-3055E5BF59E8}"/>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13" name="Google Shape;105;p15">
              <a:extLst>
                <a:ext uri="{FF2B5EF4-FFF2-40B4-BE49-F238E27FC236}">
                  <a16:creationId xmlns:a16="http://schemas.microsoft.com/office/drawing/2014/main" id="{37A591E5-F16A-7206-1632-E13AB6AF9CD3}"/>
                </a:ext>
              </a:extLst>
            </p:cNvPr>
            <p:cNvSpPr/>
            <p:nvPr/>
          </p:nvSpPr>
          <p:spPr>
            <a:xfrm>
              <a:off x="838200" y="2151999"/>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sym typeface="Arial"/>
                </a:rPr>
                <a:t>Cost Parameters</a:t>
              </a:r>
              <a:br>
                <a:rPr lang="en-US" sz="1500" b="1">
                  <a:solidFill>
                    <a:srgbClr val="B40000"/>
                  </a:solidFill>
                  <a:latin typeface="Arial"/>
                  <a:cs typeface="Arial"/>
                  <a:sym typeface="Arial"/>
                </a:rPr>
              </a:br>
              <a:r>
                <a:rPr lang="en-US" sz="1500" b="1">
                  <a:solidFill>
                    <a:srgbClr val="B40000"/>
                  </a:solidFill>
                  <a:latin typeface="Arial"/>
                  <a:cs typeface="Arial"/>
                </a:rPr>
                <a:t>(0.95 Service Level)</a:t>
              </a:r>
              <a:endParaRPr lang="en-US">
                <a:solidFill>
                  <a:srgbClr val="000000"/>
                </a:solidFill>
                <a:latin typeface="Calibri" panose="020F0502020204030204"/>
                <a:cs typeface="Calibri" panose="020F0502020204030204"/>
                <a:sym typeface="Arial"/>
              </a:endParaRPr>
            </a:p>
          </p:txBody>
        </p:sp>
      </p:grpSp>
      <p:graphicFrame>
        <p:nvGraphicFramePr>
          <p:cNvPr id="16" name="Table 15">
            <a:extLst>
              <a:ext uri="{FF2B5EF4-FFF2-40B4-BE49-F238E27FC236}">
                <a16:creationId xmlns:a16="http://schemas.microsoft.com/office/drawing/2014/main" id="{56CD3670-EF37-0B82-1FEC-E6A015D5D6C4}"/>
              </a:ext>
            </a:extLst>
          </p:cNvPr>
          <p:cNvGraphicFramePr>
            <a:graphicFrameLocks noGrp="1"/>
          </p:cNvGraphicFramePr>
          <p:nvPr>
            <p:extLst>
              <p:ext uri="{D42A27DB-BD31-4B8C-83A1-F6EECF244321}">
                <p14:modId xmlns:p14="http://schemas.microsoft.com/office/powerpoint/2010/main" val="3766612585"/>
              </p:ext>
            </p:extLst>
          </p:nvPr>
        </p:nvGraphicFramePr>
        <p:xfrm>
          <a:off x="860322" y="3111653"/>
          <a:ext cx="3397468" cy="3208020"/>
        </p:xfrm>
        <a:graphic>
          <a:graphicData uri="http://schemas.openxmlformats.org/drawingml/2006/table">
            <a:tbl>
              <a:tblPr bandRow="1">
                <a:tableStyleId>{5C22544A-7EE6-4342-B048-85BDC9FD1C3A}</a:tableStyleId>
              </a:tblPr>
              <a:tblGrid>
                <a:gridCol w="2308746">
                  <a:extLst>
                    <a:ext uri="{9D8B030D-6E8A-4147-A177-3AD203B41FA5}">
                      <a16:colId xmlns:a16="http://schemas.microsoft.com/office/drawing/2014/main" val="647546801"/>
                    </a:ext>
                  </a:extLst>
                </a:gridCol>
                <a:gridCol w="1088722">
                  <a:extLst>
                    <a:ext uri="{9D8B030D-6E8A-4147-A177-3AD203B41FA5}">
                      <a16:colId xmlns:a16="http://schemas.microsoft.com/office/drawing/2014/main" val="2223107939"/>
                    </a:ext>
                  </a:extLst>
                </a:gridCol>
              </a:tblGrid>
              <a:tr h="0">
                <a:tc>
                  <a:txBody>
                    <a:bodyPr/>
                    <a:lstStyle/>
                    <a:p>
                      <a:pPr algn="ctr"/>
                      <a:r>
                        <a:rPr lang="en-US" sz="1250">
                          <a:effectLst/>
                          <a:latin typeface="Arial"/>
                        </a:rPr>
                        <a:t>Mean Inflow per day</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algn="ctr"/>
                      <a:r>
                        <a:rPr lang="en-US" sz="1250">
                          <a:effectLst/>
                          <a:latin typeface="Arial"/>
                        </a:rPr>
                        <a:t>191.0549</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1950625408"/>
                  </a:ext>
                </a:extLst>
              </a:tr>
              <a:tr h="0">
                <a:tc>
                  <a:txBody>
                    <a:bodyPr/>
                    <a:lstStyle/>
                    <a:p>
                      <a:pPr algn="ctr"/>
                      <a:r>
                        <a:rPr lang="en-US" sz="1250">
                          <a:effectLst/>
                          <a:latin typeface="Arial"/>
                        </a:rPr>
                        <a:t>Standard Deviation of Inflow per day</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algn="ctr"/>
                      <a:r>
                        <a:rPr lang="en-US" sz="1250">
                          <a:latin typeface="Arial"/>
                        </a:rPr>
                        <a:t>38.36096</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315099044"/>
                  </a:ext>
                </a:extLst>
              </a:tr>
              <a:tr h="0">
                <a:tc>
                  <a:txBody>
                    <a:bodyPr/>
                    <a:lstStyle/>
                    <a:p>
                      <a:pPr algn="ctr"/>
                      <a:r>
                        <a:rPr lang="en-US" sz="1250">
                          <a:effectLst/>
                          <a:latin typeface="Arial"/>
                        </a:rPr>
                        <a:t>Mean Outflow per day</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algn="ctr"/>
                      <a:r>
                        <a:rPr lang="en-US" sz="1250">
                          <a:latin typeface="Arial"/>
                        </a:rPr>
                        <a:t>199.1319</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63831939"/>
                  </a:ext>
                </a:extLst>
              </a:tr>
              <a:tr h="0">
                <a:tc>
                  <a:txBody>
                    <a:bodyPr/>
                    <a:lstStyle/>
                    <a:p>
                      <a:pPr algn="ctr"/>
                      <a:r>
                        <a:rPr lang="en-US" sz="1250">
                          <a:effectLst/>
                          <a:latin typeface="Arial"/>
                        </a:rPr>
                        <a:t>Standard Deviation of Outflow per day</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algn="ctr"/>
                      <a:r>
                        <a:rPr lang="en-US" sz="1250">
                          <a:latin typeface="Arial"/>
                        </a:rPr>
                        <a:t>39.52811</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955589976"/>
                  </a:ext>
                </a:extLst>
              </a:tr>
              <a:tr h="0">
                <a:tc>
                  <a:txBody>
                    <a:bodyPr/>
                    <a:lstStyle/>
                    <a:p>
                      <a:pPr algn="ctr"/>
                      <a:r>
                        <a:rPr lang="en-US" sz="1250">
                          <a:effectLst/>
                          <a:latin typeface="Arial"/>
                        </a:rPr>
                        <a:t>Mean Net Demand</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algn="ctr"/>
                      <a:r>
                        <a:rPr lang="en-US" sz="1250">
                          <a:latin typeface="Arial"/>
                        </a:rPr>
                        <a:t>-8.07692</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1367151740"/>
                  </a:ext>
                </a:extLst>
              </a:tr>
              <a:tr h="0">
                <a:tc>
                  <a:txBody>
                    <a:bodyPr/>
                    <a:lstStyle/>
                    <a:p>
                      <a:pPr algn="ctr"/>
                      <a:r>
                        <a:rPr lang="en-US" sz="1250">
                          <a:effectLst/>
                          <a:latin typeface="Arial"/>
                        </a:rPr>
                        <a:t>Standard Deviation of Net Demand per day</a:t>
                      </a: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lvl="0" algn="ctr">
                        <a:buNone/>
                      </a:pPr>
                      <a:r>
                        <a:rPr lang="en-US" sz="1250" b="0" i="0" u="none" strike="noStrike" noProof="0">
                          <a:latin typeface="Arial"/>
                        </a:rPr>
                        <a:t>55.08207 </a:t>
                      </a:r>
                      <a:endParaRPr lang="en-US" sz="1250">
                        <a:latin typeface="Arial"/>
                      </a:endParaRPr>
                    </a:p>
                  </a:txBody>
                  <a:tcPr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979569856"/>
                  </a:ext>
                </a:extLst>
              </a:tr>
              <a:tr h="0">
                <a:tc>
                  <a:txBody>
                    <a:bodyPr/>
                    <a:lstStyle/>
                    <a:p>
                      <a:pPr algn="ctr"/>
                      <a:r>
                        <a:rPr lang="en-US" sz="1250">
                          <a:effectLst/>
                          <a:latin typeface="Arial"/>
                        </a:rPr>
                        <a:t>Time Period </a:t>
                      </a:r>
                      <a:br>
                        <a:rPr lang="en-US" sz="1250">
                          <a:effectLst/>
                          <a:latin typeface="Arial"/>
                        </a:rPr>
                      </a:br>
                      <a:r>
                        <a:rPr lang="en-US" sz="1250">
                          <a:effectLst/>
                          <a:latin typeface="Arial"/>
                        </a:rPr>
                        <a:t>(# days before each restock)</a:t>
                      </a:r>
                    </a:p>
                  </a:txBody>
                  <a:tcPr anchor="ctr">
                    <a:lnL w="38100">
                      <a:solidFill>
                        <a:srgbClr val="D9D9D9"/>
                      </a:solidFill>
                    </a:lnL>
                    <a:lnR w="38100">
                      <a:solidFill>
                        <a:srgbClr val="D9D9D9"/>
                      </a:solidFill>
                    </a:lnR>
                    <a:lnT w="38100">
                      <a:solidFill>
                        <a:srgbClr val="D9D9D9"/>
                      </a:solidFill>
                    </a:lnT>
                    <a:lnB w="38100" cap="flat" cmpd="sng" algn="ctr">
                      <a:solidFill>
                        <a:srgbClr val="D9D9D9"/>
                      </a:solidFill>
                      <a:prstDash val="solid"/>
                      <a:round/>
                      <a:headEnd type="none" w="med" len="med"/>
                      <a:tailEnd type="none" w="med" len="med"/>
                    </a:lnB>
                    <a:noFill/>
                  </a:tcPr>
                </a:tc>
                <a:tc>
                  <a:txBody>
                    <a:bodyPr/>
                    <a:lstStyle/>
                    <a:p>
                      <a:pPr algn="ctr"/>
                      <a:r>
                        <a:rPr lang="en-US" sz="1250">
                          <a:latin typeface="Arial"/>
                        </a:rPr>
                        <a:t>1</a:t>
                      </a:r>
                    </a:p>
                  </a:txBody>
                  <a:tcPr anchor="ctr">
                    <a:lnL w="38100">
                      <a:solidFill>
                        <a:srgbClr val="D9D9D9"/>
                      </a:solidFill>
                    </a:lnL>
                    <a:lnR w="38100">
                      <a:solidFill>
                        <a:srgbClr val="D9D9D9"/>
                      </a:solidFill>
                    </a:lnR>
                    <a:lnT w="38100">
                      <a:solidFill>
                        <a:srgbClr val="D9D9D9"/>
                      </a:solidFill>
                    </a:lnT>
                    <a:lnB w="38100"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311088536"/>
                  </a:ext>
                </a:extLst>
              </a:tr>
              <a:tr h="0">
                <a:tc>
                  <a:txBody>
                    <a:bodyPr/>
                    <a:lstStyle/>
                    <a:p>
                      <a:pPr lvl="0" algn="ctr">
                        <a:buNone/>
                      </a:pPr>
                      <a:r>
                        <a:rPr lang="en-US" sz="1250">
                          <a:effectLst/>
                          <a:latin typeface="Arial"/>
                        </a:rPr>
                        <a:t>Safety Stock </a:t>
                      </a:r>
                      <a:br>
                        <a:rPr lang="en-US" sz="1250">
                          <a:effectLst/>
                          <a:latin typeface="Arial"/>
                        </a:rPr>
                      </a:br>
                      <a:r>
                        <a:rPr lang="en-US" sz="1250">
                          <a:effectLst/>
                          <a:latin typeface="Arial"/>
                        </a:rPr>
                        <a:t>(0.95 Service Level)</a:t>
                      </a:r>
                    </a:p>
                  </a:txBody>
                  <a:tcPr anchor="ctr">
                    <a:lnL w="38099">
                      <a:solidFill>
                        <a:srgbClr val="D9D9D9"/>
                      </a:solidFill>
                    </a:lnL>
                    <a:lnR w="38099">
                      <a:solidFill>
                        <a:srgbClr val="D9D9D9"/>
                      </a:solidFill>
                    </a:lnR>
                    <a:lnT w="38100" cap="flat" cmpd="sng" algn="ctr">
                      <a:solidFill>
                        <a:srgbClr val="D9D9D9"/>
                      </a:solidFill>
                      <a:prstDash val="solid"/>
                      <a:round/>
                      <a:headEnd type="none" w="med" len="med"/>
                      <a:tailEnd type="none" w="med" len="med"/>
                    </a:lnT>
                    <a:lnB w="38099">
                      <a:solidFill>
                        <a:srgbClr val="D9D9D9"/>
                      </a:solidFill>
                    </a:lnB>
                    <a:noFill/>
                  </a:tcPr>
                </a:tc>
                <a:tc>
                  <a:txBody>
                    <a:bodyPr/>
                    <a:lstStyle/>
                    <a:p>
                      <a:pPr lvl="0" algn="ctr">
                        <a:buNone/>
                      </a:pPr>
                      <a:r>
                        <a:rPr lang="en-US" sz="1250" b="0" i="0" u="none" strike="noStrike" noProof="0">
                          <a:latin typeface="Arial"/>
                        </a:rPr>
                        <a:t>82.53309 </a:t>
                      </a:r>
                      <a:endParaRPr lang="en-US"/>
                    </a:p>
                  </a:txBody>
                  <a:tcPr anchor="ctr">
                    <a:lnL w="38099">
                      <a:solidFill>
                        <a:srgbClr val="D9D9D9"/>
                      </a:solidFill>
                    </a:lnL>
                    <a:lnR w="38099">
                      <a:solidFill>
                        <a:srgbClr val="D9D9D9"/>
                      </a:solidFill>
                    </a:lnR>
                    <a:lnT w="38100" cap="flat" cmpd="sng" algn="ctr">
                      <a:solidFill>
                        <a:srgbClr val="D9D9D9"/>
                      </a:solidFill>
                      <a:prstDash val="solid"/>
                      <a:round/>
                      <a:headEnd type="none" w="med" len="med"/>
                      <a:tailEnd type="none" w="med" len="med"/>
                    </a:lnT>
                    <a:lnB w="38099">
                      <a:solidFill>
                        <a:srgbClr val="D9D9D9"/>
                      </a:solidFill>
                    </a:lnB>
                    <a:noFill/>
                  </a:tcPr>
                </a:tc>
                <a:extLst>
                  <a:ext uri="{0D108BD9-81ED-4DB2-BD59-A6C34878D82A}">
                    <a16:rowId xmlns:a16="http://schemas.microsoft.com/office/drawing/2014/main" val="1426444799"/>
                  </a:ext>
                </a:extLst>
              </a:tr>
            </a:tbl>
          </a:graphicData>
        </a:graphic>
      </p:graphicFrame>
      <p:graphicFrame>
        <p:nvGraphicFramePr>
          <p:cNvPr id="2" name="Table 1">
            <a:extLst>
              <a:ext uri="{FF2B5EF4-FFF2-40B4-BE49-F238E27FC236}">
                <a16:creationId xmlns:a16="http://schemas.microsoft.com/office/drawing/2014/main" id="{5B1E5FCB-B6B6-F35E-8838-C625CA5F9841}"/>
              </a:ext>
            </a:extLst>
          </p:cNvPr>
          <p:cNvGraphicFramePr>
            <a:graphicFrameLocks noGrp="1"/>
          </p:cNvGraphicFramePr>
          <p:nvPr>
            <p:extLst>
              <p:ext uri="{D42A27DB-BD31-4B8C-83A1-F6EECF244321}">
                <p14:modId xmlns:p14="http://schemas.microsoft.com/office/powerpoint/2010/main" val="2625646222"/>
              </p:ext>
            </p:extLst>
          </p:nvPr>
        </p:nvGraphicFramePr>
        <p:xfrm>
          <a:off x="4510547" y="3111652"/>
          <a:ext cx="3397470" cy="3200400"/>
        </p:xfrm>
        <a:graphic>
          <a:graphicData uri="http://schemas.openxmlformats.org/drawingml/2006/table">
            <a:tbl>
              <a:tblPr bandRow="1">
                <a:tableStyleId>{5C22544A-7EE6-4342-B048-85BDC9FD1C3A}</a:tableStyleId>
              </a:tblPr>
              <a:tblGrid>
                <a:gridCol w="2064774">
                  <a:extLst>
                    <a:ext uri="{9D8B030D-6E8A-4147-A177-3AD203B41FA5}">
                      <a16:colId xmlns:a16="http://schemas.microsoft.com/office/drawing/2014/main" val="647546801"/>
                    </a:ext>
                  </a:extLst>
                </a:gridCol>
                <a:gridCol w="1332696">
                  <a:extLst>
                    <a:ext uri="{9D8B030D-6E8A-4147-A177-3AD203B41FA5}">
                      <a16:colId xmlns:a16="http://schemas.microsoft.com/office/drawing/2014/main" val="2223107939"/>
                    </a:ext>
                  </a:extLst>
                </a:gridCol>
              </a:tblGrid>
              <a:tr h="0">
                <a:tc>
                  <a:txBody>
                    <a:bodyPr/>
                    <a:lstStyle/>
                    <a:p>
                      <a:pPr lvl="0" algn="ctr">
                        <a:buNone/>
                      </a:pPr>
                      <a:r>
                        <a:rPr lang="en-US" sz="1400">
                          <a:effectLst/>
                          <a:latin typeface="Arial"/>
                        </a:rPr>
                        <a:t>Probability of NO stockouts</a:t>
                      </a: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tc>
                  <a:txBody>
                    <a:bodyPr/>
                    <a:lstStyle/>
                    <a:p>
                      <a:pPr algn="ctr"/>
                      <a:r>
                        <a:rPr lang="en-US" sz="1400">
                          <a:effectLst/>
                          <a:latin typeface="Arial"/>
                        </a:rPr>
                        <a:t>0.95</a:t>
                      </a:r>
                    </a:p>
                  </a:txBody>
                  <a:tcPr anchor="ctr">
                    <a:lnL w="28575">
                      <a:solidFill>
                        <a:srgbClr val="D9D9D9"/>
                      </a:solidFill>
                    </a:lnL>
                    <a:lnR w="28575">
                      <a:solidFill>
                        <a:srgbClr val="D9D9D9"/>
                      </a:solidFill>
                    </a:lnR>
                    <a:lnT w="28575">
                      <a:solidFill>
                        <a:srgbClr val="D9D9D9"/>
                      </a:solidFill>
                    </a:lnT>
                    <a:lnB w="38100">
                      <a:solidFill>
                        <a:srgbClr val="D9D9D9"/>
                      </a:solidFill>
                    </a:lnB>
                    <a:noFill/>
                  </a:tcPr>
                </a:tc>
                <a:extLst>
                  <a:ext uri="{0D108BD9-81ED-4DB2-BD59-A6C34878D82A}">
                    <a16:rowId xmlns:a16="http://schemas.microsoft.com/office/drawing/2014/main" val="1950625408"/>
                  </a:ext>
                </a:extLst>
              </a:tr>
              <a:tr h="0">
                <a:tc>
                  <a:txBody>
                    <a:bodyPr/>
                    <a:lstStyle/>
                    <a:p>
                      <a:pPr algn="ctr"/>
                      <a:r>
                        <a:rPr lang="en-US" sz="1400">
                          <a:effectLst/>
                          <a:latin typeface="Arial"/>
                        </a:rPr>
                        <a:t>Probability of at least one stockout</a:t>
                      </a:r>
                      <a:endParaRPr lang="en-US" sz="1400">
                        <a:latin typeface="Arial"/>
                      </a:endParaRPr>
                    </a:p>
                  </a:txBody>
                  <a:tcPr anchor="ctr">
                    <a:lnL w="28575">
                      <a:solidFill>
                        <a:srgbClr val="D9D9D9"/>
                      </a:solidFill>
                    </a:lnL>
                    <a:lnR w="38100">
                      <a:solidFill>
                        <a:srgbClr val="D9D9D9"/>
                      </a:solidFill>
                    </a:lnR>
                    <a:lnT w="28575">
                      <a:solidFill>
                        <a:srgbClr val="D9D9D9"/>
                      </a:solidFill>
                    </a:lnT>
                    <a:lnB w="28575" cap="flat" cmpd="sng" algn="ctr">
                      <a:solidFill>
                        <a:srgbClr val="D9D9D9"/>
                      </a:solidFill>
                      <a:prstDash val="solid"/>
                      <a:round/>
                      <a:headEnd type="none" w="med" len="med"/>
                      <a:tailEnd type="none" w="med" len="med"/>
                    </a:lnB>
                    <a:noFill/>
                  </a:tcPr>
                </a:tc>
                <a:tc>
                  <a:txBody>
                    <a:bodyPr/>
                    <a:lstStyle/>
                    <a:p>
                      <a:pPr algn="ctr"/>
                      <a:r>
                        <a:rPr lang="en-US" sz="1400">
                          <a:latin typeface="Arial"/>
                        </a:rPr>
                        <a:t>0.05</a:t>
                      </a:r>
                    </a:p>
                  </a:txBody>
                  <a:tcPr anchor="ctr">
                    <a:lnL w="38100">
                      <a:solidFill>
                        <a:srgbClr val="D9D9D9"/>
                      </a:solidFill>
                    </a:lnL>
                    <a:lnR w="38100">
                      <a:solidFill>
                        <a:srgbClr val="D9D9D9"/>
                      </a:solidFill>
                    </a:lnR>
                    <a:lnT w="38100">
                      <a:solidFill>
                        <a:srgbClr val="D9D9D9"/>
                      </a:solidFill>
                    </a:lnT>
                    <a:lnB w="38100"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315099044"/>
                  </a:ext>
                </a:extLst>
              </a:tr>
              <a:tr h="0">
                <a:tc>
                  <a:txBody>
                    <a:bodyPr/>
                    <a:lstStyle/>
                    <a:p>
                      <a:pPr lvl="0" algn="ctr">
                        <a:buNone/>
                      </a:pPr>
                      <a:r>
                        <a:rPr lang="en-US" sz="1400">
                          <a:effectLst/>
                          <a:latin typeface="Arial"/>
                        </a:rPr>
                        <a:t>Corresponding </a:t>
                      </a:r>
                      <a:br>
                        <a:rPr lang="en-US" sz="1400">
                          <a:effectLst/>
                          <a:latin typeface="Arial"/>
                        </a:rPr>
                      </a:br>
                      <a:r>
                        <a:rPr lang="en-US" sz="1400">
                          <a:effectLst/>
                          <a:latin typeface="Arial"/>
                        </a:rPr>
                        <a:t>Z-Score</a:t>
                      </a:r>
                    </a:p>
                  </a:txBody>
                  <a:tcPr anchor="ctr">
                    <a:lnL w="28575">
                      <a:solidFill>
                        <a:srgbClr val="D9D9D9"/>
                      </a:solidFill>
                    </a:lnL>
                    <a:lnR w="28575">
                      <a:solidFill>
                        <a:srgbClr val="D9D9D9"/>
                      </a:solidFill>
                    </a:lnR>
                    <a:lnT w="28575">
                      <a:solidFill>
                        <a:srgbClr val="D9D9D9"/>
                      </a:solidFill>
                    </a:lnT>
                    <a:lnB w="28575" cap="flat" cmpd="sng" algn="ctr">
                      <a:solidFill>
                        <a:srgbClr val="D9D9D9"/>
                      </a:solidFill>
                      <a:prstDash val="solid"/>
                      <a:round/>
                      <a:headEnd type="none" w="med" len="med"/>
                      <a:tailEnd type="none" w="med" len="med"/>
                    </a:lnB>
                    <a:noFill/>
                  </a:tcPr>
                </a:tc>
                <a:tc>
                  <a:txBody>
                    <a:bodyPr/>
                    <a:lstStyle/>
                    <a:p>
                      <a:pPr lvl="0" algn="ctr">
                        <a:buNone/>
                      </a:pPr>
                      <a:r>
                        <a:rPr lang="en-US" sz="1400">
                          <a:latin typeface="Arial"/>
                        </a:rPr>
                        <a:t>1.64</a:t>
                      </a:r>
                    </a:p>
                  </a:txBody>
                  <a:tcPr anchor="ctr">
                    <a:lnL w="28575">
                      <a:solidFill>
                        <a:srgbClr val="D9D9D9"/>
                      </a:solidFill>
                    </a:lnL>
                    <a:lnR w="28575">
                      <a:solidFill>
                        <a:srgbClr val="D9D9D9"/>
                      </a:solidFill>
                    </a:lnR>
                    <a:lnT w="38100" cap="flat" cmpd="sng" algn="ctr">
                      <a:solidFill>
                        <a:srgbClr val="D9D9D9"/>
                      </a:solidFill>
                      <a:prstDash val="solid"/>
                      <a:round/>
                      <a:headEnd type="none" w="med" len="med"/>
                      <a:tailEnd type="none" w="med" len="med"/>
                    </a:lnT>
                    <a:lnB w="2857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088829010"/>
                  </a:ext>
                </a:extLst>
              </a:tr>
              <a:tr h="0">
                <a:tc>
                  <a:txBody>
                    <a:bodyPr/>
                    <a:lstStyle/>
                    <a:p>
                      <a:pPr lvl="0" algn="ctr">
                        <a:buNone/>
                      </a:pPr>
                      <a:r>
                        <a:rPr lang="en-US" sz="1400">
                          <a:effectLst/>
                          <a:latin typeface="Arial"/>
                        </a:rPr>
                        <a:t>Standard Normal Loss Function L(z)</a:t>
                      </a:r>
                      <a:endParaRPr lang="en-US" sz="1400">
                        <a:latin typeface="Arial"/>
                      </a:endParaRP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tc>
                  <a:txBody>
                    <a:bodyPr/>
                    <a:lstStyle/>
                    <a:p>
                      <a:pPr lvl="0" algn="ctr">
                        <a:buNone/>
                      </a:pPr>
                      <a:r>
                        <a:rPr lang="en-US" sz="1400">
                          <a:latin typeface="Arial"/>
                        </a:rPr>
                        <a:t>0.0916</a:t>
                      </a: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extLst>
                  <a:ext uri="{0D108BD9-81ED-4DB2-BD59-A6C34878D82A}">
                    <a16:rowId xmlns:a16="http://schemas.microsoft.com/office/drawing/2014/main" val="2348234807"/>
                  </a:ext>
                </a:extLst>
              </a:tr>
              <a:tr h="0">
                <a:tc>
                  <a:txBody>
                    <a:bodyPr/>
                    <a:lstStyle/>
                    <a:p>
                      <a:pPr lvl="0" algn="ctr">
                        <a:buNone/>
                      </a:pPr>
                      <a:r>
                        <a:rPr lang="en-US" sz="1400">
                          <a:effectLst/>
                          <a:latin typeface="Arial"/>
                        </a:rPr>
                        <a:t>Expected Lost Sales</a:t>
                      </a: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tc>
                  <a:txBody>
                    <a:bodyPr/>
                    <a:lstStyle/>
                    <a:p>
                      <a:pPr lvl="0" algn="ctr">
                        <a:buNone/>
                      </a:pPr>
                      <a:r>
                        <a:rPr lang="en-US" sz="1400" b="0" i="0" u="none" strike="noStrike" noProof="0">
                          <a:latin typeface="Arial"/>
                        </a:rPr>
                        <a:t>5.04308  </a:t>
                      </a:r>
                      <a:endParaRPr lang="en-US" sz="1400">
                        <a:latin typeface="Arial"/>
                      </a:endParaRP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extLst>
                  <a:ext uri="{0D108BD9-81ED-4DB2-BD59-A6C34878D82A}">
                    <a16:rowId xmlns:a16="http://schemas.microsoft.com/office/drawing/2014/main" val="2274015858"/>
                  </a:ext>
                </a:extLst>
              </a:tr>
              <a:tr h="0">
                <a:tc>
                  <a:txBody>
                    <a:bodyPr/>
                    <a:lstStyle/>
                    <a:p>
                      <a:pPr lvl="0" algn="ctr">
                        <a:buNone/>
                      </a:pPr>
                      <a:r>
                        <a:rPr lang="en-US" sz="1400">
                          <a:effectLst/>
                          <a:latin typeface="Arial"/>
                        </a:rPr>
                        <a:t>Expected Sales</a:t>
                      </a:r>
                      <a:endParaRPr lang="en-US" sz="1400">
                        <a:latin typeface="Arial"/>
                      </a:endParaRPr>
                    </a:p>
                  </a:txBody>
                  <a:tcPr anchor="ctr">
                    <a:lnL w="28575">
                      <a:solidFill>
                        <a:srgbClr val="D9D9D9"/>
                      </a:solidFill>
                    </a:lnL>
                    <a:lnR w="28575">
                      <a:solidFill>
                        <a:srgbClr val="D9D9D9"/>
                      </a:solidFill>
                    </a:lnR>
                    <a:lnT w="28575">
                      <a:solidFill>
                        <a:srgbClr val="D9D9D9"/>
                      </a:solidFill>
                    </a:lnT>
                    <a:lnB w="28575" cap="flat" cmpd="sng" algn="ctr">
                      <a:solidFill>
                        <a:srgbClr val="D9D9D9"/>
                      </a:solidFill>
                      <a:prstDash val="solid"/>
                      <a:round/>
                      <a:headEnd type="none" w="med" len="med"/>
                      <a:tailEnd type="none" w="med" len="med"/>
                    </a:lnB>
                    <a:noFill/>
                  </a:tcPr>
                </a:tc>
                <a:tc>
                  <a:txBody>
                    <a:bodyPr/>
                    <a:lstStyle/>
                    <a:p>
                      <a:pPr lvl="0" algn="ctr">
                        <a:buNone/>
                      </a:pPr>
                      <a:r>
                        <a:rPr lang="en-US" sz="1400" b="0" i="0" u="none" strike="noStrike" noProof="0">
                          <a:solidFill>
                            <a:srgbClr val="000000"/>
                          </a:solidFill>
                          <a:latin typeface="Arial"/>
                        </a:rPr>
                        <a:t>-13.12</a:t>
                      </a:r>
                    </a:p>
                  </a:txBody>
                  <a:tcPr anchor="ctr">
                    <a:lnL w="28575">
                      <a:solidFill>
                        <a:srgbClr val="D9D9D9"/>
                      </a:solidFill>
                    </a:lnL>
                    <a:lnR w="28575">
                      <a:solidFill>
                        <a:srgbClr val="D9D9D9"/>
                      </a:solidFill>
                    </a:lnR>
                    <a:lnT w="28575">
                      <a:solidFill>
                        <a:srgbClr val="D9D9D9"/>
                      </a:solidFill>
                    </a:lnT>
                    <a:lnB w="2857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3005859051"/>
                  </a:ext>
                </a:extLst>
              </a:tr>
              <a:tr h="0">
                <a:tc>
                  <a:txBody>
                    <a:bodyPr/>
                    <a:lstStyle/>
                    <a:p>
                      <a:pPr lvl="0" algn="ctr">
                        <a:buNone/>
                      </a:pPr>
                      <a:r>
                        <a:rPr lang="en-US" sz="1400">
                          <a:effectLst/>
                          <a:latin typeface="Arial"/>
                        </a:rPr>
                        <a:t>Expected Excess Inventory</a:t>
                      </a: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tc>
                  <a:txBody>
                    <a:bodyPr/>
                    <a:lstStyle/>
                    <a:p>
                      <a:pPr lvl="0" algn="ctr">
                        <a:buNone/>
                      </a:pPr>
                      <a:r>
                        <a:rPr lang="en-US" sz="1400" b="0" i="0" u="none" strike="noStrike" noProof="0">
                          <a:solidFill>
                            <a:srgbClr val="000000"/>
                          </a:solidFill>
                          <a:latin typeface="Arial"/>
                        </a:rPr>
                        <a:t> 95.65309</a:t>
                      </a:r>
                      <a:endParaRPr lang="en-US" sz="1400">
                        <a:latin typeface="Arial"/>
                      </a:endParaRPr>
                    </a:p>
                  </a:txBody>
                  <a:tcPr anchor="ctr">
                    <a:lnL w="28575">
                      <a:solidFill>
                        <a:srgbClr val="D9D9D9"/>
                      </a:solidFill>
                    </a:lnL>
                    <a:lnR w="28575">
                      <a:solidFill>
                        <a:srgbClr val="D9D9D9"/>
                      </a:solidFill>
                    </a:lnR>
                    <a:lnT w="28575">
                      <a:solidFill>
                        <a:srgbClr val="D9D9D9"/>
                      </a:solidFill>
                    </a:lnT>
                    <a:lnB w="28575">
                      <a:solidFill>
                        <a:srgbClr val="D9D9D9"/>
                      </a:solidFill>
                    </a:lnB>
                    <a:noFill/>
                  </a:tcPr>
                </a:tc>
                <a:extLst>
                  <a:ext uri="{0D108BD9-81ED-4DB2-BD59-A6C34878D82A}">
                    <a16:rowId xmlns:a16="http://schemas.microsoft.com/office/drawing/2014/main" val="1240339995"/>
                  </a:ext>
                </a:extLst>
              </a:tr>
            </a:tbl>
          </a:graphicData>
        </a:graphic>
      </p:graphicFrame>
      <p:graphicFrame>
        <p:nvGraphicFramePr>
          <p:cNvPr id="3" name="Table 2">
            <a:extLst>
              <a:ext uri="{FF2B5EF4-FFF2-40B4-BE49-F238E27FC236}">
                <a16:creationId xmlns:a16="http://schemas.microsoft.com/office/drawing/2014/main" id="{5824806F-BE19-6025-3A9C-D98B749ACC63}"/>
              </a:ext>
            </a:extLst>
          </p:cNvPr>
          <p:cNvGraphicFramePr>
            <a:graphicFrameLocks noGrp="1"/>
          </p:cNvGraphicFramePr>
          <p:nvPr>
            <p:extLst>
              <p:ext uri="{D42A27DB-BD31-4B8C-83A1-F6EECF244321}">
                <p14:modId xmlns:p14="http://schemas.microsoft.com/office/powerpoint/2010/main" val="3081290057"/>
              </p:ext>
            </p:extLst>
          </p:nvPr>
        </p:nvGraphicFramePr>
        <p:xfrm>
          <a:off x="8160773" y="3111652"/>
          <a:ext cx="3397471" cy="2651760"/>
        </p:xfrm>
        <a:graphic>
          <a:graphicData uri="http://schemas.openxmlformats.org/drawingml/2006/table">
            <a:tbl>
              <a:tblPr bandRow="1">
                <a:tableStyleId>{5C22544A-7EE6-4342-B048-85BDC9FD1C3A}</a:tableStyleId>
              </a:tblPr>
              <a:tblGrid>
                <a:gridCol w="1949333">
                  <a:extLst>
                    <a:ext uri="{9D8B030D-6E8A-4147-A177-3AD203B41FA5}">
                      <a16:colId xmlns:a16="http://schemas.microsoft.com/office/drawing/2014/main" val="647546801"/>
                    </a:ext>
                  </a:extLst>
                </a:gridCol>
                <a:gridCol w="1448138">
                  <a:extLst>
                    <a:ext uri="{9D8B030D-6E8A-4147-A177-3AD203B41FA5}">
                      <a16:colId xmlns:a16="http://schemas.microsoft.com/office/drawing/2014/main" val="2223107939"/>
                    </a:ext>
                  </a:extLst>
                </a:gridCol>
              </a:tblGrid>
              <a:tr h="479322">
                <a:tc>
                  <a:txBody>
                    <a:bodyPr/>
                    <a:lstStyle/>
                    <a:p>
                      <a:pPr lvl="0" algn="ctr">
                        <a:buNone/>
                      </a:pPr>
                      <a:r>
                        <a:rPr lang="en-US" sz="1400">
                          <a:effectLst/>
                          <a:latin typeface="Arial"/>
                        </a:rPr>
                        <a:t>Holding Cost (1 Unit)</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lvl="0" algn="ctr">
                        <a:buNone/>
                      </a:pPr>
                      <a:r>
                        <a:rPr lang="en-US" sz="1400">
                          <a:latin typeface="Arial"/>
                        </a:rPr>
                        <a:t>$1</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1736353984"/>
                  </a:ext>
                </a:extLst>
              </a:tr>
              <a:tr h="0">
                <a:tc>
                  <a:txBody>
                    <a:bodyPr/>
                    <a:lstStyle/>
                    <a:p>
                      <a:pPr lvl="0" algn="ctr">
                        <a:buNone/>
                      </a:pPr>
                      <a:r>
                        <a:rPr lang="en-US" sz="1400" b="0">
                          <a:effectLst/>
                          <a:latin typeface="Arial"/>
                        </a:rPr>
                        <a:t>Stockout Cost *</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lvl="0" algn="ctr">
                        <a:buNone/>
                      </a:pPr>
                      <a:r>
                        <a:rPr lang="en-US" sz="1400">
                          <a:latin typeface="Arial"/>
                        </a:rPr>
                        <a:t>$12.95</a:t>
                      </a:r>
                    </a:p>
                  </a:txBody>
                  <a:tcPr marL="137160" marR="137160" marT="137160" marB="137160" anchor="ctr">
                    <a:lnL w="38100">
                      <a:solidFill>
                        <a:srgbClr val="D9D9D9"/>
                      </a:solidFill>
                    </a:lnL>
                    <a:lnR w="38100">
                      <a:solidFill>
                        <a:srgbClr val="D9D9D9"/>
                      </a:solidFill>
                    </a:lnR>
                    <a:lnT w="38100" cap="flat" cmpd="sng" algn="ctr">
                      <a:solidFill>
                        <a:srgbClr val="D9D9D9"/>
                      </a:solidFill>
                      <a:prstDash val="solid"/>
                      <a:round/>
                      <a:headEnd type="none" w="med" len="med"/>
                      <a:tailEnd type="none" w="med" len="med"/>
                    </a:lnT>
                    <a:lnB w="38100">
                      <a:solidFill>
                        <a:srgbClr val="D9D9D9"/>
                      </a:solidFill>
                    </a:lnB>
                    <a:noFill/>
                  </a:tcPr>
                </a:tc>
                <a:extLst>
                  <a:ext uri="{0D108BD9-81ED-4DB2-BD59-A6C34878D82A}">
                    <a16:rowId xmlns:a16="http://schemas.microsoft.com/office/drawing/2014/main" val="1667799764"/>
                  </a:ext>
                </a:extLst>
              </a:tr>
              <a:tr h="0">
                <a:tc>
                  <a:txBody>
                    <a:bodyPr/>
                    <a:lstStyle/>
                    <a:p>
                      <a:pPr lvl="0" algn="ctr">
                        <a:buNone/>
                      </a:pPr>
                      <a:r>
                        <a:rPr lang="en-US" sz="1400">
                          <a:effectLst/>
                          <a:latin typeface="Arial"/>
                        </a:rPr>
                        <a:t>Cost of excess inventory</a:t>
                      </a:r>
                    </a:p>
                  </a:txBody>
                  <a:tcPr marL="137160" marR="137160" marT="137160" marB="137160" anchor="ctr">
                    <a:lnL w="38100">
                      <a:solidFill>
                        <a:srgbClr val="D9D9D9"/>
                      </a:solidFill>
                    </a:lnL>
                    <a:lnR w="38100" cap="flat" cmpd="sng" algn="ctr">
                      <a:solidFill>
                        <a:srgbClr val="D9D9D9"/>
                      </a:solidFill>
                      <a:prstDash val="solid"/>
                      <a:round/>
                      <a:headEnd type="none" w="med" len="med"/>
                      <a:tailEnd type="none" w="med" len="med"/>
                    </a:lnR>
                    <a:lnT w="38100">
                      <a:solidFill>
                        <a:srgbClr val="D9D9D9"/>
                      </a:solidFill>
                    </a:lnT>
                    <a:lnB w="38100">
                      <a:solidFill>
                        <a:srgbClr val="D9D9D9"/>
                      </a:solidFill>
                    </a:lnB>
                    <a:noFill/>
                  </a:tcPr>
                </a:tc>
                <a:tc>
                  <a:txBody>
                    <a:bodyPr/>
                    <a:lstStyle/>
                    <a:p>
                      <a:pPr lvl="0" algn="ctr">
                        <a:buNone/>
                      </a:pPr>
                      <a:r>
                        <a:rPr lang="en-US" sz="1250" b="0" i="0" u="none" strike="noStrike" noProof="0">
                          <a:latin typeface="Arial"/>
                        </a:rPr>
                        <a:t>95.65309 </a:t>
                      </a:r>
                    </a:p>
                  </a:txBody>
                  <a:tcPr marL="137160" marR="137160" marT="137160" marB="137160" anchor="ctr">
                    <a:lnL w="38100" cap="flat" cmpd="sng" algn="ctr">
                      <a:solidFill>
                        <a:srgbClr val="D9D9D9"/>
                      </a:solidFill>
                      <a:prstDash val="solid"/>
                      <a:round/>
                      <a:headEnd type="none" w="med" len="med"/>
                      <a:tailEnd type="none" w="med" len="med"/>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955589976"/>
                  </a:ext>
                </a:extLst>
              </a:tr>
              <a:tr h="0">
                <a:tc>
                  <a:txBody>
                    <a:bodyPr/>
                    <a:lstStyle/>
                    <a:p>
                      <a:pPr algn="ctr"/>
                      <a:r>
                        <a:rPr lang="en-US" sz="1400">
                          <a:effectLst/>
                          <a:latin typeface="Arial"/>
                        </a:rPr>
                        <a:t>Cost of lost sales</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lvl="0" algn="ctr">
                        <a:buNone/>
                      </a:pPr>
                      <a:r>
                        <a:rPr lang="en-US" sz="1250" b="0" i="0" u="none" strike="noStrike" noProof="0">
                          <a:latin typeface="Arial"/>
                        </a:rPr>
                        <a:t> 65.30788 </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1367151740"/>
                  </a:ext>
                </a:extLst>
              </a:tr>
              <a:tr h="0">
                <a:tc>
                  <a:txBody>
                    <a:bodyPr/>
                    <a:lstStyle/>
                    <a:p>
                      <a:pPr algn="ctr"/>
                      <a:r>
                        <a:rPr lang="en-US" sz="1400" b="1">
                          <a:effectLst/>
                          <a:latin typeface="Arial"/>
                        </a:rPr>
                        <a:t>Total Cost</a:t>
                      </a: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tc>
                  <a:txBody>
                    <a:bodyPr/>
                    <a:lstStyle/>
                    <a:p>
                      <a:pPr lvl="0" algn="ctr">
                        <a:buNone/>
                      </a:pPr>
                      <a:r>
                        <a:rPr lang="en-US" sz="1250" b="1" i="0" u="none" strike="noStrike" noProof="0">
                          <a:latin typeface="Arial"/>
                        </a:rPr>
                        <a:t> 160.961 </a:t>
                      </a:r>
                      <a:endParaRPr lang="en-US" sz="1250" b="1">
                        <a:latin typeface="Arial"/>
                      </a:endParaRPr>
                    </a:p>
                  </a:txBody>
                  <a:tcPr marL="137160" marR="137160" marT="137160" marB="137160" anchor="ctr">
                    <a:lnL w="38100">
                      <a:solidFill>
                        <a:srgbClr val="D9D9D9"/>
                      </a:solidFill>
                    </a:lnL>
                    <a:lnR w="38100">
                      <a:solidFill>
                        <a:srgbClr val="D9D9D9"/>
                      </a:solidFill>
                    </a:lnR>
                    <a:lnT w="38100">
                      <a:solidFill>
                        <a:srgbClr val="D9D9D9"/>
                      </a:solidFill>
                    </a:lnT>
                    <a:lnB w="38100">
                      <a:solidFill>
                        <a:srgbClr val="D9D9D9"/>
                      </a:solidFill>
                    </a:lnB>
                    <a:noFill/>
                  </a:tcPr>
                </a:tc>
                <a:extLst>
                  <a:ext uri="{0D108BD9-81ED-4DB2-BD59-A6C34878D82A}">
                    <a16:rowId xmlns:a16="http://schemas.microsoft.com/office/drawing/2014/main" val="2979569856"/>
                  </a:ext>
                </a:extLst>
              </a:tr>
            </a:tbl>
          </a:graphicData>
        </a:graphic>
      </p:graphicFrame>
      <p:sp>
        <p:nvSpPr>
          <p:cNvPr id="7" name="TextBox 6">
            <a:extLst>
              <a:ext uri="{FF2B5EF4-FFF2-40B4-BE49-F238E27FC236}">
                <a16:creationId xmlns:a16="http://schemas.microsoft.com/office/drawing/2014/main" id="{D2A1F066-21EE-D004-25D1-2EA7AC138DC9}"/>
              </a:ext>
            </a:extLst>
          </p:cNvPr>
          <p:cNvSpPr txBox="1"/>
          <p:nvPr/>
        </p:nvSpPr>
        <p:spPr>
          <a:xfrm>
            <a:off x="8087032" y="5790943"/>
            <a:ext cx="3640394"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
                <a:latin typeface="Arial"/>
                <a:ea typeface="Calibri"/>
                <a:cs typeface="Calibri"/>
              </a:rPr>
              <a:t>* Based on average cost per ride for given time</a:t>
            </a:r>
            <a:r>
              <a:rPr lang="en-US" sz="1250">
                <a:solidFill>
                  <a:srgbClr val="000000"/>
                </a:solidFill>
                <a:latin typeface="Arial"/>
                <a:ea typeface="Calibri"/>
                <a:cs typeface="Calibri"/>
              </a:rPr>
              <a:t> </a:t>
            </a:r>
            <a:r>
              <a:rPr lang="en-US" sz="1300">
                <a:solidFill>
                  <a:schemeClr val="bg1"/>
                </a:solidFill>
                <a:latin typeface="Arial"/>
                <a:ea typeface="Calibri"/>
                <a:cs typeface="Arial"/>
              </a:rPr>
              <a:t>*.</a:t>
            </a:r>
            <a:r>
              <a:rPr lang="en-US" sz="1250">
                <a:latin typeface="Arial"/>
                <a:ea typeface="Calibri"/>
                <a:cs typeface="Calibri"/>
              </a:rPr>
              <a:t>period + $10 goodwill cost</a:t>
            </a:r>
            <a:endParaRPr lang="en-US">
              <a:ea typeface="Calibri" panose="020F0502020204030204"/>
              <a:cs typeface="Calibri" panose="020F0502020204030204"/>
            </a:endParaRPr>
          </a:p>
        </p:txBody>
      </p:sp>
      <p:sp>
        <p:nvSpPr>
          <p:cNvPr id="18" name="Isosceles Triangle 17">
            <a:extLst>
              <a:ext uri="{FF2B5EF4-FFF2-40B4-BE49-F238E27FC236}">
                <a16:creationId xmlns:a16="http://schemas.microsoft.com/office/drawing/2014/main" id="{43E4B801-6168-C654-0CFF-3C4C2930E3AA}"/>
              </a:ext>
            </a:extLst>
          </p:cNvPr>
          <p:cNvSpPr/>
          <p:nvPr/>
        </p:nvSpPr>
        <p:spPr>
          <a:xfrm flipV="1">
            <a:off x="4160884" y="2024007"/>
            <a:ext cx="3877056" cy="265176"/>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8988671-2F0C-F4E1-2DC1-D416BE09040E}"/>
              </a:ext>
            </a:extLst>
          </p:cNvPr>
          <p:cNvSpPr/>
          <p:nvPr/>
        </p:nvSpPr>
        <p:spPr>
          <a:xfrm>
            <a:off x="741254" y="1404695"/>
            <a:ext cx="10704576" cy="4480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A80000"/>
                </a:solidFill>
                <a:latin typeface="Arial"/>
                <a:cs typeface="Arial"/>
              </a:rPr>
              <a:t>The Following Metrics Were Calculated Using The "NORMAL DIST MODEL.py" Script For The Busiest Station in 2019</a:t>
            </a:r>
            <a:endParaRPr lang="en-US" sz="1400" b="1">
              <a:solidFill>
                <a:srgbClr val="A80000"/>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929D2FB-F69E-366D-0A34-07027F4776AB}"/>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endParaRPr lang="en-US" sz="1600" b="1" dirty="0">
              <a:solidFill>
                <a:srgbClr val="FF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1E5FADE-E84E-75BB-18EB-585E6ED77977}"/>
              </a:ext>
            </a:extLst>
          </p:cNvPr>
          <p:cNvSpPr/>
          <p:nvPr/>
        </p:nvSpPr>
        <p:spPr>
          <a:xfrm rot="10800000" flipV="1">
            <a:off x="-859376" y="54171"/>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Patrick</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2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a:spcBef>
                <a:spcPts val="0"/>
              </a:spcBef>
              <a:buClr>
                <a:srgbClr val="B40000"/>
              </a:buClr>
              <a:buSzPts val="2800"/>
            </a:pPr>
            <a:r>
              <a:rPr lang="en-US" sz="2800" b="1">
                <a:solidFill>
                  <a:srgbClr val="B40000"/>
                </a:solidFill>
                <a:latin typeface="Arial"/>
                <a:cs typeface="Arial"/>
                <a:sym typeface="Arial"/>
              </a:rPr>
              <a:t>Capacity Optimization – Normal Distribution Model</a:t>
            </a:r>
            <a:endParaRPr lang="en-US"/>
          </a:p>
        </p:txBody>
      </p:sp>
      <p:grpSp>
        <p:nvGrpSpPr>
          <p:cNvPr id="6" name="Google Shape;103;p15">
            <a:extLst>
              <a:ext uri="{FF2B5EF4-FFF2-40B4-BE49-F238E27FC236}">
                <a16:creationId xmlns:a16="http://schemas.microsoft.com/office/drawing/2014/main" id="{27601711-6777-9EC8-F04B-5D5932C3BA38}"/>
              </a:ext>
            </a:extLst>
          </p:cNvPr>
          <p:cNvGrpSpPr/>
          <p:nvPr/>
        </p:nvGrpSpPr>
        <p:grpSpPr>
          <a:xfrm>
            <a:off x="507738" y="1026721"/>
            <a:ext cx="3383280" cy="465132"/>
            <a:chOff x="838200" y="2188870"/>
            <a:chExt cx="3521675" cy="465132"/>
          </a:xfrm>
        </p:grpSpPr>
        <p:cxnSp>
          <p:nvCxnSpPr>
            <p:cNvPr id="4" name="Google Shape;104;p15">
              <a:extLst>
                <a:ext uri="{FF2B5EF4-FFF2-40B4-BE49-F238E27FC236}">
                  <a16:creationId xmlns:a16="http://schemas.microsoft.com/office/drawing/2014/main" id="{AD8730AC-246C-5BA3-9D70-3B3B97499B9F}"/>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5" name="Google Shape;105;p15">
              <a:extLst>
                <a:ext uri="{FF2B5EF4-FFF2-40B4-BE49-F238E27FC236}">
                  <a16:creationId xmlns:a16="http://schemas.microsoft.com/office/drawing/2014/main" id="{3D28F5E1-CF79-AE8B-3F8F-B7586644CAA8}"/>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Solver Output</a:t>
              </a:r>
            </a:p>
          </p:txBody>
        </p:sp>
      </p:grpSp>
      <p:sp>
        <p:nvSpPr>
          <p:cNvPr id="8" name="TextBox 7">
            <a:extLst>
              <a:ext uri="{FF2B5EF4-FFF2-40B4-BE49-F238E27FC236}">
                <a16:creationId xmlns:a16="http://schemas.microsoft.com/office/drawing/2014/main" id="{F2643B40-C704-FA8C-085B-9E9B8894EE48}"/>
              </a:ext>
            </a:extLst>
          </p:cNvPr>
          <p:cNvSpPr txBox="1"/>
          <p:nvPr/>
        </p:nvSpPr>
        <p:spPr>
          <a:xfrm>
            <a:off x="4724400" y="3298723"/>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solidFill>
                  <a:srgbClr val="FFFFFF"/>
                </a:solidFill>
                <a:latin typeface="Arial"/>
                <a:cs typeface="Arial"/>
              </a:rPr>
              <a:t>*.</a:t>
            </a:r>
            <a:endParaRPr lang="en-US"/>
          </a:p>
        </p:txBody>
      </p:sp>
      <p:sp>
        <p:nvSpPr>
          <p:cNvPr id="11" name="Rectangle 10">
            <a:extLst>
              <a:ext uri="{FF2B5EF4-FFF2-40B4-BE49-F238E27FC236}">
                <a16:creationId xmlns:a16="http://schemas.microsoft.com/office/drawing/2014/main" id="{82E38D14-76B7-B969-7C1D-1C344FC0A379}"/>
              </a:ext>
            </a:extLst>
          </p:cNvPr>
          <p:cNvSpPr/>
          <p:nvPr/>
        </p:nvSpPr>
        <p:spPr>
          <a:xfrm>
            <a:off x="556899" y="1589868"/>
            <a:ext cx="3334119" cy="53715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spcAft>
                <a:spcPts val="800"/>
              </a:spcAft>
            </a:pPr>
            <a:r>
              <a:rPr lang="en-US" sz="1250">
                <a:solidFill>
                  <a:sysClr val="windowText" lastClr="000000"/>
                </a:solidFill>
                <a:latin typeface="Arial"/>
                <a:cs typeface="Arial"/>
              </a:rPr>
              <a:t>OBJECTIVE: Minimize Total Costs</a:t>
            </a:r>
            <a:endParaRPr lang="en-US" sz="1250">
              <a:solidFill>
                <a:sysClr val="windowText" lastClr="000000"/>
              </a:solidFill>
              <a:latin typeface="Arial" panose="020B0604020202020204" pitchFamily="34" charset="0"/>
              <a:cs typeface="Arial" panose="020B0604020202020204" pitchFamily="34" charset="0"/>
            </a:endParaRPr>
          </a:p>
          <a:p>
            <a:pPr>
              <a:spcAft>
                <a:spcPts val="800"/>
              </a:spcAft>
            </a:pPr>
            <a:r>
              <a:rPr lang="en-US" sz="1250">
                <a:solidFill>
                  <a:sysClr val="windowText" lastClr="000000"/>
                </a:solidFill>
                <a:latin typeface="Arial"/>
                <a:cs typeface="Arial"/>
              </a:rPr>
              <a:t>DECISION VARIABLE: # of Bikes to Stock</a:t>
            </a:r>
          </a:p>
          <a:p>
            <a:pPr>
              <a:spcAft>
                <a:spcPts val="800"/>
              </a:spcAft>
            </a:pPr>
            <a:br>
              <a:rPr lang="en-US" sz="1250">
                <a:latin typeface="Arial"/>
                <a:cs typeface="Arial"/>
              </a:rPr>
            </a:br>
            <a:r>
              <a:rPr lang="en-US" sz="1250">
                <a:solidFill>
                  <a:sysClr val="windowText" lastClr="000000"/>
                </a:solidFill>
                <a:latin typeface="Arial"/>
                <a:cs typeface="Arial"/>
              </a:rPr>
              <a:t>Solver found that the optimal number of bikes to stock at the beginning of every day in order to minimize total costs is 29 units.</a:t>
            </a:r>
            <a:br>
              <a:rPr lang="en-US" sz="1250">
                <a:latin typeface="Arial"/>
                <a:cs typeface="Arial"/>
              </a:rPr>
            </a:br>
            <a:br>
              <a:rPr lang="en-US" sz="1250">
                <a:latin typeface="Arial"/>
                <a:cs typeface="Arial"/>
              </a:rPr>
            </a:br>
            <a:r>
              <a:rPr lang="en-US" sz="1250">
                <a:solidFill>
                  <a:sysClr val="windowText" lastClr="000000"/>
                </a:solidFill>
                <a:latin typeface="Arial"/>
                <a:cs typeface="Arial"/>
              </a:rPr>
              <a:t>With a beginning inventory of 29 each day, the "MIT Mass Ave. / Amherst" Station has a predicted service level of ~ 0.75 meaning that there is a 25% chance of stockout.</a:t>
            </a:r>
            <a:br>
              <a:rPr lang="en-US" sz="1250">
                <a:latin typeface="Arial"/>
                <a:cs typeface="Arial"/>
              </a:rPr>
            </a:br>
            <a:br>
              <a:rPr lang="en-US" sz="1250">
                <a:latin typeface="Arial"/>
                <a:cs typeface="Arial"/>
              </a:rPr>
            </a:br>
            <a:r>
              <a:rPr lang="en-US" sz="1250">
                <a:solidFill>
                  <a:sysClr val="windowText" lastClr="000000"/>
                </a:solidFill>
                <a:latin typeface="Arial"/>
                <a:cs typeface="Arial"/>
              </a:rPr>
              <a:t>At this service level, the predicted costs are as follows:</a:t>
            </a:r>
            <a:endParaRPr lang="en-US" sz="1250">
              <a:solidFill>
                <a:sysClr val="windowText" lastClr="000000"/>
              </a:solidFill>
              <a:latin typeface="Arial"/>
              <a:ea typeface="+mn-lt"/>
              <a:cs typeface="Arial"/>
            </a:endParaRPr>
          </a:p>
          <a:p>
            <a:pPr>
              <a:spcAft>
                <a:spcPts val="800"/>
              </a:spcAft>
            </a:pPr>
            <a:r>
              <a:rPr lang="en-US" sz="1250">
                <a:solidFill>
                  <a:schemeClr val="tx1"/>
                </a:solidFill>
                <a:latin typeface="Arial"/>
                <a:ea typeface="+mn-lt"/>
                <a:cs typeface="+mn-lt"/>
              </a:rPr>
              <a:t>Cost of excess inventory: 44.3073 </a:t>
            </a:r>
            <a:endParaRPr lang="en-US" sz="1250">
              <a:solidFill>
                <a:schemeClr val="tx1"/>
              </a:solidFill>
              <a:latin typeface="Arial"/>
              <a:ea typeface="+mn-lt"/>
              <a:cs typeface="Arial"/>
            </a:endParaRPr>
          </a:p>
          <a:p>
            <a:pPr>
              <a:spcAft>
                <a:spcPts val="800"/>
              </a:spcAft>
            </a:pPr>
            <a:r>
              <a:rPr lang="en-US" sz="1250">
                <a:solidFill>
                  <a:schemeClr val="tx1"/>
                </a:solidFill>
                <a:latin typeface="Arial"/>
                <a:ea typeface="+mn-lt"/>
                <a:cs typeface="+mn-lt"/>
              </a:rPr>
              <a:t>Stockout cost: 93.63339 </a:t>
            </a:r>
            <a:endParaRPr lang="en-US" sz="1250">
              <a:solidFill>
                <a:schemeClr val="tx1"/>
              </a:solidFill>
              <a:latin typeface="Arial"/>
              <a:ea typeface="+mn-lt"/>
              <a:cs typeface="Arial"/>
            </a:endParaRPr>
          </a:p>
          <a:p>
            <a:pPr>
              <a:spcAft>
                <a:spcPts val="800"/>
              </a:spcAft>
            </a:pPr>
            <a:r>
              <a:rPr lang="en-US" sz="1250">
                <a:solidFill>
                  <a:schemeClr val="tx1"/>
                </a:solidFill>
                <a:latin typeface="Arial"/>
                <a:ea typeface="+mn-lt"/>
                <a:cs typeface="+mn-lt"/>
              </a:rPr>
              <a:t>Total Cost 137.9407 </a:t>
            </a:r>
            <a:endParaRPr lang="en-US" sz="1250">
              <a:solidFill>
                <a:schemeClr val="tx1"/>
              </a:solidFill>
              <a:latin typeface="Arial"/>
              <a:ea typeface="+mn-lt"/>
              <a:cs typeface="Arial"/>
            </a:endParaRPr>
          </a:p>
          <a:p>
            <a:pPr>
              <a:spcAft>
                <a:spcPts val="800"/>
              </a:spcAft>
            </a:pPr>
            <a:r>
              <a:rPr lang="en-US" sz="1250">
                <a:solidFill>
                  <a:schemeClr val="tx1"/>
                </a:solidFill>
                <a:latin typeface="Arial"/>
                <a:cs typeface="Calibri"/>
              </a:rPr>
              <a:t>According to </a:t>
            </a:r>
            <a:r>
              <a:rPr lang="en-US" sz="1250" err="1">
                <a:solidFill>
                  <a:schemeClr val="tx1"/>
                </a:solidFill>
                <a:latin typeface="Arial"/>
                <a:cs typeface="Calibri"/>
              </a:rPr>
              <a:t>BlueBikes</a:t>
            </a:r>
            <a:r>
              <a:rPr lang="en-US" sz="1250">
                <a:solidFill>
                  <a:schemeClr val="tx1"/>
                </a:solidFill>
                <a:latin typeface="Arial"/>
                <a:cs typeface="Calibri"/>
              </a:rPr>
              <a:t>, the current # of docks at the "MIT Mass Ave. / Amherst" Station is 27 bikes. Therefore, we recommend increasing this to 29 bikes, and fully restocking every morning.</a:t>
            </a:r>
            <a:endParaRPr lang="en-US" sz="1250">
              <a:solidFill>
                <a:schemeClr val="tx1"/>
              </a:solidFill>
              <a:latin typeface="Arial"/>
              <a:cs typeface="Arial"/>
            </a:endParaRPr>
          </a:p>
        </p:txBody>
      </p:sp>
      <p:pic>
        <p:nvPicPr>
          <p:cNvPr id="13" name="Picture 12">
            <a:extLst>
              <a:ext uri="{FF2B5EF4-FFF2-40B4-BE49-F238E27FC236}">
                <a16:creationId xmlns:a16="http://schemas.microsoft.com/office/drawing/2014/main" id="{1DFAE467-2CFC-9F4B-66B7-B17A29F9780D}"/>
              </a:ext>
            </a:extLst>
          </p:cNvPr>
          <p:cNvPicPr>
            <a:picLocks noChangeAspect="1"/>
          </p:cNvPicPr>
          <p:nvPr/>
        </p:nvPicPr>
        <p:blipFill>
          <a:blip r:embed="rId3"/>
          <a:stretch>
            <a:fillRect/>
          </a:stretch>
        </p:blipFill>
        <p:spPr>
          <a:xfrm>
            <a:off x="4176841" y="1444389"/>
            <a:ext cx="7830288" cy="5254389"/>
          </a:xfrm>
          <a:prstGeom prst="rect">
            <a:avLst/>
          </a:prstGeom>
        </p:spPr>
      </p:pic>
      <p:sp>
        <p:nvSpPr>
          <p:cNvPr id="3" name="Rectangle 2">
            <a:extLst>
              <a:ext uri="{FF2B5EF4-FFF2-40B4-BE49-F238E27FC236}">
                <a16:creationId xmlns:a16="http://schemas.microsoft.com/office/drawing/2014/main" id="{50649624-5BAD-FBB4-DEB9-5799D3481595}"/>
              </a:ext>
            </a:extLst>
          </p:cNvPr>
          <p:cNvSpPr/>
          <p:nvPr/>
        </p:nvSpPr>
        <p:spPr>
          <a:xfrm rot="10800000" flipV="1">
            <a:off x="-859376" y="54171"/>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Patrick</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539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a:spcBef>
                <a:spcPts val="0"/>
              </a:spcBef>
              <a:buClr>
                <a:srgbClr val="B40000"/>
              </a:buClr>
              <a:buSzPts val="2800"/>
            </a:pPr>
            <a:r>
              <a:rPr lang="en-US" sz="2800" b="1">
                <a:solidFill>
                  <a:srgbClr val="B40000"/>
                </a:solidFill>
                <a:latin typeface="Arial"/>
                <a:cs typeface="Arial"/>
                <a:sym typeface="Arial"/>
              </a:rPr>
              <a:t>Capacity Optimization – Moving Forward</a:t>
            </a:r>
            <a:endParaRPr/>
          </a:p>
        </p:txBody>
      </p:sp>
      <p:grpSp>
        <p:nvGrpSpPr>
          <p:cNvPr id="6" name="Google Shape;103;p15">
            <a:extLst>
              <a:ext uri="{FF2B5EF4-FFF2-40B4-BE49-F238E27FC236}">
                <a16:creationId xmlns:a16="http://schemas.microsoft.com/office/drawing/2014/main" id="{27601711-6777-9EC8-F04B-5D5932C3BA38}"/>
              </a:ext>
            </a:extLst>
          </p:cNvPr>
          <p:cNvGrpSpPr/>
          <p:nvPr/>
        </p:nvGrpSpPr>
        <p:grpSpPr>
          <a:xfrm>
            <a:off x="520028" y="1702689"/>
            <a:ext cx="3383280" cy="465132"/>
            <a:chOff x="838200" y="2188870"/>
            <a:chExt cx="3521675" cy="465132"/>
          </a:xfrm>
        </p:grpSpPr>
        <p:cxnSp>
          <p:nvCxnSpPr>
            <p:cNvPr id="4" name="Google Shape;104;p15">
              <a:extLst>
                <a:ext uri="{FF2B5EF4-FFF2-40B4-BE49-F238E27FC236}">
                  <a16:creationId xmlns:a16="http://schemas.microsoft.com/office/drawing/2014/main" id="{AD8730AC-246C-5BA3-9D70-3B3B97499B9F}"/>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5" name="Google Shape;105;p15">
              <a:extLst>
                <a:ext uri="{FF2B5EF4-FFF2-40B4-BE49-F238E27FC236}">
                  <a16:creationId xmlns:a16="http://schemas.microsoft.com/office/drawing/2014/main" id="{3D28F5E1-CF79-AE8B-3F8F-B7586644CAA8}"/>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Recommendation</a:t>
              </a:r>
            </a:p>
          </p:txBody>
        </p:sp>
      </p:grpSp>
      <p:sp>
        <p:nvSpPr>
          <p:cNvPr id="8" name="TextBox 7">
            <a:extLst>
              <a:ext uri="{FF2B5EF4-FFF2-40B4-BE49-F238E27FC236}">
                <a16:creationId xmlns:a16="http://schemas.microsoft.com/office/drawing/2014/main" id="{F2643B40-C704-FA8C-085B-9E9B8894EE48}"/>
              </a:ext>
            </a:extLst>
          </p:cNvPr>
          <p:cNvSpPr txBox="1"/>
          <p:nvPr/>
        </p:nvSpPr>
        <p:spPr>
          <a:xfrm>
            <a:off x="4736690" y="3974691"/>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solidFill>
                  <a:srgbClr val="FFFFFF"/>
                </a:solidFill>
                <a:latin typeface="Arial"/>
                <a:cs typeface="Arial"/>
              </a:rPr>
              <a:t>*.</a:t>
            </a:r>
            <a:endParaRPr lang="en-US"/>
          </a:p>
        </p:txBody>
      </p:sp>
      <p:sp>
        <p:nvSpPr>
          <p:cNvPr id="11" name="Rectangle 10">
            <a:extLst>
              <a:ext uri="{FF2B5EF4-FFF2-40B4-BE49-F238E27FC236}">
                <a16:creationId xmlns:a16="http://schemas.microsoft.com/office/drawing/2014/main" id="{82E38D14-76B7-B969-7C1D-1C344FC0A379}"/>
              </a:ext>
            </a:extLst>
          </p:cNvPr>
          <p:cNvSpPr/>
          <p:nvPr/>
        </p:nvSpPr>
        <p:spPr>
          <a:xfrm>
            <a:off x="569189" y="2265836"/>
            <a:ext cx="3334119" cy="3294462"/>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spcAft>
                <a:spcPts val="800"/>
              </a:spcAft>
            </a:pPr>
            <a:r>
              <a:rPr lang="en-US" sz="1250">
                <a:solidFill>
                  <a:sysClr val="windowText" lastClr="000000"/>
                </a:solidFill>
                <a:latin typeface="Arial"/>
                <a:cs typeface="Arial"/>
              </a:rPr>
              <a:t>Use the decision tool we have created to find optimal daily stocking level to minimize cost for every active station. </a:t>
            </a:r>
            <a:br>
              <a:rPr lang="en-US" sz="1250">
                <a:solidFill>
                  <a:sysClr val="windowText" lastClr="000000"/>
                </a:solidFill>
                <a:latin typeface="Arial"/>
                <a:cs typeface="Arial"/>
              </a:rPr>
            </a:br>
            <a:br>
              <a:rPr lang="en-US" sz="1250">
                <a:solidFill>
                  <a:sysClr val="windowText" lastClr="000000"/>
                </a:solidFill>
                <a:latin typeface="Arial"/>
                <a:cs typeface="Arial"/>
              </a:rPr>
            </a:br>
            <a:r>
              <a:rPr lang="en-US" sz="1250">
                <a:solidFill>
                  <a:sysClr val="windowText" lastClr="000000"/>
                </a:solidFill>
                <a:latin typeface="Arial"/>
                <a:cs typeface="Arial"/>
              </a:rPr>
              <a:t>In order to do this, please run our python script "NORMAL DIST MODEL.py" and replace the "station id" value in the code with the id of your desired station.</a:t>
            </a:r>
            <a:br>
              <a:rPr lang="en-US" sz="1250">
                <a:solidFill>
                  <a:sysClr val="windowText" lastClr="000000"/>
                </a:solidFill>
                <a:latin typeface="Arial"/>
                <a:cs typeface="Arial"/>
              </a:rPr>
            </a:br>
            <a:br>
              <a:rPr lang="en-US" sz="1250">
                <a:latin typeface="Arial"/>
                <a:cs typeface="Arial"/>
              </a:rPr>
            </a:br>
            <a:r>
              <a:rPr lang="en-US" sz="1250">
                <a:solidFill>
                  <a:sysClr val="windowText" lastClr="000000"/>
                </a:solidFill>
                <a:latin typeface="Arial"/>
                <a:cs typeface="Arial"/>
              </a:rPr>
              <a:t>Then, take these calculated values, input them in the "Optimization" sheet (AKA our decision tool) and run solver to find optimal quantity of bikes to stock for every station.</a:t>
            </a:r>
          </a:p>
        </p:txBody>
      </p:sp>
      <p:pic>
        <p:nvPicPr>
          <p:cNvPr id="3" name="Picture 2" descr="A screenshot of a spreadsheet&#10;&#10;Description automatically generated">
            <a:extLst>
              <a:ext uri="{FF2B5EF4-FFF2-40B4-BE49-F238E27FC236}">
                <a16:creationId xmlns:a16="http://schemas.microsoft.com/office/drawing/2014/main" id="{DA18FD75-DF69-A633-ADDE-57CC1749898E}"/>
              </a:ext>
            </a:extLst>
          </p:cNvPr>
          <p:cNvPicPr>
            <a:picLocks noChangeAspect="1"/>
          </p:cNvPicPr>
          <p:nvPr/>
        </p:nvPicPr>
        <p:blipFill>
          <a:blip r:embed="rId3"/>
          <a:stretch>
            <a:fillRect/>
          </a:stretch>
        </p:blipFill>
        <p:spPr>
          <a:xfrm>
            <a:off x="4458268" y="2170077"/>
            <a:ext cx="7278807" cy="3393580"/>
          </a:xfrm>
          <a:prstGeom prst="rect">
            <a:avLst/>
          </a:prstGeom>
        </p:spPr>
      </p:pic>
      <p:sp>
        <p:nvSpPr>
          <p:cNvPr id="7" name="Rectangle 6">
            <a:extLst>
              <a:ext uri="{FF2B5EF4-FFF2-40B4-BE49-F238E27FC236}">
                <a16:creationId xmlns:a16="http://schemas.microsoft.com/office/drawing/2014/main" id="{22C3788E-0B21-0D83-3DDB-36867CC91428}"/>
              </a:ext>
            </a:extLst>
          </p:cNvPr>
          <p:cNvSpPr/>
          <p:nvPr/>
        </p:nvSpPr>
        <p:spPr>
          <a:xfrm rot="10800000" flipV="1">
            <a:off x="-859376" y="54171"/>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Patrick</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13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B40000"/>
              </a:buClr>
              <a:buSzPts val="2800"/>
              <a:buFont typeface="Arial"/>
              <a:buNone/>
            </a:pPr>
            <a:r>
              <a:rPr lang="en-US" sz="2800" b="1">
                <a:solidFill>
                  <a:srgbClr val="B40000"/>
                </a:solidFill>
                <a:latin typeface="Arial"/>
                <a:ea typeface="Arial"/>
                <a:cs typeface="Arial"/>
                <a:sym typeface="Arial"/>
              </a:rPr>
              <a:t>Conclusion</a:t>
            </a:r>
            <a:endParaRPr/>
          </a:p>
        </p:txBody>
      </p:sp>
      <p:sp>
        <p:nvSpPr>
          <p:cNvPr id="2" name="Rectangle 1">
            <a:extLst>
              <a:ext uri="{FF2B5EF4-FFF2-40B4-BE49-F238E27FC236}">
                <a16:creationId xmlns:a16="http://schemas.microsoft.com/office/drawing/2014/main" id="{4A69461A-17A0-5AA2-D94F-1976918DA11A}"/>
              </a:ext>
            </a:extLst>
          </p:cNvPr>
          <p:cNvSpPr/>
          <p:nvPr/>
        </p:nvSpPr>
        <p:spPr>
          <a:xfrm>
            <a:off x="555955" y="1316736"/>
            <a:ext cx="11069652" cy="5010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oAutofit/>
          </a:bodyPr>
          <a:lstStyle/>
          <a:p>
            <a:pPr>
              <a:spcAft>
                <a:spcPts val="600"/>
              </a:spcAft>
            </a:pPr>
            <a:r>
              <a:rPr lang="en-US" sz="1500" b="1">
                <a:solidFill>
                  <a:schemeClr val="tx1"/>
                </a:solidFill>
                <a:latin typeface="Arial"/>
                <a:cs typeface="Arial"/>
              </a:rPr>
              <a:t>1. Exploratory Analysis</a:t>
            </a:r>
          </a:p>
          <a:p>
            <a:pPr>
              <a:spcAft>
                <a:spcPts val="600"/>
              </a:spcAft>
            </a:pPr>
            <a:r>
              <a:rPr lang="en-US" sz="1500">
                <a:solidFill>
                  <a:schemeClr val="tx1"/>
                </a:solidFill>
                <a:latin typeface="Arial"/>
                <a:cs typeface="Arial"/>
              </a:rPr>
              <a:t>Our exploratory analysis addressed a wide variety of key insights, including bike-sharing trends surrounding trip activity, peak usage during certain commute hours / seasons, user demographics and patterns among different groups.</a:t>
            </a:r>
          </a:p>
          <a:p>
            <a:pPr>
              <a:spcAft>
                <a:spcPts val="600"/>
              </a:spcAft>
            </a:pPr>
            <a:endParaRPr lang="en-US" sz="1500">
              <a:solidFill>
                <a:schemeClr val="tx1"/>
              </a:solidFill>
              <a:latin typeface="Arial" panose="020B0604020202020204" pitchFamily="34" charset="0"/>
              <a:cs typeface="Arial" panose="020B0604020202020204" pitchFamily="34" charset="0"/>
            </a:endParaRPr>
          </a:p>
          <a:p>
            <a:pPr>
              <a:spcAft>
                <a:spcPts val="600"/>
              </a:spcAft>
            </a:pPr>
            <a:r>
              <a:rPr lang="en-US" sz="1500" b="1" dirty="0">
                <a:solidFill>
                  <a:schemeClr val="tx1"/>
                </a:solidFill>
                <a:latin typeface="Arial"/>
                <a:cs typeface="Arial"/>
              </a:rPr>
              <a:t>2. Multinomial Logit Model Output</a:t>
            </a:r>
          </a:p>
          <a:p>
            <a:pPr>
              <a:spcAft>
                <a:spcPts val="600"/>
              </a:spcAft>
            </a:pPr>
            <a:r>
              <a:rPr lang="en-US" sz="1500" dirty="0">
                <a:solidFill>
                  <a:schemeClr val="tx1"/>
                </a:solidFill>
                <a:latin typeface="Arial"/>
                <a:ea typeface="+mn-lt"/>
                <a:cs typeface="+mn-lt"/>
              </a:rPr>
              <a:t>After model development, we achieved an AUC score of 0.72. This score indicates that the combination of features in our model, namely 'start station latitude', 'start station name', 'end station name', 'start station longitude', 'end station longitude', 'end station latitude', 'trip duration', 'day of the week', and 'month', plays a significant role in determining whether an individual is a subscriber.</a:t>
            </a:r>
            <a:endParaRPr lang="en-US" sz="1500" dirty="0">
              <a:solidFill>
                <a:schemeClr val="tx1"/>
              </a:solidFill>
              <a:latin typeface="Arial"/>
            </a:endParaRPr>
          </a:p>
          <a:p>
            <a:pPr>
              <a:spcAft>
                <a:spcPts val="600"/>
              </a:spcAft>
            </a:pPr>
            <a:endParaRPr lang="en-US" sz="1500">
              <a:solidFill>
                <a:schemeClr val="tx1"/>
              </a:solidFill>
              <a:latin typeface="Arial" panose="020B0604020202020204" pitchFamily="34" charset="0"/>
              <a:cs typeface="Arial" panose="020B0604020202020204" pitchFamily="34" charset="0"/>
            </a:endParaRPr>
          </a:p>
          <a:p>
            <a:pPr>
              <a:spcAft>
                <a:spcPts val="600"/>
              </a:spcAft>
            </a:pPr>
            <a:r>
              <a:rPr lang="en-US" sz="1500" b="1">
                <a:solidFill>
                  <a:schemeClr val="tx1"/>
                </a:solidFill>
                <a:latin typeface="Arial"/>
                <a:cs typeface="Arial"/>
              </a:rPr>
              <a:t>3. Exponential Smoothing / Holt-Winters Output</a:t>
            </a:r>
          </a:p>
          <a:p>
            <a:pPr>
              <a:spcAft>
                <a:spcPts val="600"/>
              </a:spcAft>
            </a:pPr>
            <a:r>
              <a:rPr lang="en-US" sz="1500">
                <a:solidFill>
                  <a:schemeClr val="tx1"/>
                </a:solidFill>
                <a:highlight>
                  <a:srgbClr val="FFFF00"/>
                </a:highlight>
                <a:latin typeface="Arial"/>
                <a:cs typeface="Arial"/>
              </a:rPr>
              <a:t>[to be updated]</a:t>
            </a:r>
          </a:p>
          <a:p>
            <a:pPr>
              <a:spcAft>
                <a:spcPts val="600"/>
              </a:spcAft>
            </a:pPr>
            <a:endParaRPr lang="en-US" sz="1500">
              <a:solidFill>
                <a:schemeClr val="tx1"/>
              </a:solidFill>
              <a:latin typeface="Arial" panose="020B0604020202020204" pitchFamily="34" charset="0"/>
              <a:cs typeface="Arial" panose="020B0604020202020204" pitchFamily="34" charset="0"/>
            </a:endParaRPr>
          </a:p>
          <a:p>
            <a:pPr>
              <a:spcAft>
                <a:spcPts val="600"/>
              </a:spcAft>
            </a:pPr>
            <a:r>
              <a:rPr lang="en-US" sz="1500" b="1">
                <a:solidFill>
                  <a:schemeClr val="tx1"/>
                </a:solidFill>
                <a:latin typeface="Arial"/>
                <a:cs typeface="Arial"/>
              </a:rPr>
              <a:t>4. Capacity Optimization</a:t>
            </a:r>
            <a:endParaRPr lang="en-US" sz="1500">
              <a:solidFill>
                <a:schemeClr val="tx1"/>
              </a:solidFill>
              <a:latin typeface="Arial"/>
              <a:cs typeface="Arial"/>
            </a:endParaRPr>
          </a:p>
          <a:p>
            <a:r>
              <a:rPr lang="en-US" sz="1500">
                <a:solidFill>
                  <a:schemeClr val="tx1"/>
                </a:solidFill>
                <a:latin typeface="Arial"/>
                <a:cs typeface="Arial"/>
              </a:rPr>
              <a:t>Using a normal distribution model, we were able to determine an optimal stocking level of 29 bikes per day at the MIT Mass Ave / Amherst station. We were able to achieve a service level of 75%, while also minimizing the total costs of excess inventory and stockouts.</a:t>
            </a:r>
          </a:p>
          <a:p>
            <a:br>
              <a:rPr lang="en-US" sz="1500">
                <a:latin typeface="Arial"/>
                <a:cs typeface="Arial"/>
              </a:rPr>
            </a:br>
            <a:r>
              <a:rPr lang="en-US" sz="1500">
                <a:solidFill>
                  <a:schemeClr val="tx1"/>
                </a:solidFill>
                <a:latin typeface="Arial"/>
                <a:cs typeface="Arial"/>
              </a:rPr>
              <a:t>We can use the method we created here to optimize daily stocking level for every station moving forward to minimize costs across the board.</a:t>
            </a:r>
          </a:p>
        </p:txBody>
      </p:sp>
      <p:sp>
        <p:nvSpPr>
          <p:cNvPr id="4" name="Rectangle 3">
            <a:extLst>
              <a:ext uri="{FF2B5EF4-FFF2-40B4-BE49-F238E27FC236}">
                <a16:creationId xmlns:a16="http://schemas.microsoft.com/office/drawing/2014/main" id="{088C59DF-0502-9A5A-14E6-B3616FB9ADB9}"/>
              </a:ext>
            </a:extLst>
          </p:cNvPr>
          <p:cNvSpPr/>
          <p:nvPr/>
        </p:nvSpPr>
        <p:spPr>
          <a:xfrm rot="10800000" flipV="1">
            <a:off x="-157534" y="1096908"/>
            <a:ext cx="3451940" cy="43576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Isaac, Estelle, Jean</a:t>
            </a:r>
            <a:endParaRPr lang="en-US" sz="1600" b="1" dirty="0">
              <a:solidFill>
                <a:srgbClr val="FF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C7E8CDE-23FF-F626-0C46-C351189683DE}"/>
              </a:ext>
            </a:extLst>
          </p:cNvPr>
          <p:cNvSpPr/>
          <p:nvPr/>
        </p:nvSpPr>
        <p:spPr>
          <a:xfrm rot="10800000" flipV="1">
            <a:off x="-638797" y="2229882"/>
            <a:ext cx="3451940" cy="43576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Joeseph</a:t>
            </a:r>
            <a:endParaRPr lang="en-US" sz="1600" b="1" dirty="0">
              <a:solidFill>
                <a:srgbClr val="FF0000"/>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7C17D00-0525-165E-AC6F-6FD30808B8CD}"/>
              </a:ext>
            </a:extLst>
          </p:cNvPr>
          <p:cNvSpPr/>
          <p:nvPr/>
        </p:nvSpPr>
        <p:spPr>
          <a:xfrm rot="10800000" flipV="1">
            <a:off x="-869401" y="3603487"/>
            <a:ext cx="3451940" cy="43576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John</a:t>
            </a:r>
            <a:endParaRPr lang="en-US" sz="1600" b="1" dirty="0">
              <a:solidFill>
                <a:srgbClr val="FF00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D1AF635B-618E-DB8A-939D-1690E04CBF99}"/>
              </a:ext>
            </a:extLst>
          </p:cNvPr>
          <p:cNvSpPr/>
          <p:nvPr/>
        </p:nvSpPr>
        <p:spPr>
          <a:xfrm rot="10800000" flipV="1">
            <a:off x="-739058" y="4535934"/>
            <a:ext cx="3451940" cy="43576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spcAft>
                <a:spcPts val="800"/>
              </a:spcAft>
            </a:pPr>
            <a:r>
              <a:rPr lang="en-US" sz="1600" b="1" dirty="0">
                <a:solidFill>
                  <a:srgbClr val="FF0000"/>
                </a:solidFill>
                <a:latin typeface="Arial"/>
                <a:cs typeface="Arial"/>
              </a:rPr>
              <a:t>Patrick</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27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C30C09-4C3B-43FD-8A19-C7DE5C4F26DD}"/>
              </a:ext>
            </a:extLst>
          </p:cNvPr>
          <p:cNvSpPr/>
          <p:nvPr/>
        </p:nvSpPr>
        <p:spPr>
          <a:xfrm>
            <a:off x="0" y="0"/>
            <a:ext cx="3235570" cy="68580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3200" b="1">
                <a:latin typeface="Arial" panose="020B0604020202020204" pitchFamily="34" charset="0"/>
                <a:cs typeface="Arial" panose="020B0604020202020204" pitchFamily="34" charset="0"/>
              </a:rPr>
              <a:t>Table of Contents</a:t>
            </a:r>
          </a:p>
        </p:txBody>
      </p:sp>
      <p:sp>
        <p:nvSpPr>
          <p:cNvPr id="10" name="Rectangle 9">
            <a:extLst>
              <a:ext uri="{FF2B5EF4-FFF2-40B4-BE49-F238E27FC236}">
                <a16:creationId xmlns:a16="http://schemas.microsoft.com/office/drawing/2014/main" id="{6A9BE89C-1CFA-4724-899D-04FDAD711B47}"/>
              </a:ext>
            </a:extLst>
          </p:cNvPr>
          <p:cNvSpPr/>
          <p:nvPr/>
        </p:nvSpPr>
        <p:spPr>
          <a:xfrm>
            <a:off x="4195688" y="1215257"/>
            <a:ext cx="6905128" cy="4427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spcAft>
                <a:spcPts val="600"/>
              </a:spcAft>
            </a:pPr>
            <a:r>
              <a:rPr lang="en-US" sz="2000">
                <a:solidFill>
                  <a:schemeClr val="tx1"/>
                </a:solidFill>
                <a:latin typeface="Arial" panose="020B0604020202020204" pitchFamily="34" charset="0"/>
                <a:cs typeface="Arial" panose="020B0604020202020204" pitchFamily="34" charset="0"/>
              </a:rPr>
              <a:t>Problem Statement</a:t>
            </a:r>
          </a:p>
          <a:p>
            <a:pPr>
              <a:spcAft>
                <a:spcPts val="600"/>
              </a:spcAft>
            </a:pPr>
            <a:endParaRPr lang="en-US" sz="2200">
              <a:solidFill>
                <a:schemeClr val="tx1"/>
              </a:solidFill>
              <a:latin typeface="Arial" panose="020B0604020202020204" pitchFamily="34" charset="0"/>
              <a:cs typeface="Arial" panose="020B0604020202020204" pitchFamily="34" charset="0"/>
            </a:endParaRPr>
          </a:p>
          <a:p>
            <a:pPr>
              <a:spcAft>
                <a:spcPts val="600"/>
              </a:spcAft>
            </a:pPr>
            <a:r>
              <a:rPr lang="en-US" sz="2000">
                <a:solidFill>
                  <a:schemeClr val="tx1"/>
                </a:solidFill>
                <a:latin typeface="Arial" panose="020B0604020202020204" pitchFamily="34" charset="0"/>
                <a:cs typeface="Arial" panose="020B0604020202020204" pitchFamily="34" charset="0"/>
              </a:rPr>
              <a:t>High-level approach to our research analysis</a:t>
            </a:r>
          </a:p>
          <a:p>
            <a:pPr>
              <a:spcAft>
                <a:spcPts val="600"/>
              </a:spcAft>
            </a:pPr>
            <a:endParaRPr lang="en-US" sz="2000">
              <a:solidFill>
                <a:schemeClr val="tx1"/>
              </a:solidFill>
              <a:latin typeface="Arial" panose="020B0604020202020204" pitchFamily="34" charset="0"/>
              <a:cs typeface="Arial" panose="020B0604020202020204" pitchFamily="34" charset="0"/>
            </a:endParaRPr>
          </a:p>
          <a:p>
            <a:pPr>
              <a:spcAft>
                <a:spcPts val="600"/>
              </a:spcAft>
            </a:pPr>
            <a:r>
              <a:rPr lang="en-US" sz="2000">
                <a:solidFill>
                  <a:schemeClr val="tx1"/>
                </a:solidFill>
                <a:latin typeface="Arial" panose="020B0604020202020204" pitchFamily="34" charset="0"/>
                <a:cs typeface="Arial" panose="020B0604020202020204" pitchFamily="34" charset="0"/>
              </a:rPr>
              <a:t>Exploratory analysis output</a:t>
            </a:r>
          </a:p>
          <a:p>
            <a:pPr>
              <a:spcAft>
                <a:spcPts val="600"/>
              </a:spcAft>
            </a:pPr>
            <a:endParaRPr lang="en-US" sz="2000">
              <a:solidFill>
                <a:schemeClr val="tx1"/>
              </a:solidFill>
              <a:latin typeface="Arial" panose="020B0604020202020204" pitchFamily="34" charset="0"/>
              <a:cs typeface="Arial" panose="020B0604020202020204" pitchFamily="34" charset="0"/>
            </a:endParaRPr>
          </a:p>
          <a:p>
            <a:pPr>
              <a:spcAft>
                <a:spcPts val="600"/>
              </a:spcAft>
            </a:pPr>
            <a:r>
              <a:rPr lang="en-US" sz="2000">
                <a:solidFill>
                  <a:schemeClr val="tx1"/>
                </a:solidFill>
                <a:latin typeface="Arial" panose="020B0604020202020204" pitchFamily="34" charset="0"/>
                <a:cs typeface="Arial" panose="020B0604020202020204" pitchFamily="34" charset="0"/>
              </a:rPr>
              <a:t>Model development output</a:t>
            </a:r>
          </a:p>
          <a:p>
            <a:pPr>
              <a:spcAft>
                <a:spcPts val="600"/>
              </a:spcAft>
            </a:pPr>
            <a:endParaRPr lang="en-US" sz="2000">
              <a:solidFill>
                <a:schemeClr val="tx1"/>
              </a:solidFill>
              <a:latin typeface="Arial" panose="020B0604020202020204" pitchFamily="34" charset="0"/>
              <a:cs typeface="Arial" panose="020B0604020202020204" pitchFamily="34" charset="0"/>
            </a:endParaRPr>
          </a:p>
          <a:p>
            <a:pPr>
              <a:spcAft>
                <a:spcPts val="600"/>
              </a:spcAft>
            </a:pPr>
            <a:r>
              <a:rPr lang="en-US" sz="2000">
                <a:solidFill>
                  <a:schemeClr val="tx1"/>
                </a:solidFill>
                <a:latin typeface="Arial" panose="020B0604020202020204" pitchFamily="34" charset="0"/>
                <a:cs typeface="Arial" panose="020B0604020202020204" pitchFamily="34" charset="0"/>
              </a:rPr>
              <a:t>Conclusion</a:t>
            </a:r>
          </a:p>
        </p:txBody>
      </p:sp>
      <p:sp>
        <p:nvSpPr>
          <p:cNvPr id="2" name="Oval 1">
            <a:extLst>
              <a:ext uri="{FF2B5EF4-FFF2-40B4-BE49-F238E27FC236}">
                <a16:creationId xmlns:a16="http://schemas.microsoft.com/office/drawing/2014/main" id="{B62ED1EC-0C23-1015-E14C-2C713A33F379}"/>
              </a:ext>
            </a:extLst>
          </p:cNvPr>
          <p:cNvSpPr/>
          <p:nvPr/>
        </p:nvSpPr>
        <p:spPr>
          <a:xfrm>
            <a:off x="3615395" y="1717309"/>
            <a:ext cx="365760" cy="365760"/>
          </a:xfrm>
          <a:prstGeom prst="ellipse">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1800" b="1">
                <a:latin typeface="Arial" panose="020B0604020202020204" pitchFamily="34" charset="0"/>
                <a:cs typeface="Arial" panose="020B0604020202020204" pitchFamily="34" charset="0"/>
              </a:rPr>
              <a:t>1</a:t>
            </a:r>
          </a:p>
        </p:txBody>
      </p:sp>
      <p:sp>
        <p:nvSpPr>
          <p:cNvPr id="3" name="Oval 2">
            <a:extLst>
              <a:ext uri="{FF2B5EF4-FFF2-40B4-BE49-F238E27FC236}">
                <a16:creationId xmlns:a16="http://schemas.microsoft.com/office/drawing/2014/main" id="{832DCE98-4C2B-9405-8B9E-99F1B8CAD399}"/>
              </a:ext>
            </a:extLst>
          </p:cNvPr>
          <p:cNvSpPr/>
          <p:nvPr/>
        </p:nvSpPr>
        <p:spPr>
          <a:xfrm>
            <a:off x="3615395" y="2486461"/>
            <a:ext cx="365760" cy="365760"/>
          </a:xfrm>
          <a:prstGeom prst="ellipse">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1800" b="1">
                <a:latin typeface="Arial" panose="020B0604020202020204" pitchFamily="34" charset="0"/>
                <a:cs typeface="Arial" panose="020B0604020202020204" pitchFamily="34" charset="0"/>
              </a:rPr>
              <a:t>2</a:t>
            </a:r>
          </a:p>
        </p:txBody>
      </p:sp>
      <p:sp>
        <p:nvSpPr>
          <p:cNvPr id="4" name="Oval 3">
            <a:extLst>
              <a:ext uri="{FF2B5EF4-FFF2-40B4-BE49-F238E27FC236}">
                <a16:creationId xmlns:a16="http://schemas.microsoft.com/office/drawing/2014/main" id="{3F8B1E82-9B9E-FD94-229B-04A6966CFD71}"/>
              </a:ext>
            </a:extLst>
          </p:cNvPr>
          <p:cNvSpPr/>
          <p:nvPr/>
        </p:nvSpPr>
        <p:spPr>
          <a:xfrm>
            <a:off x="3615395" y="3255613"/>
            <a:ext cx="365760" cy="365760"/>
          </a:xfrm>
          <a:prstGeom prst="ellipse">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1800" b="1">
                <a:latin typeface="Arial" panose="020B0604020202020204" pitchFamily="34" charset="0"/>
                <a:cs typeface="Arial" panose="020B0604020202020204" pitchFamily="34" charset="0"/>
              </a:rPr>
              <a:t>3</a:t>
            </a:r>
          </a:p>
        </p:txBody>
      </p:sp>
      <p:sp>
        <p:nvSpPr>
          <p:cNvPr id="5" name="Oval 4">
            <a:extLst>
              <a:ext uri="{FF2B5EF4-FFF2-40B4-BE49-F238E27FC236}">
                <a16:creationId xmlns:a16="http://schemas.microsoft.com/office/drawing/2014/main" id="{35461F9A-05B7-0135-D148-FBFBF03ACEE3}"/>
              </a:ext>
            </a:extLst>
          </p:cNvPr>
          <p:cNvSpPr/>
          <p:nvPr/>
        </p:nvSpPr>
        <p:spPr>
          <a:xfrm>
            <a:off x="3615395" y="4024765"/>
            <a:ext cx="365760" cy="365760"/>
          </a:xfrm>
          <a:prstGeom prst="ellipse">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1800" b="1">
                <a:latin typeface="Arial" panose="020B0604020202020204" pitchFamily="34" charset="0"/>
                <a:cs typeface="Arial" panose="020B0604020202020204" pitchFamily="34" charset="0"/>
              </a:rPr>
              <a:t>4</a:t>
            </a:r>
          </a:p>
        </p:txBody>
      </p:sp>
      <p:sp>
        <p:nvSpPr>
          <p:cNvPr id="6" name="Oval 5">
            <a:extLst>
              <a:ext uri="{FF2B5EF4-FFF2-40B4-BE49-F238E27FC236}">
                <a16:creationId xmlns:a16="http://schemas.microsoft.com/office/drawing/2014/main" id="{DAA6EC79-038C-712B-C7C9-F98DD2D2A453}"/>
              </a:ext>
            </a:extLst>
          </p:cNvPr>
          <p:cNvSpPr/>
          <p:nvPr/>
        </p:nvSpPr>
        <p:spPr>
          <a:xfrm>
            <a:off x="3615395" y="4793916"/>
            <a:ext cx="365760" cy="365760"/>
          </a:xfrm>
          <a:prstGeom prst="ellipse">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oAutofit/>
          </a:bodyPr>
          <a:lstStyle/>
          <a:p>
            <a:pPr algn="ctr"/>
            <a:r>
              <a:rPr lang="en-US" sz="1800" b="1">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86713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B40000"/>
              </a:buClr>
              <a:buSzPts val="2800"/>
              <a:buFont typeface="Arial"/>
              <a:buNone/>
            </a:pPr>
            <a:r>
              <a:rPr lang="en-US" sz="2800" b="1" u="sng">
                <a:solidFill>
                  <a:srgbClr val="B40000"/>
                </a:solidFill>
                <a:latin typeface="Arial"/>
                <a:ea typeface="Arial"/>
                <a:cs typeface="Arial"/>
                <a:sym typeface="Arial"/>
              </a:rPr>
              <a:t>Reminder</a:t>
            </a:r>
            <a:r>
              <a:rPr lang="en-US" sz="2800" b="1">
                <a:solidFill>
                  <a:srgbClr val="B40000"/>
                </a:solidFill>
                <a:latin typeface="Arial"/>
                <a:ea typeface="Arial"/>
                <a:cs typeface="Arial"/>
                <a:sym typeface="Arial"/>
              </a:rPr>
              <a:t>: Problem Statement</a:t>
            </a:r>
            <a:endParaRPr/>
          </a:p>
        </p:txBody>
      </p:sp>
      <p:sp>
        <p:nvSpPr>
          <p:cNvPr id="3" name="Rectangle 2">
            <a:extLst>
              <a:ext uri="{FF2B5EF4-FFF2-40B4-BE49-F238E27FC236}">
                <a16:creationId xmlns:a16="http://schemas.microsoft.com/office/drawing/2014/main" id="{024BC164-6B24-A587-6FBF-4FDADFA0F36D}"/>
              </a:ext>
            </a:extLst>
          </p:cNvPr>
          <p:cNvSpPr/>
          <p:nvPr/>
        </p:nvSpPr>
        <p:spPr>
          <a:xfrm>
            <a:off x="667512" y="1353629"/>
            <a:ext cx="10704576" cy="1463040"/>
          </a:xfrm>
          <a:prstGeom prst="rect">
            <a:avLst/>
          </a:prstGeom>
          <a:noFill/>
          <a:ln w="285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DC9E049-CFEF-5D69-9201-996FD714E00C}"/>
              </a:ext>
            </a:extLst>
          </p:cNvPr>
          <p:cNvSpPr/>
          <p:nvPr/>
        </p:nvSpPr>
        <p:spPr>
          <a:xfrm>
            <a:off x="932688" y="1170432"/>
            <a:ext cx="2075688" cy="329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A80000"/>
                </a:solidFill>
                <a:latin typeface="Arial" panose="020B0604020202020204" pitchFamily="34" charset="0"/>
                <a:cs typeface="Arial" panose="020B0604020202020204" pitchFamily="34" charset="0"/>
              </a:rPr>
              <a:t>Research Problem</a:t>
            </a:r>
          </a:p>
        </p:txBody>
      </p:sp>
      <p:sp>
        <p:nvSpPr>
          <p:cNvPr id="5" name="Rectangle 4">
            <a:extLst>
              <a:ext uri="{FF2B5EF4-FFF2-40B4-BE49-F238E27FC236}">
                <a16:creationId xmlns:a16="http://schemas.microsoft.com/office/drawing/2014/main" id="{AB2CFBC2-1F5B-52A4-2FB4-09BEC7ADD12F}"/>
              </a:ext>
            </a:extLst>
          </p:cNvPr>
          <p:cNvSpPr/>
          <p:nvPr/>
        </p:nvSpPr>
        <p:spPr>
          <a:xfrm>
            <a:off x="754111" y="1413065"/>
            <a:ext cx="10531378" cy="13716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US" sz="1200">
                <a:solidFill>
                  <a:sysClr val="windowText" lastClr="000000"/>
                </a:solidFill>
                <a:latin typeface="Arial"/>
                <a:cs typeface="Arial"/>
              </a:rPr>
              <a:t>Bike-sharing services encounter a multitude of variables that can ultimately impact/influence customer usage patterns (e.g., time of day, location, seasonality/weather, etc.). Therefore, it is incredibly important for these companies to be able to deeply understand how to navigate through these factors to enhance their overall strategic decision-making and operational efficiency.</a:t>
            </a:r>
          </a:p>
          <a:p>
            <a:pPr marL="171450" indent="-171450">
              <a:buFont typeface="Arial" panose="020B0604020202020204" pitchFamily="34" charset="0"/>
              <a:buChar char="•"/>
            </a:pPr>
            <a:endParaRPr lang="en-US" sz="800">
              <a:solidFill>
                <a:sysClr val="windowText" lastClr="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a:solidFill>
                  <a:sysClr val="windowText" lastClr="000000"/>
                </a:solidFill>
                <a:latin typeface="Arial"/>
                <a:cs typeface="Arial"/>
              </a:rPr>
              <a:t>The research problem our team intends to solve is </a:t>
            </a:r>
            <a:r>
              <a:rPr lang="en-US" sz="1200" u="sng">
                <a:solidFill>
                  <a:sysClr val="windowText" lastClr="000000"/>
                </a:solidFill>
                <a:latin typeface="Arial"/>
                <a:cs typeface="Arial"/>
              </a:rPr>
              <a:t>predicting the demand for bike-sharing services at the busiest locations (per day) so that we can determine how to best optimize the allocation resources in the future based on historical data</a:t>
            </a:r>
            <a:r>
              <a:rPr lang="en-US" sz="1200">
                <a:solidFill>
                  <a:sysClr val="windowText" lastClr="000000"/>
                </a:solidFill>
                <a:latin typeface="Arial"/>
                <a:cs typeface="Arial"/>
              </a:rPr>
              <a:t>.</a:t>
            </a:r>
          </a:p>
        </p:txBody>
      </p:sp>
      <p:sp>
        <p:nvSpPr>
          <p:cNvPr id="6" name="Isosceles Triangle 5">
            <a:extLst>
              <a:ext uri="{FF2B5EF4-FFF2-40B4-BE49-F238E27FC236}">
                <a16:creationId xmlns:a16="http://schemas.microsoft.com/office/drawing/2014/main" id="{107C07B1-67BC-EB70-12C5-CDF8A7AC5B64}"/>
              </a:ext>
            </a:extLst>
          </p:cNvPr>
          <p:cNvSpPr/>
          <p:nvPr/>
        </p:nvSpPr>
        <p:spPr>
          <a:xfrm flipV="1">
            <a:off x="4081272" y="2990723"/>
            <a:ext cx="3877056" cy="265176"/>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17DA10-9CB2-6C89-E3CA-91C28F1C323C}"/>
              </a:ext>
            </a:extLst>
          </p:cNvPr>
          <p:cNvSpPr/>
          <p:nvPr/>
        </p:nvSpPr>
        <p:spPr>
          <a:xfrm>
            <a:off x="667512" y="3420491"/>
            <a:ext cx="10704576" cy="4480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A80000"/>
                </a:solidFill>
                <a:latin typeface="Arial" panose="020B0604020202020204" pitchFamily="34" charset="0"/>
                <a:cs typeface="Arial" panose="020B0604020202020204" pitchFamily="34" charset="0"/>
              </a:rPr>
              <a:t>What are the high-level implications of this problem statement?</a:t>
            </a:r>
          </a:p>
        </p:txBody>
      </p:sp>
      <p:grpSp>
        <p:nvGrpSpPr>
          <p:cNvPr id="8" name="Google Shape;103;p15">
            <a:extLst>
              <a:ext uri="{FF2B5EF4-FFF2-40B4-BE49-F238E27FC236}">
                <a16:creationId xmlns:a16="http://schemas.microsoft.com/office/drawing/2014/main" id="{580D4B2B-6026-A408-D4FB-360BBE02E81B}"/>
              </a:ext>
            </a:extLst>
          </p:cNvPr>
          <p:cNvGrpSpPr/>
          <p:nvPr/>
        </p:nvGrpSpPr>
        <p:grpSpPr>
          <a:xfrm>
            <a:off x="667512" y="3988689"/>
            <a:ext cx="3383280" cy="465132"/>
            <a:chOff x="838200" y="2188870"/>
            <a:chExt cx="3521675" cy="465132"/>
          </a:xfrm>
        </p:grpSpPr>
        <p:cxnSp>
          <p:nvCxnSpPr>
            <p:cNvPr id="9" name="Google Shape;104;p15">
              <a:extLst>
                <a:ext uri="{FF2B5EF4-FFF2-40B4-BE49-F238E27FC236}">
                  <a16:creationId xmlns:a16="http://schemas.microsoft.com/office/drawing/2014/main" id="{37161666-8938-9F8C-FC7B-A2656122D37A}"/>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10" name="Google Shape;105;p15">
              <a:extLst>
                <a:ext uri="{FF2B5EF4-FFF2-40B4-BE49-F238E27FC236}">
                  <a16:creationId xmlns:a16="http://schemas.microsoft.com/office/drawing/2014/main" id="{DF6B2696-515F-9BB0-E6EF-CDAC1A813BB9}"/>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0" u="none" strike="noStrike" cap="none">
                  <a:solidFill>
                    <a:srgbClr val="B40000"/>
                  </a:solidFill>
                  <a:latin typeface="Arial"/>
                  <a:ea typeface="Arial"/>
                  <a:cs typeface="Arial"/>
                  <a:sym typeface="Arial"/>
                </a:rPr>
                <a:t>Operational Efficiencies</a:t>
              </a:r>
              <a:endParaRPr lang="en-US" sz="1500"/>
            </a:p>
          </p:txBody>
        </p:sp>
      </p:grpSp>
      <p:sp>
        <p:nvSpPr>
          <p:cNvPr id="17" name="Rectangle 16">
            <a:extLst>
              <a:ext uri="{FF2B5EF4-FFF2-40B4-BE49-F238E27FC236}">
                <a16:creationId xmlns:a16="http://schemas.microsoft.com/office/drawing/2014/main" id="{C5AA34DE-FD2E-5570-E35A-F4B78975123E}"/>
              </a:ext>
            </a:extLst>
          </p:cNvPr>
          <p:cNvSpPr/>
          <p:nvPr/>
        </p:nvSpPr>
        <p:spPr>
          <a:xfrm>
            <a:off x="667512" y="4564126"/>
            <a:ext cx="3383280" cy="19916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800"/>
              </a:spcAft>
            </a:pPr>
            <a:r>
              <a:rPr lang="en-US" sz="1250">
                <a:solidFill>
                  <a:sysClr val="windowText" lastClr="000000"/>
                </a:solidFill>
                <a:latin typeface="Arial" panose="020B0604020202020204" pitchFamily="34" charset="0"/>
                <a:cs typeface="Arial" panose="020B0604020202020204" pitchFamily="34" charset="0"/>
              </a:rPr>
              <a:t>Allows bike-sharing companies to become more aligned when it comes to their broader operational logistics</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E.g., inventory management, maintenance scheduling, etc.</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Also has downstream impacts from a resource optimization perspective</a:t>
            </a:r>
          </a:p>
        </p:txBody>
      </p:sp>
      <p:grpSp>
        <p:nvGrpSpPr>
          <p:cNvPr id="11" name="Google Shape;103;p15">
            <a:extLst>
              <a:ext uri="{FF2B5EF4-FFF2-40B4-BE49-F238E27FC236}">
                <a16:creationId xmlns:a16="http://schemas.microsoft.com/office/drawing/2014/main" id="{D6E6FE03-573C-5466-0A29-0F271B557109}"/>
              </a:ext>
            </a:extLst>
          </p:cNvPr>
          <p:cNvGrpSpPr/>
          <p:nvPr/>
        </p:nvGrpSpPr>
        <p:grpSpPr>
          <a:xfrm>
            <a:off x="4317492" y="3988689"/>
            <a:ext cx="3383280" cy="465132"/>
            <a:chOff x="838200" y="2188870"/>
            <a:chExt cx="3521675" cy="465132"/>
          </a:xfrm>
        </p:grpSpPr>
        <p:cxnSp>
          <p:nvCxnSpPr>
            <p:cNvPr id="12" name="Google Shape;104;p15">
              <a:extLst>
                <a:ext uri="{FF2B5EF4-FFF2-40B4-BE49-F238E27FC236}">
                  <a16:creationId xmlns:a16="http://schemas.microsoft.com/office/drawing/2014/main" id="{BD02CA91-D0E1-69AA-F29F-3CE9F34871F2}"/>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13" name="Google Shape;105;p15">
              <a:extLst>
                <a:ext uri="{FF2B5EF4-FFF2-40B4-BE49-F238E27FC236}">
                  <a16:creationId xmlns:a16="http://schemas.microsoft.com/office/drawing/2014/main" id="{6086BB44-EBE2-6F95-9466-ACE5CCA7F761}"/>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0" u="none" strike="noStrike" cap="none">
                  <a:solidFill>
                    <a:srgbClr val="B40000"/>
                  </a:solidFill>
                  <a:latin typeface="Arial"/>
                  <a:ea typeface="Arial"/>
                  <a:cs typeface="Arial"/>
                  <a:sym typeface="Arial"/>
                </a:rPr>
                <a:t>Resource Optimization</a:t>
              </a:r>
              <a:endParaRPr lang="en-US" sz="1500"/>
            </a:p>
          </p:txBody>
        </p:sp>
      </p:grpSp>
      <p:sp>
        <p:nvSpPr>
          <p:cNvPr id="18" name="Rectangle 17">
            <a:extLst>
              <a:ext uri="{FF2B5EF4-FFF2-40B4-BE49-F238E27FC236}">
                <a16:creationId xmlns:a16="http://schemas.microsoft.com/office/drawing/2014/main" id="{708E3C1B-A848-AF6E-3139-3E79710E34D7}"/>
              </a:ext>
            </a:extLst>
          </p:cNvPr>
          <p:cNvSpPr/>
          <p:nvPr/>
        </p:nvSpPr>
        <p:spPr>
          <a:xfrm>
            <a:off x="4317492" y="4564126"/>
            <a:ext cx="3383280" cy="19916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800"/>
              </a:spcAft>
            </a:pPr>
            <a:r>
              <a:rPr lang="en-US" sz="1250">
                <a:solidFill>
                  <a:sysClr val="windowText" lastClr="000000"/>
                </a:solidFill>
                <a:latin typeface="Arial" panose="020B0604020202020204" pitchFamily="34" charset="0"/>
                <a:cs typeface="Arial" panose="020B0604020202020204" pitchFamily="34" charset="0"/>
              </a:rPr>
              <a:t>By truly understanding demand patterns, bike-sharing firms can more effectively / accurately allocate their resources </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E.g., focusing more on maintaining bikes in higher-usage areas</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Can lead to effects including reduced downtimes, higher usage rates, etc. </a:t>
            </a:r>
          </a:p>
        </p:txBody>
      </p:sp>
      <p:grpSp>
        <p:nvGrpSpPr>
          <p:cNvPr id="14" name="Google Shape;103;p15">
            <a:extLst>
              <a:ext uri="{FF2B5EF4-FFF2-40B4-BE49-F238E27FC236}">
                <a16:creationId xmlns:a16="http://schemas.microsoft.com/office/drawing/2014/main" id="{8CCEA2D1-E2B0-F7B4-118B-054C8A374A59}"/>
              </a:ext>
            </a:extLst>
          </p:cNvPr>
          <p:cNvGrpSpPr/>
          <p:nvPr/>
        </p:nvGrpSpPr>
        <p:grpSpPr>
          <a:xfrm>
            <a:off x="7967472" y="3988689"/>
            <a:ext cx="3383280" cy="465132"/>
            <a:chOff x="838200" y="2188870"/>
            <a:chExt cx="3521675" cy="465132"/>
          </a:xfrm>
        </p:grpSpPr>
        <p:cxnSp>
          <p:nvCxnSpPr>
            <p:cNvPr id="15" name="Google Shape;104;p15">
              <a:extLst>
                <a:ext uri="{FF2B5EF4-FFF2-40B4-BE49-F238E27FC236}">
                  <a16:creationId xmlns:a16="http://schemas.microsoft.com/office/drawing/2014/main" id="{7B263CE3-3571-8003-F5EE-94BEAFD9DBBA}"/>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16" name="Google Shape;105;p15">
              <a:extLst>
                <a:ext uri="{FF2B5EF4-FFF2-40B4-BE49-F238E27FC236}">
                  <a16:creationId xmlns:a16="http://schemas.microsoft.com/office/drawing/2014/main" id="{CA3459FD-0F23-CD71-D2EB-D7F722F03C51}"/>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0" u="none" strike="noStrike" cap="none">
                  <a:solidFill>
                    <a:srgbClr val="B40000"/>
                  </a:solidFill>
                  <a:latin typeface="Arial"/>
                  <a:ea typeface="Arial"/>
                  <a:cs typeface="Arial"/>
                  <a:sym typeface="Arial"/>
                </a:rPr>
                <a:t>Navigating Complexity</a:t>
              </a:r>
              <a:endParaRPr lang="en-US" sz="1500"/>
            </a:p>
          </p:txBody>
        </p:sp>
      </p:grpSp>
      <p:sp>
        <p:nvSpPr>
          <p:cNvPr id="19" name="Rectangle 18">
            <a:extLst>
              <a:ext uri="{FF2B5EF4-FFF2-40B4-BE49-F238E27FC236}">
                <a16:creationId xmlns:a16="http://schemas.microsoft.com/office/drawing/2014/main" id="{3A6513BE-DA51-3989-A69E-980E3D0A0B48}"/>
              </a:ext>
            </a:extLst>
          </p:cNvPr>
          <p:cNvSpPr/>
          <p:nvPr/>
        </p:nvSpPr>
        <p:spPr>
          <a:xfrm>
            <a:off x="7967472" y="4564126"/>
            <a:ext cx="3383280" cy="19916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800"/>
              </a:spcAft>
            </a:pPr>
            <a:r>
              <a:rPr lang="en-US" sz="1250">
                <a:solidFill>
                  <a:sysClr val="windowText" lastClr="000000"/>
                </a:solidFill>
                <a:latin typeface="Arial" panose="020B0604020202020204" pitchFamily="34" charset="0"/>
                <a:cs typeface="Arial" panose="020B0604020202020204" pitchFamily="34" charset="0"/>
              </a:rPr>
              <a:t>Allows bike-sharing companies to generally do a much better job of navigating through complexity</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E.g., time of day, weather and seasonality can all have material impacts</a:t>
            </a:r>
          </a:p>
          <a:p>
            <a:pPr marL="285750" indent="-285750">
              <a:spcAft>
                <a:spcPts val="800"/>
              </a:spcAft>
              <a:buFont typeface="Arial" panose="020B0604020202020204" pitchFamily="34" charset="0"/>
              <a:buChar char="•"/>
            </a:pPr>
            <a:r>
              <a:rPr lang="en-US" sz="1250">
                <a:solidFill>
                  <a:sysClr val="windowText" lastClr="000000"/>
                </a:solidFill>
                <a:latin typeface="Arial" panose="020B0604020202020204" pitchFamily="34" charset="0"/>
                <a:cs typeface="Arial" panose="020B0604020202020204" pitchFamily="34" charset="0"/>
              </a:rPr>
              <a:t>Provides bike-sharing companies to better understand and plan for these variables</a:t>
            </a:r>
          </a:p>
        </p:txBody>
      </p:sp>
      <p:sp>
        <p:nvSpPr>
          <p:cNvPr id="2" name="Rectangle 1">
            <a:extLst>
              <a:ext uri="{FF2B5EF4-FFF2-40B4-BE49-F238E27FC236}">
                <a16:creationId xmlns:a16="http://schemas.microsoft.com/office/drawing/2014/main" id="{9101D4A4-AC75-BDFE-305F-C0924C43A5D3}"/>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27624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C338C07-03A5-D62E-534F-A23520D211D8}"/>
            </a:ext>
          </a:extLst>
        </p:cNvPr>
        <p:cNvGrpSpPr/>
        <p:nvPr/>
      </p:nvGrpSpPr>
      <p:grpSpPr>
        <a:xfrm>
          <a:off x="0" y="0"/>
          <a:ext cx="0" cy="0"/>
          <a:chOff x="0" y="0"/>
          <a:chExt cx="0" cy="0"/>
        </a:xfrm>
      </p:grpSpPr>
      <p:sp>
        <p:nvSpPr>
          <p:cNvPr id="102" name="Google Shape;102;p15">
            <a:extLst>
              <a:ext uri="{FF2B5EF4-FFF2-40B4-BE49-F238E27FC236}">
                <a16:creationId xmlns:a16="http://schemas.microsoft.com/office/drawing/2014/main" id="{F07B53CB-7E3A-84F0-C4B6-A14B70F12D8A}"/>
              </a:ext>
            </a:extLst>
          </p:cNvPr>
          <p:cNvSpPr txBox="1">
            <a:spLocks noGrp="1"/>
          </p:cNvSpPr>
          <p:nvPr>
            <p:ph type="title"/>
          </p:nvPr>
        </p:nvSpPr>
        <p:spPr>
          <a:xfrm>
            <a:off x="552091" y="365125"/>
            <a:ext cx="10819997" cy="7406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B40000"/>
              </a:buClr>
              <a:buSzPts val="2800"/>
              <a:buFont typeface="Arial"/>
              <a:buNone/>
            </a:pPr>
            <a:r>
              <a:rPr lang="en-US" sz="2800" b="1">
                <a:solidFill>
                  <a:srgbClr val="B40000"/>
                </a:solidFill>
                <a:latin typeface="Arial"/>
                <a:ea typeface="Arial"/>
                <a:cs typeface="Arial"/>
                <a:sym typeface="Arial"/>
              </a:rPr>
              <a:t>High-Level Approach of Our Research Analysis</a:t>
            </a:r>
            <a:endParaRPr/>
          </a:p>
        </p:txBody>
      </p:sp>
      <p:grpSp>
        <p:nvGrpSpPr>
          <p:cNvPr id="2" name="Google Shape;103;p15">
            <a:extLst>
              <a:ext uri="{FF2B5EF4-FFF2-40B4-BE49-F238E27FC236}">
                <a16:creationId xmlns:a16="http://schemas.microsoft.com/office/drawing/2014/main" id="{EE014CC7-617A-E1C5-AFDD-771CBC68EED1}"/>
              </a:ext>
            </a:extLst>
          </p:cNvPr>
          <p:cNvGrpSpPr/>
          <p:nvPr/>
        </p:nvGrpSpPr>
        <p:grpSpPr>
          <a:xfrm>
            <a:off x="726747" y="1393003"/>
            <a:ext cx="4617920" cy="465132"/>
            <a:chOff x="838200" y="2188870"/>
            <a:chExt cx="3521675" cy="465132"/>
          </a:xfrm>
        </p:grpSpPr>
        <p:cxnSp>
          <p:nvCxnSpPr>
            <p:cNvPr id="20" name="Google Shape;104;p15">
              <a:extLst>
                <a:ext uri="{FF2B5EF4-FFF2-40B4-BE49-F238E27FC236}">
                  <a16:creationId xmlns:a16="http://schemas.microsoft.com/office/drawing/2014/main" id="{B6D6EEF9-C1DC-3C09-E32F-AE5F4818F237}"/>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21" name="Google Shape;105;p15">
              <a:extLst>
                <a:ext uri="{FF2B5EF4-FFF2-40B4-BE49-F238E27FC236}">
                  <a16:creationId xmlns:a16="http://schemas.microsoft.com/office/drawing/2014/main" id="{06A55235-8304-FFE3-1BB8-F9F6A1A0FF92}"/>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0" u="none" strike="noStrike" cap="none">
                  <a:solidFill>
                    <a:srgbClr val="B40000"/>
                  </a:solidFill>
                  <a:latin typeface="Arial"/>
                  <a:ea typeface="Arial"/>
                  <a:cs typeface="Arial"/>
                  <a:sym typeface="Arial"/>
                </a:rPr>
                <a:t>High-Level Rationale</a:t>
              </a:r>
              <a:endParaRPr lang="en-US" sz="1500"/>
            </a:p>
          </p:txBody>
        </p:sp>
      </p:grpSp>
      <p:grpSp>
        <p:nvGrpSpPr>
          <p:cNvPr id="22" name="Google Shape;103;p15">
            <a:extLst>
              <a:ext uri="{FF2B5EF4-FFF2-40B4-BE49-F238E27FC236}">
                <a16:creationId xmlns:a16="http://schemas.microsoft.com/office/drawing/2014/main" id="{728E1D18-8393-0A6B-4249-E2CE10E69D18}"/>
              </a:ext>
            </a:extLst>
          </p:cNvPr>
          <p:cNvGrpSpPr/>
          <p:nvPr/>
        </p:nvGrpSpPr>
        <p:grpSpPr>
          <a:xfrm>
            <a:off x="6541009" y="1388497"/>
            <a:ext cx="4831079" cy="465132"/>
            <a:chOff x="838200" y="2188870"/>
            <a:chExt cx="3521675" cy="465132"/>
          </a:xfrm>
        </p:grpSpPr>
        <p:cxnSp>
          <p:nvCxnSpPr>
            <p:cNvPr id="23" name="Google Shape;104;p15">
              <a:extLst>
                <a:ext uri="{FF2B5EF4-FFF2-40B4-BE49-F238E27FC236}">
                  <a16:creationId xmlns:a16="http://schemas.microsoft.com/office/drawing/2014/main" id="{0630D6F6-C727-E81E-7211-520D3A5A456F}"/>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24" name="Google Shape;105;p15">
              <a:extLst>
                <a:ext uri="{FF2B5EF4-FFF2-40B4-BE49-F238E27FC236}">
                  <a16:creationId xmlns:a16="http://schemas.microsoft.com/office/drawing/2014/main" id="{BD2E4EBC-EFC9-2C98-E7FD-A5AE80A1560F}"/>
                </a:ext>
              </a:extLst>
            </p:cNvPr>
            <p:cNvSpPr/>
            <p:nvPr/>
          </p:nvSpPr>
          <p:spPr>
            <a:xfrm>
              <a:off x="838200" y="2188870"/>
              <a:ext cx="3521675" cy="4651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0" u="none" strike="noStrike" cap="none">
                  <a:solidFill>
                    <a:srgbClr val="B40000"/>
                  </a:solidFill>
                  <a:latin typeface="Arial"/>
                  <a:ea typeface="Arial"/>
                  <a:cs typeface="Arial"/>
                  <a:sym typeface="Arial"/>
                </a:rPr>
                <a:t>Underlying Methodologies Used</a:t>
              </a:r>
              <a:endParaRPr lang="en-US" sz="1500"/>
            </a:p>
          </p:txBody>
        </p:sp>
      </p:grpSp>
      <p:sp>
        <p:nvSpPr>
          <p:cNvPr id="25" name="Rectangle 24">
            <a:extLst>
              <a:ext uri="{FF2B5EF4-FFF2-40B4-BE49-F238E27FC236}">
                <a16:creationId xmlns:a16="http://schemas.microsoft.com/office/drawing/2014/main" id="{50A716A3-A162-AE82-B436-EAB56D3E9FAE}"/>
              </a:ext>
            </a:extLst>
          </p:cNvPr>
          <p:cNvSpPr/>
          <p:nvPr/>
        </p:nvSpPr>
        <p:spPr>
          <a:xfrm>
            <a:off x="6541009" y="2024032"/>
            <a:ext cx="1188720" cy="1097280"/>
          </a:xfrm>
          <a:prstGeom prst="rect">
            <a:avLst/>
          </a:prstGeom>
          <a:solidFill>
            <a:srgbClr val="A2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latin typeface="Arial" panose="020B0604020202020204" pitchFamily="34" charset="0"/>
                <a:cs typeface="Arial" panose="020B0604020202020204" pitchFamily="34" charset="0"/>
              </a:rPr>
              <a:t>Method </a:t>
            </a:r>
          </a:p>
          <a:p>
            <a:pPr algn="ctr"/>
            <a:r>
              <a:rPr lang="en-US" sz="1600" b="1">
                <a:latin typeface="Arial" panose="020B0604020202020204" pitchFamily="34" charset="0"/>
                <a:cs typeface="Arial" panose="020B0604020202020204" pitchFamily="34" charset="0"/>
              </a:rPr>
              <a:t>1</a:t>
            </a:r>
          </a:p>
        </p:txBody>
      </p:sp>
      <p:sp>
        <p:nvSpPr>
          <p:cNvPr id="26" name="Rectangle 25">
            <a:extLst>
              <a:ext uri="{FF2B5EF4-FFF2-40B4-BE49-F238E27FC236}">
                <a16:creationId xmlns:a16="http://schemas.microsoft.com/office/drawing/2014/main" id="{79137229-04CA-2E79-9178-F110EB8667F2}"/>
              </a:ext>
            </a:extLst>
          </p:cNvPr>
          <p:cNvSpPr/>
          <p:nvPr/>
        </p:nvSpPr>
        <p:spPr>
          <a:xfrm>
            <a:off x="6541009" y="3268886"/>
            <a:ext cx="1188720" cy="1097280"/>
          </a:xfrm>
          <a:prstGeom prst="rect">
            <a:avLst/>
          </a:prstGeom>
          <a:solidFill>
            <a:srgbClr val="A2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latin typeface="Arial" panose="020B0604020202020204" pitchFamily="34" charset="0"/>
                <a:cs typeface="Arial" panose="020B0604020202020204" pitchFamily="34" charset="0"/>
              </a:rPr>
              <a:t>Method </a:t>
            </a:r>
          </a:p>
          <a:p>
            <a:pPr algn="ctr"/>
            <a:r>
              <a:rPr lang="en-US" sz="1600" b="1">
                <a:latin typeface="Arial" panose="020B0604020202020204" pitchFamily="34" charset="0"/>
                <a:cs typeface="Arial" panose="020B0604020202020204" pitchFamily="34" charset="0"/>
              </a:rPr>
              <a:t>2</a:t>
            </a:r>
          </a:p>
        </p:txBody>
      </p:sp>
      <p:sp>
        <p:nvSpPr>
          <p:cNvPr id="27" name="Rectangle 26">
            <a:extLst>
              <a:ext uri="{FF2B5EF4-FFF2-40B4-BE49-F238E27FC236}">
                <a16:creationId xmlns:a16="http://schemas.microsoft.com/office/drawing/2014/main" id="{007AFA07-B21E-B0A7-CD6E-D86F5DD94939}"/>
              </a:ext>
            </a:extLst>
          </p:cNvPr>
          <p:cNvSpPr/>
          <p:nvPr/>
        </p:nvSpPr>
        <p:spPr>
          <a:xfrm>
            <a:off x="6541009" y="4513738"/>
            <a:ext cx="1188720" cy="1097280"/>
          </a:xfrm>
          <a:prstGeom prst="rect">
            <a:avLst/>
          </a:prstGeom>
          <a:solidFill>
            <a:srgbClr val="A2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latin typeface="Arial" panose="020B0604020202020204" pitchFamily="34" charset="0"/>
                <a:cs typeface="Arial" panose="020B0604020202020204" pitchFamily="34" charset="0"/>
              </a:rPr>
              <a:t>Method </a:t>
            </a:r>
          </a:p>
          <a:p>
            <a:pPr algn="ctr"/>
            <a:r>
              <a:rPr lang="en-US" sz="1600" b="1">
                <a:latin typeface="Arial" panose="020B0604020202020204" pitchFamily="34" charset="0"/>
                <a:cs typeface="Arial" panose="020B0604020202020204" pitchFamily="34" charset="0"/>
              </a:rPr>
              <a:t>3</a:t>
            </a:r>
          </a:p>
        </p:txBody>
      </p:sp>
      <p:sp>
        <p:nvSpPr>
          <p:cNvPr id="28" name="Rectangle 27">
            <a:extLst>
              <a:ext uri="{FF2B5EF4-FFF2-40B4-BE49-F238E27FC236}">
                <a16:creationId xmlns:a16="http://schemas.microsoft.com/office/drawing/2014/main" id="{AFA70E63-91B4-62A4-E98D-FDA1B0102A9B}"/>
              </a:ext>
            </a:extLst>
          </p:cNvPr>
          <p:cNvSpPr/>
          <p:nvPr/>
        </p:nvSpPr>
        <p:spPr>
          <a:xfrm>
            <a:off x="7876032" y="2018856"/>
            <a:ext cx="3496056" cy="109728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r>
              <a:rPr lang="en-US" sz="1200" b="1">
                <a:solidFill>
                  <a:sysClr val="windowText" lastClr="000000"/>
                </a:solidFill>
                <a:latin typeface="Arial"/>
                <a:cs typeface="Arial"/>
              </a:rPr>
              <a:t>Multinomial Logit Model Output</a:t>
            </a:r>
          </a:p>
          <a:p>
            <a:pPr marL="171450" indent="-171450">
              <a:spcAft>
                <a:spcPts val="600"/>
              </a:spcAft>
              <a:buFont typeface="Arial" panose="020B0604020202020204" pitchFamily="34" charset="0"/>
              <a:buChar char="•"/>
            </a:pPr>
            <a:r>
              <a:rPr lang="en-US" sz="1200">
                <a:solidFill>
                  <a:sysClr val="windowText" lastClr="000000"/>
                </a:solidFill>
                <a:latin typeface="Arial"/>
                <a:cs typeface="Arial"/>
              </a:rPr>
              <a:t>Used for modeling outcomes where the DV typically has discrete / non-ordered columns</a:t>
            </a:r>
          </a:p>
          <a:p>
            <a:pPr marL="171450" indent="-171450">
              <a:spcAft>
                <a:spcPts val="600"/>
              </a:spcAft>
              <a:buFont typeface="Arial" panose="020B0604020202020204" pitchFamily="34" charset="0"/>
              <a:buChar char="•"/>
            </a:pPr>
            <a:r>
              <a:rPr lang="en-US" sz="1200">
                <a:solidFill>
                  <a:sysClr val="windowText" lastClr="000000"/>
                </a:solidFill>
                <a:latin typeface="Arial"/>
                <a:cs typeface="Arial"/>
              </a:rPr>
              <a:t>Estimates the probability of an event occurring</a:t>
            </a:r>
            <a:endParaRPr lang="en-US" sz="1200">
              <a:solidFill>
                <a:sysClr val="windowText" lastClr="000000"/>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08694356-AABD-D1D2-4419-ABDF63A3CC23}"/>
              </a:ext>
            </a:extLst>
          </p:cNvPr>
          <p:cNvSpPr/>
          <p:nvPr/>
        </p:nvSpPr>
        <p:spPr>
          <a:xfrm>
            <a:off x="7876032" y="3268536"/>
            <a:ext cx="3496056" cy="109728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r>
              <a:rPr lang="en-US" sz="1200" b="1">
                <a:solidFill>
                  <a:sysClr val="windowText" lastClr="000000"/>
                </a:solidFill>
                <a:latin typeface="Arial"/>
                <a:cs typeface="Arial"/>
              </a:rPr>
              <a:t>Exponential Smoothing / Holt-Winters Output</a:t>
            </a:r>
          </a:p>
          <a:p>
            <a:pPr marL="171450" indent="-171450">
              <a:spcAft>
                <a:spcPts val="600"/>
              </a:spcAft>
              <a:buFont typeface="Arial" panose="020B0604020202020204" pitchFamily="34" charset="0"/>
              <a:buChar char="•"/>
            </a:pPr>
            <a:r>
              <a:rPr lang="en-US" sz="1200">
                <a:solidFill>
                  <a:sysClr val="windowText" lastClr="000000"/>
                </a:solidFill>
                <a:latin typeface="Arial"/>
                <a:cs typeface="Arial"/>
              </a:rPr>
              <a:t>Time-series data forecasting analysis</a:t>
            </a:r>
          </a:p>
          <a:p>
            <a:pPr marL="171450" indent="-171450">
              <a:spcAft>
                <a:spcPts val="600"/>
              </a:spcAft>
              <a:buFont typeface="Arial" panose="020B0604020202020204" pitchFamily="34" charset="0"/>
              <a:buChar char="•"/>
            </a:pPr>
            <a:r>
              <a:rPr lang="en-US" sz="1200">
                <a:solidFill>
                  <a:sysClr val="windowText" lastClr="000000"/>
                </a:solidFill>
                <a:latin typeface="Arial"/>
                <a:cs typeface="Arial"/>
              </a:rPr>
              <a:t>Data analysis to show broader trends, seasonal patterns, etc.</a:t>
            </a:r>
          </a:p>
        </p:txBody>
      </p:sp>
      <p:sp>
        <p:nvSpPr>
          <p:cNvPr id="30" name="Rectangle 29">
            <a:extLst>
              <a:ext uri="{FF2B5EF4-FFF2-40B4-BE49-F238E27FC236}">
                <a16:creationId xmlns:a16="http://schemas.microsoft.com/office/drawing/2014/main" id="{E5D8C246-A300-A97B-EEBF-9DD1111861DA}"/>
              </a:ext>
            </a:extLst>
          </p:cNvPr>
          <p:cNvSpPr/>
          <p:nvPr/>
        </p:nvSpPr>
        <p:spPr>
          <a:xfrm>
            <a:off x="7876032" y="4518215"/>
            <a:ext cx="3496056" cy="109728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r>
              <a:rPr lang="en-US" sz="1200" b="1">
                <a:solidFill>
                  <a:sysClr val="windowText" lastClr="000000"/>
                </a:solidFill>
                <a:latin typeface="Arial"/>
                <a:cs typeface="Arial"/>
              </a:rPr>
              <a:t>Normal Distribution Capacity Optimization</a:t>
            </a:r>
          </a:p>
          <a:p>
            <a:pPr marL="171450" indent="-171450">
              <a:spcAft>
                <a:spcPts val="600"/>
              </a:spcAft>
              <a:buFont typeface="Arial" panose="020B0604020202020204" pitchFamily="34" charset="0"/>
              <a:buChar char="•"/>
            </a:pPr>
            <a:r>
              <a:rPr lang="en-US" sz="1200">
                <a:solidFill>
                  <a:sysClr val="windowText" lastClr="000000"/>
                </a:solidFill>
                <a:latin typeface="Arial"/>
                <a:cs typeface="Arial"/>
              </a:rPr>
              <a:t>Assumption of a normally distributed dataset</a:t>
            </a:r>
          </a:p>
          <a:p>
            <a:pPr marL="171450" indent="-171450">
              <a:spcAft>
                <a:spcPts val="600"/>
              </a:spcAft>
              <a:buFont typeface="Arial" panose="020B0604020202020204" pitchFamily="34" charset="0"/>
              <a:buChar char="•"/>
            </a:pPr>
            <a:r>
              <a:rPr lang="en-US" sz="1200">
                <a:solidFill>
                  <a:sysClr val="windowText" lastClr="000000"/>
                </a:solidFill>
                <a:latin typeface="Arial" panose="020B0604020202020204" pitchFamily="34" charset="0"/>
                <a:cs typeface="Arial" panose="020B0604020202020204" pitchFamily="34" charset="0"/>
              </a:rPr>
              <a:t>Used to optimize capacity / resource allocation</a:t>
            </a:r>
          </a:p>
        </p:txBody>
      </p:sp>
      <p:cxnSp>
        <p:nvCxnSpPr>
          <p:cNvPr id="31" name="Straight Connector 30">
            <a:extLst>
              <a:ext uri="{FF2B5EF4-FFF2-40B4-BE49-F238E27FC236}">
                <a16:creationId xmlns:a16="http://schemas.microsoft.com/office/drawing/2014/main" id="{E38BE892-B1B5-96CA-C62B-676F8ADE0585}"/>
              </a:ext>
            </a:extLst>
          </p:cNvPr>
          <p:cNvCxnSpPr>
            <a:cxnSpLocks/>
          </p:cNvCxnSpPr>
          <p:nvPr/>
        </p:nvCxnSpPr>
        <p:spPr>
          <a:xfrm>
            <a:off x="6541009" y="3195099"/>
            <a:ext cx="48310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47354BC-EEC7-3773-2C6E-35DEFF5D079A}"/>
              </a:ext>
            </a:extLst>
          </p:cNvPr>
          <p:cNvCxnSpPr>
            <a:cxnSpLocks/>
          </p:cNvCxnSpPr>
          <p:nvPr/>
        </p:nvCxnSpPr>
        <p:spPr>
          <a:xfrm>
            <a:off x="6541009" y="4439952"/>
            <a:ext cx="48310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CDEC5D2-D0DA-A092-654C-2F19A7F35D8C}"/>
              </a:ext>
            </a:extLst>
          </p:cNvPr>
          <p:cNvSpPr/>
          <p:nvPr/>
        </p:nvSpPr>
        <p:spPr>
          <a:xfrm>
            <a:off x="726747" y="1950879"/>
            <a:ext cx="4659068" cy="4257893"/>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600"/>
              </a:spcAft>
            </a:pPr>
            <a:r>
              <a:rPr lang="en-US" sz="1500">
                <a:solidFill>
                  <a:sysClr val="windowText" lastClr="000000"/>
                </a:solidFill>
                <a:latin typeface="Arial" panose="020B0604020202020204" pitchFamily="34" charset="0"/>
                <a:cs typeface="Arial" panose="020B0604020202020204" pitchFamily="34" charset="0"/>
              </a:rPr>
              <a:t>Before applying various statistical models to our underlying dataset, our group first </a:t>
            </a:r>
            <a:r>
              <a:rPr lang="en-US" sz="1500" b="1">
                <a:solidFill>
                  <a:sysClr val="windowText" lastClr="000000"/>
                </a:solidFill>
                <a:latin typeface="Arial" panose="020B0604020202020204" pitchFamily="34" charset="0"/>
                <a:cs typeface="Arial" panose="020B0604020202020204" pitchFamily="34" charset="0"/>
              </a:rPr>
              <a:t>performed an initial exploratory analysis</a:t>
            </a:r>
            <a:r>
              <a:rPr lang="en-US" sz="1500">
                <a:solidFill>
                  <a:sysClr val="windowText" lastClr="000000"/>
                </a:solidFill>
                <a:latin typeface="Arial" panose="020B0604020202020204" pitchFamily="34" charset="0"/>
                <a:cs typeface="Arial" panose="020B0604020202020204" pitchFamily="34" charset="0"/>
              </a:rPr>
              <a:t> and </a:t>
            </a:r>
            <a:r>
              <a:rPr lang="en-US" sz="1500" u="sng">
                <a:solidFill>
                  <a:sysClr val="windowText" lastClr="000000"/>
                </a:solidFill>
                <a:latin typeface="Arial" panose="020B0604020202020204" pitchFamily="34" charset="0"/>
                <a:cs typeface="Arial" panose="020B0604020202020204" pitchFamily="34" charset="0"/>
              </a:rPr>
              <a:t>identified the following key trends</a:t>
            </a:r>
            <a:r>
              <a:rPr lang="en-US" sz="1500">
                <a:solidFill>
                  <a:sysClr val="windowText" lastClr="000000"/>
                </a:solidFill>
                <a:latin typeface="Arial" panose="020B0604020202020204" pitchFamily="34" charset="0"/>
                <a:cs typeface="Arial" panose="020B0604020202020204" pitchFamily="34" charset="0"/>
              </a:rPr>
              <a:t>:</a:t>
            </a:r>
          </a:p>
          <a:p>
            <a:pPr marL="285750" indent="-285750">
              <a:spcAft>
                <a:spcPts val="600"/>
              </a:spcAft>
              <a:buFont typeface="Arial" panose="020B0604020202020204" pitchFamily="34" charset="0"/>
              <a:buChar char="•"/>
            </a:pPr>
            <a:r>
              <a:rPr lang="en-US" sz="1500">
                <a:solidFill>
                  <a:sysClr val="windowText" lastClr="000000"/>
                </a:solidFill>
                <a:latin typeface="Arial" panose="020B0604020202020204" pitchFamily="34" charset="0"/>
                <a:cs typeface="Arial" panose="020B0604020202020204" pitchFamily="34" charset="0"/>
              </a:rPr>
              <a:t>There is a significant amount of total trips across a rather broad network of stations (pg. 5)</a:t>
            </a:r>
            <a:endParaRPr lang="en-US" sz="1500" b="1">
              <a:solidFill>
                <a:sysClr val="windowText" lastClr="000000"/>
              </a:solidFill>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sz="1500">
                <a:solidFill>
                  <a:sysClr val="windowText" lastClr="000000"/>
                </a:solidFill>
                <a:latin typeface="Arial" panose="020B0604020202020204" pitchFamily="34" charset="0"/>
                <a:cs typeface="Arial" panose="020B0604020202020204" pitchFamily="34" charset="0"/>
              </a:rPr>
              <a:t>Average bike usage typically peaks during the morning and evening commute hours and is the highest overall in summer and Autumn (pg. 6)</a:t>
            </a:r>
          </a:p>
          <a:p>
            <a:pPr marL="285750" indent="-285750">
              <a:spcAft>
                <a:spcPts val="600"/>
              </a:spcAft>
              <a:buFont typeface="Arial" panose="020B0604020202020204" pitchFamily="34" charset="0"/>
              <a:buChar char="•"/>
            </a:pPr>
            <a:r>
              <a:rPr lang="en-US" sz="1500">
                <a:solidFill>
                  <a:sysClr val="windowText" lastClr="000000"/>
                </a:solidFill>
                <a:latin typeface="Arial" panose="020B0604020202020204" pitchFamily="34" charset="0"/>
                <a:cs typeface="Arial" panose="020B0604020202020204" pitchFamily="34" charset="0"/>
              </a:rPr>
              <a:t>Average trip duration for customers far outweighs trip duration for subscribers (pg. 7)</a:t>
            </a:r>
          </a:p>
          <a:p>
            <a:endParaRPr lang="en-US" sz="1200">
              <a:solidFill>
                <a:sysClr val="windowText" lastClr="000000"/>
              </a:solidFill>
              <a:latin typeface="Arial" panose="020B0604020202020204" pitchFamily="34" charset="0"/>
              <a:cs typeface="Arial" panose="020B0604020202020204" pitchFamily="34" charset="0"/>
            </a:endParaRPr>
          </a:p>
          <a:p>
            <a:pPr>
              <a:spcAft>
                <a:spcPts val="1600"/>
              </a:spcAft>
            </a:pPr>
            <a:r>
              <a:rPr lang="en-US" sz="1500">
                <a:solidFill>
                  <a:sysClr val="windowText" lastClr="000000"/>
                </a:solidFill>
                <a:latin typeface="Arial" panose="020B0604020202020204" pitchFamily="34" charset="0"/>
                <a:cs typeface="Arial" panose="020B0604020202020204" pitchFamily="34" charset="0"/>
              </a:rPr>
              <a:t>Based on the output of our initial exploratory analysis, our preliminary findings ultimately led us to </a:t>
            </a:r>
            <a:r>
              <a:rPr lang="en-US" sz="1500" b="1">
                <a:solidFill>
                  <a:sysClr val="windowText" lastClr="000000"/>
                </a:solidFill>
                <a:latin typeface="Arial" panose="020B0604020202020204" pitchFamily="34" charset="0"/>
                <a:cs typeface="Arial" panose="020B0604020202020204" pitchFamily="34" charset="0"/>
              </a:rPr>
              <a:t>perform a deeper dive using the following methods as outlined on the RHS</a:t>
            </a:r>
            <a:r>
              <a:rPr lang="en-US" sz="1500">
                <a:solidFill>
                  <a:sysClr val="windowText" lastClr="000000"/>
                </a:solidFill>
                <a:latin typeface="Arial" panose="020B0604020202020204" pitchFamily="34" charset="0"/>
                <a:cs typeface="Arial" panose="020B0604020202020204" pitchFamily="34" charset="0"/>
              </a:rPr>
              <a:t> of this slide</a:t>
            </a:r>
          </a:p>
        </p:txBody>
      </p:sp>
      <p:sp>
        <p:nvSpPr>
          <p:cNvPr id="35" name="Isosceles Triangle 34">
            <a:extLst>
              <a:ext uri="{FF2B5EF4-FFF2-40B4-BE49-F238E27FC236}">
                <a16:creationId xmlns:a16="http://schemas.microsoft.com/office/drawing/2014/main" id="{5943311D-B836-A923-D46A-F144F82F2D85}"/>
              </a:ext>
            </a:extLst>
          </p:cNvPr>
          <p:cNvSpPr/>
          <p:nvPr/>
        </p:nvSpPr>
        <p:spPr>
          <a:xfrm rot="16200000" flipV="1">
            <a:off x="4115202" y="3764360"/>
            <a:ext cx="3877056" cy="265176"/>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77B3C9C-CF4A-D83A-75E4-F408751812CD}"/>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425493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02;p15">
            <a:extLst>
              <a:ext uri="{FF2B5EF4-FFF2-40B4-BE49-F238E27FC236}">
                <a16:creationId xmlns:a16="http://schemas.microsoft.com/office/drawing/2014/main" id="{1DD265CF-F668-012B-D42C-98699979CA3D}"/>
              </a:ext>
            </a:extLst>
          </p:cNvPr>
          <p:cNvSpPr txBox="1">
            <a:spLocks/>
          </p:cNvSpPr>
          <p:nvPr/>
        </p:nvSpPr>
        <p:spPr>
          <a:xfrm>
            <a:off x="552091" y="365125"/>
            <a:ext cx="10819997" cy="740664"/>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rgbClr val="B40000"/>
              </a:buClr>
              <a:buSzPts val="2800"/>
            </a:pPr>
            <a:r>
              <a:rPr lang="en-US" sz="2800" b="1">
                <a:solidFill>
                  <a:srgbClr val="B40000"/>
                </a:solidFill>
                <a:latin typeface="Arial"/>
                <a:ea typeface="Arial"/>
                <a:cs typeface="Arial"/>
                <a:sym typeface="Arial"/>
              </a:rPr>
              <a:t>Exploratory Analysis / Summary Statistics – 1/5</a:t>
            </a:r>
            <a:endParaRPr lang="en-US"/>
          </a:p>
        </p:txBody>
      </p:sp>
      <p:graphicFrame>
        <p:nvGraphicFramePr>
          <p:cNvPr id="17" name="Table 16">
            <a:extLst>
              <a:ext uri="{FF2B5EF4-FFF2-40B4-BE49-F238E27FC236}">
                <a16:creationId xmlns:a16="http://schemas.microsoft.com/office/drawing/2014/main" id="{442AC5DC-4409-F635-9B46-0539DA0049D3}"/>
              </a:ext>
            </a:extLst>
          </p:cNvPr>
          <p:cNvGraphicFramePr>
            <a:graphicFrameLocks noGrp="1"/>
          </p:cNvGraphicFramePr>
          <p:nvPr>
            <p:extLst>
              <p:ext uri="{D42A27DB-BD31-4B8C-83A1-F6EECF244321}">
                <p14:modId xmlns:p14="http://schemas.microsoft.com/office/powerpoint/2010/main" val="1707638549"/>
              </p:ext>
            </p:extLst>
          </p:nvPr>
        </p:nvGraphicFramePr>
        <p:xfrm>
          <a:off x="6778387" y="2072573"/>
          <a:ext cx="4817928" cy="4023360"/>
        </p:xfrm>
        <a:graphic>
          <a:graphicData uri="http://schemas.openxmlformats.org/drawingml/2006/table">
            <a:tbl>
              <a:tblPr bandRow="1">
                <a:tableStyleId>{5C22544A-7EE6-4342-B048-85BDC9FD1C3A}</a:tableStyleId>
              </a:tblPr>
              <a:tblGrid>
                <a:gridCol w="2408964">
                  <a:extLst>
                    <a:ext uri="{9D8B030D-6E8A-4147-A177-3AD203B41FA5}">
                      <a16:colId xmlns:a16="http://schemas.microsoft.com/office/drawing/2014/main" val="1895790836"/>
                    </a:ext>
                  </a:extLst>
                </a:gridCol>
                <a:gridCol w="2408964">
                  <a:extLst>
                    <a:ext uri="{9D8B030D-6E8A-4147-A177-3AD203B41FA5}">
                      <a16:colId xmlns:a16="http://schemas.microsoft.com/office/drawing/2014/main" val="17046917"/>
                    </a:ext>
                  </a:extLst>
                </a:gridCol>
              </a:tblGrid>
              <a:tr h="457200">
                <a:tc>
                  <a:txBody>
                    <a:bodyPr/>
                    <a:lstStyle/>
                    <a:p>
                      <a:pPr rtl="0" fontAlgn="t">
                        <a:spcBef>
                          <a:spcPts val="0"/>
                        </a:spcBef>
                        <a:spcAft>
                          <a:spcPts val="0"/>
                        </a:spcAft>
                      </a:pPr>
                      <a:r>
                        <a:rPr lang="en-US" sz="1100" b="0" i="0" u="none" strike="noStrike">
                          <a:solidFill>
                            <a:srgbClr val="000000"/>
                          </a:solidFill>
                          <a:effectLst/>
                          <a:latin typeface="Arial"/>
                        </a:rPr>
                        <a:t>Total Stations</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386 Stations</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56304537"/>
                  </a:ext>
                </a:extLst>
              </a:tr>
              <a:tr h="457200">
                <a:tc>
                  <a:txBody>
                    <a:bodyPr/>
                    <a:lstStyle/>
                    <a:p>
                      <a:pPr rtl="0" fontAlgn="t">
                        <a:spcBef>
                          <a:spcPts val="0"/>
                        </a:spcBef>
                        <a:spcAft>
                          <a:spcPts val="0"/>
                        </a:spcAft>
                      </a:pPr>
                      <a:r>
                        <a:rPr lang="en-US" sz="1100" b="0" i="0" u="none" strike="noStrike">
                          <a:solidFill>
                            <a:srgbClr val="000000"/>
                          </a:solidFill>
                          <a:effectLst/>
                          <a:latin typeface="Arial"/>
                        </a:rPr>
                        <a:t>Total Bikes</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4989 unique </a:t>
                      </a:r>
                      <a:r>
                        <a:rPr lang="en-US" sz="1100" b="0" i="0" u="none" strike="noStrike" err="1">
                          <a:solidFill>
                            <a:srgbClr val="000000"/>
                          </a:solidFill>
                          <a:effectLst/>
                          <a:latin typeface="Arial"/>
                        </a:rPr>
                        <a:t>bikeids</a:t>
                      </a:r>
                      <a:r>
                        <a:rPr lang="en-US" sz="1100" b="0" i="0" u="none" strike="noStrike">
                          <a:solidFill>
                            <a:srgbClr val="000000"/>
                          </a:solidFill>
                          <a:effectLst/>
                          <a:latin typeface="Arial"/>
                        </a:rPr>
                        <a:t> (</a:t>
                      </a:r>
                      <a:r>
                        <a:rPr lang="en-US" sz="1100" b="0" i="0" u="none" strike="noStrike" err="1">
                          <a:solidFill>
                            <a:srgbClr val="000000"/>
                          </a:solidFill>
                          <a:effectLst/>
                          <a:latin typeface="Arial"/>
                        </a:rPr>
                        <a:t>LargestID</a:t>
                      </a:r>
                      <a:r>
                        <a:rPr lang="en-US" sz="1100" b="0" i="0" u="none" strike="noStrike">
                          <a:solidFill>
                            <a:srgbClr val="000000"/>
                          </a:solidFill>
                          <a:effectLst/>
                          <a:latin typeface="Arial"/>
                        </a:rPr>
                        <a:t>=6716 </a:t>
                      </a:r>
                      <a:r>
                        <a:rPr lang="en-US" sz="1100" b="0" i="0" u="none" strike="noStrike" err="1">
                          <a:solidFill>
                            <a:srgbClr val="000000"/>
                          </a:solidFill>
                          <a:effectLst/>
                          <a:latin typeface="Arial"/>
                        </a:rPr>
                        <a:t>SmallestID</a:t>
                      </a:r>
                      <a:r>
                        <a:rPr lang="en-US" sz="1100" b="0" i="0" u="none" strike="noStrike">
                          <a:solidFill>
                            <a:srgbClr val="000000"/>
                          </a:solidFill>
                          <a:effectLst/>
                          <a:latin typeface="Arial"/>
                        </a:rPr>
                        <a:t>=1)</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637349757"/>
                  </a:ext>
                </a:extLst>
              </a:tr>
              <a:tr h="777240">
                <a:tc>
                  <a:txBody>
                    <a:bodyPr/>
                    <a:lstStyle/>
                    <a:p>
                      <a:pPr rtl="0" fontAlgn="t">
                        <a:spcBef>
                          <a:spcPts val="0"/>
                        </a:spcBef>
                        <a:spcAft>
                          <a:spcPts val="0"/>
                        </a:spcAft>
                      </a:pPr>
                      <a:r>
                        <a:rPr lang="en-US" sz="1100" b="0" i="0" u="none" strike="noStrike">
                          <a:solidFill>
                            <a:srgbClr val="000000"/>
                          </a:solidFill>
                          <a:effectLst/>
                          <a:latin typeface="Arial"/>
                        </a:rPr>
                        <a:t>Total Trips Taken</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Count distinct </a:t>
                      </a:r>
                      <a:r>
                        <a:rPr lang="en-US" sz="1100" b="0" i="0" u="none" strike="noStrike" err="1">
                          <a:solidFill>
                            <a:srgbClr val="000000"/>
                          </a:solidFill>
                          <a:effectLst/>
                          <a:latin typeface="Arial"/>
                        </a:rPr>
                        <a:t>starttime</a:t>
                      </a:r>
                      <a:r>
                        <a:rPr lang="en-US" sz="1100" b="0" i="0" u="none" strike="noStrike">
                          <a:solidFill>
                            <a:srgbClr val="000000"/>
                          </a:solidFill>
                          <a:effectLst/>
                          <a:latin typeface="Arial"/>
                        </a:rPr>
                        <a:t>: 4521841</a:t>
                      </a:r>
                      <a:br>
                        <a:rPr lang="en-US" sz="1100" b="0" i="0" u="none" strike="noStrike">
                          <a:solidFill>
                            <a:srgbClr val="000000"/>
                          </a:solidFill>
                          <a:effectLst/>
                          <a:latin typeface="Arial"/>
                        </a:rPr>
                      </a:br>
                      <a:r>
                        <a:rPr lang="en-US" sz="1100" b="0" i="0" u="none" strike="noStrike">
                          <a:solidFill>
                            <a:srgbClr val="000000"/>
                          </a:solidFill>
                          <a:effectLst/>
                          <a:latin typeface="Arial"/>
                        </a:rPr>
                        <a:t>Count distinct </a:t>
                      </a:r>
                      <a:r>
                        <a:rPr lang="en-US" sz="1100" b="0" i="0" u="none" strike="noStrike" err="1">
                          <a:solidFill>
                            <a:srgbClr val="000000"/>
                          </a:solidFill>
                          <a:effectLst/>
                          <a:latin typeface="Arial"/>
                        </a:rPr>
                        <a:t>stoptime</a:t>
                      </a:r>
                      <a:r>
                        <a:rPr lang="en-US" sz="1100" b="0" i="0" u="none" strike="noStrike">
                          <a:solidFill>
                            <a:srgbClr val="000000"/>
                          </a:solidFill>
                          <a:effectLst/>
                          <a:latin typeface="Arial"/>
                        </a:rPr>
                        <a:t>: 4521860</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Count (*): 4522217</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21454971"/>
                  </a:ext>
                </a:extLst>
              </a:tr>
              <a:tr h="777240">
                <a:tc>
                  <a:txBody>
                    <a:bodyPr/>
                    <a:lstStyle/>
                    <a:p>
                      <a:pPr rtl="0" fontAlgn="t">
                        <a:spcBef>
                          <a:spcPts val="0"/>
                        </a:spcBef>
                        <a:spcAft>
                          <a:spcPts val="0"/>
                        </a:spcAft>
                      </a:pPr>
                      <a:r>
                        <a:rPr lang="en-US" sz="1100" b="0" i="0" u="none" strike="noStrike">
                          <a:solidFill>
                            <a:srgbClr val="000000"/>
                          </a:solidFill>
                          <a:effectLst/>
                          <a:latin typeface="Arial"/>
                        </a:rPr>
                        <a:t>Average Trips Per Day</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Avg TOTAL: 6507.15873</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Avg 2019: 7011.215084</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Avg 2020: 5968.496</a:t>
                      </a:r>
                      <a:endParaRPr lang="en-US">
                        <a:effectLst/>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61475308"/>
                  </a:ext>
                </a:extLst>
              </a:tr>
              <a:tr h="777240">
                <a:tc>
                  <a:txBody>
                    <a:bodyPr/>
                    <a:lstStyle/>
                    <a:p>
                      <a:pPr rtl="0" fontAlgn="t">
                        <a:spcBef>
                          <a:spcPts val="0"/>
                        </a:spcBef>
                        <a:spcAft>
                          <a:spcPts val="0"/>
                        </a:spcAft>
                      </a:pPr>
                      <a:r>
                        <a:rPr lang="en-US" sz="1100" b="0" i="0" u="none" strike="noStrike">
                          <a:solidFill>
                            <a:srgbClr val="000000"/>
                          </a:solidFill>
                          <a:effectLst/>
                          <a:latin typeface="Arial"/>
                        </a:rPr>
                        <a:t>Average Duration Per Trip</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Avg TOTAL: 2033.2929178321165</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Avg 2019: 2178.407092042837</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Avg 2020: 1850.197285147986</a:t>
                      </a:r>
                      <a:endParaRPr lang="en-US">
                        <a:effectLst/>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65545526"/>
                  </a:ext>
                </a:extLst>
              </a:tr>
              <a:tr h="777240">
                <a:tc>
                  <a:txBody>
                    <a:bodyPr/>
                    <a:lstStyle/>
                    <a:p>
                      <a:pPr rtl="0" fontAlgn="t">
                        <a:spcBef>
                          <a:spcPts val="0"/>
                        </a:spcBef>
                        <a:spcAft>
                          <a:spcPts val="0"/>
                        </a:spcAft>
                      </a:pPr>
                      <a:r>
                        <a:rPr lang="en-US" sz="1100" b="0" i="0" u="none" strike="noStrike">
                          <a:solidFill>
                            <a:srgbClr val="000000"/>
                          </a:solidFill>
                          <a:effectLst/>
                          <a:latin typeface="Arial"/>
                        </a:rPr>
                        <a:t>% Of Trips By Subscribers</a:t>
                      </a:r>
                      <a:endParaRPr lang="en-US">
                        <a:effectLst/>
                        <a:latin typeface="Arial"/>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a:rPr>
                        <a:t>Subscriber Trips: 3428857</a:t>
                      </a:r>
                      <a:endParaRPr lang="en-US">
                        <a:effectLst/>
                        <a:latin typeface="Arial"/>
                      </a:endParaRPr>
                    </a:p>
                    <a:p>
                      <a:pPr rtl="0" fontAlgn="t">
                        <a:spcBef>
                          <a:spcPts val="0"/>
                        </a:spcBef>
                        <a:spcAft>
                          <a:spcPts val="0"/>
                        </a:spcAft>
                      </a:pPr>
                      <a:r>
                        <a:rPr lang="en-US" sz="1100" b="0" i="0" u="none" strike="noStrike">
                          <a:solidFill>
                            <a:srgbClr val="000000"/>
                          </a:solidFill>
                          <a:effectLst/>
                          <a:latin typeface="Arial"/>
                        </a:rPr>
                        <a:t>Non-sub Trips: 1093360</a:t>
                      </a:r>
                      <a:br>
                        <a:rPr lang="en-US" sz="1100" b="0" i="0" u="none" strike="noStrike">
                          <a:solidFill>
                            <a:srgbClr val="000000"/>
                          </a:solidFill>
                          <a:effectLst/>
                          <a:latin typeface="Arial"/>
                        </a:rPr>
                      </a:br>
                      <a:r>
                        <a:rPr lang="en-US" sz="1100" b="0" i="0" u="none" strike="noStrike">
                          <a:solidFill>
                            <a:srgbClr val="000000"/>
                          </a:solidFill>
                          <a:effectLst/>
                          <a:latin typeface="Arial"/>
                        </a:rPr>
                        <a:t>Total Trips: 4522217</a:t>
                      </a:r>
                      <a:br>
                        <a:rPr lang="en-US" sz="1100" b="0" i="0" u="none" strike="noStrike">
                          <a:solidFill>
                            <a:srgbClr val="000000"/>
                          </a:solidFill>
                          <a:effectLst/>
                          <a:latin typeface="Arial"/>
                        </a:rPr>
                      </a:br>
                      <a:r>
                        <a:rPr lang="en-US" sz="1100" b="0" i="0" u="none" strike="noStrike">
                          <a:solidFill>
                            <a:srgbClr val="000000"/>
                          </a:solidFill>
                          <a:effectLst/>
                          <a:latin typeface="Arial"/>
                        </a:rPr>
                        <a:t>Subscriber %: 75.82247822</a:t>
                      </a:r>
                      <a:endParaRPr lang="en-US">
                        <a:effectLst/>
                      </a:endParaRPr>
                    </a:p>
                  </a:txBody>
                  <a:tcPr marL="63500" marR="635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31621044"/>
                  </a:ext>
                </a:extLst>
              </a:tr>
            </a:tbl>
          </a:graphicData>
        </a:graphic>
      </p:graphicFrame>
      <p:pic>
        <p:nvPicPr>
          <p:cNvPr id="21" name="Picture 20" descr="A map of a city with blue circles&#10;&#10;Description automatically generated">
            <a:extLst>
              <a:ext uri="{FF2B5EF4-FFF2-40B4-BE49-F238E27FC236}">
                <a16:creationId xmlns:a16="http://schemas.microsoft.com/office/drawing/2014/main" id="{87B91352-098A-5F64-A19D-ED35FAF80BA0}"/>
              </a:ext>
            </a:extLst>
          </p:cNvPr>
          <p:cNvPicPr>
            <a:picLocks noChangeAspect="1"/>
          </p:cNvPicPr>
          <p:nvPr/>
        </p:nvPicPr>
        <p:blipFill>
          <a:blip r:embed="rId2"/>
          <a:stretch>
            <a:fillRect/>
          </a:stretch>
        </p:blipFill>
        <p:spPr>
          <a:xfrm>
            <a:off x="595685" y="1973374"/>
            <a:ext cx="5603210" cy="4151195"/>
          </a:xfrm>
          <a:prstGeom prst="rect">
            <a:avLst/>
          </a:prstGeom>
        </p:spPr>
      </p:pic>
      <p:grpSp>
        <p:nvGrpSpPr>
          <p:cNvPr id="2" name="Google Shape;103;p15">
            <a:extLst>
              <a:ext uri="{FF2B5EF4-FFF2-40B4-BE49-F238E27FC236}">
                <a16:creationId xmlns:a16="http://schemas.microsoft.com/office/drawing/2014/main" id="{AD384D05-4C37-8042-2D3F-A412CD421B26}"/>
              </a:ext>
            </a:extLst>
          </p:cNvPr>
          <p:cNvGrpSpPr/>
          <p:nvPr/>
        </p:nvGrpSpPr>
        <p:grpSpPr>
          <a:xfrm>
            <a:off x="595685" y="1417399"/>
            <a:ext cx="5603210" cy="473812"/>
            <a:chOff x="838200" y="2151999"/>
            <a:chExt cx="3521675" cy="473812"/>
          </a:xfrm>
        </p:grpSpPr>
        <p:cxnSp>
          <p:nvCxnSpPr>
            <p:cNvPr id="3" name="Google Shape;104;p15">
              <a:extLst>
                <a:ext uri="{FF2B5EF4-FFF2-40B4-BE49-F238E27FC236}">
                  <a16:creationId xmlns:a16="http://schemas.microsoft.com/office/drawing/2014/main" id="{64678AAF-B09A-DA10-974F-D1EACB47CA1F}"/>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4" name="Google Shape;105;p15">
              <a:extLst>
                <a:ext uri="{FF2B5EF4-FFF2-40B4-BE49-F238E27FC236}">
                  <a16:creationId xmlns:a16="http://schemas.microsoft.com/office/drawing/2014/main" id="{39E51A3F-A040-809F-7ED4-D46233EA760E}"/>
                </a:ext>
              </a:extLst>
            </p:cNvPr>
            <p:cNvSpPr/>
            <p:nvPr/>
          </p:nvSpPr>
          <p:spPr>
            <a:xfrm>
              <a:off x="838200" y="2151999"/>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Amount of trips per station (2019-2020)</a:t>
              </a:r>
            </a:p>
          </p:txBody>
        </p:sp>
      </p:grpSp>
      <p:grpSp>
        <p:nvGrpSpPr>
          <p:cNvPr id="8" name="Google Shape;103;p15">
            <a:extLst>
              <a:ext uri="{FF2B5EF4-FFF2-40B4-BE49-F238E27FC236}">
                <a16:creationId xmlns:a16="http://schemas.microsoft.com/office/drawing/2014/main" id="{7B839437-4E9D-608A-E367-307E178D4EBD}"/>
              </a:ext>
            </a:extLst>
          </p:cNvPr>
          <p:cNvGrpSpPr/>
          <p:nvPr/>
        </p:nvGrpSpPr>
        <p:grpSpPr>
          <a:xfrm>
            <a:off x="6778386" y="1417399"/>
            <a:ext cx="4817929" cy="473812"/>
            <a:chOff x="838200" y="2151999"/>
            <a:chExt cx="3521675" cy="473812"/>
          </a:xfrm>
        </p:grpSpPr>
        <p:cxnSp>
          <p:nvCxnSpPr>
            <p:cNvPr id="9" name="Google Shape;104;p15">
              <a:extLst>
                <a:ext uri="{FF2B5EF4-FFF2-40B4-BE49-F238E27FC236}">
                  <a16:creationId xmlns:a16="http://schemas.microsoft.com/office/drawing/2014/main" id="{A5C05B74-E62F-5CFF-8DFC-56AB206E2C70}"/>
                </a:ext>
              </a:extLst>
            </p:cNvPr>
            <p:cNvCxnSpPr/>
            <p:nvPr/>
          </p:nvCxnSpPr>
          <p:spPr>
            <a:xfrm>
              <a:off x="838200" y="2625811"/>
              <a:ext cx="3521675" cy="0"/>
            </a:xfrm>
            <a:prstGeom prst="straightConnector1">
              <a:avLst/>
            </a:prstGeom>
            <a:noFill/>
            <a:ln w="28575" cap="flat" cmpd="sng">
              <a:solidFill>
                <a:srgbClr val="B40000"/>
              </a:solidFill>
              <a:prstDash val="solid"/>
              <a:miter lim="800000"/>
              <a:headEnd type="none" w="sm" len="sm"/>
              <a:tailEnd type="none" w="sm" len="sm"/>
            </a:ln>
          </p:spPr>
        </p:cxnSp>
        <p:sp>
          <p:nvSpPr>
            <p:cNvPr id="11" name="Google Shape;105;p15">
              <a:extLst>
                <a:ext uri="{FF2B5EF4-FFF2-40B4-BE49-F238E27FC236}">
                  <a16:creationId xmlns:a16="http://schemas.microsoft.com/office/drawing/2014/main" id="{4247E140-1A9F-131F-DCE9-53BD88F62658}"/>
                </a:ext>
              </a:extLst>
            </p:cNvPr>
            <p:cNvSpPr/>
            <p:nvPr/>
          </p:nvSpPr>
          <p:spPr>
            <a:xfrm>
              <a:off x="838200" y="2151999"/>
              <a:ext cx="3521675" cy="465132"/>
            </a:xfrm>
            <a:prstGeom prst="rect">
              <a:avLst/>
            </a:prstGeom>
            <a:noFill/>
            <a:ln>
              <a:noFill/>
            </a:ln>
          </p:spPr>
          <p:txBody>
            <a:bodyPr spcFirstLastPara="1" wrap="square" lIns="91425" tIns="45700" rIns="91425" bIns="45700" anchor="ctr" anchorCtr="0">
              <a:noAutofit/>
            </a:bodyPr>
            <a:lstStyle/>
            <a:p>
              <a:pPr algn="ctr"/>
              <a:r>
                <a:rPr lang="en-US" sz="1500" b="1">
                  <a:solidFill>
                    <a:srgbClr val="B40000"/>
                  </a:solidFill>
                  <a:latin typeface="Arial"/>
                  <a:cs typeface="Arial"/>
                </a:rPr>
                <a:t>Descriptive Statistics</a:t>
              </a:r>
            </a:p>
          </p:txBody>
        </p:sp>
      </p:grpSp>
      <p:sp>
        <p:nvSpPr>
          <p:cNvPr id="5" name="Rectangle 4">
            <a:extLst>
              <a:ext uri="{FF2B5EF4-FFF2-40B4-BE49-F238E27FC236}">
                <a16:creationId xmlns:a16="http://schemas.microsoft.com/office/drawing/2014/main" id="{B20B57C8-A6DB-0973-631E-99EB85575648}"/>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69912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02;p15">
            <a:extLst>
              <a:ext uri="{FF2B5EF4-FFF2-40B4-BE49-F238E27FC236}">
                <a16:creationId xmlns:a16="http://schemas.microsoft.com/office/drawing/2014/main" id="{8AE2E070-04B8-0C94-334E-858497C41864}"/>
              </a:ext>
            </a:extLst>
          </p:cNvPr>
          <p:cNvSpPr txBox="1">
            <a:spLocks/>
          </p:cNvSpPr>
          <p:nvPr/>
        </p:nvSpPr>
        <p:spPr>
          <a:xfrm>
            <a:off x="3800925" y="-34013"/>
            <a:ext cx="10249949" cy="106378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B40000"/>
              </a:buClr>
              <a:buSzPts val="2800"/>
            </a:pPr>
            <a:r>
              <a:rPr lang="en-US" sz="2800" b="1">
                <a:solidFill>
                  <a:srgbClr val="B40000"/>
                </a:solidFill>
                <a:latin typeface="Arial"/>
                <a:cs typeface="Arial"/>
                <a:sym typeface="Arial"/>
              </a:rPr>
              <a:t>Exploratory Analysis / Summary Statistics – 2/5</a:t>
            </a:r>
            <a:endParaRPr lang="en-US" sz="2800" b="1">
              <a:solidFill>
                <a:srgbClr val="B40000"/>
              </a:solidFill>
              <a:latin typeface="Arial"/>
              <a:cs typeface="Arial"/>
            </a:endParaRPr>
          </a:p>
        </p:txBody>
      </p:sp>
      <p:pic>
        <p:nvPicPr>
          <p:cNvPr id="4" name="Content Placeholder 3" descr="A graph with a line and numbers&#10;&#10;Description automatically generated">
            <a:extLst>
              <a:ext uri="{FF2B5EF4-FFF2-40B4-BE49-F238E27FC236}">
                <a16:creationId xmlns:a16="http://schemas.microsoft.com/office/drawing/2014/main" id="{6986F9A3-F4C9-BC4F-1AFF-794F8F76783C}"/>
              </a:ext>
            </a:extLst>
          </p:cNvPr>
          <p:cNvPicPr>
            <a:picLocks noChangeAspect="1"/>
          </p:cNvPicPr>
          <p:nvPr/>
        </p:nvPicPr>
        <p:blipFill>
          <a:blip r:embed="rId2"/>
          <a:stretch>
            <a:fillRect/>
          </a:stretch>
        </p:blipFill>
        <p:spPr>
          <a:xfrm>
            <a:off x="8195851" y="3419965"/>
            <a:ext cx="3789306" cy="2941623"/>
          </a:xfrm>
          <a:prstGeom prst="rect">
            <a:avLst/>
          </a:prstGeom>
        </p:spPr>
      </p:pic>
      <p:sp>
        <p:nvSpPr>
          <p:cNvPr id="5" name="TextBox 4">
            <a:extLst>
              <a:ext uri="{FF2B5EF4-FFF2-40B4-BE49-F238E27FC236}">
                <a16:creationId xmlns:a16="http://schemas.microsoft.com/office/drawing/2014/main" id="{B463BC4C-6FC7-E797-818F-62D01D5ABD32}"/>
              </a:ext>
            </a:extLst>
          </p:cNvPr>
          <p:cNvSpPr txBox="1"/>
          <p:nvPr/>
        </p:nvSpPr>
        <p:spPr>
          <a:xfrm>
            <a:off x="8192777" y="2440824"/>
            <a:ext cx="3399013" cy="8485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32104">
              <a:spcAft>
                <a:spcPts val="600"/>
              </a:spcAft>
            </a:pPr>
            <a:r>
              <a:rPr lang="en-US" sz="1638" kern="1200">
                <a:solidFill>
                  <a:schemeClr val="tx1"/>
                </a:solidFill>
                <a:latin typeface="+mn-lt"/>
                <a:ea typeface="+mn-ea"/>
                <a:cs typeface="Calibri"/>
              </a:rPr>
              <a:t>The average bike usage peaks around 7:00a.m-8:00a.m in the morning and 17:00p.m to 18:00p.m at night. </a:t>
            </a:r>
            <a:endParaRPr lang="en-US">
              <a:cs typeface="Calibri"/>
            </a:endParaRPr>
          </a:p>
        </p:txBody>
      </p:sp>
      <p:pic>
        <p:nvPicPr>
          <p:cNvPr id="3" name="Content Placeholder 2">
            <a:extLst>
              <a:ext uri="{FF2B5EF4-FFF2-40B4-BE49-F238E27FC236}">
                <a16:creationId xmlns:a16="http://schemas.microsoft.com/office/drawing/2014/main" id="{ADC61A82-D085-AC81-2B4D-EC9908261DAC}"/>
              </a:ext>
            </a:extLst>
          </p:cNvPr>
          <p:cNvPicPr>
            <a:picLocks noGrp="1" noChangeAspect="1"/>
          </p:cNvPicPr>
          <p:nvPr>
            <p:ph idx="1"/>
          </p:nvPr>
        </p:nvPicPr>
        <p:blipFill>
          <a:blip r:embed="rId3"/>
          <a:stretch>
            <a:fillRect/>
          </a:stretch>
        </p:blipFill>
        <p:spPr>
          <a:xfrm>
            <a:off x="158026" y="1714607"/>
            <a:ext cx="7927361" cy="2369742"/>
          </a:xfrm>
          <a:prstGeom prst="rect">
            <a:avLst/>
          </a:prstGeom>
        </p:spPr>
      </p:pic>
      <p:sp>
        <p:nvSpPr>
          <p:cNvPr id="8" name="TextBox 7">
            <a:extLst>
              <a:ext uri="{FF2B5EF4-FFF2-40B4-BE49-F238E27FC236}">
                <a16:creationId xmlns:a16="http://schemas.microsoft.com/office/drawing/2014/main" id="{189D1AF4-BEC3-9B0F-D940-9D8E2C48A7A3}"/>
              </a:ext>
            </a:extLst>
          </p:cNvPr>
          <p:cNvSpPr txBox="1"/>
          <p:nvPr/>
        </p:nvSpPr>
        <p:spPr>
          <a:xfrm>
            <a:off x="206540" y="1070589"/>
            <a:ext cx="71806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Based on the trend analysis of 2019&amp;2020 daily bike usage, the demand of bikes increased during summer and fall.</a:t>
            </a:r>
            <a:endParaRPr lang="en-US"/>
          </a:p>
        </p:txBody>
      </p:sp>
      <p:pic>
        <p:nvPicPr>
          <p:cNvPr id="6" name="Picture 5">
            <a:extLst>
              <a:ext uri="{FF2B5EF4-FFF2-40B4-BE49-F238E27FC236}">
                <a16:creationId xmlns:a16="http://schemas.microsoft.com/office/drawing/2014/main" id="{0BFC7BB2-A4E4-A561-CCF6-0BB7C6E5C7D5}"/>
              </a:ext>
            </a:extLst>
          </p:cNvPr>
          <p:cNvPicPr>
            <a:picLocks noChangeAspect="1"/>
          </p:cNvPicPr>
          <p:nvPr/>
        </p:nvPicPr>
        <p:blipFill>
          <a:blip r:embed="rId4"/>
          <a:stretch>
            <a:fillRect/>
          </a:stretch>
        </p:blipFill>
        <p:spPr>
          <a:xfrm>
            <a:off x="3651940" y="4217748"/>
            <a:ext cx="4169898" cy="2489503"/>
          </a:xfrm>
          <a:prstGeom prst="rect">
            <a:avLst/>
          </a:prstGeom>
        </p:spPr>
      </p:pic>
      <p:sp>
        <p:nvSpPr>
          <p:cNvPr id="9" name="TextBox 8">
            <a:extLst>
              <a:ext uri="{FF2B5EF4-FFF2-40B4-BE49-F238E27FC236}">
                <a16:creationId xmlns:a16="http://schemas.microsoft.com/office/drawing/2014/main" id="{2AB18E20-EDE5-882B-2CA8-7E7D84182990}"/>
              </a:ext>
            </a:extLst>
          </p:cNvPr>
          <p:cNvSpPr txBox="1"/>
          <p:nvPr/>
        </p:nvSpPr>
        <p:spPr>
          <a:xfrm>
            <a:off x="308185" y="4717203"/>
            <a:ext cx="2692053" cy="11005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32104">
              <a:spcAft>
                <a:spcPts val="600"/>
              </a:spcAft>
            </a:pPr>
            <a:r>
              <a:rPr lang="en-US" sz="1638" kern="1200">
                <a:solidFill>
                  <a:schemeClr val="tx1"/>
                </a:solidFill>
                <a:latin typeface="+mn-lt"/>
                <a:ea typeface="+mn-ea"/>
                <a:cs typeface="Calibri"/>
              </a:rPr>
              <a:t>Apparently, bikes utilization is high during summer and autumn, and it decreases a lot in spring and winter.</a:t>
            </a:r>
            <a:endParaRPr lang="en-US"/>
          </a:p>
        </p:txBody>
      </p:sp>
      <p:sp>
        <p:nvSpPr>
          <p:cNvPr id="15" name="TextBox 14">
            <a:extLst>
              <a:ext uri="{FF2B5EF4-FFF2-40B4-BE49-F238E27FC236}">
                <a16:creationId xmlns:a16="http://schemas.microsoft.com/office/drawing/2014/main" id="{12C97F9D-33AF-9704-DA04-946E64D9E117}"/>
              </a:ext>
            </a:extLst>
          </p:cNvPr>
          <p:cNvSpPr txBox="1"/>
          <p:nvPr/>
        </p:nvSpPr>
        <p:spPr>
          <a:xfrm>
            <a:off x="209724" y="699083"/>
            <a:ext cx="3222770"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chemeClr val="accent1"/>
                </a:solidFill>
                <a:ea typeface="Calibri"/>
                <a:cs typeface="Calibri"/>
              </a:rPr>
              <a:t>From Yearly Perspective</a:t>
            </a:r>
            <a:endParaRPr lang="en-US"/>
          </a:p>
        </p:txBody>
      </p:sp>
      <p:sp>
        <p:nvSpPr>
          <p:cNvPr id="16" name="TextBox 15">
            <a:extLst>
              <a:ext uri="{FF2B5EF4-FFF2-40B4-BE49-F238E27FC236}">
                <a16:creationId xmlns:a16="http://schemas.microsoft.com/office/drawing/2014/main" id="{A89A70F6-B77D-D863-C40F-BBFE69C933FE}"/>
              </a:ext>
            </a:extLst>
          </p:cNvPr>
          <p:cNvSpPr txBox="1"/>
          <p:nvPr/>
        </p:nvSpPr>
        <p:spPr>
          <a:xfrm>
            <a:off x="8193246" y="2069284"/>
            <a:ext cx="3222770"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chemeClr val="accent1"/>
                </a:solidFill>
                <a:ea typeface="Calibri"/>
                <a:cs typeface="Calibri"/>
              </a:rPr>
              <a:t>From Daily Perspective</a:t>
            </a:r>
            <a:endParaRPr lang="en-US">
              <a:solidFill>
                <a:schemeClr val="accent1"/>
              </a:solidFill>
            </a:endParaRPr>
          </a:p>
        </p:txBody>
      </p:sp>
      <p:sp>
        <p:nvSpPr>
          <p:cNvPr id="17" name="TextBox 16">
            <a:extLst>
              <a:ext uri="{FF2B5EF4-FFF2-40B4-BE49-F238E27FC236}">
                <a16:creationId xmlns:a16="http://schemas.microsoft.com/office/drawing/2014/main" id="{9CA3EBFD-0F2D-6FC8-4157-09C4D208B341}"/>
              </a:ext>
            </a:extLst>
          </p:cNvPr>
          <p:cNvSpPr txBox="1"/>
          <p:nvPr/>
        </p:nvSpPr>
        <p:spPr>
          <a:xfrm>
            <a:off x="307594" y="4215468"/>
            <a:ext cx="3131889"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chemeClr val="accent1"/>
                </a:solidFill>
                <a:ea typeface="Calibri"/>
                <a:cs typeface="Calibri"/>
              </a:rPr>
              <a:t>From Seasonal Perspective</a:t>
            </a:r>
            <a:endParaRPr lang="en-US">
              <a:solidFill>
                <a:schemeClr val="accent1"/>
              </a:solidFill>
            </a:endParaRPr>
          </a:p>
        </p:txBody>
      </p:sp>
      <p:sp>
        <p:nvSpPr>
          <p:cNvPr id="2" name="Rectangle 1">
            <a:extLst>
              <a:ext uri="{FF2B5EF4-FFF2-40B4-BE49-F238E27FC236}">
                <a16:creationId xmlns:a16="http://schemas.microsoft.com/office/drawing/2014/main" id="{9961B4B0-39C9-46B3-EB61-B15214046604}"/>
              </a:ext>
            </a:extLst>
          </p:cNvPr>
          <p:cNvSpPr/>
          <p:nvPr/>
        </p:nvSpPr>
        <p:spPr>
          <a:xfrm rot="10800000" flipV="1">
            <a:off x="-94488" y="100224"/>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34786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02;p15">
            <a:extLst>
              <a:ext uri="{FF2B5EF4-FFF2-40B4-BE49-F238E27FC236}">
                <a16:creationId xmlns:a16="http://schemas.microsoft.com/office/drawing/2014/main" id="{902BA391-1A96-9F57-DA8D-A5AD42E806DA}"/>
              </a:ext>
            </a:extLst>
          </p:cNvPr>
          <p:cNvSpPr txBox="1">
            <a:spLocks/>
          </p:cNvSpPr>
          <p:nvPr/>
        </p:nvSpPr>
        <p:spPr>
          <a:xfrm>
            <a:off x="838200" y="556337"/>
            <a:ext cx="6797405" cy="1651404"/>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B40000"/>
              </a:buClr>
              <a:buSzPts val="2800"/>
            </a:pPr>
            <a:r>
              <a:rPr lang="en-US" sz="2800" b="1">
                <a:solidFill>
                  <a:srgbClr val="B40000"/>
                </a:solidFill>
                <a:latin typeface="Arial"/>
                <a:cs typeface="Arial"/>
                <a:sym typeface="Arial"/>
              </a:rPr>
              <a:t>Exploratory Analysis / Summary Statistics – 3/5</a:t>
            </a:r>
            <a:endParaRPr lang="en-US" sz="2800" b="1">
              <a:solidFill>
                <a:srgbClr val="B40000"/>
              </a:solidFill>
              <a:latin typeface="Arial"/>
              <a:cs typeface="Arial"/>
            </a:endParaRPr>
          </a:p>
        </p:txBody>
      </p:sp>
      <p:sp>
        <p:nvSpPr>
          <p:cNvPr id="11" name="TextBox 10">
            <a:extLst>
              <a:ext uri="{FF2B5EF4-FFF2-40B4-BE49-F238E27FC236}">
                <a16:creationId xmlns:a16="http://schemas.microsoft.com/office/drawing/2014/main" id="{CBC1221C-9668-C8FA-E55C-C36E84BB6E74}"/>
              </a:ext>
            </a:extLst>
          </p:cNvPr>
          <p:cNvSpPr txBox="1"/>
          <p:nvPr/>
        </p:nvSpPr>
        <p:spPr>
          <a:xfrm>
            <a:off x="838200" y="2401330"/>
            <a:ext cx="6520315" cy="371938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Based on our discoveries, the number of male customer group is predominant compared to female group. </a:t>
            </a:r>
          </a:p>
          <a:p>
            <a:pPr indent="-228600">
              <a:lnSpc>
                <a:spcPct val="90000"/>
              </a:lnSpc>
              <a:spcAft>
                <a:spcPts val="600"/>
              </a:spcAft>
              <a:buFont typeface="Arial" panose="020B0604020202020204" pitchFamily="34" charset="0"/>
              <a:buChar char="•"/>
            </a:pPr>
            <a:endParaRPr lang="en-US" sz="2000">
              <a:cs typeface="Calibri"/>
            </a:endParaRPr>
          </a:p>
          <a:p>
            <a:pPr indent="-228600">
              <a:lnSpc>
                <a:spcPct val="90000"/>
              </a:lnSpc>
              <a:spcAft>
                <a:spcPts val="600"/>
              </a:spcAft>
              <a:buFont typeface="Arial" panose="020B0604020202020204" pitchFamily="34" charset="0"/>
              <a:buChar char="•"/>
            </a:pPr>
            <a:r>
              <a:rPr lang="en-US" sz="2000">
                <a:cs typeface="Calibri"/>
              </a:rPr>
              <a:t>Average trip duration for subscriber is about 17 minutes. This indicates that subscribers might be group of people who ride bikes to work frequently with short distance. </a:t>
            </a:r>
          </a:p>
          <a:p>
            <a:pPr indent="-228600">
              <a:lnSpc>
                <a:spcPct val="90000"/>
              </a:lnSpc>
              <a:spcAft>
                <a:spcPts val="600"/>
              </a:spcAft>
              <a:buFont typeface="Arial" panose="020B0604020202020204" pitchFamily="34" charset="0"/>
              <a:buChar char="•"/>
            </a:pPr>
            <a:endParaRPr lang="en-US" sz="2000">
              <a:cs typeface="Calibri"/>
            </a:endParaRPr>
          </a:p>
          <a:p>
            <a:pPr indent="-228600">
              <a:lnSpc>
                <a:spcPct val="90000"/>
              </a:lnSpc>
              <a:spcAft>
                <a:spcPts val="600"/>
              </a:spcAft>
              <a:buFont typeface="Arial" panose="020B0604020202020204" pitchFamily="34" charset="0"/>
              <a:buChar char="•"/>
            </a:pPr>
            <a:r>
              <a:rPr lang="en-US" sz="2000">
                <a:cs typeface="Calibri"/>
              </a:rPr>
              <a:t>In adverse, average trip duration for customers is much longer and lasts about 87 minutes which indicates less frequent use. </a:t>
            </a:r>
          </a:p>
        </p:txBody>
      </p:sp>
      <p:pic>
        <p:nvPicPr>
          <p:cNvPr id="6" name="Picture 5" descr="A pie chart with text and numbers&#10;&#10;Description automatically generated">
            <a:extLst>
              <a:ext uri="{FF2B5EF4-FFF2-40B4-BE49-F238E27FC236}">
                <a16:creationId xmlns:a16="http://schemas.microsoft.com/office/drawing/2014/main" id="{391D3305-AF51-16F3-AE6B-3851B6292656}"/>
              </a:ext>
            </a:extLst>
          </p:cNvPr>
          <p:cNvPicPr>
            <a:picLocks noChangeAspect="1"/>
          </p:cNvPicPr>
          <p:nvPr/>
        </p:nvPicPr>
        <p:blipFill rotWithShape="1">
          <a:blip r:embed="rId2"/>
          <a:srcRect l="-35" t="1195" r="229" b="-231"/>
          <a:stretch/>
        </p:blipFill>
        <p:spPr>
          <a:xfrm>
            <a:off x="7516683" y="841419"/>
            <a:ext cx="4335933" cy="2591050"/>
          </a:xfrm>
          <a:prstGeom prst="rect">
            <a:avLst/>
          </a:prstGeom>
        </p:spPr>
      </p:pic>
      <p:pic>
        <p:nvPicPr>
          <p:cNvPr id="13" name="Picture 12" descr="A graph with a blue bar and a white background&#10;&#10;Description automatically generated">
            <a:extLst>
              <a:ext uri="{FF2B5EF4-FFF2-40B4-BE49-F238E27FC236}">
                <a16:creationId xmlns:a16="http://schemas.microsoft.com/office/drawing/2014/main" id="{CC069288-858A-41C0-6A06-6E84648A18A7}"/>
              </a:ext>
            </a:extLst>
          </p:cNvPr>
          <p:cNvPicPr>
            <a:picLocks noChangeAspect="1"/>
          </p:cNvPicPr>
          <p:nvPr/>
        </p:nvPicPr>
        <p:blipFill>
          <a:blip r:embed="rId3"/>
          <a:stretch>
            <a:fillRect/>
          </a:stretch>
        </p:blipFill>
        <p:spPr>
          <a:xfrm>
            <a:off x="7546151" y="3846367"/>
            <a:ext cx="4313959" cy="2529940"/>
          </a:xfrm>
          <a:prstGeom prst="rect">
            <a:avLst/>
          </a:prstGeom>
        </p:spPr>
      </p:pic>
      <p:sp>
        <p:nvSpPr>
          <p:cNvPr id="2" name="Rectangle 1">
            <a:extLst>
              <a:ext uri="{FF2B5EF4-FFF2-40B4-BE49-F238E27FC236}">
                <a16:creationId xmlns:a16="http://schemas.microsoft.com/office/drawing/2014/main" id="{D41C089C-96CF-7934-8959-BDA01DC8C6E2}"/>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240306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descr="A graph of a number of stations&#10;&#10;Description automatically generated">
            <a:extLst>
              <a:ext uri="{FF2B5EF4-FFF2-40B4-BE49-F238E27FC236}">
                <a16:creationId xmlns:a16="http://schemas.microsoft.com/office/drawing/2014/main" id="{14124601-4D97-88CF-8810-4376F92DDDA1}"/>
              </a:ext>
            </a:extLst>
          </p:cNvPr>
          <p:cNvPicPr>
            <a:picLocks noGrp="1" noChangeAspect="1"/>
          </p:cNvPicPr>
          <p:nvPr>
            <p:ph idx="1"/>
          </p:nvPr>
        </p:nvPicPr>
        <p:blipFill>
          <a:blip r:embed="rId2"/>
          <a:stretch>
            <a:fillRect/>
          </a:stretch>
        </p:blipFill>
        <p:spPr>
          <a:xfrm>
            <a:off x="400309" y="2825780"/>
            <a:ext cx="5299346" cy="3314405"/>
          </a:xfrm>
        </p:spPr>
      </p:pic>
      <p:pic>
        <p:nvPicPr>
          <p:cNvPr id="3" name="Picture 2" descr="A graph with blue lines and white text&#10;&#10;Description automatically generated">
            <a:extLst>
              <a:ext uri="{FF2B5EF4-FFF2-40B4-BE49-F238E27FC236}">
                <a16:creationId xmlns:a16="http://schemas.microsoft.com/office/drawing/2014/main" id="{99D8B5E7-D7C5-9CB4-1B77-4322DD7102C8}"/>
              </a:ext>
            </a:extLst>
          </p:cNvPr>
          <p:cNvPicPr>
            <a:picLocks noChangeAspect="1"/>
          </p:cNvPicPr>
          <p:nvPr/>
        </p:nvPicPr>
        <p:blipFill>
          <a:blip r:embed="rId3"/>
          <a:stretch>
            <a:fillRect/>
          </a:stretch>
        </p:blipFill>
        <p:spPr>
          <a:xfrm>
            <a:off x="5912686" y="2826079"/>
            <a:ext cx="5566447" cy="3322915"/>
          </a:xfrm>
          <a:prstGeom prst="rect">
            <a:avLst/>
          </a:prstGeom>
        </p:spPr>
      </p:pic>
      <p:sp>
        <p:nvSpPr>
          <p:cNvPr id="6" name="Google Shape;102;p15">
            <a:extLst>
              <a:ext uri="{FF2B5EF4-FFF2-40B4-BE49-F238E27FC236}">
                <a16:creationId xmlns:a16="http://schemas.microsoft.com/office/drawing/2014/main" id="{BDF95225-A947-C3A7-DDB1-2A9A3B0A3093}"/>
              </a:ext>
            </a:extLst>
          </p:cNvPr>
          <p:cNvSpPr txBox="1">
            <a:spLocks/>
          </p:cNvSpPr>
          <p:nvPr/>
        </p:nvSpPr>
        <p:spPr>
          <a:xfrm>
            <a:off x="362824" y="430503"/>
            <a:ext cx="10670322" cy="1651404"/>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B40000"/>
              </a:buClr>
              <a:buSzPts val="2800"/>
            </a:pPr>
            <a:r>
              <a:rPr lang="en-US" sz="2800" b="1">
                <a:solidFill>
                  <a:srgbClr val="B40000"/>
                </a:solidFill>
                <a:latin typeface="Arial"/>
                <a:cs typeface="Arial"/>
                <a:sym typeface="Arial"/>
              </a:rPr>
              <a:t>Exploratory Analysis / Summary Statistics – 4/5</a:t>
            </a:r>
            <a:endParaRPr lang="en-US" sz="2800" b="1">
              <a:solidFill>
                <a:srgbClr val="B40000"/>
              </a:solidFill>
              <a:latin typeface="Arial"/>
              <a:cs typeface="Arial"/>
            </a:endParaRPr>
          </a:p>
        </p:txBody>
      </p:sp>
      <p:sp>
        <p:nvSpPr>
          <p:cNvPr id="8" name="TextBox 7">
            <a:extLst>
              <a:ext uri="{FF2B5EF4-FFF2-40B4-BE49-F238E27FC236}">
                <a16:creationId xmlns:a16="http://schemas.microsoft.com/office/drawing/2014/main" id="{F909E3AC-FE51-51C0-EAE2-C96E0A015A0E}"/>
              </a:ext>
            </a:extLst>
          </p:cNvPr>
          <p:cNvSpPr txBox="1"/>
          <p:nvPr/>
        </p:nvSpPr>
        <p:spPr>
          <a:xfrm>
            <a:off x="398476" y="1950440"/>
            <a:ext cx="104442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ea typeface="Calibri"/>
                <a:cs typeface="Calibri"/>
              </a:rPr>
              <a:t>The bustling stations in 2019 and 2020 are listed in the graphs below. </a:t>
            </a:r>
            <a:endParaRPr lang="en-US"/>
          </a:p>
          <a:p>
            <a:pPr marL="285750" indent="-285750">
              <a:buFont typeface="Wingdings"/>
              <a:buChar char="§"/>
            </a:pPr>
            <a:r>
              <a:rPr lang="en-US">
                <a:ea typeface="Calibri"/>
                <a:cs typeface="Calibri"/>
              </a:rPr>
              <a:t>In both years, MIT at Mass Ave/Amherst St. and Central Square at Mass Ave/Essex St. rank at the top.</a:t>
            </a:r>
          </a:p>
        </p:txBody>
      </p:sp>
      <p:sp>
        <p:nvSpPr>
          <p:cNvPr id="4" name="Rectangle 3">
            <a:extLst>
              <a:ext uri="{FF2B5EF4-FFF2-40B4-BE49-F238E27FC236}">
                <a16:creationId xmlns:a16="http://schemas.microsoft.com/office/drawing/2014/main" id="{673B367C-1C79-A14E-3D85-34BE3D950EA0}"/>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20486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381FDB-2F45-A214-D901-45D1B0E106AF}"/>
              </a:ext>
            </a:extLst>
          </p:cNvPr>
          <p:cNvSpPr txBox="1"/>
          <p:nvPr/>
        </p:nvSpPr>
        <p:spPr>
          <a:xfrm>
            <a:off x="163773" y="243385"/>
            <a:ext cx="85776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B40000"/>
                </a:solidFill>
                <a:latin typeface="Arial"/>
                <a:cs typeface="Arial"/>
              </a:rPr>
              <a:t>Exploratory Analysis / Summary Statistics – 5/5</a:t>
            </a:r>
          </a:p>
        </p:txBody>
      </p:sp>
      <p:sp>
        <p:nvSpPr>
          <p:cNvPr id="15" name="TextBox 14">
            <a:extLst>
              <a:ext uri="{FF2B5EF4-FFF2-40B4-BE49-F238E27FC236}">
                <a16:creationId xmlns:a16="http://schemas.microsoft.com/office/drawing/2014/main" id="{2DA4FD97-9F88-DFF5-BB6A-B5BE1410FC7A}"/>
              </a:ext>
            </a:extLst>
          </p:cNvPr>
          <p:cNvSpPr txBox="1"/>
          <p:nvPr/>
        </p:nvSpPr>
        <p:spPr>
          <a:xfrm>
            <a:off x="164232" y="767321"/>
            <a:ext cx="6236650"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chemeClr val="accent1"/>
                </a:solidFill>
                <a:ea typeface="+mn-lt"/>
                <a:cs typeface="+mn-lt"/>
              </a:rPr>
              <a:t>Bike usage at different Start-end stations:</a:t>
            </a:r>
            <a:endParaRPr lang="en-US">
              <a:solidFill>
                <a:schemeClr val="accent1"/>
              </a:solidFill>
            </a:endParaRPr>
          </a:p>
        </p:txBody>
      </p:sp>
      <p:sp>
        <p:nvSpPr>
          <p:cNvPr id="16" name="TextBox 15">
            <a:extLst>
              <a:ext uri="{FF2B5EF4-FFF2-40B4-BE49-F238E27FC236}">
                <a16:creationId xmlns:a16="http://schemas.microsoft.com/office/drawing/2014/main" id="{53D3D836-4101-747B-62A8-CB8ED39AE830}"/>
              </a:ext>
            </a:extLst>
          </p:cNvPr>
          <p:cNvSpPr txBox="1"/>
          <p:nvPr/>
        </p:nvSpPr>
        <p:spPr>
          <a:xfrm>
            <a:off x="243386" y="1335206"/>
            <a:ext cx="56092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a:latin typeface="Calibri"/>
                <a:ea typeface="+mn-ea"/>
                <a:cs typeface="+mn-cs"/>
              </a:rPr>
              <a:t>The interaction between bike stations in year </a:t>
            </a:r>
            <a:r>
              <a:rPr lang="en-US">
                <a:latin typeface="Calibri"/>
              </a:rPr>
              <a:t>2019</a:t>
            </a:r>
            <a:r>
              <a:rPr lang="en-US" sz="1800" kern="1200">
                <a:latin typeface="Calibri"/>
                <a:ea typeface="+mn-ea"/>
                <a:cs typeface="+mn-cs"/>
              </a:rPr>
              <a:t>:</a:t>
            </a:r>
            <a:endParaRPr lang="en-US"/>
          </a:p>
        </p:txBody>
      </p:sp>
      <p:sp>
        <p:nvSpPr>
          <p:cNvPr id="17" name="TextBox 16">
            <a:extLst>
              <a:ext uri="{FF2B5EF4-FFF2-40B4-BE49-F238E27FC236}">
                <a16:creationId xmlns:a16="http://schemas.microsoft.com/office/drawing/2014/main" id="{1A58013A-F995-7E31-0D4D-C1C3E8C28AA0}"/>
              </a:ext>
            </a:extLst>
          </p:cNvPr>
          <p:cNvSpPr txBox="1"/>
          <p:nvPr/>
        </p:nvSpPr>
        <p:spPr>
          <a:xfrm>
            <a:off x="5588758" y="1335206"/>
            <a:ext cx="59617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interaction between bike stations in year 2020:</a:t>
            </a:r>
          </a:p>
        </p:txBody>
      </p:sp>
      <p:pic>
        <p:nvPicPr>
          <p:cNvPr id="18" name="Picture 17">
            <a:extLst>
              <a:ext uri="{FF2B5EF4-FFF2-40B4-BE49-F238E27FC236}">
                <a16:creationId xmlns:a16="http://schemas.microsoft.com/office/drawing/2014/main" id="{4921DE91-EAF4-75D9-BC4C-97D0A23E201E}"/>
              </a:ext>
            </a:extLst>
          </p:cNvPr>
          <p:cNvPicPr>
            <a:picLocks noChangeAspect="1"/>
          </p:cNvPicPr>
          <p:nvPr/>
        </p:nvPicPr>
        <p:blipFill>
          <a:blip r:embed="rId2"/>
          <a:stretch>
            <a:fillRect/>
          </a:stretch>
        </p:blipFill>
        <p:spPr>
          <a:xfrm>
            <a:off x="5586187" y="1718480"/>
            <a:ext cx="5466520" cy="4899546"/>
          </a:xfrm>
          <a:prstGeom prst="rect">
            <a:avLst/>
          </a:prstGeom>
        </p:spPr>
      </p:pic>
      <p:pic>
        <p:nvPicPr>
          <p:cNvPr id="19" name="Picture 18" descr="A graph of a heatmap&#10;&#10;Description automatically generated">
            <a:extLst>
              <a:ext uri="{FF2B5EF4-FFF2-40B4-BE49-F238E27FC236}">
                <a16:creationId xmlns:a16="http://schemas.microsoft.com/office/drawing/2014/main" id="{29D95D0B-CAC3-C02A-E091-50BC88EA8203}"/>
              </a:ext>
            </a:extLst>
          </p:cNvPr>
          <p:cNvPicPr>
            <a:picLocks noChangeAspect="1"/>
          </p:cNvPicPr>
          <p:nvPr/>
        </p:nvPicPr>
        <p:blipFill>
          <a:blip r:embed="rId3"/>
          <a:stretch>
            <a:fillRect/>
          </a:stretch>
        </p:blipFill>
        <p:spPr>
          <a:xfrm>
            <a:off x="164327" y="1718481"/>
            <a:ext cx="5312422" cy="4899546"/>
          </a:xfrm>
          <a:prstGeom prst="rect">
            <a:avLst/>
          </a:prstGeom>
        </p:spPr>
      </p:pic>
      <p:sp>
        <p:nvSpPr>
          <p:cNvPr id="3" name="Rectangle 2">
            <a:extLst>
              <a:ext uri="{FF2B5EF4-FFF2-40B4-BE49-F238E27FC236}">
                <a16:creationId xmlns:a16="http://schemas.microsoft.com/office/drawing/2014/main" id="{F5C4E02D-688F-4DC3-6E41-70B20D67D6D2}"/>
              </a:ext>
            </a:extLst>
          </p:cNvPr>
          <p:cNvSpPr/>
          <p:nvPr/>
        </p:nvSpPr>
        <p:spPr>
          <a:xfrm rot="10800000" flipV="1">
            <a:off x="9515856" y="52166"/>
            <a:ext cx="2810256" cy="38563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spcAft>
                <a:spcPts val="800"/>
              </a:spcAft>
            </a:pPr>
            <a:r>
              <a:rPr lang="en-US" sz="1600" b="1" err="1">
                <a:solidFill>
                  <a:srgbClr val="FF0000"/>
                </a:solidFill>
                <a:latin typeface="Arial" panose="020B0604020202020204" pitchFamily="34" charset="0"/>
                <a:cs typeface="Arial" panose="020B0604020202020204" pitchFamily="34" charset="0"/>
              </a:rPr>
              <a:t>Yuanchun</a:t>
            </a:r>
            <a:r>
              <a:rPr lang="en-US" sz="1600" b="1">
                <a:solidFill>
                  <a:srgbClr val="FF0000"/>
                </a:solidFill>
                <a:latin typeface="Arial" panose="020B0604020202020204" pitchFamily="34" charset="0"/>
                <a:cs typeface="Arial" panose="020B0604020202020204" pitchFamily="34" charset="0"/>
              </a:rPr>
              <a:t>, Hua, Isaac</a:t>
            </a:r>
          </a:p>
        </p:txBody>
      </p:sp>
    </p:spTree>
    <p:extLst>
      <p:ext uri="{BB962C8B-B14F-4D97-AF65-F5344CB8AC3E}">
        <p14:creationId xmlns:p14="http://schemas.microsoft.com/office/powerpoint/2010/main" val="56732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9</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BANA 5205 – Team Final Project</vt:lpstr>
      <vt:lpstr>PowerPoint Presentation</vt:lpstr>
      <vt:lpstr>Reminder: Problem Statement</vt:lpstr>
      <vt:lpstr>High-Level Approach of Our Research Analysis</vt:lpstr>
      <vt:lpstr>PowerPoint Presentation</vt:lpstr>
      <vt:lpstr>PowerPoint Presentation</vt:lpstr>
      <vt:lpstr>PowerPoint Presentation</vt:lpstr>
      <vt:lpstr>PowerPoint Presentation</vt:lpstr>
      <vt:lpstr>PowerPoint Presentation</vt:lpstr>
      <vt:lpstr>Multinomial Logit Model Output</vt:lpstr>
      <vt:lpstr>Exponential Smoothing / Holt-Winters Output</vt:lpstr>
      <vt:lpstr>Capacity Optimization – MIT at Mass Ave / Amherst St (id: 67)</vt:lpstr>
      <vt:lpstr>Capacity Optimization – Normal Distribution Model</vt:lpstr>
      <vt:lpstr>Capacity Optimization – Moving Forward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 of Ari’s Workflow</dc:title>
  <dc:creator>Isaac Kim</dc:creator>
  <cp:revision>107</cp:revision>
  <dcterms:created xsi:type="dcterms:W3CDTF">2024-03-23T19:01:08Z</dcterms:created>
  <dcterms:modified xsi:type="dcterms:W3CDTF">2024-05-06T04:11:02Z</dcterms:modified>
</cp:coreProperties>
</file>