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95" r:id="rId5"/>
    <p:sldId id="396" r:id="rId6"/>
    <p:sldId id="397" r:id="rId7"/>
    <p:sldId id="398" r:id="rId8"/>
    <p:sldId id="393" r:id="rId9"/>
    <p:sldId id="3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66"/>
  </p:normalViewPr>
  <p:slideViewPr>
    <p:cSldViewPr snapToGrid="0">
      <p:cViewPr varScale="1">
        <p:scale>
          <a:sx n="126" d="100"/>
          <a:sy n="126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225B-14BC-B716-04FF-58BB16E8B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49A5E-DCC3-6124-EB17-466E51B67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1EBC1-F6EF-6794-3BF9-78939131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2A567-FD28-7525-3FC3-2445F2F5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F7EF8-FA2D-F9BB-CE47-A89EB6B9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6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3960-5299-BD40-E077-14E9531B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C24F5-A45A-3054-C61A-438C6F16B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2DA98-4816-9F79-F2A8-A3F51819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6F209-D0B5-93E5-0256-DB71767D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5F246-F1AE-6FAF-0135-A604BDE3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6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C0AFE-846A-3068-FB4F-272008F95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BA0F9-9BC4-9809-3E89-71E3AC415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8F31C-F535-4FFF-5AA6-22ED714B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5545F-496E-DB21-AC2F-47C2BDD6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693F-36CD-1A7B-72AA-12782B7C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4D1C-5878-0CAD-9229-9F43EF13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CA235-F257-17F7-66E5-2913B3627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EF71-5490-1931-6E3E-16372289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D80BA-974F-3E56-AEB2-4AC6C751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483FC-A4CE-06CF-C303-71A035E6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6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E7F5-646C-04F7-F7FE-18EA4990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2A16B-11D6-D1A0-2E0D-33E3EC6F7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48EF-7FFA-ABB4-D9DD-F8B0B806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B57AE-4CD4-F79C-80E5-F8CED993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38307-CCE5-D40A-9375-C3EB2C10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5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DFC9-A8C2-688D-BB39-3ED9FD04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F0D5-BD7E-BA34-76B5-49269531B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E2FB8-8A74-3C8A-BED9-355D40BE6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EC21A-E3B1-F8AD-1479-9C9D45B0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C1881-A078-FFF3-63A9-B07EBEE6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71393-3823-EC8B-E0AE-197122D7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AEDE-2D1F-23B6-6197-6184BD6E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FBB9-2251-D744-4EAD-D03016F00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17048-8528-CB9C-E4A8-550E34303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F81C5-2EF2-8183-CB35-6FA82129F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730B5-5695-1D62-FAF5-7FE92DDF6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B6A36-A47F-071C-DE89-F9F42689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10389-7A47-7D49-0EAE-9AC9E7C3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3FBEA-1BA7-5D5C-FC2E-E675588E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2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8499-AC20-467C-9B87-1E63E289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C155F-2A05-F53C-533D-1E124948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D3ABD-0E9B-68B8-6059-6E77B4F0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4DE25-D1BC-93D8-6CCA-073689FC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3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298F3-9417-44FF-D088-14B24B32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3D0E2-96ED-D957-C9B6-9D0FDE27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50EA5-4125-ECD7-6061-7900F679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C9E7-752D-E099-375B-83E364A9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B392A-7D6D-36FA-52D1-66B76E2D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CC108-9CB8-676B-C648-B5FD274CF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EB154-1348-32CA-CF4F-CD78DCE7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FCB1A-1896-D56C-EBB4-D99ACEC4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174CC-E44A-171D-E596-38AF4922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2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294A-E054-13B1-FFF3-D14ED83E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A3AEE-E0BB-914B-58EA-54D840D3A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CC6BA-4662-D5C1-298F-F54DFF737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41C84-6187-8E3F-7DEF-1BFCAB3E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BA4DB-4963-D257-D6EF-D33B5C1B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751D1-8704-2C4D-6EAD-7B337643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A6261-23E3-8939-F120-BE423B5C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F3D7E-E471-A832-E1C5-644130C9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95C3-8C0A-AC77-A123-C7BFB1417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D55C-414F-70F9-A041-B3DFFF6EA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415ED-4D81-B8E2-5515-44B99BD6D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1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486B-6CCD-FFF7-96E6-B03CA5AF5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BCBM HTMA438: Subtype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FC4DB-2CAA-0A5E-473B-D6BC897C0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GeoMx</a:t>
            </a:r>
            <a:r>
              <a:rPr lang="en-US" dirty="0"/>
              <a:t> Digital </a:t>
            </a:r>
            <a:r>
              <a:rPr lang="en-US"/>
              <a:t>Spatial 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5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00A0-0464-7365-4E2D-CEE3E376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Subtype Primary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E0EF-BD6B-6CF5-953C-D72673117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HER2-/HR+: 13 pts </a:t>
            </a:r>
          </a:p>
          <a:p>
            <a:pPr lvl="1"/>
            <a:r>
              <a:rPr lang="en-US" dirty="0"/>
              <a:t>HER2-0: 2 pts </a:t>
            </a:r>
          </a:p>
          <a:p>
            <a:pPr lvl="1"/>
            <a:r>
              <a:rPr lang="en-US" dirty="0"/>
              <a:t>HER2-Low Positive: 6 pts</a:t>
            </a:r>
          </a:p>
          <a:p>
            <a:pPr lvl="1"/>
            <a:r>
              <a:rPr lang="en-US" dirty="0"/>
              <a:t>HER2 Unknown: 9 pts</a:t>
            </a:r>
          </a:p>
          <a:p>
            <a:r>
              <a:rPr lang="en-US" dirty="0"/>
              <a:t>HER2+/HR-: 2 pts</a:t>
            </a:r>
          </a:p>
          <a:p>
            <a:r>
              <a:rPr lang="en-US" dirty="0"/>
              <a:t>HER2+/HR+: 14 pts</a:t>
            </a:r>
          </a:p>
          <a:p>
            <a:r>
              <a:rPr lang="en-US" dirty="0"/>
              <a:t>TNBC: 9 pts</a:t>
            </a:r>
          </a:p>
          <a:p>
            <a:pPr lvl="1"/>
            <a:r>
              <a:rPr lang="en-US" dirty="0"/>
              <a:t>HER2-0: 5 pts</a:t>
            </a:r>
          </a:p>
          <a:p>
            <a:pPr lvl="1"/>
            <a:r>
              <a:rPr lang="en-US" dirty="0"/>
              <a:t>HER2-Low Positive: 2 pts</a:t>
            </a:r>
          </a:p>
          <a:p>
            <a:pPr lvl="1"/>
            <a:r>
              <a:rPr lang="en-US" dirty="0"/>
              <a:t>HER2 Unknown: 2 pts</a:t>
            </a:r>
          </a:p>
        </p:txBody>
      </p:sp>
    </p:spTree>
    <p:extLst>
      <p:ext uri="{BB962C8B-B14F-4D97-AF65-F5344CB8AC3E}">
        <p14:creationId xmlns:p14="http://schemas.microsoft.com/office/powerpoint/2010/main" val="27404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57C7-9658-0D3B-3663-6D18A41F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Subtype Mets (with Primary Fallback)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FA66B-C243-6B01-1230-E6D2FAA3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HER2-/HR+: 15 pts</a:t>
            </a:r>
          </a:p>
          <a:p>
            <a:pPr lvl="1"/>
            <a:r>
              <a:rPr lang="en-US" dirty="0"/>
              <a:t>HER2-0: 1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HER2-Low Positive: 5 pts</a:t>
            </a:r>
          </a:p>
          <a:p>
            <a:pPr lvl="1"/>
            <a:r>
              <a:rPr lang="en-US" dirty="0"/>
              <a:t>HER2 Unknown/Not done: 9 pts</a:t>
            </a:r>
          </a:p>
          <a:p>
            <a:r>
              <a:rPr lang="en-US" dirty="0"/>
              <a:t>HER2+/HR-: 3 pts</a:t>
            </a:r>
          </a:p>
          <a:p>
            <a:r>
              <a:rPr lang="en-US" dirty="0"/>
              <a:t>HER2+/HR+: 12 pts</a:t>
            </a:r>
          </a:p>
          <a:p>
            <a:r>
              <a:rPr lang="en-US" dirty="0"/>
              <a:t>TNBC: 8 pts</a:t>
            </a:r>
          </a:p>
          <a:p>
            <a:pPr lvl="1"/>
            <a:r>
              <a:rPr lang="en-US" dirty="0"/>
              <a:t>HER2-0: 5 pts</a:t>
            </a:r>
          </a:p>
          <a:p>
            <a:pPr lvl="1"/>
            <a:r>
              <a:rPr lang="en-US" dirty="0"/>
              <a:t>HER2-Low Positive: 2 pts</a:t>
            </a:r>
          </a:p>
          <a:p>
            <a:pPr lvl="1"/>
            <a:r>
              <a:rPr lang="en-US" dirty="0"/>
              <a:t>HER2 Unknown: 1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3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F9F0-91E3-C06A-988C-B99CE557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Primary to Mets Subtype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9055-FA2C-C384-5C00-0E061000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HER2+/HR+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HER2-/HR+</a:t>
            </a:r>
          </a:p>
          <a:p>
            <a:pPr lvl="1"/>
            <a:r>
              <a:rPr lang="en-US" dirty="0"/>
              <a:t>3 pts</a:t>
            </a:r>
          </a:p>
          <a:p>
            <a:r>
              <a:rPr lang="en-US" dirty="0"/>
              <a:t>HER2-/HR+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HER2+/HR+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pt</a:t>
            </a:r>
            <a:endParaRPr lang="en-US" dirty="0"/>
          </a:p>
          <a:p>
            <a:r>
              <a:rPr lang="en-US" dirty="0"/>
              <a:t>TNBC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HER2+/HR-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7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F543-38A3-7CAA-EE46-80A5EE5E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HER2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BD37-0C74-A9CE-8AF9-8D22E297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HER2+    HER2-low positive</a:t>
            </a:r>
          </a:p>
          <a:p>
            <a:pPr lvl="1"/>
            <a:r>
              <a:rPr lang="en-US" dirty="0">
                <a:sym typeface="Wingdings" pitchFamily="2" charset="2"/>
              </a:rPr>
              <a:t>1 </a:t>
            </a:r>
            <a:r>
              <a:rPr lang="en-US" dirty="0" err="1">
                <a:sym typeface="Wingdings" pitchFamily="2" charset="2"/>
              </a:rPr>
              <a:t>pt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HER2+    HER2-0</a:t>
            </a:r>
          </a:p>
          <a:p>
            <a:pPr lvl="1"/>
            <a:r>
              <a:rPr lang="en-US" dirty="0">
                <a:sym typeface="Wingdings" pitchFamily="2" charset="2"/>
              </a:rPr>
              <a:t>1 </a:t>
            </a:r>
            <a:r>
              <a:rPr lang="en-US" dirty="0" err="1">
                <a:sym typeface="Wingdings" pitchFamily="2" charset="2"/>
              </a:rPr>
              <a:t>pt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HER2+  </a:t>
            </a:r>
            <a:r>
              <a:rPr lang="en-US" dirty="0">
                <a:sym typeface="Wingdings" pitchFamily="2" charset="2"/>
              </a:rPr>
              <a:t>  Unknown/Not done</a:t>
            </a:r>
          </a:p>
          <a:p>
            <a:pPr lvl="1"/>
            <a:r>
              <a:rPr lang="en-US" dirty="0">
                <a:sym typeface="Wingdings" pitchFamily="2" charset="2"/>
              </a:rPr>
              <a:t>5 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3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F543-38A3-7CAA-EE46-80A5EE5E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HER2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BD37-0C74-A9CE-8AF9-8D22E297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HER2-0    HER2-low positive</a:t>
            </a:r>
          </a:p>
          <a:p>
            <a:pPr lvl="1"/>
            <a:r>
              <a:rPr lang="en-US" dirty="0">
                <a:sym typeface="Wingdings" pitchFamily="2" charset="2"/>
              </a:rPr>
              <a:t>2 pts</a:t>
            </a:r>
          </a:p>
          <a:p>
            <a:r>
              <a:rPr lang="en-US" dirty="0"/>
              <a:t>HER2-0  </a:t>
            </a:r>
            <a:r>
              <a:rPr lang="en-US" dirty="0">
                <a:sym typeface="Wingdings" pitchFamily="2" charset="2"/>
              </a:rPr>
              <a:t>  Unknown/Not done</a:t>
            </a:r>
          </a:p>
          <a:p>
            <a:pPr lvl="1"/>
            <a:r>
              <a:rPr lang="en-US" dirty="0">
                <a:sym typeface="Wingdings" pitchFamily="2" charset="2"/>
              </a:rPr>
              <a:t>2 pts</a:t>
            </a:r>
          </a:p>
        </p:txBody>
      </p:sp>
    </p:spTree>
    <p:extLst>
      <p:ext uri="{BB962C8B-B14F-4D97-AF65-F5344CB8AC3E}">
        <p14:creationId xmlns:p14="http://schemas.microsoft.com/office/powerpoint/2010/main" val="20814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F543-38A3-7CAA-EE46-80A5EE5E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HER2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BD37-0C74-A9CE-8AF9-8D22E297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HER2-Low Positive    HER2+</a:t>
            </a:r>
          </a:p>
          <a:p>
            <a:pPr lvl="1"/>
            <a:r>
              <a:rPr lang="en-US" dirty="0">
                <a:sym typeface="Wingdings" pitchFamily="2" charset="2"/>
              </a:rPr>
              <a:t>2 pts</a:t>
            </a:r>
          </a:p>
          <a:p>
            <a:r>
              <a:rPr lang="en-US" dirty="0">
                <a:sym typeface="Wingdings" pitchFamily="2" charset="2"/>
              </a:rPr>
              <a:t>HER2-Low Positive    HER2-0</a:t>
            </a:r>
          </a:p>
          <a:p>
            <a:pPr lvl="1"/>
            <a:r>
              <a:rPr lang="en-US" dirty="0">
                <a:sym typeface="Wingdings" pitchFamily="2" charset="2"/>
              </a:rPr>
              <a:t>1 </a:t>
            </a:r>
            <a:r>
              <a:rPr lang="en-US" dirty="0" err="1">
                <a:sym typeface="Wingdings" pitchFamily="2" charset="2"/>
              </a:rPr>
              <a:t>pt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HER2-Low Positive  </a:t>
            </a:r>
            <a:r>
              <a:rPr lang="en-US" dirty="0">
                <a:sym typeface="Wingdings" pitchFamily="2" charset="2"/>
              </a:rPr>
              <a:t>  Unknown/Not done</a:t>
            </a:r>
          </a:p>
          <a:p>
            <a:pPr lvl="1"/>
            <a:r>
              <a:rPr lang="en-US" dirty="0">
                <a:sym typeface="Wingdings" pitchFamily="2" charset="2"/>
              </a:rPr>
              <a:t>5 pts</a:t>
            </a:r>
          </a:p>
        </p:txBody>
      </p:sp>
    </p:spTree>
    <p:extLst>
      <p:ext uri="{BB962C8B-B14F-4D97-AF65-F5344CB8AC3E}">
        <p14:creationId xmlns:p14="http://schemas.microsoft.com/office/powerpoint/2010/main" val="105095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2A81-5DD5-0E8E-9F12-BE6457C6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HER2 Primary Status in TNBC and HR+ immune AOI</a:t>
            </a:r>
          </a:p>
        </p:txBody>
      </p:sp>
      <p:pic>
        <p:nvPicPr>
          <p:cNvPr id="5" name="Content Placeholder 4" descr="A graph with a red and blue line&#10;&#10;Description automatically generated">
            <a:extLst>
              <a:ext uri="{FF2B5EF4-FFF2-40B4-BE49-F238E27FC236}">
                <a16:creationId xmlns:a16="http://schemas.microsoft.com/office/drawing/2014/main" id="{FAD4FD2B-E221-577B-ABB0-A432FD4F4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458" y="2260632"/>
            <a:ext cx="4800597" cy="2964049"/>
          </a:xfr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F28D9ABB-62BC-F9ED-F7B9-F99E0D63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127" y="1971220"/>
            <a:ext cx="3542872" cy="3542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192A1-84A9-3323-BCBB-BA984B268632}"/>
              </a:ext>
            </a:extLst>
          </p:cNvPr>
          <p:cNvSpPr txBox="1"/>
          <p:nvPr/>
        </p:nvSpPr>
        <p:spPr>
          <a:xfrm>
            <a:off x="3371336" y="612354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TNBC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CF79D2-F84A-68A8-F1F0-CA4EDCA7C09F}"/>
              </a:ext>
            </a:extLst>
          </p:cNvPr>
          <p:cNvSpPr txBox="1"/>
          <p:nvPr/>
        </p:nvSpPr>
        <p:spPr>
          <a:xfrm>
            <a:off x="8393686" y="6123419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HER2-/HR+</a:t>
            </a:r>
          </a:p>
        </p:txBody>
      </p:sp>
    </p:spTree>
    <p:extLst>
      <p:ext uri="{BB962C8B-B14F-4D97-AF65-F5344CB8AC3E}">
        <p14:creationId xmlns:p14="http://schemas.microsoft.com/office/powerpoint/2010/main" val="190899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2A81-5DD5-0E8E-9F12-BE6457C6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HER2 Primary Status in TNBC and HR+ tumor AOI</a:t>
            </a:r>
          </a:p>
        </p:txBody>
      </p:sp>
      <p:pic>
        <p:nvPicPr>
          <p:cNvPr id="7" name="Content Placeholder 6" descr="A graph of a graph&#10;&#10;Description automatically generated">
            <a:extLst>
              <a:ext uri="{FF2B5EF4-FFF2-40B4-BE49-F238E27FC236}">
                <a16:creationId xmlns:a16="http://schemas.microsoft.com/office/drawing/2014/main" id="{D09EA450-788F-DD27-3E4B-22841A0AA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514" y="1808253"/>
            <a:ext cx="4060486" cy="406048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DD4DEB-CA09-6DDC-A5CF-38BDFD6BAAA3}"/>
              </a:ext>
            </a:extLst>
          </p:cNvPr>
          <p:cNvSpPr txBox="1"/>
          <p:nvPr/>
        </p:nvSpPr>
        <p:spPr>
          <a:xfrm>
            <a:off x="3371336" y="612354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TNBC</a:t>
            </a:r>
          </a:p>
        </p:txBody>
      </p:sp>
      <p:pic>
        <p:nvPicPr>
          <p:cNvPr id="12" name="Picture 11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39D6FE92-D512-D84E-D813-F48D9A42C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878" y="2358563"/>
            <a:ext cx="4793822" cy="29598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EF6BCD-2DDD-C3CA-C451-E02005FF5B07}"/>
              </a:ext>
            </a:extLst>
          </p:cNvPr>
          <p:cNvSpPr txBox="1"/>
          <p:nvPr/>
        </p:nvSpPr>
        <p:spPr>
          <a:xfrm>
            <a:off x="8393686" y="6123419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HER2-/HR+</a:t>
            </a:r>
          </a:p>
        </p:txBody>
      </p:sp>
    </p:spTree>
    <p:extLst>
      <p:ext uri="{BB962C8B-B14F-4D97-AF65-F5344CB8AC3E}">
        <p14:creationId xmlns:p14="http://schemas.microsoft.com/office/powerpoint/2010/main" val="194667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258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BCBM HTMA438: Subtype Analysis</vt:lpstr>
      <vt:lpstr>Overall Subtype Primary</vt:lpstr>
      <vt:lpstr>Overall Subtype Mets (with Primary Fallback)</vt:lpstr>
      <vt:lpstr>Changes in Primary to Mets Subtype</vt:lpstr>
      <vt:lpstr>Changes in HER2 Status</vt:lpstr>
      <vt:lpstr>Changes in HER2 Status</vt:lpstr>
      <vt:lpstr>Changes in HER2 Status</vt:lpstr>
      <vt:lpstr>HER2 Primary Status in TNBC and HR+ immune AOI</vt:lpstr>
      <vt:lpstr>HER2 Primary Status in TNBC and HR+ tumor AOI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Subtype Analysis</dc:title>
  <dc:creator>Kurnia, Patrick Theodore</dc:creator>
  <cp:lastModifiedBy>Kurnia, Patrick Theodore</cp:lastModifiedBy>
  <cp:revision>10</cp:revision>
  <dcterms:created xsi:type="dcterms:W3CDTF">2024-01-16T14:17:07Z</dcterms:created>
  <dcterms:modified xsi:type="dcterms:W3CDTF">2024-02-08T19:20:17Z</dcterms:modified>
</cp:coreProperties>
</file>