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70" r:id="rId2"/>
    <p:sldId id="271" r:id="rId3"/>
    <p:sldId id="272"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3" r:id="rId18"/>
    <p:sldId id="274" r:id="rId19"/>
    <p:sldId id="275" r:id="rId20"/>
    <p:sldId id="276" r:id="rId21"/>
    <p:sldId id="277"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66FF"/>
    <a:srgbClr val="FFFF66"/>
    <a:srgbClr val="00CC99"/>
    <a:srgbClr val="6699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51" autoAdjust="0"/>
  </p:normalViewPr>
  <p:slideViewPr>
    <p:cSldViewPr>
      <p:cViewPr>
        <p:scale>
          <a:sx n="110" d="100"/>
          <a:sy n="110" d="100"/>
        </p:scale>
        <p:origin x="-22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9F0226-1FEA-4649-B3EA-59E6864FCF8D}" type="datetimeFigureOut">
              <a:rPr lang="de-DE" smtClean="0"/>
              <a:t>28.03.2014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8873A1-F5BE-49DF-A839-1E6B06CE4253}" type="slidenum">
              <a:rPr lang="de-DE" smtClean="0"/>
              <a:t>‹Nr.›</a:t>
            </a:fld>
            <a:endParaRPr lang="de-DE"/>
          </a:p>
        </p:txBody>
      </p:sp>
    </p:spTree>
    <p:extLst>
      <p:ext uri="{BB962C8B-B14F-4D97-AF65-F5344CB8AC3E}">
        <p14:creationId xmlns:p14="http://schemas.microsoft.com/office/powerpoint/2010/main" val="3788444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de-DE" smtClean="0"/>
              <a:t>Titelmasterformat durch Klicken bearbeiten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7" name="Date Placeholder 6"/>
          <p:cNvSpPr>
            <a:spLocks noGrp="1"/>
          </p:cNvSpPr>
          <p:nvPr>
            <p:ph type="dt" sz="half" idx="10"/>
          </p:nvPr>
        </p:nvSpPr>
        <p:spPr/>
        <p:txBody>
          <a:bodyPr/>
          <a:lstStyle/>
          <a:p>
            <a:fld id="{DBE7F41C-58C4-4A1C-8B51-7E8D355019C3}" type="datetimeFigureOut">
              <a:rPr lang="de-DE" smtClean="0"/>
              <a:t>28.03.2014</a:t>
            </a:fld>
            <a:endParaRPr lang="de-DE"/>
          </a:p>
        </p:txBody>
      </p:sp>
      <p:sp>
        <p:nvSpPr>
          <p:cNvPr id="8" name="Slide Number Placeholder 7"/>
          <p:cNvSpPr>
            <a:spLocks noGrp="1"/>
          </p:cNvSpPr>
          <p:nvPr>
            <p:ph type="sldNum" sz="quarter" idx="11"/>
          </p:nvPr>
        </p:nvSpPr>
        <p:spPr/>
        <p:txBody>
          <a:bodyPr/>
          <a:lstStyle/>
          <a:p>
            <a:fld id="{820BFA8D-D4B0-4A73-97DD-0A78C69422AF}" type="slidenum">
              <a:rPr lang="de-DE" smtClean="0"/>
              <a:t>‹Nr.›</a:t>
            </a:fld>
            <a:endParaRPr lang="de-DE"/>
          </a:p>
        </p:txBody>
      </p:sp>
      <p:sp>
        <p:nvSpPr>
          <p:cNvPr id="9" name="Footer Placeholder 8"/>
          <p:cNvSpPr>
            <a:spLocks noGrp="1"/>
          </p:cNvSpPr>
          <p:nvPr>
            <p:ph type="ftr" sz="quarter" idx="12"/>
          </p:nvPr>
        </p:nvSpPr>
        <p:spPr/>
        <p:txBody>
          <a:bodyPr/>
          <a:lstStyle/>
          <a:p>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DBE7F41C-58C4-4A1C-8B51-7E8D355019C3}" type="datetimeFigureOut">
              <a:rPr lang="de-DE" smtClean="0"/>
              <a:t>28.03.2014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20BFA8D-D4B0-4A73-97DD-0A78C69422AF}"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DBE7F41C-58C4-4A1C-8B51-7E8D355019C3}" type="datetimeFigureOut">
              <a:rPr lang="de-DE" smtClean="0"/>
              <a:t>28.03.2014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20BFA8D-D4B0-4A73-97DD-0A78C69422AF}"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DBE7F41C-58C4-4A1C-8B51-7E8D355019C3}" type="datetimeFigureOut">
              <a:rPr lang="de-DE" smtClean="0"/>
              <a:t>28.03.2014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20BFA8D-D4B0-4A73-97DD-0A78C69422AF}"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de-DE" smtClean="0"/>
              <a:t>Titelmasterformat durch Klicken bearbeiten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DBE7F41C-58C4-4A1C-8B51-7E8D355019C3}" type="datetimeFigureOut">
              <a:rPr lang="de-DE" smtClean="0"/>
              <a:t>28.03.2014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20BFA8D-D4B0-4A73-97DD-0A78C69422AF}"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BE7F41C-58C4-4A1C-8B51-7E8D355019C3}" type="datetimeFigureOut">
              <a:rPr lang="de-DE" smtClean="0"/>
              <a:t>28.03.2014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20BFA8D-D4B0-4A73-97DD-0A78C69422AF}" type="slidenum">
              <a:rPr lang="de-DE" smtClean="0"/>
              <a:t>‹Nr.›</a:t>
            </a:fld>
            <a:endParaRPr lang="de-DE"/>
          </a:p>
        </p:txBody>
      </p:sp>
      <p:sp>
        <p:nvSpPr>
          <p:cNvPr id="9" name="Title 8"/>
          <p:cNvSpPr>
            <a:spLocks noGrp="1"/>
          </p:cNvSpPr>
          <p:nvPr>
            <p:ph type="title"/>
          </p:nvPr>
        </p:nvSpPr>
        <p:spPr>
          <a:xfrm>
            <a:off x="914400" y="1544715"/>
            <a:ext cx="7315200" cy="1154097"/>
          </a:xfrm>
        </p:spPr>
        <p:txBody>
          <a:bodyPr/>
          <a:lstStyle/>
          <a:p>
            <a:r>
              <a:rPr lang="de-DE" smtClean="0"/>
              <a:t>Titelmasterformat durch Klicken bearbeiten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7" name="Date Placeholder 6"/>
          <p:cNvSpPr>
            <a:spLocks noGrp="1"/>
          </p:cNvSpPr>
          <p:nvPr>
            <p:ph type="dt" sz="half" idx="10"/>
          </p:nvPr>
        </p:nvSpPr>
        <p:spPr/>
        <p:txBody>
          <a:bodyPr/>
          <a:lstStyle/>
          <a:p>
            <a:fld id="{DBE7F41C-58C4-4A1C-8B51-7E8D355019C3}" type="datetimeFigureOut">
              <a:rPr lang="de-DE" smtClean="0"/>
              <a:t>28.03.2014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820BFA8D-D4B0-4A73-97DD-0A78C69422AF}" type="slidenum">
              <a:rPr lang="de-DE" smtClean="0"/>
              <a:t>‹Nr.›</a:t>
            </a:fld>
            <a:endParaRPr lang="de-DE"/>
          </a:p>
        </p:txBody>
      </p:sp>
      <p:sp>
        <p:nvSpPr>
          <p:cNvPr id="10" name="Title 9"/>
          <p:cNvSpPr>
            <a:spLocks noGrp="1"/>
          </p:cNvSpPr>
          <p:nvPr>
            <p:ph type="title"/>
          </p:nvPr>
        </p:nvSpPr>
        <p:spPr>
          <a:xfrm>
            <a:off x="914400" y="1544715"/>
            <a:ext cx="7315200" cy="1154097"/>
          </a:xfrm>
        </p:spPr>
        <p:txBody>
          <a:bodyPr/>
          <a:lstStyle/>
          <a:p>
            <a:r>
              <a:rPr lang="de-DE" smtClean="0"/>
              <a:t>Titelmasterformat durch Klicken bearbeiten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Date Placeholder 2"/>
          <p:cNvSpPr>
            <a:spLocks noGrp="1"/>
          </p:cNvSpPr>
          <p:nvPr>
            <p:ph type="dt" sz="half" idx="10"/>
          </p:nvPr>
        </p:nvSpPr>
        <p:spPr/>
        <p:txBody>
          <a:bodyPr/>
          <a:lstStyle/>
          <a:p>
            <a:fld id="{DBE7F41C-58C4-4A1C-8B51-7E8D355019C3}" type="datetimeFigureOut">
              <a:rPr lang="de-DE" smtClean="0"/>
              <a:t>28.03.2014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20BFA8D-D4B0-4A73-97DD-0A78C69422AF}"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F41C-58C4-4A1C-8B51-7E8D355019C3}" type="datetimeFigureOut">
              <a:rPr lang="de-DE" smtClean="0"/>
              <a:t>28.03.2014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820BFA8D-D4B0-4A73-97DD-0A78C69422AF}"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de-DE" smtClean="0"/>
              <a:t>Titelmasterformat durch Klicken bearbeiten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DBE7F41C-58C4-4A1C-8B51-7E8D355019C3}" type="datetimeFigureOut">
              <a:rPr lang="de-DE" smtClean="0"/>
              <a:t>28.03.2014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20BFA8D-D4B0-4A73-97DD-0A78C69422AF}"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de-DE" smtClean="0"/>
              <a:t>Titelmasterformat durch Klicken bearbeiten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DBE7F41C-58C4-4A1C-8B51-7E8D355019C3}" type="datetimeFigureOut">
              <a:rPr lang="de-DE" smtClean="0"/>
              <a:t>28.03.2014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20BFA8D-D4B0-4A73-97DD-0A78C69422AF}"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BE7F41C-58C4-4A1C-8B51-7E8D355019C3}" type="datetimeFigureOut">
              <a:rPr lang="de-DE" smtClean="0"/>
              <a:t>28.03.2014</a:t>
            </a:fld>
            <a:endParaRPr lang="de-DE"/>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820BFA8D-D4B0-4A73-97DD-0A78C69422AF}" type="slidenum">
              <a:rPr lang="de-DE" smtClean="0"/>
              <a:t>‹Nr.›</a:t>
            </a:fld>
            <a:endParaRPr lang="de-DE"/>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de-DE"/>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8316416" cy="1154097"/>
          </a:xfrm>
        </p:spPr>
        <p:txBody>
          <a:bodyPr/>
          <a:lstStyle/>
          <a:p>
            <a:r>
              <a:rPr lang="de-DE" dirty="0" smtClean="0"/>
              <a:t>		</a:t>
            </a:r>
            <a:r>
              <a:rPr lang="de-DE" dirty="0" err="1" smtClean="0"/>
              <a:t>Git</a:t>
            </a:r>
            <a:r>
              <a:rPr lang="de-DE" dirty="0" smtClean="0"/>
              <a:t> Grundlagen</a:t>
            </a:r>
            <a:endParaRPr lang="de-DE" dirty="0"/>
          </a:p>
        </p:txBody>
      </p:sp>
      <p:sp>
        <p:nvSpPr>
          <p:cNvPr id="3" name="Inhaltsplatzhalter 2"/>
          <p:cNvSpPr>
            <a:spLocks noGrp="1"/>
          </p:cNvSpPr>
          <p:nvPr>
            <p:ph idx="1"/>
          </p:nvPr>
        </p:nvSpPr>
        <p:spPr>
          <a:xfrm>
            <a:off x="0" y="1268760"/>
            <a:ext cx="9144000" cy="5472608"/>
          </a:xfrm>
        </p:spPr>
        <p:txBody>
          <a:bodyPr/>
          <a:lstStyle/>
          <a:p>
            <a:pPr marL="45720" indent="0">
              <a:buNone/>
            </a:pPr>
            <a:r>
              <a:rPr lang="de-DE" dirty="0" smtClean="0"/>
              <a:t>Das </a:t>
            </a:r>
            <a:r>
              <a:rPr lang="de-DE" dirty="0" err="1" smtClean="0"/>
              <a:t>Git-Grundlagentutorial</a:t>
            </a:r>
            <a:r>
              <a:rPr lang="de-DE" dirty="0" smtClean="0"/>
              <a:t> macht man kurz und bündig mit den wichtigsten </a:t>
            </a:r>
            <a:r>
              <a:rPr lang="de-DE" dirty="0" err="1" smtClean="0"/>
              <a:t>Git</a:t>
            </a:r>
            <a:r>
              <a:rPr lang="de-DE" dirty="0" smtClean="0"/>
              <a:t>-Befehlen vertraut. In diesem Kapitel sehen wir:</a:t>
            </a:r>
          </a:p>
          <a:p>
            <a:pPr marL="45720" indent="0">
              <a:buNone/>
            </a:pPr>
            <a:r>
              <a:rPr lang="de-DE" dirty="0" smtClean="0"/>
              <a:t> </a:t>
            </a:r>
            <a:r>
              <a:rPr lang="de-DE" dirty="0" smtClean="0">
                <a:sym typeface="Wingdings" panose="05000000000000000000" pitchFamily="2" charset="2"/>
              </a:rPr>
              <a:t>1. </a:t>
            </a:r>
            <a:r>
              <a:rPr lang="de-DE" dirty="0" smtClean="0">
                <a:sym typeface="Wingdings" panose="05000000000000000000" pitchFamily="2" charset="2"/>
              </a:rPr>
              <a:t>Das </a:t>
            </a:r>
            <a:r>
              <a:rPr lang="de-DE" dirty="0" smtClean="0">
                <a:sym typeface="Wingdings" panose="05000000000000000000" pitchFamily="2" charset="2"/>
              </a:rPr>
              <a:t>Anlegen ein </a:t>
            </a:r>
            <a:r>
              <a:rPr lang="de-DE" dirty="0" err="1" smtClean="0">
                <a:sym typeface="Wingdings" panose="05000000000000000000" pitchFamily="2" charset="2"/>
              </a:rPr>
              <a:t>Git</a:t>
            </a:r>
            <a:r>
              <a:rPr lang="de-DE" dirty="0" smtClean="0">
                <a:sym typeface="Wingdings" panose="05000000000000000000" pitchFamily="2" charset="2"/>
              </a:rPr>
              <a:t>-Repository: </a:t>
            </a:r>
            <a:r>
              <a:rPr lang="de-DE" sz="2800" dirty="0" err="1" smtClean="0">
                <a:solidFill>
                  <a:srgbClr val="00B0F0"/>
                </a:solidFill>
                <a:sym typeface="Wingdings" panose="05000000000000000000" pitchFamily="2" charset="2"/>
              </a:rPr>
              <a:t>git</a:t>
            </a:r>
            <a:r>
              <a:rPr lang="de-DE" sz="2800" dirty="0" smtClean="0">
                <a:solidFill>
                  <a:srgbClr val="00B0F0"/>
                </a:solidFill>
                <a:sym typeface="Wingdings" panose="05000000000000000000" pitchFamily="2" charset="2"/>
              </a:rPr>
              <a:t> </a:t>
            </a:r>
            <a:r>
              <a:rPr lang="de-DE" sz="2800" dirty="0" err="1" smtClean="0">
                <a:solidFill>
                  <a:srgbClr val="00B0F0"/>
                </a:solidFill>
                <a:sym typeface="Wingdings" panose="05000000000000000000" pitchFamily="2" charset="2"/>
              </a:rPr>
              <a:t>init</a:t>
            </a:r>
            <a:endParaRPr lang="de-DE" dirty="0" smtClean="0">
              <a:sym typeface="Wingdings" panose="05000000000000000000" pitchFamily="2" charset="2"/>
            </a:endParaRPr>
          </a:p>
          <a:p>
            <a:endParaRPr lang="de-DE" dirty="0">
              <a:sym typeface="Wingdings" panose="05000000000000000000" pitchFamily="2" charset="2"/>
            </a:endParaRPr>
          </a:p>
          <a:p>
            <a:pPr marL="45720" indent="0">
              <a:buNone/>
            </a:pPr>
            <a:endParaRPr lang="de-DE" dirty="0">
              <a:sym typeface="Wingdings" panose="05000000000000000000" pitchFamily="2" charset="2"/>
            </a:endParaRPr>
          </a:p>
          <a:p>
            <a:pPr marL="45720" indent="0">
              <a:buNone/>
            </a:pPr>
            <a:r>
              <a:rPr lang="de-DE" dirty="0" smtClean="0">
                <a:sym typeface="Wingdings" panose="05000000000000000000" pitchFamily="2" charset="2"/>
              </a:rPr>
              <a:t> 2. </a:t>
            </a:r>
            <a:r>
              <a:rPr lang="de-DE" dirty="0" smtClean="0">
                <a:sym typeface="Wingdings" panose="05000000000000000000" pitchFamily="2" charset="2"/>
              </a:rPr>
              <a:t>Das </a:t>
            </a:r>
            <a:r>
              <a:rPr lang="de-DE" dirty="0" smtClean="0">
                <a:sym typeface="Wingdings" panose="05000000000000000000" pitchFamily="2" charset="2"/>
              </a:rPr>
              <a:t>klonen (Kopie) bestehendes </a:t>
            </a:r>
            <a:r>
              <a:rPr lang="de-DE" dirty="0" err="1" smtClean="0">
                <a:sym typeface="Wingdings" panose="05000000000000000000" pitchFamily="2" charset="2"/>
              </a:rPr>
              <a:t>Git</a:t>
            </a:r>
            <a:r>
              <a:rPr lang="de-DE" dirty="0" smtClean="0">
                <a:sym typeface="Wingdings" panose="05000000000000000000" pitchFamily="2" charset="2"/>
              </a:rPr>
              <a:t>-Repository: </a:t>
            </a:r>
            <a:r>
              <a:rPr lang="de-DE" sz="2800" dirty="0" err="1" smtClean="0">
                <a:solidFill>
                  <a:srgbClr val="00B0F0"/>
                </a:solidFill>
                <a:sym typeface="Wingdings" panose="05000000000000000000" pitchFamily="2" charset="2"/>
              </a:rPr>
              <a:t>git</a:t>
            </a:r>
            <a:r>
              <a:rPr lang="de-DE" sz="2800" dirty="0" smtClean="0">
                <a:solidFill>
                  <a:srgbClr val="00B0F0"/>
                </a:solidFill>
                <a:sym typeface="Wingdings" panose="05000000000000000000" pitchFamily="2" charset="2"/>
              </a:rPr>
              <a:t> </a:t>
            </a:r>
            <a:r>
              <a:rPr lang="de-DE" sz="2800" dirty="0" err="1" smtClean="0">
                <a:solidFill>
                  <a:srgbClr val="00B0F0"/>
                </a:solidFill>
                <a:sym typeface="Wingdings" panose="05000000000000000000" pitchFamily="2" charset="2"/>
              </a:rPr>
              <a:t>clone</a:t>
            </a:r>
            <a:endParaRPr lang="de-DE" sz="2800" dirty="0" smtClean="0">
              <a:solidFill>
                <a:srgbClr val="00B0F0"/>
              </a:solidFill>
              <a:sym typeface="Wingdings" panose="05000000000000000000" pitchFamily="2" charset="2"/>
            </a:endParaRPr>
          </a:p>
          <a:p>
            <a:endParaRPr lang="de-DE" sz="2800" dirty="0">
              <a:solidFill>
                <a:srgbClr val="00B0F0"/>
              </a:solidFill>
              <a:sym typeface="Wingdings" panose="05000000000000000000" pitchFamily="2" charset="2"/>
            </a:endParaRPr>
          </a:p>
          <a:p>
            <a:pPr marL="45720" indent="0">
              <a:buNone/>
            </a:pPr>
            <a:endParaRPr lang="de-DE" sz="2800" dirty="0" smtClean="0">
              <a:solidFill>
                <a:srgbClr val="00B0F0"/>
              </a:solidFill>
            </a:endParaRPr>
          </a:p>
          <a:p>
            <a:pPr marL="45720" indent="0">
              <a:buNone/>
            </a:pPr>
            <a:endParaRPr lang="de-DE" sz="2800" dirty="0">
              <a:solidFill>
                <a:srgbClr val="00B0F0"/>
              </a:solidFill>
              <a:sym typeface="Wingdings" panose="05000000000000000000" pitchFamily="2" charset="2"/>
            </a:endParaRPr>
          </a:p>
          <a:p>
            <a:pPr marL="45720" indent="0">
              <a:buNone/>
            </a:pPr>
            <a:r>
              <a:rPr lang="de-DE" dirty="0">
                <a:sym typeface="Wingdings" panose="05000000000000000000" pitchFamily="2" charset="2"/>
              </a:rPr>
              <a:t> </a:t>
            </a:r>
            <a:r>
              <a:rPr lang="de-DE" dirty="0" smtClean="0">
                <a:sym typeface="Wingdings" panose="05000000000000000000" pitchFamily="2" charset="2"/>
              </a:rPr>
              <a:t>3. </a:t>
            </a:r>
            <a:r>
              <a:rPr lang="de-DE" dirty="0" smtClean="0">
                <a:sym typeface="Wingdings" panose="05000000000000000000" pitchFamily="2" charset="2"/>
              </a:rPr>
              <a:t>Die </a:t>
            </a:r>
            <a:r>
              <a:rPr lang="de-DE" dirty="0" smtClean="0">
                <a:sym typeface="Wingdings" panose="05000000000000000000" pitchFamily="2" charset="2"/>
              </a:rPr>
              <a:t>Konfiguration ein </a:t>
            </a:r>
            <a:r>
              <a:rPr lang="de-DE" dirty="0" err="1" smtClean="0">
                <a:sym typeface="Wingdings" panose="05000000000000000000" pitchFamily="2" charset="2"/>
              </a:rPr>
              <a:t>Git</a:t>
            </a:r>
            <a:r>
              <a:rPr lang="de-DE" dirty="0" smtClean="0">
                <a:sym typeface="Wingdings" panose="05000000000000000000" pitchFamily="2" charset="2"/>
              </a:rPr>
              <a:t>-Repository: </a:t>
            </a:r>
            <a:r>
              <a:rPr lang="de-DE" sz="2800" dirty="0" err="1">
                <a:solidFill>
                  <a:srgbClr val="00B0F0"/>
                </a:solidFill>
                <a:sym typeface="Wingdings" panose="05000000000000000000" pitchFamily="2" charset="2"/>
              </a:rPr>
              <a:t>git</a:t>
            </a:r>
            <a:r>
              <a:rPr lang="de-DE" sz="2800" dirty="0">
                <a:solidFill>
                  <a:srgbClr val="00B0F0"/>
                </a:solidFill>
                <a:sym typeface="Wingdings" panose="05000000000000000000" pitchFamily="2" charset="2"/>
              </a:rPr>
              <a:t> </a:t>
            </a:r>
            <a:r>
              <a:rPr lang="de-DE" sz="2800" dirty="0" err="1" smtClean="0">
                <a:solidFill>
                  <a:srgbClr val="00B0F0"/>
                </a:solidFill>
                <a:sym typeface="Wingdings" panose="05000000000000000000" pitchFamily="2" charset="2"/>
              </a:rPr>
              <a:t>config</a:t>
            </a:r>
            <a:r>
              <a:rPr lang="de-DE" sz="2800" dirty="0" smtClean="0">
                <a:solidFill>
                  <a:srgbClr val="00B0F0"/>
                </a:solidFill>
                <a:sym typeface="Wingdings" panose="05000000000000000000" pitchFamily="2" charset="2"/>
              </a:rPr>
              <a:t>  </a:t>
            </a:r>
          </a:p>
          <a:p>
            <a:endParaRPr lang="de-DE" sz="2800" dirty="0">
              <a:solidFill>
                <a:srgbClr val="00B0F0"/>
              </a:solidFill>
              <a:sym typeface="Wingdings" panose="05000000000000000000" pitchFamily="2" charset="2"/>
            </a:endParaRPr>
          </a:p>
          <a:p>
            <a:endParaRPr lang="de-DE" sz="2800" dirty="0">
              <a:solidFill>
                <a:srgbClr val="00B0F0"/>
              </a:solidFill>
            </a:endParaRPr>
          </a:p>
        </p:txBody>
      </p:sp>
      <p:sp>
        <p:nvSpPr>
          <p:cNvPr id="4" name="Flussdiagramm: Magnetplattenspeicher 3"/>
          <p:cNvSpPr/>
          <p:nvPr/>
        </p:nvSpPr>
        <p:spPr>
          <a:xfrm>
            <a:off x="5626968" y="1916832"/>
            <a:ext cx="914400" cy="1224136"/>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lus 4"/>
          <p:cNvSpPr/>
          <p:nvPr/>
        </p:nvSpPr>
        <p:spPr>
          <a:xfrm>
            <a:off x="6342622" y="2276872"/>
            <a:ext cx="914400" cy="1116124"/>
          </a:xfrm>
          <a:prstGeom prst="mathPlu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Magnetplattenspeicher 5"/>
          <p:cNvSpPr/>
          <p:nvPr/>
        </p:nvSpPr>
        <p:spPr>
          <a:xfrm>
            <a:off x="2411760" y="3635767"/>
            <a:ext cx="914400" cy="1224136"/>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p:cNvSpPr/>
          <p:nvPr/>
        </p:nvSpPr>
        <p:spPr>
          <a:xfrm>
            <a:off x="4751329" y="3665457"/>
            <a:ext cx="914400" cy="1224136"/>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Pfeil nach rechts 7"/>
          <p:cNvSpPr/>
          <p:nvPr/>
        </p:nvSpPr>
        <p:spPr>
          <a:xfrm>
            <a:off x="3635896" y="4126677"/>
            <a:ext cx="978408" cy="24231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473535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7315200" cy="1154097"/>
          </a:xfrm>
        </p:spPr>
        <p:txBody>
          <a:bodyPr/>
          <a:lstStyle/>
          <a:p>
            <a:r>
              <a:rPr lang="de-DE" dirty="0" smtClean="0"/>
              <a:t>Der git commit Befehl</a:t>
            </a:r>
            <a:endParaRPr lang="de-DE" dirty="0"/>
          </a:p>
        </p:txBody>
      </p:sp>
      <p:sp>
        <p:nvSpPr>
          <p:cNvPr id="3" name="Inhaltsplatzhalter 2"/>
          <p:cNvSpPr>
            <a:spLocks noGrp="1"/>
          </p:cNvSpPr>
          <p:nvPr>
            <p:ph idx="1"/>
          </p:nvPr>
        </p:nvSpPr>
        <p:spPr>
          <a:xfrm>
            <a:off x="0" y="1340768"/>
            <a:ext cx="9144000" cy="5517232"/>
          </a:xfrm>
        </p:spPr>
        <p:txBody>
          <a:bodyPr/>
          <a:lstStyle/>
          <a:p>
            <a:r>
              <a:rPr lang="de-DE" dirty="0" smtClean="0"/>
              <a:t>Der Befehl </a:t>
            </a:r>
            <a:r>
              <a:rPr lang="de-DE" dirty="0" err="1" smtClean="0"/>
              <a:t>git</a:t>
            </a:r>
            <a:r>
              <a:rPr lang="de-DE" dirty="0" smtClean="0"/>
              <a:t> </a:t>
            </a:r>
            <a:r>
              <a:rPr lang="de-DE" dirty="0" err="1" smtClean="0"/>
              <a:t>commit</a:t>
            </a:r>
            <a:r>
              <a:rPr lang="de-DE" dirty="0" smtClean="0"/>
              <a:t> fügt den Snapshot aus der </a:t>
            </a:r>
            <a:r>
              <a:rPr lang="de-DE" dirty="0" err="1" smtClean="0"/>
              <a:t>Staging</a:t>
            </a:r>
            <a:r>
              <a:rPr lang="de-DE" dirty="0" smtClean="0"/>
              <a:t> Area zur </a:t>
            </a:r>
            <a:r>
              <a:rPr lang="de-DE" dirty="0" err="1" smtClean="0"/>
              <a:t>Git</a:t>
            </a:r>
            <a:r>
              <a:rPr lang="de-DE" dirty="0" smtClean="0"/>
              <a:t>-Directory. </a:t>
            </a:r>
            <a:r>
              <a:rPr lang="de-DE" dirty="0" err="1" smtClean="0"/>
              <a:t>Snapshorts</a:t>
            </a:r>
            <a:r>
              <a:rPr lang="de-DE" dirty="0" smtClean="0"/>
              <a:t>, die eingereicht wurden, können als Back-up (sichere Versionen) eines Projekts betrachtet werden.</a:t>
            </a:r>
          </a:p>
          <a:p>
            <a:pPr marL="45720" indent="0">
              <a:buNone/>
            </a:pPr>
            <a:r>
              <a:rPr lang="de-DE" b="1" dirty="0" smtClean="0">
                <a:solidFill>
                  <a:schemeClr val="accent2">
                    <a:lumMod val="60000"/>
                    <a:lumOff val="40000"/>
                  </a:schemeClr>
                </a:solidFill>
              </a:rPr>
              <a:t>Verwendung</a:t>
            </a:r>
          </a:p>
          <a:p>
            <a:endParaRPr lang="de-DE" b="1" dirty="0">
              <a:solidFill>
                <a:schemeClr val="accent2">
                  <a:lumMod val="60000"/>
                  <a:lumOff val="40000"/>
                </a:schemeClr>
              </a:solidFill>
            </a:endParaRPr>
          </a:p>
          <a:p>
            <a:pPr marL="45720" indent="0">
              <a:buNone/>
            </a:pPr>
            <a:r>
              <a:rPr lang="de-DE" b="1" dirty="0">
                <a:solidFill>
                  <a:schemeClr val="accent2">
                    <a:lumMod val="60000"/>
                    <a:lumOff val="40000"/>
                  </a:schemeClr>
                </a:solidFill>
              </a:rPr>
              <a:t> </a:t>
            </a:r>
            <a:r>
              <a:rPr lang="de-DE" b="1" dirty="0" smtClean="0">
                <a:solidFill>
                  <a:schemeClr val="accent2">
                    <a:lumMod val="60000"/>
                    <a:lumOff val="40000"/>
                  </a:schemeClr>
                </a:solidFill>
              </a:rPr>
              <a:t>                           </a:t>
            </a:r>
            <a:endParaRPr lang="de-DE" dirty="0" smtClean="0"/>
          </a:p>
          <a:p>
            <a:pPr marL="45720" indent="0">
              <a:buNone/>
            </a:pPr>
            <a:endParaRPr lang="de-DE" dirty="0"/>
          </a:p>
          <a:p>
            <a:pPr marL="45720" indent="0">
              <a:buNone/>
            </a:pPr>
            <a:r>
              <a:rPr lang="de-DE" dirty="0" smtClean="0"/>
              <a:t>                                                       </a:t>
            </a:r>
          </a:p>
          <a:p>
            <a:pPr marL="45720" indent="0">
              <a:buNone/>
            </a:pPr>
            <a:endParaRPr lang="de-DE" dirty="0" smtClean="0"/>
          </a:p>
          <a:p>
            <a:pPr marL="45720" indent="0">
              <a:buNone/>
            </a:pPr>
            <a:r>
              <a:rPr lang="de-DE" b="1" dirty="0" smtClean="0">
                <a:solidFill>
                  <a:schemeClr val="accent2">
                    <a:lumMod val="60000"/>
                    <a:lumOff val="40000"/>
                  </a:schemeClr>
                </a:solidFill>
              </a:rPr>
              <a:t>                                                   </a:t>
            </a:r>
            <a:endParaRPr lang="de-DE" dirty="0"/>
          </a:p>
          <a:p>
            <a:pPr marL="45720" indent="0">
              <a:buNone/>
            </a:pPr>
            <a:endParaRPr lang="de-DE" dirty="0" smtClean="0"/>
          </a:p>
          <a:p>
            <a:pPr marL="45720" indent="0">
              <a:buNone/>
            </a:pPr>
            <a:endParaRPr lang="de-DE" dirty="0"/>
          </a:p>
          <a:p>
            <a:pPr marL="45720" indent="0">
              <a:buNone/>
            </a:pPr>
            <a:endParaRPr lang="de-DE" dirty="0" smtClean="0"/>
          </a:p>
          <a:p>
            <a:pPr marL="45720" indent="0">
              <a:buNone/>
            </a:pPr>
            <a:endParaRPr lang="de-DE" dirty="0"/>
          </a:p>
          <a:p>
            <a:pPr marL="45720" indent="0">
              <a:buNone/>
            </a:pPr>
            <a:endParaRPr lang="de-DE" dirty="0" smtClean="0"/>
          </a:p>
          <a:p>
            <a:pPr marL="45720" indent="0">
              <a:buNone/>
            </a:pPr>
            <a:endParaRPr lang="de-DE" dirty="0"/>
          </a:p>
          <a:p>
            <a:pPr marL="45720" indent="0">
              <a:buNone/>
            </a:pPr>
            <a:endParaRPr lang="de-DE" dirty="0" smtClean="0"/>
          </a:p>
          <a:p>
            <a:pPr marL="45720" indent="0">
              <a:buNone/>
            </a:pPr>
            <a:endParaRPr lang="de-DE" b="1" dirty="0">
              <a:solidFill>
                <a:schemeClr val="accent2">
                  <a:lumMod val="60000"/>
                  <a:lumOff val="40000"/>
                </a:schemeClr>
              </a:solidFill>
            </a:endParaRPr>
          </a:p>
          <a:p>
            <a:pPr marL="45720" indent="0">
              <a:buNone/>
            </a:pPr>
            <a:endParaRPr lang="de-DE" b="1" dirty="0" smtClean="0">
              <a:solidFill>
                <a:schemeClr val="accent2">
                  <a:lumMod val="60000"/>
                  <a:lumOff val="40000"/>
                </a:schemeClr>
              </a:solidFill>
            </a:endParaRPr>
          </a:p>
          <a:p>
            <a:pPr marL="45720" indent="0">
              <a:buNone/>
            </a:pPr>
            <a:endParaRPr lang="de-DE" b="1" dirty="0">
              <a:solidFill>
                <a:schemeClr val="accent2">
                  <a:lumMod val="60000"/>
                  <a:lumOff val="40000"/>
                </a:schemeClr>
              </a:solidFill>
            </a:endParaRPr>
          </a:p>
          <a:p>
            <a:pPr marL="45720" indent="0">
              <a:buNone/>
            </a:pPr>
            <a:endParaRPr lang="de-DE" b="1" dirty="0" smtClean="0">
              <a:solidFill>
                <a:schemeClr val="accent2">
                  <a:lumMod val="60000"/>
                  <a:lumOff val="40000"/>
                </a:schemeClr>
              </a:solidFill>
            </a:endParaRPr>
          </a:p>
          <a:p>
            <a:pPr marL="45720" indent="0">
              <a:buNone/>
            </a:pPr>
            <a:endParaRPr lang="de-DE" b="1" dirty="0">
              <a:solidFill>
                <a:schemeClr val="accent2">
                  <a:lumMod val="60000"/>
                  <a:lumOff val="40000"/>
                </a:schemeClr>
              </a:solidFill>
            </a:endParaRPr>
          </a:p>
          <a:p>
            <a:pPr marL="45720" indent="0">
              <a:buNone/>
            </a:pPr>
            <a:endParaRPr lang="de-DE" b="1" dirty="0">
              <a:solidFill>
                <a:schemeClr val="accent2">
                  <a:lumMod val="60000"/>
                  <a:lumOff val="40000"/>
                </a:schemeClr>
              </a:solidFill>
            </a:endParaRPr>
          </a:p>
        </p:txBody>
      </p:sp>
      <p:sp>
        <p:nvSpPr>
          <p:cNvPr id="4" name="Rechteck 3"/>
          <p:cNvSpPr/>
          <p:nvPr/>
        </p:nvSpPr>
        <p:spPr>
          <a:xfrm>
            <a:off x="89756" y="2763625"/>
            <a:ext cx="8568952" cy="552879"/>
          </a:xfrm>
          <a:prstGeom prst="rect">
            <a:avLst/>
          </a:prstGeom>
          <a:solidFill>
            <a:srgbClr val="0070C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de-DE" b="1" dirty="0" err="1">
                <a:solidFill>
                  <a:srgbClr val="FF0000"/>
                </a:solidFill>
              </a:rPr>
              <a:t>g</a:t>
            </a:r>
            <a:r>
              <a:rPr lang="de-DE" b="1" dirty="0" err="1" smtClean="0">
                <a:solidFill>
                  <a:srgbClr val="FF0000"/>
                </a:solidFill>
              </a:rPr>
              <a:t>it</a:t>
            </a:r>
            <a:r>
              <a:rPr lang="de-DE" b="1" dirty="0" smtClean="0">
                <a:solidFill>
                  <a:srgbClr val="FF0000"/>
                </a:solidFill>
              </a:rPr>
              <a:t> </a:t>
            </a:r>
            <a:r>
              <a:rPr lang="de-DE" b="1" dirty="0" err="1" smtClean="0">
                <a:solidFill>
                  <a:srgbClr val="FF0000"/>
                </a:solidFill>
              </a:rPr>
              <a:t>commit</a:t>
            </a:r>
            <a:r>
              <a:rPr lang="de-DE" b="1" dirty="0" smtClean="0">
                <a:solidFill>
                  <a:srgbClr val="FF0000"/>
                </a:solidFill>
              </a:rPr>
              <a:t>  </a:t>
            </a:r>
            <a:r>
              <a:rPr lang="de-DE" dirty="0" smtClean="0"/>
              <a:t># Startet ein Texteditor, in dem man einen Commit-Kommentar eingeben kann  </a:t>
            </a:r>
            <a:endParaRPr lang="de-DE" dirty="0"/>
          </a:p>
        </p:txBody>
      </p:sp>
      <p:sp>
        <p:nvSpPr>
          <p:cNvPr id="6" name="Rechteck 5"/>
          <p:cNvSpPr/>
          <p:nvPr/>
        </p:nvSpPr>
        <p:spPr>
          <a:xfrm>
            <a:off x="84126" y="3471862"/>
            <a:ext cx="8568952" cy="655696"/>
          </a:xfrm>
          <a:prstGeom prst="rect">
            <a:avLst/>
          </a:prstGeom>
          <a:solidFill>
            <a:srgbClr val="00B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de-DE" b="1" dirty="0" err="1" smtClean="0">
                <a:solidFill>
                  <a:srgbClr val="FF0000"/>
                </a:solidFill>
              </a:rPr>
              <a:t>git</a:t>
            </a:r>
            <a:r>
              <a:rPr lang="de-DE" b="1" dirty="0" smtClean="0">
                <a:solidFill>
                  <a:srgbClr val="FF0000"/>
                </a:solidFill>
              </a:rPr>
              <a:t> </a:t>
            </a:r>
            <a:r>
              <a:rPr lang="de-DE" b="1" dirty="0" err="1" smtClean="0">
                <a:solidFill>
                  <a:srgbClr val="FF0000"/>
                </a:solidFill>
              </a:rPr>
              <a:t>commit</a:t>
            </a:r>
            <a:r>
              <a:rPr lang="de-DE" b="1" dirty="0" smtClean="0">
                <a:solidFill>
                  <a:srgbClr val="FF0000"/>
                </a:solidFill>
              </a:rPr>
              <a:t> –m “&lt;</a:t>
            </a:r>
            <a:r>
              <a:rPr lang="de-DE" b="1" dirty="0" err="1" smtClean="0">
                <a:solidFill>
                  <a:srgbClr val="FF0000"/>
                </a:solidFill>
              </a:rPr>
              <a:t>message</a:t>
            </a:r>
            <a:r>
              <a:rPr lang="de-DE" b="1" dirty="0" smtClean="0">
                <a:solidFill>
                  <a:srgbClr val="FF0000"/>
                </a:solidFill>
              </a:rPr>
              <a:t>&gt;“ </a:t>
            </a:r>
            <a:r>
              <a:rPr lang="de-DE" dirty="0" smtClean="0"/>
              <a:t># &lt;</a:t>
            </a:r>
            <a:r>
              <a:rPr lang="de-DE" dirty="0" err="1" smtClean="0"/>
              <a:t>message</a:t>
            </a:r>
            <a:r>
              <a:rPr lang="de-DE" dirty="0" smtClean="0"/>
              <a:t>&gt; wird als Commit-Kommentar eingetragen wird</a:t>
            </a:r>
            <a:endParaRPr lang="de-DE" dirty="0"/>
          </a:p>
        </p:txBody>
      </p:sp>
      <p:sp>
        <p:nvSpPr>
          <p:cNvPr id="7" name="Rechteck 6"/>
          <p:cNvSpPr/>
          <p:nvPr/>
        </p:nvSpPr>
        <p:spPr>
          <a:xfrm>
            <a:off x="84126" y="4293096"/>
            <a:ext cx="8568952" cy="576064"/>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de-DE" b="1" dirty="0" err="1" smtClean="0">
                <a:solidFill>
                  <a:srgbClr val="FF0000"/>
                </a:solidFill>
              </a:rPr>
              <a:t>git</a:t>
            </a:r>
            <a:r>
              <a:rPr lang="de-DE" b="1" dirty="0" smtClean="0">
                <a:solidFill>
                  <a:srgbClr val="FF0000"/>
                </a:solidFill>
              </a:rPr>
              <a:t> </a:t>
            </a:r>
            <a:r>
              <a:rPr lang="de-DE" b="1" dirty="0" err="1" smtClean="0">
                <a:solidFill>
                  <a:srgbClr val="FF0000"/>
                </a:solidFill>
              </a:rPr>
              <a:t>commit</a:t>
            </a:r>
            <a:r>
              <a:rPr lang="de-DE" b="1" dirty="0" smtClean="0">
                <a:solidFill>
                  <a:srgbClr val="FF0000"/>
                </a:solidFill>
              </a:rPr>
              <a:t> –a </a:t>
            </a:r>
            <a:r>
              <a:rPr lang="de-DE" dirty="0" smtClean="0"/>
              <a:t># Reichen den Snapshot </a:t>
            </a:r>
            <a:r>
              <a:rPr lang="de-DE" dirty="0"/>
              <a:t>aller </a:t>
            </a:r>
            <a:r>
              <a:rPr lang="de-DE" dirty="0" smtClean="0"/>
              <a:t>Änderungen im </a:t>
            </a:r>
            <a:r>
              <a:rPr lang="de-DE" dirty="0" err="1" smtClean="0"/>
              <a:t>Git</a:t>
            </a:r>
            <a:r>
              <a:rPr lang="de-DE" dirty="0" smtClean="0"/>
              <a:t>-Directory </a:t>
            </a:r>
            <a:r>
              <a:rPr lang="de-DE" dirty="0"/>
              <a:t>ein</a:t>
            </a:r>
          </a:p>
        </p:txBody>
      </p:sp>
    </p:spTree>
    <p:extLst>
      <p:ext uri="{BB962C8B-B14F-4D97-AF65-F5344CB8AC3E}">
        <p14:creationId xmlns:p14="http://schemas.microsoft.com/office/powerpoint/2010/main" val="2715269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a:xfrm>
            <a:off x="107504" y="188640"/>
            <a:ext cx="8280920" cy="6552728"/>
          </a:xfrm>
        </p:spPr>
        <p:txBody>
          <a:bodyPr/>
          <a:lstStyle/>
          <a:p>
            <a:pPr marL="45720" indent="0">
              <a:buNone/>
            </a:pPr>
            <a:endParaRPr lang="de-DE" dirty="0" smtClean="0"/>
          </a:p>
          <a:p>
            <a:endParaRPr lang="de-DE" dirty="0"/>
          </a:p>
          <a:p>
            <a:pPr marL="45720" indent="0">
              <a:buNone/>
            </a:pPr>
            <a:r>
              <a:rPr lang="de-DE" sz="4000" dirty="0" smtClean="0">
                <a:solidFill>
                  <a:schemeClr val="tx2"/>
                </a:solidFill>
              </a:rPr>
              <a:t>	</a:t>
            </a:r>
            <a:endParaRPr lang="de-DE" dirty="0"/>
          </a:p>
        </p:txBody>
      </p:sp>
      <p:sp>
        <p:nvSpPr>
          <p:cNvPr id="3" name="Flussdiagramm: Mehrere Dokumente 2"/>
          <p:cNvSpPr/>
          <p:nvPr/>
        </p:nvSpPr>
        <p:spPr>
          <a:xfrm>
            <a:off x="499227" y="1989441"/>
            <a:ext cx="1152128" cy="108012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6" name="Rechteck 5"/>
          <p:cNvSpPr/>
          <p:nvPr/>
        </p:nvSpPr>
        <p:spPr>
          <a:xfrm>
            <a:off x="5622416" y="1607364"/>
            <a:ext cx="1080120" cy="28652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7" name="Ellipse 6"/>
          <p:cNvSpPr/>
          <p:nvPr/>
        </p:nvSpPr>
        <p:spPr>
          <a:xfrm>
            <a:off x="5832298" y="1651280"/>
            <a:ext cx="648072" cy="682168"/>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000" dirty="0" err="1" smtClean="0">
                <a:solidFill>
                  <a:schemeClr val="tx1"/>
                </a:solidFill>
              </a:rPr>
              <a:t>new</a:t>
            </a:r>
            <a:endParaRPr lang="de-DE" sz="1000" dirty="0">
              <a:solidFill>
                <a:schemeClr val="tx1"/>
              </a:solidFill>
            </a:endParaRPr>
          </a:p>
        </p:txBody>
      </p:sp>
      <p:sp>
        <p:nvSpPr>
          <p:cNvPr id="8" name="Ellipse 7"/>
          <p:cNvSpPr/>
          <p:nvPr/>
        </p:nvSpPr>
        <p:spPr>
          <a:xfrm>
            <a:off x="5832298" y="2698010"/>
            <a:ext cx="648000" cy="684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
        <p:nvSpPr>
          <p:cNvPr id="10" name="Textfeld 9"/>
          <p:cNvSpPr txBox="1"/>
          <p:nvPr/>
        </p:nvSpPr>
        <p:spPr>
          <a:xfrm>
            <a:off x="4139047" y="3003909"/>
            <a:ext cx="1236236" cy="369332"/>
          </a:xfrm>
          <a:prstGeom prst="rect">
            <a:avLst/>
          </a:prstGeom>
          <a:noFill/>
        </p:spPr>
        <p:txBody>
          <a:bodyPr wrap="none" rtlCol="0">
            <a:spAutoFit/>
          </a:bodyPr>
          <a:lstStyle/>
          <a:p>
            <a:r>
              <a:rPr lang="de-DE" dirty="0" err="1" smtClean="0">
                <a:solidFill>
                  <a:srgbClr val="FFFF00"/>
                </a:solidFill>
              </a:rPr>
              <a:t>git</a:t>
            </a:r>
            <a:r>
              <a:rPr lang="de-DE" dirty="0" smtClean="0">
                <a:solidFill>
                  <a:srgbClr val="FFFF00"/>
                </a:solidFill>
              </a:rPr>
              <a:t> </a:t>
            </a:r>
            <a:r>
              <a:rPr lang="de-DE" dirty="0" err="1" smtClean="0">
                <a:solidFill>
                  <a:srgbClr val="FFFF00"/>
                </a:solidFill>
              </a:rPr>
              <a:t>commit</a:t>
            </a:r>
            <a:endParaRPr lang="de-DE" dirty="0">
              <a:solidFill>
                <a:srgbClr val="FFFF00"/>
              </a:solidFill>
            </a:endParaRPr>
          </a:p>
        </p:txBody>
      </p:sp>
      <p:sp>
        <p:nvSpPr>
          <p:cNvPr id="11" name="Ellipse 10"/>
          <p:cNvSpPr/>
          <p:nvPr/>
        </p:nvSpPr>
        <p:spPr>
          <a:xfrm>
            <a:off x="3156616" y="1965907"/>
            <a:ext cx="936104" cy="1103654"/>
          </a:xfrm>
          <a:prstGeom prst="ellipse">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de-DE" dirty="0" smtClean="0">
                <a:solidFill>
                  <a:schemeClr val="tx1"/>
                </a:solidFill>
              </a:rPr>
              <a:t>new</a:t>
            </a:r>
            <a:endParaRPr lang="de-DE" dirty="0">
              <a:solidFill>
                <a:schemeClr val="tx1"/>
              </a:solidFill>
            </a:endParaRPr>
          </a:p>
        </p:txBody>
      </p:sp>
      <p:cxnSp>
        <p:nvCxnSpPr>
          <p:cNvPr id="12" name="Gerade Verbindung mit Pfeil 11"/>
          <p:cNvCxnSpPr>
            <a:endCxn id="8" idx="0"/>
          </p:cNvCxnSpPr>
          <p:nvPr/>
        </p:nvCxnSpPr>
        <p:spPr>
          <a:xfrm flipH="1">
            <a:off x="6156298" y="2333448"/>
            <a:ext cx="6178" cy="364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Abgerundetes Rechteck 13"/>
          <p:cNvSpPr/>
          <p:nvPr/>
        </p:nvSpPr>
        <p:spPr>
          <a:xfrm>
            <a:off x="467543" y="692696"/>
            <a:ext cx="1722177" cy="626368"/>
          </a:xfrm>
          <a:prstGeom prst="roundRect">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smtClean="0">
                <a:solidFill>
                  <a:schemeClr val="bg1"/>
                </a:solidFill>
              </a:rPr>
              <a:t>Working </a:t>
            </a:r>
            <a:r>
              <a:rPr lang="de-DE" sz="2000" b="1" dirty="0" err="1" smtClean="0">
                <a:solidFill>
                  <a:schemeClr val="bg1"/>
                </a:solidFill>
              </a:rPr>
              <a:t>directory</a:t>
            </a:r>
            <a:endParaRPr lang="de-DE" sz="2000" b="1" dirty="0">
              <a:solidFill>
                <a:schemeClr val="bg1"/>
              </a:solidFill>
            </a:endParaRPr>
          </a:p>
        </p:txBody>
      </p:sp>
      <p:sp>
        <p:nvSpPr>
          <p:cNvPr id="15" name="Abgerundetes Rechteck 14"/>
          <p:cNvSpPr/>
          <p:nvPr/>
        </p:nvSpPr>
        <p:spPr>
          <a:xfrm>
            <a:off x="2763580" y="697247"/>
            <a:ext cx="1722177" cy="626368"/>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err="1" smtClean="0">
                <a:solidFill>
                  <a:schemeClr val="bg1"/>
                </a:solidFill>
              </a:rPr>
              <a:t>Staging</a:t>
            </a:r>
            <a:r>
              <a:rPr lang="de-DE" sz="2000" b="1" dirty="0" smtClean="0">
                <a:solidFill>
                  <a:schemeClr val="bg1"/>
                </a:solidFill>
              </a:rPr>
              <a:t> Area</a:t>
            </a:r>
            <a:endParaRPr lang="de-DE" sz="2000" b="1" dirty="0">
              <a:solidFill>
                <a:schemeClr val="bg1"/>
              </a:solidFill>
            </a:endParaRPr>
          </a:p>
        </p:txBody>
      </p:sp>
      <p:sp>
        <p:nvSpPr>
          <p:cNvPr id="16" name="Abgerundetes Rechteck 15"/>
          <p:cNvSpPr/>
          <p:nvPr/>
        </p:nvSpPr>
        <p:spPr>
          <a:xfrm>
            <a:off x="5220072" y="692696"/>
            <a:ext cx="1722177" cy="626368"/>
          </a:xfrm>
          <a:prstGeom prst="round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err="1" smtClean="0">
                <a:solidFill>
                  <a:schemeClr val="bg1"/>
                </a:solidFill>
              </a:rPr>
              <a:t>Git</a:t>
            </a:r>
            <a:r>
              <a:rPr lang="de-DE" sz="2000" b="1" dirty="0" smtClean="0">
                <a:solidFill>
                  <a:schemeClr val="bg1"/>
                </a:solidFill>
              </a:rPr>
              <a:t>-directory</a:t>
            </a:r>
            <a:endParaRPr lang="de-DE" sz="2000" b="1" dirty="0">
              <a:solidFill>
                <a:schemeClr val="bg1"/>
              </a:solidFill>
            </a:endParaRPr>
          </a:p>
        </p:txBody>
      </p:sp>
      <p:sp>
        <p:nvSpPr>
          <p:cNvPr id="30" name="Pfeil nach rechts 29"/>
          <p:cNvSpPr/>
          <p:nvPr/>
        </p:nvSpPr>
        <p:spPr>
          <a:xfrm>
            <a:off x="4344139" y="2306566"/>
            <a:ext cx="978408" cy="42233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5" name="Ellipse 34"/>
          <p:cNvSpPr/>
          <p:nvPr/>
        </p:nvSpPr>
        <p:spPr>
          <a:xfrm>
            <a:off x="5838476" y="3746572"/>
            <a:ext cx="648000" cy="684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cxnSp>
        <p:nvCxnSpPr>
          <p:cNvPr id="53" name="Gerade Verbindung mit Pfeil 52"/>
          <p:cNvCxnSpPr>
            <a:stCxn id="8" idx="4"/>
          </p:cNvCxnSpPr>
          <p:nvPr/>
        </p:nvCxnSpPr>
        <p:spPr>
          <a:xfrm flipH="1">
            <a:off x="6150120" y="3382010"/>
            <a:ext cx="6178" cy="364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7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188640"/>
            <a:ext cx="7315200" cy="1154097"/>
          </a:xfrm>
        </p:spPr>
        <p:txBody>
          <a:bodyPr/>
          <a:lstStyle/>
          <a:p>
            <a:r>
              <a:rPr lang="de-DE" dirty="0" smtClean="0"/>
              <a:t>Der </a:t>
            </a:r>
            <a:r>
              <a:rPr lang="de-DE" dirty="0" err="1" smtClean="0"/>
              <a:t>Git</a:t>
            </a:r>
            <a:r>
              <a:rPr lang="de-DE" dirty="0" smtClean="0"/>
              <a:t> </a:t>
            </a:r>
            <a:r>
              <a:rPr lang="de-DE" dirty="0" err="1" smtClean="0"/>
              <a:t>status</a:t>
            </a:r>
            <a:r>
              <a:rPr lang="de-DE" dirty="0" smtClean="0"/>
              <a:t> Befehl</a:t>
            </a:r>
            <a:endParaRPr lang="de-DE" dirty="0"/>
          </a:p>
        </p:txBody>
      </p:sp>
      <p:sp>
        <p:nvSpPr>
          <p:cNvPr id="3" name="Inhaltsplatzhalter 2"/>
          <p:cNvSpPr>
            <a:spLocks noGrp="1"/>
          </p:cNvSpPr>
          <p:nvPr>
            <p:ph idx="1"/>
          </p:nvPr>
        </p:nvSpPr>
        <p:spPr>
          <a:xfrm>
            <a:off x="0" y="1412776"/>
            <a:ext cx="9144000" cy="5256584"/>
          </a:xfrm>
        </p:spPr>
        <p:txBody>
          <a:bodyPr/>
          <a:lstStyle/>
          <a:p>
            <a:r>
              <a:rPr lang="de-DE" dirty="0" smtClean="0"/>
              <a:t>Der Befehl </a:t>
            </a:r>
            <a:r>
              <a:rPr lang="de-DE" dirty="0" err="1" smtClean="0">
                <a:solidFill>
                  <a:srgbClr val="FF0000"/>
                </a:solidFill>
              </a:rPr>
              <a:t>git</a:t>
            </a:r>
            <a:r>
              <a:rPr lang="de-DE" dirty="0" smtClean="0">
                <a:solidFill>
                  <a:srgbClr val="FF0000"/>
                </a:solidFill>
              </a:rPr>
              <a:t> </a:t>
            </a:r>
            <a:r>
              <a:rPr lang="de-DE" dirty="0" err="1" smtClean="0">
                <a:solidFill>
                  <a:srgbClr val="FF0000"/>
                </a:solidFill>
              </a:rPr>
              <a:t>status</a:t>
            </a:r>
            <a:r>
              <a:rPr lang="de-DE" dirty="0" smtClean="0">
                <a:solidFill>
                  <a:srgbClr val="FF0000"/>
                </a:solidFill>
              </a:rPr>
              <a:t> </a:t>
            </a:r>
            <a:r>
              <a:rPr lang="de-DE" dirty="0" smtClean="0"/>
              <a:t>gibt den Status des Arbeitsverzeichnisses und der </a:t>
            </a:r>
            <a:r>
              <a:rPr lang="de-DE" dirty="0" err="1" smtClean="0"/>
              <a:t>Staging</a:t>
            </a:r>
            <a:r>
              <a:rPr lang="de-DE" dirty="0" smtClean="0"/>
              <a:t> Area wieder. Man kann sich ansehen, welche Änderungen schon </a:t>
            </a:r>
            <a:r>
              <a:rPr lang="de-DE" dirty="0" err="1" smtClean="0"/>
              <a:t>gestagt</a:t>
            </a:r>
            <a:r>
              <a:rPr lang="de-DE" dirty="0" smtClean="0"/>
              <a:t> wurden und welche Dateien von </a:t>
            </a:r>
            <a:r>
              <a:rPr lang="de-DE" dirty="0" err="1" smtClean="0"/>
              <a:t>Git</a:t>
            </a:r>
            <a:r>
              <a:rPr lang="de-DE" dirty="0" smtClean="0"/>
              <a:t> nicht verfolgt werden. Die Statusausgabe zeigt keine Informationen zu der bereits eingereichten Projekthistorie an. Dafür muss man den Befehl </a:t>
            </a:r>
            <a:r>
              <a:rPr lang="de-DE" dirty="0" err="1" smtClean="0">
                <a:solidFill>
                  <a:srgbClr val="00B0F0"/>
                </a:solidFill>
              </a:rPr>
              <a:t>git</a:t>
            </a:r>
            <a:r>
              <a:rPr lang="de-DE" dirty="0" smtClean="0">
                <a:solidFill>
                  <a:srgbClr val="00B0F0"/>
                </a:solidFill>
              </a:rPr>
              <a:t> log </a:t>
            </a:r>
            <a:r>
              <a:rPr lang="de-DE" dirty="0" smtClean="0"/>
              <a:t>verwenden</a:t>
            </a:r>
          </a:p>
          <a:p>
            <a:endParaRPr lang="de-DE" dirty="0" smtClean="0">
              <a:solidFill>
                <a:srgbClr val="FF0000"/>
              </a:solidFill>
            </a:endParaRPr>
          </a:p>
          <a:p>
            <a:r>
              <a:rPr lang="de-DE" dirty="0" smtClean="0">
                <a:solidFill>
                  <a:srgbClr val="FF0000"/>
                </a:solidFill>
              </a:rPr>
              <a:t> 			</a:t>
            </a:r>
            <a:r>
              <a:rPr lang="de-DE" b="1" dirty="0" smtClean="0">
                <a:solidFill>
                  <a:schemeClr val="accent2">
                    <a:lumMod val="60000"/>
                    <a:lumOff val="40000"/>
                  </a:schemeClr>
                </a:solidFill>
              </a:rPr>
              <a:t>Verwendung</a:t>
            </a:r>
          </a:p>
          <a:p>
            <a:pPr marL="45720" indent="0">
              <a:buNone/>
            </a:pPr>
            <a:r>
              <a:rPr lang="de-DE" b="1" dirty="0" smtClean="0">
                <a:solidFill>
                  <a:schemeClr val="accent2">
                    <a:lumMod val="60000"/>
                    <a:lumOff val="40000"/>
                  </a:schemeClr>
                </a:solidFill>
              </a:rPr>
              <a:t>                            </a:t>
            </a:r>
            <a:r>
              <a:rPr lang="de-DE" dirty="0" smtClean="0"/>
              <a:t>Listet auf, welche Dateien </a:t>
            </a:r>
            <a:r>
              <a:rPr lang="de-DE" dirty="0" err="1" smtClean="0"/>
              <a:t>gestagt</a:t>
            </a:r>
            <a:r>
              <a:rPr lang="de-DE" dirty="0" smtClean="0"/>
              <a:t> und nicht </a:t>
            </a:r>
            <a:r>
              <a:rPr lang="de-DE" dirty="0" err="1" smtClean="0"/>
              <a:t>gestagt</a:t>
            </a:r>
            <a:r>
              <a:rPr lang="de-DE" dirty="0" smtClean="0"/>
              <a:t> sind und</a:t>
            </a:r>
          </a:p>
          <a:p>
            <a:pPr marL="45720" indent="0">
              <a:buNone/>
            </a:pPr>
            <a:r>
              <a:rPr lang="de-DE" dirty="0"/>
              <a:t> </a:t>
            </a:r>
            <a:r>
              <a:rPr lang="de-DE" dirty="0" smtClean="0"/>
              <a:t>                           welche Dateien nicht verfolgt werden.  </a:t>
            </a:r>
          </a:p>
          <a:p>
            <a:pPr marL="45720" indent="0">
              <a:buNone/>
            </a:pPr>
            <a:endParaRPr lang="de-DE" dirty="0"/>
          </a:p>
          <a:p>
            <a:pPr marL="45720" indent="0">
              <a:buNone/>
            </a:pPr>
            <a:r>
              <a:rPr lang="de-DE" dirty="0" smtClean="0"/>
              <a:t>Beispiel:      </a:t>
            </a:r>
          </a:p>
          <a:p>
            <a:pPr marL="45720" indent="0">
              <a:buNone/>
            </a:pPr>
            <a:endParaRPr lang="de-DE" dirty="0"/>
          </a:p>
          <a:p>
            <a:pPr marL="45720" indent="0">
              <a:buNone/>
            </a:pPr>
            <a:r>
              <a:rPr lang="de-DE" dirty="0" smtClean="0"/>
              <a:t>                                      </a:t>
            </a:r>
            <a:endParaRPr lang="de-DE" b="1" dirty="0">
              <a:solidFill>
                <a:schemeClr val="accent2">
                  <a:lumMod val="60000"/>
                  <a:lumOff val="40000"/>
                </a:schemeClr>
              </a:solidFill>
            </a:endParaRPr>
          </a:p>
        </p:txBody>
      </p:sp>
      <p:sp>
        <p:nvSpPr>
          <p:cNvPr id="4" name="Rechteck 3"/>
          <p:cNvSpPr/>
          <p:nvPr/>
        </p:nvSpPr>
        <p:spPr>
          <a:xfrm>
            <a:off x="251520" y="3212976"/>
            <a:ext cx="1584176"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err="1" smtClean="0"/>
              <a:t>git</a:t>
            </a:r>
            <a:r>
              <a:rPr lang="de-DE" dirty="0" smtClean="0"/>
              <a:t> </a:t>
            </a:r>
            <a:r>
              <a:rPr lang="de-DE" dirty="0" err="1" smtClean="0"/>
              <a:t>status</a:t>
            </a:r>
            <a:endParaRPr lang="de-DE" dirty="0"/>
          </a:p>
        </p:txBody>
      </p:sp>
    </p:spTree>
    <p:extLst>
      <p:ext uri="{BB962C8B-B14F-4D97-AF65-F5344CB8AC3E}">
        <p14:creationId xmlns:p14="http://schemas.microsoft.com/office/powerpoint/2010/main" val="3517307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0" y="0"/>
            <a:ext cx="8388424" cy="6858000"/>
          </a:xfrm>
        </p:spPr>
        <p:txBody>
          <a:bodyPr/>
          <a:lstStyle/>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4624"/>
            <a:ext cx="8208912" cy="659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760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27095"/>
            <a:ext cx="7315200" cy="1154097"/>
          </a:xfrm>
        </p:spPr>
        <p:txBody>
          <a:bodyPr/>
          <a:lstStyle/>
          <a:p>
            <a:r>
              <a:rPr lang="de-DE" dirty="0" smtClean="0"/>
              <a:t>Der </a:t>
            </a:r>
            <a:r>
              <a:rPr lang="de-DE" dirty="0" err="1" smtClean="0"/>
              <a:t>git</a:t>
            </a:r>
            <a:r>
              <a:rPr lang="de-DE" dirty="0" smtClean="0"/>
              <a:t> log Befehl</a:t>
            </a:r>
            <a:endParaRPr lang="de-DE" dirty="0"/>
          </a:p>
        </p:txBody>
      </p:sp>
      <p:sp>
        <p:nvSpPr>
          <p:cNvPr id="3" name="Inhaltsplatzhalter 2"/>
          <p:cNvSpPr>
            <a:spLocks noGrp="1"/>
          </p:cNvSpPr>
          <p:nvPr>
            <p:ph idx="1"/>
          </p:nvPr>
        </p:nvSpPr>
        <p:spPr>
          <a:xfrm>
            <a:off x="251520" y="1387606"/>
            <a:ext cx="8892480" cy="5470394"/>
          </a:xfrm>
        </p:spPr>
        <p:txBody>
          <a:bodyPr/>
          <a:lstStyle/>
          <a:p>
            <a:r>
              <a:rPr lang="de-DE" dirty="0" smtClean="0"/>
              <a:t>Der Befehl </a:t>
            </a:r>
            <a:r>
              <a:rPr lang="de-DE" dirty="0" err="1" smtClean="0">
                <a:solidFill>
                  <a:srgbClr val="FF0000"/>
                </a:solidFill>
              </a:rPr>
              <a:t>git</a:t>
            </a:r>
            <a:r>
              <a:rPr lang="de-DE" dirty="0" smtClean="0">
                <a:solidFill>
                  <a:srgbClr val="FF0000"/>
                </a:solidFill>
              </a:rPr>
              <a:t> log </a:t>
            </a:r>
            <a:r>
              <a:rPr lang="de-DE" dirty="0" smtClean="0"/>
              <a:t>zeigt die Snapshots an, die </a:t>
            </a:r>
            <a:r>
              <a:rPr lang="de-DE" dirty="0" err="1" smtClean="0"/>
              <a:t>commited</a:t>
            </a:r>
            <a:r>
              <a:rPr lang="de-DE" dirty="0" smtClean="0"/>
              <a:t> wurden. Während </a:t>
            </a:r>
            <a:r>
              <a:rPr lang="de-DE" dirty="0" err="1" smtClean="0">
                <a:solidFill>
                  <a:srgbClr val="FFFF00"/>
                </a:solidFill>
              </a:rPr>
              <a:t>git</a:t>
            </a:r>
            <a:r>
              <a:rPr lang="de-DE" dirty="0" smtClean="0">
                <a:solidFill>
                  <a:srgbClr val="FFFF00"/>
                </a:solidFill>
              </a:rPr>
              <a:t> </a:t>
            </a:r>
            <a:r>
              <a:rPr lang="de-DE" dirty="0" err="1" smtClean="0">
                <a:solidFill>
                  <a:srgbClr val="FFFF00"/>
                </a:solidFill>
              </a:rPr>
              <a:t>status</a:t>
            </a:r>
            <a:r>
              <a:rPr lang="de-DE" dirty="0" smtClean="0">
                <a:solidFill>
                  <a:srgbClr val="FFFF00"/>
                </a:solidFill>
              </a:rPr>
              <a:t> </a:t>
            </a:r>
            <a:r>
              <a:rPr lang="de-DE" dirty="0" smtClean="0"/>
              <a:t>das Arbeitsverzeichnis und die </a:t>
            </a:r>
            <a:r>
              <a:rPr lang="de-DE" dirty="0" err="1" smtClean="0"/>
              <a:t>Staging</a:t>
            </a:r>
            <a:r>
              <a:rPr lang="de-DE" dirty="0" smtClean="0"/>
              <a:t> Area untersuchen können befasst sich </a:t>
            </a:r>
            <a:r>
              <a:rPr lang="de-DE" dirty="0" err="1" smtClean="0">
                <a:solidFill>
                  <a:srgbClr val="FFFF00"/>
                </a:solidFill>
              </a:rPr>
              <a:t>git</a:t>
            </a:r>
            <a:r>
              <a:rPr lang="de-DE" dirty="0" smtClean="0">
                <a:solidFill>
                  <a:srgbClr val="FFFF00"/>
                </a:solidFill>
              </a:rPr>
              <a:t> log </a:t>
            </a:r>
            <a:r>
              <a:rPr lang="de-DE" dirty="0" smtClean="0"/>
              <a:t>ausschließlich mit der </a:t>
            </a:r>
            <a:r>
              <a:rPr lang="de-DE" dirty="0" err="1" smtClean="0"/>
              <a:t>Commithistorie</a:t>
            </a:r>
            <a:r>
              <a:rPr lang="de-DE" dirty="0" smtClean="0"/>
              <a:t>.</a:t>
            </a:r>
          </a:p>
          <a:p>
            <a:endParaRPr lang="de-DE" dirty="0"/>
          </a:p>
          <a:p>
            <a:r>
              <a:rPr lang="de-DE" dirty="0" smtClean="0"/>
              <a:t>                                                                               </a:t>
            </a:r>
          </a:p>
          <a:p>
            <a:endParaRPr lang="de-DE" dirty="0"/>
          </a:p>
          <a:p>
            <a:endParaRPr lang="de-DE" dirty="0" smtClean="0"/>
          </a:p>
          <a:p>
            <a:endParaRPr lang="de-DE" dirty="0"/>
          </a:p>
          <a:p>
            <a:endParaRPr lang="de-DE" dirty="0" smtClean="0"/>
          </a:p>
          <a:p>
            <a:r>
              <a:rPr lang="de-DE" dirty="0"/>
              <a:t> </a:t>
            </a:r>
            <a:r>
              <a:rPr lang="de-DE" dirty="0" smtClean="0"/>
              <a:t>    Working            </a:t>
            </a:r>
            <a:r>
              <a:rPr lang="de-DE" dirty="0" err="1" smtClean="0"/>
              <a:t>Staged</a:t>
            </a:r>
            <a:endParaRPr lang="de-DE" dirty="0" smtClean="0"/>
          </a:p>
          <a:p>
            <a:r>
              <a:rPr lang="de-DE" dirty="0"/>
              <a:t> </a:t>
            </a:r>
            <a:r>
              <a:rPr lang="de-DE" dirty="0" smtClean="0"/>
              <a:t>     Directory         Snapshot                                            </a:t>
            </a:r>
          </a:p>
          <a:p>
            <a:pPr marL="1874520" lvl="8" indent="0">
              <a:buNone/>
            </a:pPr>
            <a:r>
              <a:rPr lang="de-DE" dirty="0" smtClean="0"/>
              <a:t>	</a:t>
            </a:r>
            <a:r>
              <a:rPr lang="de-DE" dirty="0"/>
              <a:t>			        </a:t>
            </a:r>
            <a:r>
              <a:rPr lang="de-DE" sz="2000" dirty="0" err="1"/>
              <a:t>Commithistorie</a:t>
            </a:r>
            <a:endParaRPr lang="de-DE" sz="2000" dirty="0"/>
          </a:p>
          <a:p>
            <a:pPr marL="1874520" lvl="8" indent="0">
              <a:buNone/>
            </a:pPr>
            <a:r>
              <a:rPr lang="de-DE" dirty="0" smtClean="0"/>
              <a:t>                                                                                                 </a:t>
            </a:r>
            <a:endParaRPr lang="de-DE" dirty="0"/>
          </a:p>
        </p:txBody>
      </p:sp>
      <p:sp>
        <p:nvSpPr>
          <p:cNvPr id="4" name="Abgerundetes Rechteck 3"/>
          <p:cNvSpPr/>
          <p:nvPr/>
        </p:nvSpPr>
        <p:spPr>
          <a:xfrm>
            <a:off x="755576" y="3091081"/>
            <a:ext cx="2232248"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err="1" smtClean="0">
                <a:solidFill>
                  <a:schemeClr val="bg1"/>
                </a:solidFill>
              </a:rPr>
              <a:t>Git</a:t>
            </a:r>
            <a:r>
              <a:rPr lang="de-DE" sz="2800" b="1" dirty="0" smtClean="0">
                <a:solidFill>
                  <a:schemeClr val="bg1"/>
                </a:solidFill>
              </a:rPr>
              <a:t> Status</a:t>
            </a:r>
            <a:endParaRPr lang="de-DE" sz="2800" b="1" dirty="0">
              <a:solidFill>
                <a:schemeClr val="bg1"/>
              </a:solidFill>
            </a:endParaRPr>
          </a:p>
        </p:txBody>
      </p:sp>
      <p:sp>
        <p:nvSpPr>
          <p:cNvPr id="5" name="Abgerundetes Rechteck 4"/>
          <p:cNvSpPr/>
          <p:nvPr/>
        </p:nvSpPr>
        <p:spPr>
          <a:xfrm>
            <a:off x="4348906" y="3091081"/>
            <a:ext cx="2232248" cy="457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err="1" smtClean="0">
                <a:solidFill>
                  <a:schemeClr val="bg1"/>
                </a:solidFill>
              </a:rPr>
              <a:t>Git</a:t>
            </a:r>
            <a:r>
              <a:rPr lang="de-DE" sz="2800" b="1" dirty="0" smtClean="0">
                <a:solidFill>
                  <a:schemeClr val="bg1"/>
                </a:solidFill>
              </a:rPr>
              <a:t> Log</a:t>
            </a:r>
            <a:endParaRPr lang="de-DE" sz="2800" b="1" dirty="0">
              <a:solidFill>
                <a:schemeClr val="bg1"/>
              </a:solidFill>
            </a:endParaRPr>
          </a:p>
        </p:txBody>
      </p:sp>
      <p:sp>
        <p:nvSpPr>
          <p:cNvPr id="6" name="Flussdiagramm: Mehrere Dokumente 5"/>
          <p:cNvSpPr/>
          <p:nvPr/>
        </p:nvSpPr>
        <p:spPr>
          <a:xfrm>
            <a:off x="810996" y="3933056"/>
            <a:ext cx="1060704" cy="758952"/>
          </a:xfrm>
          <a:prstGeom prst="flowChartMultidocumen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7" name="Ellipse 6"/>
          <p:cNvSpPr/>
          <p:nvPr/>
        </p:nvSpPr>
        <p:spPr>
          <a:xfrm>
            <a:off x="2530624" y="3721694"/>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4782581" y="3721694"/>
            <a:ext cx="1274119" cy="28140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Ellipse 8"/>
          <p:cNvSpPr/>
          <p:nvPr/>
        </p:nvSpPr>
        <p:spPr>
          <a:xfrm>
            <a:off x="5169927" y="3985099"/>
            <a:ext cx="590205" cy="65486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5169927" y="4934913"/>
            <a:ext cx="590205" cy="65486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5169927" y="5851060"/>
            <a:ext cx="590205" cy="65486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p:cNvCxnSpPr>
            <a:stCxn id="9" idx="4"/>
            <a:endCxn id="10" idx="0"/>
          </p:cNvCxnSpPr>
          <p:nvPr/>
        </p:nvCxnSpPr>
        <p:spPr>
          <a:xfrm>
            <a:off x="5465030" y="4639965"/>
            <a:ext cx="0" cy="294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10" idx="4"/>
            <a:endCxn id="11" idx="0"/>
          </p:cNvCxnSpPr>
          <p:nvPr/>
        </p:nvCxnSpPr>
        <p:spPr>
          <a:xfrm>
            <a:off x="5465030" y="5589779"/>
            <a:ext cx="0" cy="2612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33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p:cTn id="7" dur="500" fill="hold"/>
                                        <p:tgtEl>
                                          <p:spTgt spid="4">
                                            <p:bg/>
                                          </p:spTgt>
                                        </p:tgtEl>
                                        <p:attrNameLst>
                                          <p:attrName>ppt_w</p:attrName>
                                        </p:attrNameLst>
                                      </p:cBhvr>
                                      <p:tavLst>
                                        <p:tav tm="0">
                                          <p:val>
                                            <p:fltVal val="0"/>
                                          </p:val>
                                        </p:tav>
                                        <p:tav tm="100000">
                                          <p:val>
                                            <p:strVal val="#ppt_w"/>
                                          </p:val>
                                        </p:tav>
                                      </p:tavLst>
                                    </p:anim>
                                    <p:anim calcmode="lin" valueType="num">
                                      <p:cBhvr>
                                        <p:cTn id="8" dur="500" fill="hold"/>
                                        <p:tgtEl>
                                          <p:spTgt spid="4">
                                            <p:bg/>
                                          </p:spTgt>
                                        </p:tgtEl>
                                        <p:attrNameLst>
                                          <p:attrName>ppt_h</p:attrName>
                                        </p:attrNameLst>
                                      </p:cBhvr>
                                      <p:tavLst>
                                        <p:tav tm="0">
                                          <p:val>
                                            <p:fltVal val="0"/>
                                          </p:val>
                                        </p:tav>
                                        <p:tav tm="100000">
                                          <p:val>
                                            <p:strVal val="#ppt_h"/>
                                          </p:val>
                                        </p:tav>
                                      </p:tavLst>
                                    </p:anim>
                                    <p:animEffect transition="in" filter="fade">
                                      <p:cBhvr>
                                        <p:cTn id="9" dur="500"/>
                                        <p:tgtEl>
                                          <p:spTgt spid="4">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bg/>
                                          </p:spTgt>
                                        </p:tgtEl>
                                        <p:attrNameLst>
                                          <p:attrName>style.visibility</p:attrName>
                                        </p:attrNameLst>
                                      </p:cBhvr>
                                      <p:to>
                                        <p:strVal val="visible"/>
                                      </p:to>
                                    </p:set>
                                    <p:anim calcmode="lin" valueType="num">
                                      <p:cBhvr>
                                        <p:cTn id="17" dur="500" fill="hold"/>
                                        <p:tgtEl>
                                          <p:spTgt spid="6">
                                            <p:bg/>
                                          </p:spTgt>
                                        </p:tgtEl>
                                        <p:attrNameLst>
                                          <p:attrName>ppt_w</p:attrName>
                                        </p:attrNameLst>
                                      </p:cBhvr>
                                      <p:tavLst>
                                        <p:tav tm="0">
                                          <p:val>
                                            <p:fltVal val="0"/>
                                          </p:val>
                                        </p:tav>
                                        <p:tav tm="100000">
                                          <p:val>
                                            <p:strVal val="#ppt_w"/>
                                          </p:val>
                                        </p:tav>
                                      </p:tavLst>
                                    </p:anim>
                                    <p:anim calcmode="lin" valueType="num">
                                      <p:cBhvr>
                                        <p:cTn id="18" dur="500" fill="hold"/>
                                        <p:tgtEl>
                                          <p:spTgt spid="6">
                                            <p:bg/>
                                          </p:spTgt>
                                        </p:tgtEl>
                                        <p:attrNameLst>
                                          <p:attrName>ppt_h</p:attrName>
                                        </p:attrNameLst>
                                      </p:cBhvr>
                                      <p:tavLst>
                                        <p:tav tm="0">
                                          <p:val>
                                            <p:fltVal val="0"/>
                                          </p:val>
                                        </p:tav>
                                        <p:tav tm="100000">
                                          <p:val>
                                            <p:strVal val="#ppt_h"/>
                                          </p:val>
                                        </p:tav>
                                      </p:tavLst>
                                    </p:anim>
                                    <p:animEffect transition="in" filter="fade">
                                      <p:cBhvr>
                                        <p:cTn id="19" dur="500"/>
                                        <p:tgtEl>
                                          <p:spTgt spid="6">
                                            <p:bg/>
                                          </p:spTgt>
                                        </p:tgtEl>
                                      </p:cBhvr>
                                    </p:animEffect>
                                  </p:childTnLst>
                                </p:cTn>
                              </p:par>
                              <p:par>
                                <p:cTn id="20" presetID="53" presetClass="entr" presetSubtype="16" fill="hold" grpId="0" nodeType="withEffect" nodePh="1">
                                  <p:stCondLst>
                                    <p:cond delay="0"/>
                                  </p:stCondLst>
                                  <p:endCondLst>
                                    <p:cond evt="begin" delay="0">
                                      <p:tn val="20"/>
                                    </p:cond>
                                  </p:end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6">
                                            <p:txEl>
                                              <p:pRg st="0" end="0"/>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bg/>
                                          </p:spTgt>
                                        </p:tgtEl>
                                        <p:attrNameLst>
                                          <p:attrName>style.visibility</p:attrName>
                                        </p:attrNameLst>
                                      </p:cBhvr>
                                      <p:to>
                                        <p:strVal val="visible"/>
                                      </p:to>
                                    </p:set>
                                    <p:anim calcmode="lin" valueType="num">
                                      <p:cBhvr>
                                        <p:cTn id="27" dur="500" fill="hold"/>
                                        <p:tgtEl>
                                          <p:spTgt spid="7">
                                            <p:bg/>
                                          </p:spTgt>
                                        </p:tgtEl>
                                        <p:attrNameLst>
                                          <p:attrName>ppt_w</p:attrName>
                                        </p:attrNameLst>
                                      </p:cBhvr>
                                      <p:tavLst>
                                        <p:tav tm="0">
                                          <p:val>
                                            <p:fltVal val="0"/>
                                          </p:val>
                                        </p:tav>
                                        <p:tav tm="100000">
                                          <p:val>
                                            <p:strVal val="#ppt_w"/>
                                          </p:val>
                                        </p:tav>
                                      </p:tavLst>
                                    </p:anim>
                                    <p:anim calcmode="lin" valueType="num">
                                      <p:cBhvr>
                                        <p:cTn id="28" dur="500" fill="hold"/>
                                        <p:tgtEl>
                                          <p:spTgt spid="7">
                                            <p:bg/>
                                          </p:spTgt>
                                        </p:tgtEl>
                                        <p:attrNameLst>
                                          <p:attrName>ppt_h</p:attrName>
                                        </p:attrNameLst>
                                      </p:cBhvr>
                                      <p:tavLst>
                                        <p:tav tm="0">
                                          <p:val>
                                            <p:fltVal val="0"/>
                                          </p:val>
                                        </p:tav>
                                        <p:tav tm="100000">
                                          <p:val>
                                            <p:strVal val="#ppt_h"/>
                                          </p:val>
                                        </p:tav>
                                      </p:tavLst>
                                    </p:anim>
                                    <p:animEffect transition="in" filter="fade">
                                      <p:cBhvr>
                                        <p:cTn id="29" dur="500"/>
                                        <p:tgtEl>
                                          <p:spTgt spid="7">
                                            <p:bg/>
                                          </p:spTgt>
                                        </p:tgtEl>
                                      </p:cBhvr>
                                    </p:animEffect>
                                  </p:childTnLst>
                                </p:cTn>
                              </p:par>
                              <p:par>
                                <p:cTn id="30" presetID="53" presetClass="entr" presetSubtype="16" fill="hold" grpId="0" nodeType="withEffect" nodePh="1">
                                  <p:stCondLst>
                                    <p:cond delay="0"/>
                                  </p:stCondLst>
                                  <p:endCondLst>
                                    <p:cond evt="begin" delay="0">
                                      <p:tn val="30"/>
                                    </p:cond>
                                  </p:endCondLst>
                                  <p:childTnLst>
                                    <p:set>
                                      <p:cBhvr>
                                        <p:cTn id="31" dur="1" fill="hold">
                                          <p:stCondLst>
                                            <p:cond delay="0"/>
                                          </p:stCondLst>
                                        </p:cTn>
                                        <p:tgtEl>
                                          <p:spTgt spid="7">
                                            <p:txEl>
                                              <p:pRg st="0" end="0"/>
                                            </p:txEl>
                                          </p:spTgt>
                                        </p:tgtEl>
                                        <p:attrNameLst>
                                          <p:attrName>style.visibility</p:attrName>
                                        </p:attrNameLst>
                                      </p:cBhvr>
                                      <p:to>
                                        <p:strVal val="visible"/>
                                      </p:to>
                                    </p:set>
                                    <p:anim calcmode="lin" valueType="num">
                                      <p:cBhvr>
                                        <p:cTn id="3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7">
                                            <p:txEl>
                                              <p:pRg st="0" end="0"/>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3">
                                            <p:txEl>
                                              <p:pRg st="7" end="7"/>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animEffect transition="in" filter="fade">
                                      <p:cBhvr>
                                        <p:cTn id="56" dur="500"/>
                                        <p:tgtEl>
                                          <p:spTgt spid="8"/>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fltVal val="0"/>
                                          </p:val>
                                        </p:tav>
                                        <p:tav tm="100000">
                                          <p:val>
                                            <p:strVal val="#ppt_w"/>
                                          </p:val>
                                        </p:tav>
                                      </p:tavLst>
                                    </p:anim>
                                    <p:anim calcmode="lin" valueType="num">
                                      <p:cBhvr>
                                        <p:cTn id="60" dur="500" fill="hold"/>
                                        <p:tgtEl>
                                          <p:spTgt spid="9"/>
                                        </p:tgtEl>
                                        <p:attrNameLst>
                                          <p:attrName>ppt_h</p:attrName>
                                        </p:attrNameLst>
                                      </p:cBhvr>
                                      <p:tavLst>
                                        <p:tav tm="0">
                                          <p:val>
                                            <p:fltVal val="0"/>
                                          </p:val>
                                        </p:tav>
                                        <p:tav tm="100000">
                                          <p:val>
                                            <p:strVal val="#ppt_h"/>
                                          </p:val>
                                        </p:tav>
                                      </p:tavLst>
                                    </p:anim>
                                    <p:animEffect transition="in" filter="fade">
                                      <p:cBhvr>
                                        <p:cTn id="61" dur="500"/>
                                        <p:tgtEl>
                                          <p:spTgt spid="9"/>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p:cTn id="64" dur="500" fill="hold"/>
                                        <p:tgtEl>
                                          <p:spTgt spid="10"/>
                                        </p:tgtEl>
                                        <p:attrNameLst>
                                          <p:attrName>ppt_w</p:attrName>
                                        </p:attrNameLst>
                                      </p:cBhvr>
                                      <p:tavLst>
                                        <p:tav tm="0">
                                          <p:val>
                                            <p:fltVal val="0"/>
                                          </p:val>
                                        </p:tav>
                                        <p:tav tm="100000">
                                          <p:val>
                                            <p:strVal val="#ppt_w"/>
                                          </p:val>
                                        </p:tav>
                                      </p:tavLst>
                                    </p:anim>
                                    <p:anim calcmode="lin" valueType="num">
                                      <p:cBhvr>
                                        <p:cTn id="65" dur="500" fill="hold"/>
                                        <p:tgtEl>
                                          <p:spTgt spid="10"/>
                                        </p:tgtEl>
                                        <p:attrNameLst>
                                          <p:attrName>ppt_h</p:attrName>
                                        </p:attrNameLst>
                                      </p:cBhvr>
                                      <p:tavLst>
                                        <p:tav tm="0">
                                          <p:val>
                                            <p:fltVal val="0"/>
                                          </p:val>
                                        </p:tav>
                                        <p:tav tm="100000">
                                          <p:val>
                                            <p:strVal val="#ppt_h"/>
                                          </p:val>
                                        </p:tav>
                                      </p:tavLst>
                                    </p:anim>
                                    <p:animEffect transition="in" filter="fade">
                                      <p:cBhvr>
                                        <p:cTn id="66" dur="500"/>
                                        <p:tgtEl>
                                          <p:spTgt spid="10"/>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p:cTn id="69" dur="500" fill="hold"/>
                                        <p:tgtEl>
                                          <p:spTgt spid="11"/>
                                        </p:tgtEl>
                                        <p:attrNameLst>
                                          <p:attrName>ppt_w</p:attrName>
                                        </p:attrNameLst>
                                      </p:cBhvr>
                                      <p:tavLst>
                                        <p:tav tm="0">
                                          <p:val>
                                            <p:fltVal val="0"/>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animEffect transition="in" filter="fade">
                                      <p:cBhvr>
                                        <p:cTn id="71" dur="500"/>
                                        <p:tgtEl>
                                          <p:spTgt spid="11"/>
                                        </p:tgtEl>
                                      </p:cBhvr>
                                    </p:animEffect>
                                  </p:childTnLst>
                                </p:cTn>
                              </p:par>
                              <p:par>
                                <p:cTn id="72" presetID="53" presetClass="entr" presetSubtype="16" fill="hold"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fltVal val="0"/>
                                          </p:val>
                                        </p:tav>
                                        <p:tav tm="100000">
                                          <p:val>
                                            <p:strVal val="#ppt_w"/>
                                          </p:val>
                                        </p:tav>
                                      </p:tavLst>
                                    </p:anim>
                                    <p:anim calcmode="lin" valueType="num">
                                      <p:cBhvr>
                                        <p:cTn id="75" dur="500" fill="hold"/>
                                        <p:tgtEl>
                                          <p:spTgt spid="13"/>
                                        </p:tgtEl>
                                        <p:attrNameLst>
                                          <p:attrName>ppt_h</p:attrName>
                                        </p:attrNameLst>
                                      </p:cBhvr>
                                      <p:tavLst>
                                        <p:tav tm="0">
                                          <p:val>
                                            <p:fltVal val="0"/>
                                          </p:val>
                                        </p:tav>
                                        <p:tav tm="100000">
                                          <p:val>
                                            <p:strVal val="#ppt_h"/>
                                          </p:val>
                                        </p:tav>
                                      </p:tavLst>
                                    </p:anim>
                                    <p:animEffect transition="in" filter="fade">
                                      <p:cBhvr>
                                        <p:cTn id="76" dur="500"/>
                                        <p:tgtEl>
                                          <p:spTgt spid="13"/>
                                        </p:tgtEl>
                                      </p:cBhvr>
                                    </p:animEffect>
                                  </p:childTnLst>
                                </p:cTn>
                              </p:par>
                              <p:par>
                                <p:cTn id="77" presetID="53" presetClass="entr" presetSubtype="16"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500" fill="hold"/>
                                        <p:tgtEl>
                                          <p:spTgt spid="15"/>
                                        </p:tgtEl>
                                        <p:attrNameLst>
                                          <p:attrName>ppt_w</p:attrName>
                                        </p:attrNameLst>
                                      </p:cBhvr>
                                      <p:tavLst>
                                        <p:tav tm="0">
                                          <p:val>
                                            <p:fltVal val="0"/>
                                          </p:val>
                                        </p:tav>
                                        <p:tav tm="100000">
                                          <p:val>
                                            <p:strVal val="#ppt_w"/>
                                          </p:val>
                                        </p:tav>
                                      </p:tavLst>
                                    </p:anim>
                                    <p:anim calcmode="lin" valueType="num">
                                      <p:cBhvr>
                                        <p:cTn id="80" dur="500" fill="hold"/>
                                        <p:tgtEl>
                                          <p:spTgt spid="15"/>
                                        </p:tgtEl>
                                        <p:attrNameLst>
                                          <p:attrName>ppt_h</p:attrName>
                                        </p:attrNameLst>
                                      </p:cBhvr>
                                      <p:tavLst>
                                        <p:tav tm="0">
                                          <p:val>
                                            <p:fltVal val="0"/>
                                          </p:val>
                                        </p:tav>
                                        <p:tav tm="100000">
                                          <p:val>
                                            <p:strVal val="#ppt_h"/>
                                          </p:val>
                                        </p:tav>
                                      </p:tavLst>
                                    </p:anim>
                                    <p:animEffect transition="in" filter="fade">
                                      <p:cBhvr>
                                        <p:cTn id="81" dur="500"/>
                                        <p:tgtEl>
                                          <p:spTgt spid="15"/>
                                        </p:tgtEl>
                                      </p:cBhvr>
                                    </p:animEffect>
                                  </p:childTnLst>
                                </p:cTn>
                              </p:par>
                              <p:par>
                                <p:cTn id="82" presetID="53" presetClass="entr" presetSubtype="16" fill="hold" nodeType="withEffect">
                                  <p:stCondLst>
                                    <p:cond delay="0"/>
                                  </p:stCondLst>
                                  <p:childTnLst>
                                    <p:set>
                                      <p:cBhvr>
                                        <p:cTn id="83" dur="1" fill="hold">
                                          <p:stCondLst>
                                            <p:cond delay="0"/>
                                          </p:stCondLst>
                                        </p:cTn>
                                        <p:tgtEl>
                                          <p:spTgt spid="3">
                                            <p:txEl>
                                              <p:pRg st="9" end="9"/>
                                            </p:txEl>
                                          </p:spTgt>
                                        </p:tgtEl>
                                        <p:attrNameLst>
                                          <p:attrName>style.visibility</p:attrName>
                                        </p:attrNameLst>
                                      </p:cBhvr>
                                      <p:to>
                                        <p:strVal val="visible"/>
                                      </p:to>
                                    </p:set>
                                    <p:anim calcmode="lin" valueType="num">
                                      <p:cBhvr>
                                        <p:cTn id="8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8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animBg="1"/>
      <p:bldP spid="6" grpId="0" build="allAtOnce" animBg="1"/>
      <p:bldP spid="7" grpId="0" build="allAtOnce"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79512" y="188640"/>
            <a:ext cx="8280920" cy="6480720"/>
          </a:xfrm>
        </p:spPr>
        <p:txBody>
          <a:bodyPr/>
          <a:lstStyle/>
          <a:p>
            <a:r>
              <a:rPr lang="de-DE" dirty="0" smtClean="0"/>
              <a:t> Verwendung: </a:t>
            </a:r>
            <a:r>
              <a:rPr lang="de-DE" dirty="0" err="1" smtClean="0"/>
              <a:t>git</a:t>
            </a:r>
            <a:r>
              <a:rPr lang="de-DE" dirty="0" smtClean="0"/>
              <a:t> log</a:t>
            </a:r>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20688"/>
            <a:ext cx="7056784" cy="612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1432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8316416" cy="1154097"/>
          </a:xfrm>
        </p:spPr>
        <p:txBody>
          <a:bodyPr>
            <a:normAutofit fontScale="90000"/>
          </a:bodyPr>
          <a:lstStyle/>
          <a:p>
            <a:r>
              <a:rPr lang="de-DE" dirty="0" smtClean="0"/>
              <a:t>2.  Änderungen </a:t>
            </a:r>
            <a:r>
              <a:rPr lang="de-DE" dirty="0" smtClean="0"/>
              <a:t>in </a:t>
            </a:r>
            <a:r>
              <a:rPr lang="de-DE" dirty="0" err="1" smtClean="0"/>
              <a:t>Git</a:t>
            </a:r>
            <a:r>
              <a:rPr lang="de-DE" dirty="0" smtClean="0"/>
              <a:t> Rückgängig machen</a:t>
            </a:r>
            <a:endParaRPr lang="de-DE" dirty="0"/>
          </a:p>
        </p:txBody>
      </p:sp>
      <p:sp>
        <p:nvSpPr>
          <p:cNvPr id="3" name="Inhaltsplatzhalter 2"/>
          <p:cNvSpPr>
            <a:spLocks noGrp="1"/>
          </p:cNvSpPr>
          <p:nvPr>
            <p:ph idx="1"/>
          </p:nvPr>
        </p:nvSpPr>
        <p:spPr>
          <a:xfrm>
            <a:off x="0" y="1340768"/>
            <a:ext cx="9144000" cy="5517232"/>
          </a:xfrm>
        </p:spPr>
        <p:txBody>
          <a:bodyPr/>
          <a:lstStyle/>
          <a:p>
            <a:pPr marL="45720" indent="0">
              <a:buNone/>
            </a:pPr>
            <a:r>
              <a:rPr lang="de-DE" dirty="0" smtClean="0"/>
              <a:t>Dies Kapitel beinhaltet folgende Teilen:</a:t>
            </a:r>
          </a:p>
          <a:p>
            <a:pPr marL="45720" indent="0">
              <a:buNone/>
            </a:pPr>
            <a:r>
              <a:rPr lang="de-DE" dirty="0">
                <a:sym typeface="Wingdings" pitchFamily="2" charset="2"/>
              </a:rPr>
              <a:t> </a:t>
            </a:r>
          </a:p>
          <a:p>
            <a:pPr marL="45720" indent="0">
              <a:buNone/>
            </a:pPr>
            <a:r>
              <a:rPr lang="de-DE" dirty="0" smtClean="0">
                <a:sym typeface="Wingdings" pitchFamily="2" charset="2"/>
              </a:rPr>
              <a:t>1- Der </a:t>
            </a:r>
            <a:r>
              <a:rPr lang="de-DE" dirty="0" err="1" smtClean="0">
                <a:sym typeface="Wingdings" pitchFamily="2" charset="2"/>
              </a:rPr>
              <a:t>git</a:t>
            </a:r>
            <a:r>
              <a:rPr lang="de-DE" dirty="0" smtClean="0">
                <a:sym typeface="Wingdings" pitchFamily="2" charset="2"/>
              </a:rPr>
              <a:t> </a:t>
            </a:r>
            <a:r>
              <a:rPr lang="de-DE" dirty="0" err="1" smtClean="0">
                <a:sym typeface="Wingdings" pitchFamily="2" charset="2"/>
              </a:rPr>
              <a:t>checkout</a:t>
            </a:r>
            <a:r>
              <a:rPr lang="de-DE" dirty="0" smtClean="0">
                <a:sym typeface="Wingdings" pitchFamily="2" charset="2"/>
              </a:rPr>
              <a:t> Befehl </a:t>
            </a:r>
            <a:r>
              <a:rPr lang="de-DE" dirty="0" smtClean="0">
                <a:sym typeface="Wingdings" pitchFamily="2" charset="2"/>
              </a:rPr>
              <a:t>: </a:t>
            </a:r>
            <a:r>
              <a:rPr lang="de-DE" dirty="0" err="1" smtClean="0">
                <a:solidFill>
                  <a:srgbClr val="00B0F0"/>
                </a:solidFill>
                <a:sym typeface="Wingdings" pitchFamily="2" charset="2"/>
              </a:rPr>
              <a:t>git</a:t>
            </a:r>
            <a:r>
              <a:rPr lang="de-DE" dirty="0" smtClean="0">
                <a:solidFill>
                  <a:srgbClr val="00B0F0"/>
                </a:solidFill>
                <a:sym typeface="Wingdings" pitchFamily="2" charset="2"/>
              </a:rPr>
              <a:t> </a:t>
            </a:r>
            <a:r>
              <a:rPr lang="de-DE" dirty="0" err="1" smtClean="0">
                <a:solidFill>
                  <a:srgbClr val="00B0F0"/>
                </a:solidFill>
                <a:sym typeface="Wingdings" pitchFamily="2" charset="2"/>
              </a:rPr>
              <a:t>checkout</a:t>
            </a:r>
            <a:endParaRPr lang="de-DE" dirty="0" smtClean="0">
              <a:solidFill>
                <a:srgbClr val="00B0F0"/>
              </a:solidFill>
              <a:sym typeface="Wingdings" pitchFamily="2" charset="2"/>
            </a:endParaRPr>
          </a:p>
          <a:p>
            <a:pPr marL="45720" indent="0">
              <a:buNone/>
            </a:pPr>
            <a:r>
              <a:rPr lang="de-DE" dirty="0">
                <a:solidFill>
                  <a:srgbClr val="00B0F0"/>
                </a:solidFill>
                <a:sym typeface="Wingdings" pitchFamily="2" charset="2"/>
              </a:rPr>
              <a:t> </a:t>
            </a:r>
            <a:endParaRPr lang="de-DE" dirty="0" smtClean="0">
              <a:solidFill>
                <a:srgbClr val="00B0F0"/>
              </a:solidFill>
              <a:sym typeface="Wingdings" pitchFamily="2" charset="2"/>
            </a:endParaRPr>
          </a:p>
          <a:p>
            <a:pPr marL="45720" indent="0">
              <a:buNone/>
            </a:pPr>
            <a:endParaRPr lang="de-DE" dirty="0">
              <a:sym typeface="Wingdings" pitchFamily="2" charset="2"/>
            </a:endParaRPr>
          </a:p>
          <a:p>
            <a:pPr marL="45720" indent="0">
              <a:buNone/>
            </a:pPr>
            <a:r>
              <a:rPr lang="de-DE" dirty="0" smtClean="0">
                <a:sym typeface="Wingdings" pitchFamily="2" charset="2"/>
              </a:rPr>
              <a:t>2- Der </a:t>
            </a:r>
            <a:r>
              <a:rPr lang="de-DE" dirty="0" err="1" smtClean="0">
                <a:sym typeface="Wingdings" pitchFamily="2" charset="2"/>
              </a:rPr>
              <a:t>git</a:t>
            </a:r>
            <a:r>
              <a:rPr lang="de-DE" dirty="0" smtClean="0">
                <a:sym typeface="Wingdings" pitchFamily="2" charset="2"/>
              </a:rPr>
              <a:t> </a:t>
            </a:r>
            <a:r>
              <a:rPr lang="de-DE" dirty="0" err="1" smtClean="0">
                <a:sym typeface="Wingdings" pitchFamily="2" charset="2"/>
              </a:rPr>
              <a:t>revert</a:t>
            </a:r>
            <a:r>
              <a:rPr lang="de-DE" dirty="0" smtClean="0">
                <a:sym typeface="Wingdings" pitchFamily="2" charset="2"/>
              </a:rPr>
              <a:t> </a:t>
            </a:r>
            <a:r>
              <a:rPr lang="de-DE" dirty="0" err="1" smtClean="0">
                <a:sym typeface="Wingdings" pitchFamily="2" charset="2"/>
              </a:rPr>
              <a:t>Befelhl</a:t>
            </a:r>
            <a:r>
              <a:rPr lang="de-DE" dirty="0" smtClean="0">
                <a:sym typeface="Wingdings" pitchFamily="2" charset="2"/>
              </a:rPr>
              <a:t>: </a:t>
            </a:r>
            <a:r>
              <a:rPr lang="de-DE" dirty="0" err="1">
                <a:solidFill>
                  <a:srgbClr val="00B0F0"/>
                </a:solidFill>
                <a:sym typeface="Wingdings" pitchFamily="2" charset="2"/>
              </a:rPr>
              <a:t>git</a:t>
            </a:r>
            <a:r>
              <a:rPr lang="de-DE" dirty="0">
                <a:solidFill>
                  <a:srgbClr val="00B0F0"/>
                </a:solidFill>
                <a:sym typeface="Wingdings" pitchFamily="2" charset="2"/>
              </a:rPr>
              <a:t> </a:t>
            </a:r>
            <a:r>
              <a:rPr lang="de-DE" dirty="0" err="1" smtClean="0">
                <a:solidFill>
                  <a:srgbClr val="00B0F0"/>
                </a:solidFill>
                <a:sym typeface="Wingdings" pitchFamily="2" charset="2"/>
              </a:rPr>
              <a:t>revert</a:t>
            </a:r>
            <a:r>
              <a:rPr lang="de-DE" dirty="0" smtClean="0">
                <a:solidFill>
                  <a:srgbClr val="00B0F0"/>
                </a:solidFill>
                <a:sym typeface="Wingdings" pitchFamily="2" charset="2"/>
              </a:rPr>
              <a:t>    </a:t>
            </a:r>
            <a:endParaRPr lang="de-DE" dirty="0">
              <a:solidFill>
                <a:srgbClr val="00B0F0"/>
              </a:solidFill>
              <a:sym typeface="Wingdings" pitchFamily="2" charset="2"/>
            </a:endParaRPr>
          </a:p>
          <a:p>
            <a:pPr marL="45720" indent="0">
              <a:buNone/>
            </a:pPr>
            <a:r>
              <a:rPr lang="de-DE" dirty="0" smtClean="0">
                <a:sym typeface="Wingdings" pitchFamily="2" charset="2"/>
              </a:rPr>
              <a:t> </a:t>
            </a:r>
          </a:p>
          <a:p>
            <a:pPr marL="45720" indent="0">
              <a:buNone/>
            </a:pPr>
            <a:endParaRPr lang="de-DE" dirty="0" smtClean="0">
              <a:sym typeface="Wingdings" pitchFamily="2" charset="2"/>
            </a:endParaRPr>
          </a:p>
          <a:p>
            <a:pPr marL="45720" indent="0">
              <a:buNone/>
            </a:pPr>
            <a:r>
              <a:rPr lang="de-DE" dirty="0" smtClean="0">
                <a:sym typeface="Wingdings" pitchFamily="2" charset="2"/>
              </a:rPr>
              <a:t>3- Der </a:t>
            </a:r>
            <a:r>
              <a:rPr lang="de-DE" dirty="0" err="1" smtClean="0">
                <a:sym typeface="Wingdings" pitchFamily="2" charset="2"/>
              </a:rPr>
              <a:t>git</a:t>
            </a:r>
            <a:r>
              <a:rPr lang="de-DE" dirty="0" smtClean="0">
                <a:sym typeface="Wingdings" pitchFamily="2" charset="2"/>
              </a:rPr>
              <a:t> </a:t>
            </a:r>
            <a:r>
              <a:rPr lang="de-DE" dirty="0" err="1" smtClean="0">
                <a:sym typeface="Wingdings" pitchFamily="2" charset="2"/>
              </a:rPr>
              <a:t>reset</a:t>
            </a:r>
            <a:r>
              <a:rPr lang="de-DE" dirty="0" smtClean="0">
                <a:sym typeface="Wingdings" pitchFamily="2" charset="2"/>
              </a:rPr>
              <a:t> Befehl: </a:t>
            </a:r>
            <a:r>
              <a:rPr lang="de-DE" dirty="0" err="1">
                <a:solidFill>
                  <a:srgbClr val="00B0F0"/>
                </a:solidFill>
                <a:sym typeface="Wingdings" pitchFamily="2" charset="2"/>
              </a:rPr>
              <a:t>git</a:t>
            </a:r>
            <a:r>
              <a:rPr lang="de-DE" dirty="0">
                <a:solidFill>
                  <a:srgbClr val="00B0F0"/>
                </a:solidFill>
                <a:sym typeface="Wingdings" pitchFamily="2" charset="2"/>
              </a:rPr>
              <a:t> </a:t>
            </a:r>
            <a:r>
              <a:rPr lang="de-DE" dirty="0" err="1">
                <a:solidFill>
                  <a:srgbClr val="00B0F0"/>
                </a:solidFill>
                <a:sym typeface="Wingdings" pitchFamily="2" charset="2"/>
              </a:rPr>
              <a:t>reset</a:t>
            </a:r>
            <a:endParaRPr lang="de-DE" dirty="0">
              <a:solidFill>
                <a:srgbClr val="00B0F0"/>
              </a:solidFill>
              <a:sym typeface="Wingdings" pitchFamily="2" charset="2"/>
            </a:endParaRPr>
          </a:p>
          <a:p>
            <a:pPr marL="45720" indent="0">
              <a:buNone/>
            </a:pPr>
            <a:r>
              <a:rPr lang="de-DE" dirty="0" smtClean="0">
                <a:sym typeface="Wingdings" pitchFamily="2" charset="2"/>
              </a:rPr>
              <a:t> </a:t>
            </a:r>
          </a:p>
          <a:p>
            <a:pPr marL="45720" indent="0">
              <a:buNone/>
            </a:pPr>
            <a:endParaRPr lang="de-DE" dirty="0">
              <a:sym typeface="Wingdings" pitchFamily="2" charset="2"/>
            </a:endParaRPr>
          </a:p>
          <a:p>
            <a:pPr marL="45720" indent="0">
              <a:buNone/>
            </a:pPr>
            <a:r>
              <a:rPr lang="de-DE" dirty="0" smtClean="0">
                <a:sym typeface="Wingdings" pitchFamily="2" charset="2"/>
              </a:rPr>
              <a:t>4- Der </a:t>
            </a:r>
            <a:r>
              <a:rPr lang="de-DE" dirty="0" err="1" smtClean="0">
                <a:sym typeface="Wingdings" pitchFamily="2" charset="2"/>
              </a:rPr>
              <a:t>git</a:t>
            </a:r>
            <a:r>
              <a:rPr lang="de-DE" dirty="0" smtClean="0">
                <a:sym typeface="Wingdings" pitchFamily="2" charset="2"/>
              </a:rPr>
              <a:t> clean Befehl: </a:t>
            </a:r>
            <a:r>
              <a:rPr lang="de-DE" dirty="0" err="1">
                <a:solidFill>
                  <a:srgbClr val="00B0F0"/>
                </a:solidFill>
                <a:sym typeface="Wingdings" pitchFamily="2" charset="2"/>
              </a:rPr>
              <a:t>git</a:t>
            </a:r>
            <a:r>
              <a:rPr lang="de-DE" dirty="0">
                <a:solidFill>
                  <a:srgbClr val="00B0F0"/>
                </a:solidFill>
                <a:sym typeface="Wingdings" pitchFamily="2" charset="2"/>
              </a:rPr>
              <a:t> </a:t>
            </a:r>
            <a:r>
              <a:rPr lang="de-DE" dirty="0" smtClean="0">
                <a:solidFill>
                  <a:srgbClr val="00B0F0"/>
                </a:solidFill>
                <a:sym typeface="Wingdings" pitchFamily="2" charset="2"/>
              </a:rPr>
              <a:t>clean  </a:t>
            </a:r>
            <a:endParaRPr lang="de-DE" sz="6000" dirty="0">
              <a:solidFill>
                <a:srgbClr val="FF0000"/>
              </a:solidFill>
            </a:endParaRPr>
          </a:p>
        </p:txBody>
      </p:sp>
      <p:sp>
        <p:nvSpPr>
          <p:cNvPr id="5" name="Flussdiagramm: Verbindungsstelle 4"/>
          <p:cNvSpPr/>
          <p:nvPr/>
        </p:nvSpPr>
        <p:spPr>
          <a:xfrm>
            <a:off x="4136140" y="313844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Verbindungsstelle 5"/>
          <p:cNvSpPr/>
          <p:nvPr/>
        </p:nvSpPr>
        <p:spPr>
          <a:xfrm>
            <a:off x="5063559" y="314096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Verbindungsstelle 6"/>
          <p:cNvSpPr/>
          <p:nvPr/>
        </p:nvSpPr>
        <p:spPr>
          <a:xfrm>
            <a:off x="5971902" y="313844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Verbindungsstelle 7"/>
          <p:cNvSpPr/>
          <p:nvPr/>
        </p:nvSpPr>
        <p:spPr>
          <a:xfrm>
            <a:off x="6821716" y="3138446"/>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stCxn id="5" idx="6"/>
            <a:endCxn id="6" idx="2"/>
          </p:cNvCxnSpPr>
          <p:nvPr/>
        </p:nvCxnSpPr>
        <p:spPr>
          <a:xfrm>
            <a:off x="4593340" y="3367046"/>
            <a:ext cx="470219" cy="2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a:stCxn id="6" idx="6"/>
            <a:endCxn id="7" idx="2"/>
          </p:cNvCxnSpPr>
          <p:nvPr/>
        </p:nvCxnSpPr>
        <p:spPr>
          <a:xfrm flipV="1">
            <a:off x="5520759" y="3367046"/>
            <a:ext cx="451143" cy="2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6429102" y="3367046"/>
            <a:ext cx="3926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Multiplizieren 11"/>
          <p:cNvSpPr/>
          <p:nvPr/>
        </p:nvSpPr>
        <p:spPr>
          <a:xfrm>
            <a:off x="4851500" y="2924944"/>
            <a:ext cx="914400" cy="108012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krümmte Verbindung 12"/>
          <p:cNvCxnSpPr/>
          <p:nvPr/>
        </p:nvCxnSpPr>
        <p:spPr>
          <a:xfrm rot="16200000" flipH="1">
            <a:off x="6058198" y="2347971"/>
            <a:ext cx="64433" cy="1596512"/>
          </a:xfrm>
          <a:prstGeom prst="curvedConnector3">
            <a:avLst>
              <a:gd name="adj1" fmla="val -452422"/>
            </a:avLst>
          </a:prstGeom>
          <a:ln>
            <a:solidFill>
              <a:srgbClr val="00B050"/>
            </a:solidFill>
            <a:tailEnd type="arrow"/>
          </a:ln>
        </p:spPr>
        <p:style>
          <a:lnRef idx="3">
            <a:schemeClr val="accent2"/>
          </a:lnRef>
          <a:fillRef idx="0">
            <a:schemeClr val="accent2"/>
          </a:fillRef>
          <a:effectRef idx="2">
            <a:schemeClr val="accent2"/>
          </a:effectRef>
          <a:fontRef idx="minor">
            <a:schemeClr val="tx1"/>
          </a:fontRef>
        </p:style>
      </p:cxnSp>
      <p:sp>
        <p:nvSpPr>
          <p:cNvPr id="20" name="Flussdiagramm: Mehrere Dokumente 19"/>
          <p:cNvSpPr/>
          <p:nvPr/>
        </p:nvSpPr>
        <p:spPr>
          <a:xfrm>
            <a:off x="4002855" y="4077072"/>
            <a:ext cx="1060704" cy="758952"/>
          </a:xfrm>
          <a:prstGeom prst="flowChartMultidocumen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21" name="Multiplizieren 20"/>
          <p:cNvSpPr/>
          <p:nvPr/>
        </p:nvSpPr>
        <p:spPr>
          <a:xfrm>
            <a:off x="4136140" y="4149080"/>
            <a:ext cx="914400" cy="108012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ehrere Dokumente 21"/>
          <p:cNvSpPr/>
          <p:nvPr/>
        </p:nvSpPr>
        <p:spPr>
          <a:xfrm>
            <a:off x="3922234" y="5334779"/>
            <a:ext cx="1060704" cy="758952"/>
          </a:xfrm>
          <a:prstGeom prst="flowChartMultidocument">
            <a:avLst/>
          </a:prstGeom>
          <a:solidFill>
            <a:schemeClr val="tx2">
              <a:lumMod val="60000"/>
              <a:lumOff val="4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de-DE" sz="4000" dirty="0">
                <a:solidFill>
                  <a:srgbClr val="FF0000"/>
                </a:solidFill>
                <a:sym typeface="Wingdings" pitchFamily="2" charset="2"/>
              </a:rPr>
              <a:t>?</a:t>
            </a:r>
            <a:endParaRPr lang="de-DE" sz="4000" dirty="0"/>
          </a:p>
        </p:txBody>
      </p:sp>
      <p:sp>
        <p:nvSpPr>
          <p:cNvPr id="23" name="Multiplizieren 22"/>
          <p:cNvSpPr/>
          <p:nvPr/>
        </p:nvSpPr>
        <p:spPr>
          <a:xfrm>
            <a:off x="4355967" y="5434892"/>
            <a:ext cx="914400" cy="108012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Verbindungsstelle 24"/>
          <p:cNvSpPr/>
          <p:nvPr/>
        </p:nvSpPr>
        <p:spPr>
          <a:xfrm>
            <a:off x="5180901" y="213033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Verbindungsstelle 25"/>
          <p:cNvSpPr/>
          <p:nvPr/>
        </p:nvSpPr>
        <p:spPr>
          <a:xfrm>
            <a:off x="6108320" y="213285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lussdiagramm: Verbindungsstelle 26"/>
          <p:cNvSpPr/>
          <p:nvPr/>
        </p:nvSpPr>
        <p:spPr>
          <a:xfrm>
            <a:off x="7016663" y="2130334"/>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lussdiagramm: Verbindungsstelle 27"/>
          <p:cNvSpPr/>
          <p:nvPr/>
        </p:nvSpPr>
        <p:spPr>
          <a:xfrm>
            <a:off x="7866477" y="213033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9" name="Gerade Verbindung mit Pfeil 28"/>
          <p:cNvCxnSpPr>
            <a:stCxn id="25" idx="6"/>
            <a:endCxn id="26" idx="2"/>
          </p:cNvCxnSpPr>
          <p:nvPr/>
        </p:nvCxnSpPr>
        <p:spPr>
          <a:xfrm>
            <a:off x="5638101" y="2358934"/>
            <a:ext cx="470219" cy="252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Gerade Verbindung mit Pfeil 29"/>
          <p:cNvCxnSpPr>
            <a:stCxn id="26" idx="6"/>
            <a:endCxn id="27" idx="2"/>
          </p:cNvCxnSpPr>
          <p:nvPr/>
        </p:nvCxnSpPr>
        <p:spPr>
          <a:xfrm flipV="1">
            <a:off x="6565520" y="2358934"/>
            <a:ext cx="451143" cy="252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Gerade Verbindung mit Pfeil 30"/>
          <p:cNvCxnSpPr/>
          <p:nvPr/>
        </p:nvCxnSpPr>
        <p:spPr>
          <a:xfrm>
            <a:off x="7473863" y="2358934"/>
            <a:ext cx="39261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Gekrümmte Verbindung 32"/>
          <p:cNvCxnSpPr>
            <a:stCxn id="28" idx="0"/>
            <a:endCxn id="27" idx="0"/>
          </p:cNvCxnSpPr>
          <p:nvPr/>
        </p:nvCxnSpPr>
        <p:spPr>
          <a:xfrm rot="16200000" flipV="1">
            <a:off x="7670170" y="1705427"/>
            <a:ext cx="12700" cy="849814"/>
          </a:xfrm>
          <a:prstGeom prst="curvedConnector3">
            <a:avLst>
              <a:gd name="adj1" fmla="val 1800000"/>
            </a:avLst>
          </a:prstGeom>
          <a:ln>
            <a:solidFill>
              <a:srgbClr val="009900"/>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711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12" y="0"/>
            <a:ext cx="8301203" cy="1154097"/>
          </a:xfrm>
        </p:spPr>
        <p:txBody>
          <a:bodyPr/>
          <a:lstStyle/>
          <a:p>
            <a:r>
              <a:rPr lang="de-DE" dirty="0" smtClean="0"/>
              <a:t>Der </a:t>
            </a:r>
            <a:r>
              <a:rPr lang="de-DE" dirty="0" err="1" smtClean="0"/>
              <a:t>git</a:t>
            </a:r>
            <a:r>
              <a:rPr lang="de-DE" dirty="0" smtClean="0"/>
              <a:t> </a:t>
            </a:r>
            <a:r>
              <a:rPr lang="de-DE" dirty="0" err="1" smtClean="0"/>
              <a:t>checkout</a:t>
            </a:r>
            <a:r>
              <a:rPr lang="de-DE" dirty="0" smtClean="0"/>
              <a:t> Befehl</a:t>
            </a:r>
            <a:endParaRPr lang="de-DE" dirty="0"/>
          </a:p>
        </p:txBody>
      </p:sp>
      <p:sp>
        <p:nvSpPr>
          <p:cNvPr id="3" name="Inhaltsplatzhalter 2"/>
          <p:cNvSpPr>
            <a:spLocks noGrp="1"/>
          </p:cNvSpPr>
          <p:nvPr>
            <p:ph idx="1"/>
          </p:nvPr>
        </p:nvSpPr>
        <p:spPr>
          <a:xfrm>
            <a:off x="179512" y="1340768"/>
            <a:ext cx="8928236" cy="5328592"/>
          </a:xfrm>
        </p:spPr>
        <p:txBody>
          <a:bodyPr/>
          <a:lstStyle/>
          <a:p>
            <a:pPr marL="45720" indent="0">
              <a:buNone/>
            </a:pPr>
            <a:r>
              <a:rPr lang="de-DE" dirty="0" err="1" smtClean="0"/>
              <a:t>Git</a:t>
            </a:r>
            <a:r>
              <a:rPr lang="de-DE" dirty="0" smtClean="0"/>
              <a:t> </a:t>
            </a:r>
            <a:r>
              <a:rPr lang="de-DE" dirty="0" err="1" smtClean="0"/>
              <a:t>checkout</a:t>
            </a:r>
            <a:r>
              <a:rPr lang="de-DE" dirty="0" smtClean="0"/>
              <a:t> dient drei verschiedenen Funktionen, nämlich dem Auschecken von Dateien, </a:t>
            </a:r>
            <a:r>
              <a:rPr lang="de-DE" dirty="0" err="1"/>
              <a:t>C</a:t>
            </a:r>
            <a:r>
              <a:rPr lang="de-DE" dirty="0" err="1" smtClean="0"/>
              <a:t>ommits</a:t>
            </a:r>
            <a:r>
              <a:rPr lang="de-DE" dirty="0" smtClean="0"/>
              <a:t> und </a:t>
            </a:r>
            <a:r>
              <a:rPr lang="de-DE" dirty="0" err="1" smtClean="0"/>
              <a:t>Branches</a:t>
            </a:r>
            <a:r>
              <a:rPr lang="de-DE" dirty="0" smtClean="0"/>
              <a:t>. In diesem Modul beschäftigen wir uns ausschließlich mit den ersten beiden Möglichkeiten.</a:t>
            </a:r>
          </a:p>
          <a:p>
            <a:pPr marL="45720" indent="0">
              <a:buNone/>
            </a:pPr>
            <a:r>
              <a:rPr lang="de-DE" dirty="0" smtClean="0"/>
              <a:t>Sie können sich einen alten Status Ihres Projekts noch einmal ansehen, ohne Ihren aktuellen Status verändern zu müssen.</a:t>
            </a:r>
          </a:p>
          <a:p>
            <a:pPr marL="45720" indent="0">
              <a:buNone/>
            </a:pPr>
            <a:endParaRPr lang="de-DE" dirty="0"/>
          </a:p>
          <a:p>
            <a:pPr marL="45720" indent="0">
              <a:buNone/>
            </a:pPr>
            <a:r>
              <a:rPr lang="de-DE" dirty="0" smtClean="0"/>
              <a:t>                                   </a:t>
            </a:r>
            <a:r>
              <a:rPr lang="de-DE" sz="2400" dirty="0" smtClean="0">
                <a:solidFill>
                  <a:srgbClr val="009900"/>
                </a:solidFill>
              </a:rPr>
              <a:t>Verwendung</a:t>
            </a:r>
            <a:r>
              <a:rPr lang="de-DE" dirty="0" smtClean="0"/>
              <a:t> </a:t>
            </a:r>
          </a:p>
          <a:p>
            <a:pPr marL="45720" indent="0">
              <a:buNone/>
            </a:pPr>
            <a:r>
              <a:rPr lang="de-DE" dirty="0" smtClean="0"/>
              <a:t>                                                                                                              </a:t>
            </a:r>
          </a:p>
          <a:p>
            <a:pPr marL="45720" indent="0">
              <a:buNone/>
            </a:pPr>
            <a:r>
              <a:rPr lang="de-DE" dirty="0"/>
              <a:t> </a:t>
            </a:r>
            <a:r>
              <a:rPr lang="de-DE" dirty="0" smtClean="0"/>
              <a:t>                                                                                                            </a:t>
            </a:r>
          </a:p>
          <a:p>
            <a:pPr marL="45720" indent="0">
              <a:buNone/>
            </a:pPr>
            <a:r>
              <a:rPr lang="de-DE" dirty="0" smtClean="0"/>
              <a:t>                          						</a:t>
            </a:r>
            <a:endParaRPr lang="de-DE" sz="1200" b="1" dirty="0">
              <a:solidFill>
                <a:srgbClr val="FFFF66"/>
              </a:solidFill>
            </a:endParaRPr>
          </a:p>
        </p:txBody>
      </p:sp>
      <p:sp>
        <p:nvSpPr>
          <p:cNvPr id="4" name="Abgerundetes Rechteck 3"/>
          <p:cNvSpPr/>
          <p:nvPr/>
        </p:nvSpPr>
        <p:spPr>
          <a:xfrm>
            <a:off x="179512" y="3809934"/>
            <a:ext cx="3024336" cy="72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dirty="0" err="1"/>
              <a:t>g</a:t>
            </a:r>
            <a:r>
              <a:rPr lang="de-DE" dirty="0" err="1" smtClean="0"/>
              <a:t>it</a:t>
            </a:r>
            <a:r>
              <a:rPr lang="de-DE" dirty="0" smtClean="0"/>
              <a:t> </a:t>
            </a:r>
            <a:r>
              <a:rPr lang="de-DE" dirty="0" err="1" smtClean="0"/>
              <a:t>checkout</a:t>
            </a:r>
            <a:r>
              <a:rPr lang="de-DE" dirty="0" smtClean="0"/>
              <a:t> 7b3beb1</a:t>
            </a:r>
            <a:endParaRPr lang="de-DE" dirty="0"/>
          </a:p>
        </p:txBody>
      </p:sp>
      <p:sp>
        <p:nvSpPr>
          <p:cNvPr id="9" name="Flussdiagramm: Verbindungsstelle 8"/>
          <p:cNvSpPr/>
          <p:nvPr/>
        </p:nvSpPr>
        <p:spPr>
          <a:xfrm>
            <a:off x="4788024" y="420851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Verbindungsstelle 9"/>
          <p:cNvSpPr/>
          <p:nvPr/>
        </p:nvSpPr>
        <p:spPr>
          <a:xfrm>
            <a:off x="5715443" y="4211034"/>
            <a:ext cx="457200" cy="457200"/>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11" name="Flussdiagramm: Verbindungsstelle 10"/>
          <p:cNvSpPr/>
          <p:nvPr/>
        </p:nvSpPr>
        <p:spPr>
          <a:xfrm>
            <a:off x="6623786" y="420851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Verbindungsstelle 11"/>
          <p:cNvSpPr/>
          <p:nvPr/>
        </p:nvSpPr>
        <p:spPr>
          <a:xfrm>
            <a:off x="7473600" y="4208512"/>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mit Pfeil 13"/>
          <p:cNvCxnSpPr>
            <a:stCxn id="9" idx="6"/>
            <a:endCxn id="10" idx="2"/>
          </p:cNvCxnSpPr>
          <p:nvPr/>
        </p:nvCxnSpPr>
        <p:spPr>
          <a:xfrm>
            <a:off x="5245224" y="4437112"/>
            <a:ext cx="470219" cy="2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10" idx="6"/>
            <a:endCxn id="11" idx="2"/>
          </p:cNvCxnSpPr>
          <p:nvPr/>
        </p:nvCxnSpPr>
        <p:spPr>
          <a:xfrm flipV="1">
            <a:off x="6172643" y="4437112"/>
            <a:ext cx="451143" cy="2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11" idx="6"/>
            <a:endCxn id="12" idx="2"/>
          </p:cNvCxnSpPr>
          <p:nvPr/>
        </p:nvCxnSpPr>
        <p:spPr>
          <a:xfrm>
            <a:off x="7080986" y="4437112"/>
            <a:ext cx="3926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7962497" y="4454974"/>
            <a:ext cx="830241" cy="2132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indent="0">
              <a:buNone/>
            </a:pPr>
            <a:r>
              <a:rPr lang="de-DE" sz="1200" dirty="0" smtClean="0">
                <a:solidFill>
                  <a:schemeClr val="bg1"/>
                </a:solidFill>
              </a:rPr>
              <a:t>Master</a:t>
            </a:r>
            <a:endParaRPr lang="de-DE" sz="1200" dirty="0">
              <a:solidFill>
                <a:schemeClr val="bg1"/>
              </a:solidFill>
            </a:endParaRPr>
          </a:p>
        </p:txBody>
      </p:sp>
      <p:sp>
        <p:nvSpPr>
          <p:cNvPr id="47" name="Rechteck 46"/>
          <p:cNvSpPr/>
          <p:nvPr/>
        </p:nvSpPr>
        <p:spPr>
          <a:xfrm>
            <a:off x="5979482" y="4733967"/>
            <a:ext cx="729571" cy="1314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indent="0">
              <a:buNone/>
            </a:pPr>
            <a:r>
              <a:rPr lang="de-DE" sz="1000" dirty="0" smtClean="0">
                <a:solidFill>
                  <a:schemeClr val="bg1"/>
                </a:solidFill>
              </a:rPr>
              <a:t>7b3beb1</a:t>
            </a:r>
            <a:endParaRPr lang="de-DE" sz="1000" dirty="0">
              <a:solidFill>
                <a:schemeClr val="bg1"/>
              </a:solidFill>
            </a:endParaRPr>
          </a:p>
        </p:txBody>
      </p:sp>
      <p:sp>
        <p:nvSpPr>
          <p:cNvPr id="61" name="Flussdiagramm: Verbindungsstelle 60"/>
          <p:cNvSpPr/>
          <p:nvPr/>
        </p:nvSpPr>
        <p:spPr>
          <a:xfrm>
            <a:off x="5707059" y="5377825"/>
            <a:ext cx="457200" cy="4572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cxnSp>
        <p:nvCxnSpPr>
          <p:cNvPr id="63" name="Gerade Verbindung mit Pfeil 62"/>
          <p:cNvCxnSpPr>
            <a:stCxn id="10" idx="4"/>
            <a:endCxn id="61" idx="0"/>
          </p:cNvCxnSpPr>
          <p:nvPr/>
        </p:nvCxnSpPr>
        <p:spPr>
          <a:xfrm flipH="1">
            <a:off x="5935659" y="4668234"/>
            <a:ext cx="8384" cy="709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Rechteck 66"/>
          <p:cNvSpPr/>
          <p:nvPr/>
        </p:nvSpPr>
        <p:spPr>
          <a:xfrm>
            <a:off x="5707059" y="5824303"/>
            <a:ext cx="729571" cy="1314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indent="0">
              <a:buNone/>
            </a:pPr>
            <a:r>
              <a:rPr lang="de-DE" sz="1000" dirty="0" smtClean="0">
                <a:solidFill>
                  <a:schemeClr val="bg1"/>
                </a:solidFill>
              </a:rPr>
              <a:t>94d8bc2</a:t>
            </a:r>
            <a:endParaRPr lang="de-DE" sz="1000" dirty="0">
              <a:solidFill>
                <a:schemeClr val="bg1"/>
              </a:solidFill>
            </a:endParaRPr>
          </a:p>
        </p:txBody>
      </p:sp>
      <p:sp>
        <p:nvSpPr>
          <p:cNvPr id="74" name="Abgerundetes Rechteck 73"/>
          <p:cNvSpPr/>
          <p:nvPr/>
        </p:nvSpPr>
        <p:spPr>
          <a:xfrm>
            <a:off x="179512" y="4743812"/>
            <a:ext cx="3024336" cy="72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dirty="0" err="1"/>
              <a:t>g</a:t>
            </a:r>
            <a:r>
              <a:rPr lang="de-DE" dirty="0" err="1" smtClean="0"/>
              <a:t>it</a:t>
            </a:r>
            <a:r>
              <a:rPr lang="de-DE" dirty="0" smtClean="0"/>
              <a:t> </a:t>
            </a:r>
            <a:r>
              <a:rPr lang="de-DE" dirty="0" err="1" smtClean="0"/>
              <a:t>commit</a:t>
            </a:r>
            <a:r>
              <a:rPr lang="de-DE" dirty="0" smtClean="0"/>
              <a:t> </a:t>
            </a:r>
            <a:endParaRPr lang="de-DE" dirty="0"/>
          </a:p>
        </p:txBody>
      </p:sp>
      <p:sp>
        <p:nvSpPr>
          <p:cNvPr id="75" name="Abgerundetes Rechteck 74"/>
          <p:cNvSpPr/>
          <p:nvPr/>
        </p:nvSpPr>
        <p:spPr>
          <a:xfrm>
            <a:off x="179512" y="5831433"/>
            <a:ext cx="3024336" cy="72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de-DE" dirty="0" err="1"/>
              <a:t>g</a:t>
            </a:r>
            <a:r>
              <a:rPr lang="de-DE" dirty="0" err="1" smtClean="0"/>
              <a:t>it</a:t>
            </a:r>
            <a:r>
              <a:rPr lang="de-DE" dirty="0" smtClean="0"/>
              <a:t> </a:t>
            </a:r>
            <a:r>
              <a:rPr lang="de-DE" dirty="0" err="1" smtClean="0"/>
              <a:t>checkout</a:t>
            </a:r>
            <a:r>
              <a:rPr lang="de-DE" dirty="0" smtClean="0"/>
              <a:t> </a:t>
            </a:r>
            <a:r>
              <a:rPr lang="de-DE" dirty="0" err="1" smtClean="0"/>
              <a:t>master</a:t>
            </a:r>
            <a:endParaRPr lang="de-DE" dirty="0"/>
          </a:p>
        </p:txBody>
      </p:sp>
      <p:sp>
        <p:nvSpPr>
          <p:cNvPr id="83" name="Pfeil nach unten 82"/>
          <p:cNvSpPr/>
          <p:nvPr/>
        </p:nvSpPr>
        <p:spPr>
          <a:xfrm>
            <a:off x="7497101" y="3568087"/>
            <a:ext cx="387394" cy="56348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Pfeil nach unten 84"/>
          <p:cNvSpPr/>
          <p:nvPr/>
        </p:nvSpPr>
        <p:spPr>
          <a:xfrm>
            <a:off x="5741962" y="3588428"/>
            <a:ext cx="387394" cy="56348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Pfeil nach rechts 85"/>
          <p:cNvSpPr/>
          <p:nvPr/>
        </p:nvSpPr>
        <p:spPr>
          <a:xfrm>
            <a:off x="5153082" y="5377825"/>
            <a:ext cx="553977" cy="37019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Pfeil nach oben 86"/>
          <p:cNvSpPr/>
          <p:nvPr/>
        </p:nvSpPr>
        <p:spPr>
          <a:xfrm>
            <a:off x="7530828" y="4743812"/>
            <a:ext cx="353668" cy="583396"/>
          </a:xfrm>
          <a:prstGeom prs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967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fltVal val="0"/>
                                          </p:val>
                                        </p:tav>
                                        <p:tav tm="100000">
                                          <p:val>
                                            <p:strVal val="#ppt_h"/>
                                          </p:val>
                                        </p:tav>
                                      </p:tavLst>
                                    </p:anim>
                                    <p:animEffect transition="in" filter="fade">
                                      <p:cBhvr>
                                        <p:cTn id="49" dur="500"/>
                                        <p:tgtEl>
                                          <p:spTgt spid="4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 calcmode="lin" valueType="num">
                                      <p:cBhvr>
                                        <p:cTn id="52" dur="500" fill="hold"/>
                                        <p:tgtEl>
                                          <p:spTgt spid="83"/>
                                        </p:tgtEl>
                                        <p:attrNameLst>
                                          <p:attrName>ppt_w</p:attrName>
                                        </p:attrNameLst>
                                      </p:cBhvr>
                                      <p:tavLst>
                                        <p:tav tm="0">
                                          <p:val>
                                            <p:fltVal val="0"/>
                                          </p:val>
                                        </p:tav>
                                        <p:tav tm="100000">
                                          <p:val>
                                            <p:strVal val="#ppt_w"/>
                                          </p:val>
                                        </p:tav>
                                      </p:tavLst>
                                    </p:anim>
                                    <p:anim calcmode="lin" valueType="num">
                                      <p:cBhvr>
                                        <p:cTn id="53" dur="500" fill="hold"/>
                                        <p:tgtEl>
                                          <p:spTgt spid="83"/>
                                        </p:tgtEl>
                                        <p:attrNameLst>
                                          <p:attrName>ppt_h</p:attrName>
                                        </p:attrNameLst>
                                      </p:cBhvr>
                                      <p:tavLst>
                                        <p:tav tm="0">
                                          <p:val>
                                            <p:fltVal val="0"/>
                                          </p:val>
                                        </p:tav>
                                        <p:tav tm="100000">
                                          <p:val>
                                            <p:strVal val="#ppt_h"/>
                                          </p:val>
                                        </p:tav>
                                      </p:tavLst>
                                    </p:anim>
                                    <p:animEffect transition="in" filter="fade">
                                      <p:cBhvr>
                                        <p:cTn id="54"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ppt_w</p:attrName>
                                        </p:attrNameLst>
                                      </p:cBhvr>
                                      <p:tavLst>
                                        <p:tav tm="0">
                                          <p:val>
                                            <p:fltVal val="0"/>
                                          </p:val>
                                        </p:tav>
                                        <p:tav tm="100000">
                                          <p:val>
                                            <p:strVal val="#ppt_w"/>
                                          </p:val>
                                        </p:tav>
                                      </p:tavLst>
                                    </p:anim>
                                    <p:anim calcmode="lin" valueType="num">
                                      <p:cBhvr>
                                        <p:cTn id="60" dur="500" fill="hold"/>
                                        <p:tgtEl>
                                          <p:spTgt spid="4"/>
                                        </p:tgtEl>
                                        <p:attrNameLst>
                                          <p:attrName>ppt_h</p:attrName>
                                        </p:attrNameLst>
                                      </p:cBhvr>
                                      <p:tavLst>
                                        <p:tav tm="0">
                                          <p:val>
                                            <p:fltVal val="0"/>
                                          </p:val>
                                        </p:tav>
                                        <p:tav tm="100000">
                                          <p:val>
                                            <p:strVal val="#ppt_h"/>
                                          </p:val>
                                        </p:tav>
                                      </p:tavLst>
                                    </p:anim>
                                    <p:animEffect transition="in" filter="fade">
                                      <p:cBhvr>
                                        <p:cTn id="61" dur="500"/>
                                        <p:tgtEl>
                                          <p:spTgt spid="4"/>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85"/>
                                        </p:tgtEl>
                                        <p:attrNameLst>
                                          <p:attrName>style.visibility</p:attrName>
                                        </p:attrNameLst>
                                      </p:cBhvr>
                                      <p:to>
                                        <p:strVal val="visible"/>
                                      </p:to>
                                    </p:set>
                                    <p:anim calcmode="lin" valueType="num">
                                      <p:cBhvr>
                                        <p:cTn id="64" dur="500" fill="hold"/>
                                        <p:tgtEl>
                                          <p:spTgt spid="85"/>
                                        </p:tgtEl>
                                        <p:attrNameLst>
                                          <p:attrName>ppt_w</p:attrName>
                                        </p:attrNameLst>
                                      </p:cBhvr>
                                      <p:tavLst>
                                        <p:tav tm="0">
                                          <p:val>
                                            <p:fltVal val="0"/>
                                          </p:val>
                                        </p:tav>
                                        <p:tav tm="100000">
                                          <p:val>
                                            <p:strVal val="#ppt_w"/>
                                          </p:val>
                                        </p:tav>
                                      </p:tavLst>
                                    </p:anim>
                                    <p:anim calcmode="lin" valueType="num">
                                      <p:cBhvr>
                                        <p:cTn id="65" dur="500" fill="hold"/>
                                        <p:tgtEl>
                                          <p:spTgt spid="85"/>
                                        </p:tgtEl>
                                        <p:attrNameLst>
                                          <p:attrName>ppt_h</p:attrName>
                                        </p:attrNameLst>
                                      </p:cBhvr>
                                      <p:tavLst>
                                        <p:tav tm="0">
                                          <p:val>
                                            <p:fltVal val="0"/>
                                          </p:val>
                                        </p:tav>
                                        <p:tav tm="100000">
                                          <p:val>
                                            <p:strVal val="#ppt_h"/>
                                          </p:val>
                                        </p:tav>
                                      </p:tavLst>
                                    </p:anim>
                                    <p:animEffect transition="in" filter="fade">
                                      <p:cBhvr>
                                        <p:cTn id="66" dur="500"/>
                                        <p:tgtEl>
                                          <p:spTgt spid="85"/>
                                        </p:tgtEl>
                                      </p:cBhvr>
                                    </p:animEffect>
                                  </p:childTnLst>
                                  <p:subTnLst>
                                    <p:set>
                                      <p:cBhvr override="childStyle">
                                        <p:cTn dur="1" fill="hold" display="0" masterRel="nextClick" afterEffect="1"/>
                                        <p:tgtEl>
                                          <p:spTgt spid="85"/>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0" fill="hold"/>
                                        <p:tgtEl>
                                          <p:spTgt spid="74"/>
                                        </p:tgtEl>
                                        <p:attrNameLst>
                                          <p:attrName>ppt_w</p:attrName>
                                        </p:attrNameLst>
                                      </p:cBhvr>
                                      <p:tavLst>
                                        <p:tav tm="0">
                                          <p:val>
                                            <p:fltVal val="0"/>
                                          </p:val>
                                        </p:tav>
                                        <p:tav tm="100000">
                                          <p:val>
                                            <p:strVal val="#ppt_w"/>
                                          </p:val>
                                        </p:tav>
                                      </p:tavLst>
                                    </p:anim>
                                    <p:anim calcmode="lin" valueType="num">
                                      <p:cBhvr>
                                        <p:cTn id="72" dur="500" fill="hold"/>
                                        <p:tgtEl>
                                          <p:spTgt spid="74"/>
                                        </p:tgtEl>
                                        <p:attrNameLst>
                                          <p:attrName>ppt_h</p:attrName>
                                        </p:attrNameLst>
                                      </p:cBhvr>
                                      <p:tavLst>
                                        <p:tav tm="0">
                                          <p:val>
                                            <p:fltVal val="0"/>
                                          </p:val>
                                        </p:tav>
                                        <p:tav tm="100000">
                                          <p:val>
                                            <p:strVal val="#ppt_h"/>
                                          </p:val>
                                        </p:tav>
                                      </p:tavLst>
                                    </p:anim>
                                    <p:animEffect transition="in" filter="fade">
                                      <p:cBhvr>
                                        <p:cTn id="73" dur="500"/>
                                        <p:tgtEl>
                                          <p:spTgt spid="74"/>
                                        </p:tgtEl>
                                      </p:cBhvr>
                                    </p:animEffect>
                                  </p:childTnLst>
                                </p:cTn>
                              </p:par>
                              <p:par>
                                <p:cTn id="74" presetID="53" presetClass="entr" presetSubtype="16" fill="hold" nodeType="withEffect">
                                  <p:stCondLst>
                                    <p:cond delay="0"/>
                                  </p:stCondLst>
                                  <p:childTnLst>
                                    <p:set>
                                      <p:cBhvr>
                                        <p:cTn id="75" dur="1" fill="hold">
                                          <p:stCondLst>
                                            <p:cond delay="0"/>
                                          </p:stCondLst>
                                        </p:cTn>
                                        <p:tgtEl>
                                          <p:spTgt spid="63"/>
                                        </p:tgtEl>
                                        <p:attrNameLst>
                                          <p:attrName>style.visibility</p:attrName>
                                        </p:attrNameLst>
                                      </p:cBhvr>
                                      <p:to>
                                        <p:strVal val="visible"/>
                                      </p:to>
                                    </p:set>
                                    <p:anim calcmode="lin" valueType="num">
                                      <p:cBhvr>
                                        <p:cTn id="76" dur="500" fill="hold"/>
                                        <p:tgtEl>
                                          <p:spTgt spid="63"/>
                                        </p:tgtEl>
                                        <p:attrNameLst>
                                          <p:attrName>ppt_w</p:attrName>
                                        </p:attrNameLst>
                                      </p:cBhvr>
                                      <p:tavLst>
                                        <p:tav tm="0">
                                          <p:val>
                                            <p:fltVal val="0"/>
                                          </p:val>
                                        </p:tav>
                                        <p:tav tm="100000">
                                          <p:val>
                                            <p:strVal val="#ppt_w"/>
                                          </p:val>
                                        </p:tav>
                                      </p:tavLst>
                                    </p:anim>
                                    <p:anim calcmode="lin" valueType="num">
                                      <p:cBhvr>
                                        <p:cTn id="77" dur="500" fill="hold"/>
                                        <p:tgtEl>
                                          <p:spTgt spid="63"/>
                                        </p:tgtEl>
                                        <p:attrNameLst>
                                          <p:attrName>ppt_h</p:attrName>
                                        </p:attrNameLst>
                                      </p:cBhvr>
                                      <p:tavLst>
                                        <p:tav tm="0">
                                          <p:val>
                                            <p:fltVal val="0"/>
                                          </p:val>
                                        </p:tav>
                                        <p:tav tm="100000">
                                          <p:val>
                                            <p:strVal val="#ppt_h"/>
                                          </p:val>
                                        </p:tav>
                                      </p:tavLst>
                                    </p:anim>
                                    <p:animEffect transition="in" filter="fade">
                                      <p:cBhvr>
                                        <p:cTn id="78" dur="500"/>
                                        <p:tgtEl>
                                          <p:spTgt spid="63"/>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p:cTn id="81" dur="500" fill="hold"/>
                                        <p:tgtEl>
                                          <p:spTgt spid="67"/>
                                        </p:tgtEl>
                                        <p:attrNameLst>
                                          <p:attrName>ppt_w</p:attrName>
                                        </p:attrNameLst>
                                      </p:cBhvr>
                                      <p:tavLst>
                                        <p:tav tm="0">
                                          <p:val>
                                            <p:fltVal val="0"/>
                                          </p:val>
                                        </p:tav>
                                        <p:tav tm="100000">
                                          <p:val>
                                            <p:strVal val="#ppt_w"/>
                                          </p:val>
                                        </p:tav>
                                      </p:tavLst>
                                    </p:anim>
                                    <p:anim calcmode="lin" valueType="num">
                                      <p:cBhvr>
                                        <p:cTn id="82" dur="500" fill="hold"/>
                                        <p:tgtEl>
                                          <p:spTgt spid="67"/>
                                        </p:tgtEl>
                                        <p:attrNameLst>
                                          <p:attrName>ppt_h</p:attrName>
                                        </p:attrNameLst>
                                      </p:cBhvr>
                                      <p:tavLst>
                                        <p:tav tm="0">
                                          <p:val>
                                            <p:fltVal val="0"/>
                                          </p:val>
                                        </p:tav>
                                        <p:tav tm="100000">
                                          <p:val>
                                            <p:strVal val="#ppt_h"/>
                                          </p:val>
                                        </p:tav>
                                      </p:tavLst>
                                    </p:anim>
                                    <p:animEffect transition="in" filter="fade">
                                      <p:cBhvr>
                                        <p:cTn id="83" dur="500"/>
                                        <p:tgtEl>
                                          <p:spTgt spid="67"/>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 calcmode="lin" valueType="num">
                                      <p:cBhvr>
                                        <p:cTn id="86" dur="500" fill="hold"/>
                                        <p:tgtEl>
                                          <p:spTgt spid="61"/>
                                        </p:tgtEl>
                                        <p:attrNameLst>
                                          <p:attrName>ppt_w</p:attrName>
                                        </p:attrNameLst>
                                      </p:cBhvr>
                                      <p:tavLst>
                                        <p:tav tm="0">
                                          <p:val>
                                            <p:fltVal val="0"/>
                                          </p:val>
                                        </p:tav>
                                        <p:tav tm="100000">
                                          <p:val>
                                            <p:strVal val="#ppt_w"/>
                                          </p:val>
                                        </p:tav>
                                      </p:tavLst>
                                    </p:anim>
                                    <p:anim calcmode="lin" valueType="num">
                                      <p:cBhvr>
                                        <p:cTn id="87" dur="500" fill="hold"/>
                                        <p:tgtEl>
                                          <p:spTgt spid="61"/>
                                        </p:tgtEl>
                                        <p:attrNameLst>
                                          <p:attrName>ppt_h</p:attrName>
                                        </p:attrNameLst>
                                      </p:cBhvr>
                                      <p:tavLst>
                                        <p:tav tm="0">
                                          <p:val>
                                            <p:fltVal val="0"/>
                                          </p:val>
                                        </p:tav>
                                        <p:tav tm="100000">
                                          <p:val>
                                            <p:strVal val="#ppt_h"/>
                                          </p:val>
                                        </p:tav>
                                      </p:tavLst>
                                    </p:anim>
                                    <p:animEffect transition="in" filter="fade">
                                      <p:cBhvr>
                                        <p:cTn id="88" dur="500"/>
                                        <p:tgtEl>
                                          <p:spTgt spid="61"/>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86"/>
                                        </p:tgtEl>
                                        <p:attrNameLst>
                                          <p:attrName>style.visibility</p:attrName>
                                        </p:attrNameLst>
                                      </p:cBhvr>
                                      <p:to>
                                        <p:strVal val="visible"/>
                                      </p:to>
                                    </p:set>
                                    <p:anim calcmode="lin" valueType="num">
                                      <p:cBhvr>
                                        <p:cTn id="91" dur="500" fill="hold"/>
                                        <p:tgtEl>
                                          <p:spTgt spid="86"/>
                                        </p:tgtEl>
                                        <p:attrNameLst>
                                          <p:attrName>ppt_w</p:attrName>
                                        </p:attrNameLst>
                                      </p:cBhvr>
                                      <p:tavLst>
                                        <p:tav tm="0">
                                          <p:val>
                                            <p:fltVal val="0"/>
                                          </p:val>
                                        </p:tav>
                                        <p:tav tm="100000">
                                          <p:val>
                                            <p:strVal val="#ppt_w"/>
                                          </p:val>
                                        </p:tav>
                                      </p:tavLst>
                                    </p:anim>
                                    <p:anim calcmode="lin" valueType="num">
                                      <p:cBhvr>
                                        <p:cTn id="92" dur="500" fill="hold"/>
                                        <p:tgtEl>
                                          <p:spTgt spid="86"/>
                                        </p:tgtEl>
                                        <p:attrNameLst>
                                          <p:attrName>ppt_h</p:attrName>
                                        </p:attrNameLst>
                                      </p:cBhvr>
                                      <p:tavLst>
                                        <p:tav tm="0">
                                          <p:val>
                                            <p:fltVal val="0"/>
                                          </p:val>
                                        </p:tav>
                                        <p:tav tm="100000">
                                          <p:val>
                                            <p:strVal val="#ppt_h"/>
                                          </p:val>
                                        </p:tav>
                                      </p:tavLst>
                                    </p:anim>
                                    <p:animEffect transition="in" filter="fade">
                                      <p:cBhvr>
                                        <p:cTn id="93"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75"/>
                                        </p:tgtEl>
                                        <p:attrNameLst>
                                          <p:attrName>style.visibility</p:attrName>
                                        </p:attrNameLst>
                                      </p:cBhvr>
                                      <p:to>
                                        <p:strVal val="visible"/>
                                      </p:to>
                                    </p:set>
                                    <p:anim calcmode="lin" valueType="num">
                                      <p:cBhvr>
                                        <p:cTn id="98" dur="500" fill="hold"/>
                                        <p:tgtEl>
                                          <p:spTgt spid="75"/>
                                        </p:tgtEl>
                                        <p:attrNameLst>
                                          <p:attrName>ppt_w</p:attrName>
                                        </p:attrNameLst>
                                      </p:cBhvr>
                                      <p:tavLst>
                                        <p:tav tm="0">
                                          <p:val>
                                            <p:fltVal val="0"/>
                                          </p:val>
                                        </p:tav>
                                        <p:tav tm="100000">
                                          <p:val>
                                            <p:strVal val="#ppt_w"/>
                                          </p:val>
                                        </p:tav>
                                      </p:tavLst>
                                    </p:anim>
                                    <p:anim calcmode="lin" valueType="num">
                                      <p:cBhvr>
                                        <p:cTn id="99" dur="500" fill="hold"/>
                                        <p:tgtEl>
                                          <p:spTgt spid="75"/>
                                        </p:tgtEl>
                                        <p:attrNameLst>
                                          <p:attrName>ppt_h</p:attrName>
                                        </p:attrNameLst>
                                      </p:cBhvr>
                                      <p:tavLst>
                                        <p:tav tm="0">
                                          <p:val>
                                            <p:fltVal val="0"/>
                                          </p:val>
                                        </p:tav>
                                        <p:tav tm="100000">
                                          <p:val>
                                            <p:strVal val="#ppt_h"/>
                                          </p:val>
                                        </p:tav>
                                      </p:tavLst>
                                    </p:anim>
                                    <p:animEffect transition="in" filter="fade">
                                      <p:cBhvr>
                                        <p:cTn id="100" dur="500"/>
                                        <p:tgtEl>
                                          <p:spTgt spid="7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87"/>
                                        </p:tgtEl>
                                        <p:attrNameLst>
                                          <p:attrName>style.visibility</p:attrName>
                                        </p:attrNameLst>
                                      </p:cBhvr>
                                      <p:to>
                                        <p:strVal val="visible"/>
                                      </p:to>
                                    </p:set>
                                    <p:anim calcmode="lin" valueType="num">
                                      <p:cBhvr>
                                        <p:cTn id="103" dur="500" fill="hold"/>
                                        <p:tgtEl>
                                          <p:spTgt spid="87"/>
                                        </p:tgtEl>
                                        <p:attrNameLst>
                                          <p:attrName>ppt_w</p:attrName>
                                        </p:attrNameLst>
                                      </p:cBhvr>
                                      <p:tavLst>
                                        <p:tav tm="0">
                                          <p:val>
                                            <p:fltVal val="0"/>
                                          </p:val>
                                        </p:tav>
                                        <p:tav tm="100000">
                                          <p:val>
                                            <p:strVal val="#ppt_w"/>
                                          </p:val>
                                        </p:tav>
                                      </p:tavLst>
                                    </p:anim>
                                    <p:anim calcmode="lin" valueType="num">
                                      <p:cBhvr>
                                        <p:cTn id="104" dur="500" fill="hold"/>
                                        <p:tgtEl>
                                          <p:spTgt spid="87"/>
                                        </p:tgtEl>
                                        <p:attrNameLst>
                                          <p:attrName>ppt_h</p:attrName>
                                        </p:attrNameLst>
                                      </p:cBhvr>
                                      <p:tavLst>
                                        <p:tav tm="0">
                                          <p:val>
                                            <p:fltVal val="0"/>
                                          </p:val>
                                        </p:tav>
                                        <p:tav tm="100000">
                                          <p:val>
                                            <p:strVal val="#ppt_h"/>
                                          </p:val>
                                        </p:tav>
                                      </p:tavLst>
                                    </p:anim>
                                    <p:animEffect transition="in" filter="fade">
                                      <p:cBhvr>
                                        <p:cTn id="10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45" grpId="0" animBg="1"/>
      <p:bldP spid="47" grpId="0" animBg="1"/>
      <p:bldP spid="61" grpId="0" animBg="1"/>
      <p:bldP spid="67" grpId="0" animBg="1"/>
      <p:bldP spid="74" grpId="0" animBg="1"/>
      <p:bldP spid="75" grpId="0" animBg="1"/>
      <p:bldP spid="83" grpId="0" animBg="1"/>
      <p:bldP spid="85" grpId="0" animBg="1"/>
      <p:bldP spid="86" grpId="0" animBg="1"/>
      <p:bldP spid="8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5576" y="44624"/>
            <a:ext cx="7315200" cy="1154097"/>
          </a:xfrm>
        </p:spPr>
        <p:txBody>
          <a:bodyPr/>
          <a:lstStyle/>
          <a:p>
            <a:r>
              <a:rPr lang="de-DE" dirty="0" smtClean="0"/>
              <a:t>Der </a:t>
            </a:r>
            <a:r>
              <a:rPr lang="de-DE" dirty="0" err="1" smtClean="0"/>
              <a:t>git</a:t>
            </a:r>
            <a:r>
              <a:rPr lang="de-DE" dirty="0" smtClean="0"/>
              <a:t> </a:t>
            </a:r>
            <a:r>
              <a:rPr lang="de-DE" dirty="0" err="1" smtClean="0"/>
              <a:t>revert</a:t>
            </a:r>
            <a:r>
              <a:rPr lang="de-DE" dirty="0" smtClean="0"/>
              <a:t> Befehl</a:t>
            </a:r>
            <a:endParaRPr lang="de-DE" dirty="0"/>
          </a:p>
        </p:txBody>
      </p:sp>
      <p:sp>
        <p:nvSpPr>
          <p:cNvPr id="3" name="Inhaltsplatzhalter 2"/>
          <p:cNvSpPr>
            <a:spLocks noGrp="1"/>
          </p:cNvSpPr>
          <p:nvPr>
            <p:ph idx="1"/>
          </p:nvPr>
        </p:nvSpPr>
        <p:spPr>
          <a:xfrm>
            <a:off x="179512" y="1340768"/>
            <a:ext cx="8856984" cy="5328592"/>
          </a:xfrm>
        </p:spPr>
        <p:txBody>
          <a:bodyPr/>
          <a:lstStyle/>
          <a:p>
            <a:pPr marL="45720" indent="0">
              <a:buNone/>
            </a:pPr>
            <a:r>
              <a:rPr lang="de-DE" dirty="0" smtClean="0"/>
              <a:t> Der Befehl </a:t>
            </a:r>
            <a:r>
              <a:rPr lang="de-DE" dirty="0" err="1" smtClean="0">
                <a:solidFill>
                  <a:srgbClr val="00B0F0"/>
                </a:solidFill>
              </a:rPr>
              <a:t>git</a:t>
            </a:r>
            <a:r>
              <a:rPr lang="de-DE" dirty="0" smtClean="0">
                <a:solidFill>
                  <a:srgbClr val="00B0F0"/>
                </a:solidFill>
              </a:rPr>
              <a:t> </a:t>
            </a:r>
            <a:r>
              <a:rPr lang="de-DE" dirty="0" err="1" smtClean="0">
                <a:solidFill>
                  <a:srgbClr val="00B0F0"/>
                </a:solidFill>
              </a:rPr>
              <a:t>revert</a:t>
            </a:r>
            <a:r>
              <a:rPr lang="de-DE" dirty="0" smtClean="0">
                <a:solidFill>
                  <a:srgbClr val="00B0F0"/>
                </a:solidFill>
              </a:rPr>
              <a:t> </a:t>
            </a:r>
            <a:r>
              <a:rPr lang="de-DE" dirty="0" smtClean="0"/>
              <a:t>macht einen Snapshot, der bereits </a:t>
            </a:r>
            <a:r>
              <a:rPr lang="de-DE" dirty="0" err="1" smtClean="0"/>
              <a:t>committet</a:t>
            </a:r>
            <a:r>
              <a:rPr lang="de-DE" dirty="0" smtClean="0"/>
              <a:t> wurde, wieder rückgängig. Dann wird ein </a:t>
            </a:r>
            <a:r>
              <a:rPr lang="de-DE" dirty="0" err="1" smtClean="0"/>
              <a:t>Vim</a:t>
            </a:r>
            <a:r>
              <a:rPr lang="de-DE" dirty="0" smtClean="0"/>
              <a:t>-Text-Editor geöffnet, wo das alte Commit-Kommentar mit  </a:t>
            </a:r>
            <a:r>
              <a:rPr lang="de-DE" dirty="0" err="1" smtClean="0"/>
              <a:t>revert</a:t>
            </a:r>
            <a:r>
              <a:rPr lang="de-DE" dirty="0" smtClean="0"/>
              <a:t> </a:t>
            </a:r>
            <a:r>
              <a:rPr lang="de-DE" dirty="0" err="1" smtClean="0"/>
              <a:t>davorne</a:t>
            </a:r>
            <a:r>
              <a:rPr lang="de-DE" dirty="0" smtClean="0"/>
              <a:t> als neues Commit einreichen wird.</a:t>
            </a:r>
            <a:endParaRPr lang="de-DE" dirty="0" smtClean="0"/>
          </a:p>
          <a:p>
            <a:pPr marL="45720" indent="0">
              <a:buNone/>
            </a:pPr>
            <a:endParaRPr lang="de-DE" dirty="0" smtClean="0"/>
          </a:p>
          <a:p>
            <a:pPr marL="45720" indent="0">
              <a:buNone/>
            </a:pPr>
            <a:r>
              <a:rPr lang="de-DE" b="1" dirty="0" smtClean="0">
                <a:solidFill>
                  <a:srgbClr val="00B050"/>
                </a:solidFill>
              </a:rPr>
              <a:t>				Verwendung</a:t>
            </a:r>
          </a:p>
          <a:p>
            <a:pPr marL="45720" indent="0">
              <a:buNone/>
            </a:pPr>
            <a:endParaRPr lang="de-DE" b="1" dirty="0" smtClean="0">
              <a:solidFill>
                <a:srgbClr val="00B050"/>
              </a:solidFill>
            </a:endParaRPr>
          </a:p>
          <a:p>
            <a:pPr marL="45720" indent="0">
              <a:buNone/>
            </a:pPr>
            <a:endParaRPr lang="de-DE" dirty="0" smtClean="0"/>
          </a:p>
          <a:p>
            <a:pPr marL="45720" indent="0">
              <a:buNone/>
            </a:pPr>
            <a:endParaRPr lang="de-DE" dirty="0"/>
          </a:p>
          <a:p>
            <a:pPr marL="45720" indent="0">
              <a:buNone/>
            </a:pPr>
            <a:endParaRPr lang="de-DE" dirty="0" smtClean="0"/>
          </a:p>
          <a:p>
            <a:pPr marL="45720" indent="0">
              <a:buNone/>
            </a:pPr>
            <a:endParaRPr lang="de-DE" dirty="0"/>
          </a:p>
        </p:txBody>
      </p:sp>
      <p:sp>
        <p:nvSpPr>
          <p:cNvPr id="4" name="Flussdiagramm: Verbindungsstelle 3"/>
          <p:cNvSpPr/>
          <p:nvPr/>
        </p:nvSpPr>
        <p:spPr>
          <a:xfrm>
            <a:off x="5275907" y="512220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lussdiagramm: Verbindungsstelle 4"/>
          <p:cNvSpPr/>
          <p:nvPr/>
        </p:nvSpPr>
        <p:spPr>
          <a:xfrm>
            <a:off x="6203326" y="512473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lussdiagramm: Verbindungsstelle 5"/>
          <p:cNvSpPr/>
          <p:nvPr/>
        </p:nvSpPr>
        <p:spPr>
          <a:xfrm>
            <a:off x="7111669" y="512220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Verbindungsstelle 6"/>
          <p:cNvSpPr/>
          <p:nvPr/>
        </p:nvSpPr>
        <p:spPr>
          <a:xfrm>
            <a:off x="7961483" y="5122208"/>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p:cNvCxnSpPr>
            <a:stCxn id="4" idx="6"/>
            <a:endCxn id="5" idx="2"/>
          </p:cNvCxnSpPr>
          <p:nvPr/>
        </p:nvCxnSpPr>
        <p:spPr>
          <a:xfrm>
            <a:off x="5733107" y="5350808"/>
            <a:ext cx="470219" cy="2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a:stCxn id="5" idx="6"/>
            <a:endCxn id="6" idx="2"/>
          </p:cNvCxnSpPr>
          <p:nvPr/>
        </p:nvCxnSpPr>
        <p:spPr>
          <a:xfrm flipV="1">
            <a:off x="6660526" y="5350808"/>
            <a:ext cx="451143" cy="2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8261180" y="5581930"/>
            <a:ext cx="830241" cy="2132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indent="0">
              <a:buNone/>
            </a:pPr>
            <a:r>
              <a:rPr lang="de-DE" sz="1200" dirty="0" smtClean="0">
                <a:solidFill>
                  <a:schemeClr val="bg1"/>
                </a:solidFill>
              </a:rPr>
              <a:t>Master</a:t>
            </a:r>
            <a:endParaRPr lang="de-DE" sz="1200" dirty="0">
              <a:solidFill>
                <a:schemeClr val="bg1"/>
              </a:solidFill>
            </a:endParaRPr>
          </a:p>
        </p:txBody>
      </p:sp>
      <p:sp>
        <p:nvSpPr>
          <p:cNvPr id="11" name="Rechteck 10"/>
          <p:cNvSpPr/>
          <p:nvPr/>
        </p:nvSpPr>
        <p:spPr>
          <a:xfrm>
            <a:off x="6083681" y="5795190"/>
            <a:ext cx="729571" cy="1314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 indent="0">
              <a:buNone/>
            </a:pPr>
            <a:r>
              <a:rPr lang="de-DE" sz="1000" dirty="0" smtClean="0">
                <a:solidFill>
                  <a:schemeClr val="bg1"/>
                </a:solidFill>
              </a:rPr>
              <a:t>c2ebe23</a:t>
            </a:r>
            <a:endParaRPr lang="de-DE" sz="1000" dirty="0">
              <a:solidFill>
                <a:schemeClr val="bg1"/>
              </a:solidFill>
            </a:endParaRPr>
          </a:p>
        </p:txBody>
      </p:sp>
      <p:cxnSp>
        <p:nvCxnSpPr>
          <p:cNvPr id="12" name="Gerade Verbindung mit Pfeil 11"/>
          <p:cNvCxnSpPr/>
          <p:nvPr/>
        </p:nvCxnSpPr>
        <p:spPr>
          <a:xfrm>
            <a:off x="7568869" y="5350808"/>
            <a:ext cx="3926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Multiplizieren 12"/>
          <p:cNvSpPr/>
          <p:nvPr/>
        </p:nvSpPr>
        <p:spPr>
          <a:xfrm>
            <a:off x="5991267" y="4908706"/>
            <a:ext cx="914400" cy="108012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krümmte Verbindung 16"/>
          <p:cNvCxnSpPr/>
          <p:nvPr/>
        </p:nvCxnSpPr>
        <p:spPr>
          <a:xfrm rot="16200000" flipH="1">
            <a:off x="7197965" y="4331733"/>
            <a:ext cx="64433" cy="1596512"/>
          </a:xfrm>
          <a:prstGeom prst="curvedConnector3">
            <a:avLst>
              <a:gd name="adj1" fmla="val -867456"/>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Abgerundetes Rechteck 19"/>
          <p:cNvSpPr/>
          <p:nvPr/>
        </p:nvSpPr>
        <p:spPr>
          <a:xfrm>
            <a:off x="179512" y="4941168"/>
            <a:ext cx="3960440" cy="7309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err="1"/>
              <a:t>g</a:t>
            </a:r>
            <a:r>
              <a:rPr lang="de-DE" dirty="0" err="1" smtClean="0"/>
              <a:t>it</a:t>
            </a:r>
            <a:r>
              <a:rPr lang="de-DE" dirty="0" smtClean="0"/>
              <a:t> </a:t>
            </a:r>
            <a:r>
              <a:rPr lang="de-DE" dirty="0" err="1" smtClean="0"/>
              <a:t>revert</a:t>
            </a:r>
            <a:r>
              <a:rPr lang="de-DE" dirty="0" smtClean="0"/>
              <a:t> c2ebe23</a:t>
            </a:r>
            <a:endParaRPr lang="de-DE" dirty="0"/>
          </a:p>
        </p:txBody>
      </p:sp>
      <p:sp>
        <p:nvSpPr>
          <p:cNvPr id="21" name="Rechteck 20"/>
          <p:cNvSpPr/>
          <p:nvPr/>
        </p:nvSpPr>
        <p:spPr>
          <a:xfrm>
            <a:off x="539552" y="3153908"/>
            <a:ext cx="252028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err="1" smtClean="0"/>
              <a:t>git</a:t>
            </a:r>
            <a:r>
              <a:rPr lang="de-DE" dirty="0" smtClean="0"/>
              <a:t> </a:t>
            </a:r>
            <a:r>
              <a:rPr lang="de-DE" dirty="0" err="1" smtClean="0"/>
              <a:t>revert</a:t>
            </a:r>
            <a:r>
              <a:rPr lang="de-DE" dirty="0" smtClean="0"/>
              <a:t> &lt;</a:t>
            </a:r>
            <a:r>
              <a:rPr lang="de-DE" dirty="0" err="1" smtClean="0"/>
              <a:t>commit</a:t>
            </a:r>
            <a:r>
              <a:rPr lang="de-DE" dirty="0" smtClean="0"/>
              <a:t>&gt;</a:t>
            </a:r>
            <a:endParaRPr lang="de-DE" dirty="0"/>
          </a:p>
        </p:txBody>
      </p:sp>
    </p:spTree>
    <p:extLst>
      <p:ext uri="{BB962C8B-B14F-4D97-AF65-F5344CB8AC3E}">
        <p14:creationId xmlns:p14="http://schemas.microsoft.com/office/powerpoint/2010/main" val="341728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1"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1"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Effect transition="in" filter="fade">
                                      <p:cBhvr>
                                        <p:cTn id="53" dur="500"/>
                                        <p:tgtEl>
                                          <p:spTgt spid="13"/>
                                        </p:tgtEl>
                                      </p:cBhvr>
                                    </p:animEffect>
                                  </p:childTnLst>
                                </p:cTn>
                              </p:par>
                              <p:par>
                                <p:cTn id="54" presetID="53" presetClass="entr" presetSubtype="16"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animEffect transition="in" filter="fade">
                                      <p:cBhvr>
                                        <p:cTn id="63" dur="500"/>
                                        <p:tgtEl>
                                          <p:spTgt spid="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p:cTn id="66" dur="500" fill="hold"/>
                                        <p:tgtEl>
                                          <p:spTgt spid="10"/>
                                        </p:tgtEl>
                                        <p:attrNameLst>
                                          <p:attrName>ppt_w</p:attrName>
                                        </p:attrNameLst>
                                      </p:cBhvr>
                                      <p:tavLst>
                                        <p:tav tm="0">
                                          <p:val>
                                            <p:fltVal val="0"/>
                                          </p:val>
                                        </p:tav>
                                        <p:tav tm="100000">
                                          <p:val>
                                            <p:strVal val="#ppt_w"/>
                                          </p:val>
                                        </p:tav>
                                      </p:tavLst>
                                    </p:anim>
                                    <p:anim calcmode="lin" valueType="num">
                                      <p:cBhvr>
                                        <p:cTn id="67" dur="500" fill="hold"/>
                                        <p:tgtEl>
                                          <p:spTgt spid="10"/>
                                        </p:tgtEl>
                                        <p:attrNameLst>
                                          <p:attrName>ppt_h</p:attrName>
                                        </p:attrNameLst>
                                      </p:cBhvr>
                                      <p:tavLst>
                                        <p:tav tm="0">
                                          <p:val>
                                            <p:fltVal val="0"/>
                                          </p:val>
                                        </p:tav>
                                        <p:tav tm="100000">
                                          <p:val>
                                            <p:strVal val="#ppt_h"/>
                                          </p:val>
                                        </p:tav>
                                      </p:tavLst>
                                    </p:anim>
                                    <p:animEffect transition="in" filter="fade">
                                      <p:cBhvr>
                                        <p:cTn id="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1" animBg="1"/>
      <p:bldP spid="6" grpId="1" animBg="1"/>
      <p:bldP spid="7" grpId="0" animBg="1"/>
      <p:bldP spid="10" grpId="0" animBg="1"/>
      <p:bldP spid="11" grpId="0" animBg="1"/>
      <p:bldP spid="13"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18" y="0"/>
            <a:ext cx="8246226" cy="1154097"/>
          </a:xfrm>
        </p:spPr>
        <p:txBody>
          <a:bodyPr/>
          <a:lstStyle/>
          <a:p>
            <a:r>
              <a:rPr lang="de-DE" dirty="0" smtClean="0"/>
              <a:t>Der </a:t>
            </a:r>
            <a:r>
              <a:rPr lang="de-DE" dirty="0" err="1" smtClean="0"/>
              <a:t>git</a:t>
            </a:r>
            <a:r>
              <a:rPr lang="de-DE" dirty="0" smtClean="0"/>
              <a:t> </a:t>
            </a:r>
            <a:r>
              <a:rPr lang="de-DE" dirty="0" err="1" smtClean="0"/>
              <a:t>reset</a:t>
            </a:r>
            <a:r>
              <a:rPr lang="de-DE" dirty="0" smtClean="0"/>
              <a:t> Befehl</a:t>
            </a:r>
            <a:endParaRPr lang="de-DE" dirty="0"/>
          </a:p>
        </p:txBody>
      </p:sp>
      <p:sp>
        <p:nvSpPr>
          <p:cNvPr id="3" name="Inhaltsplatzhalter 2"/>
          <p:cNvSpPr>
            <a:spLocks noGrp="1"/>
          </p:cNvSpPr>
          <p:nvPr>
            <p:ph idx="1"/>
          </p:nvPr>
        </p:nvSpPr>
        <p:spPr>
          <a:xfrm>
            <a:off x="0" y="1268760"/>
            <a:ext cx="9144000" cy="5544616"/>
          </a:xfrm>
        </p:spPr>
        <p:txBody>
          <a:bodyPr/>
          <a:lstStyle/>
          <a:p>
            <a:pPr marL="45720" indent="0">
              <a:buNone/>
            </a:pPr>
            <a:r>
              <a:rPr lang="de-DE" dirty="0" smtClean="0"/>
              <a:t>                                                              </a:t>
            </a:r>
          </a:p>
          <a:p>
            <a:pPr marL="45720" indent="0">
              <a:buNone/>
            </a:pPr>
            <a:r>
              <a:rPr lang="de-DE" dirty="0"/>
              <a:t> </a:t>
            </a:r>
            <a:r>
              <a:rPr lang="de-DE" dirty="0" smtClean="0"/>
              <a:t>                                Entfernt die angegebene Datei aus dem </a:t>
            </a:r>
            <a:r>
              <a:rPr lang="de-DE" dirty="0" err="1" smtClean="0"/>
              <a:t>Stagingbereich</a:t>
            </a:r>
            <a:r>
              <a:rPr lang="de-DE" dirty="0" smtClean="0"/>
              <a:t>, wobei das Arbeitsverzeichnis aber unberührt bleibt.     </a:t>
            </a:r>
          </a:p>
          <a:p>
            <a:pPr marL="45720" indent="0">
              <a:buNone/>
            </a:pPr>
            <a:r>
              <a:rPr lang="de-DE" dirty="0" smtClean="0"/>
              <a:t>                            </a:t>
            </a:r>
          </a:p>
          <a:p>
            <a:pPr marL="45720" indent="0">
              <a:buNone/>
            </a:pPr>
            <a:r>
              <a:rPr lang="de-DE" dirty="0"/>
              <a:t> </a:t>
            </a:r>
            <a:r>
              <a:rPr lang="de-DE" dirty="0" smtClean="0"/>
              <a:t>                                Der </a:t>
            </a:r>
            <a:r>
              <a:rPr lang="de-DE" dirty="0" err="1" smtClean="0"/>
              <a:t>Stagingbereich</a:t>
            </a:r>
            <a:r>
              <a:rPr lang="de-DE" dirty="0" smtClean="0"/>
              <a:t> wird hier auf den Stand des letzten </a:t>
            </a:r>
            <a:r>
              <a:rPr lang="de-DE" dirty="0" err="1" smtClean="0"/>
              <a:t>Commits</a:t>
            </a:r>
            <a:r>
              <a:rPr lang="de-DE" dirty="0" smtClean="0"/>
              <a:t> zurückgesetzt, wobei das Arbeitsverzeichnis aber unberührt bleibt. Damit werden </a:t>
            </a:r>
            <a:r>
              <a:rPr lang="de-DE" dirty="0" smtClean="0">
                <a:solidFill>
                  <a:srgbClr val="FF0000"/>
                </a:solidFill>
              </a:rPr>
              <a:t>alle Dateien </a:t>
            </a:r>
            <a:r>
              <a:rPr lang="de-DE" dirty="0" smtClean="0"/>
              <a:t>aus dem </a:t>
            </a:r>
            <a:r>
              <a:rPr lang="de-DE" dirty="0" err="1" smtClean="0"/>
              <a:t>Stagingbereich</a:t>
            </a:r>
            <a:r>
              <a:rPr lang="de-DE" dirty="0" smtClean="0"/>
              <a:t> entfernt, ohne dabei Änderungen zu überschreiben.</a:t>
            </a:r>
          </a:p>
          <a:p>
            <a:pPr marL="45720" indent="0">
              <a:buNone/>
            </a:pPr>
            <a:endParaRPr lang="de-DE" dirty="0"/>
          </a:p>
          <a:p>
            <a:pPr marL="45720" indent="0">
              <a:buNone/>
            </a:pPr>
            <a:r>
              <a:rPr lang="de-DE" dirty="0" smtClean="0"/>
              <a:t>		       Die aktuelle Spitze des </a:t>
            </a:r>
            <a:r>
              <a:rPr lang="de-DE" dirty="0" err="1" smtClean="0"/>
              <a:t>Branches</a:t>
            </a:r>
            <a:r>
              <a:rPr lang="de-DE" dirty="0" smtClean="0"/>
              <a:t> wird zurück auf &lt;</a:t>
            </a:r>
            <a:r>
              <a:rPr lang="de-DE" dirty="0" err="1" smtClean="0"/>
              <a:t>commit</a:t>
            </a:r>
            <a:r>
              <a:rPr lang="de-DE" dirty="0" smtClean="0"/>
              <a:t>&gt; verschoben, der </a:t>
            </a:r>
            <a:r>
              <a:rPr lang="de-DE" dirty="0" err="1" smtClean="0"/>
              <a:t>Stagingbereich</a:t>
            </a:r>
            <a:r>
              <a:rPr lang="de-DE" dirty="0" smtClean="0"/>
              <a:t> wird ebenfalls zurückgesetzt, aber das Arbeitsverzeichnis bleibt unberührt. Alle Änderungen, die seit &lt;</a:t>
            </a:r>
            <a:r>
              <a:rPr lang="de-DE" dirty="0" err="1" smtClean="0"/>
              <a:t>commit</a:t>
            </a:r>
            <a:r>
              <a:rPr lang="de-DE" dirty="0" smtClean="0"/>
              <a:t>&gt; vorgenommen wurden, werden sich im Arbeitsverzeichnis befinden.</a:t>
            </a:r>
            <a:endParaRPr lang="de-DE" dirty="0"/>
          </a:p>
        </p:txBody>
      </p:sp>
      <p:sp>
        <p:nvSpPr>
          <p:cNvPr id="4" name="Abgerundetes Rechteck 3"/>
          <p:cNvSpPr/>
          <p:nvPr/>
        </p:nvSpPr>
        <p:spPr>
          <a:xfrm>
            <a:off x="8075" y="1487687"/>
            <a:ext cx="237626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err="1" smtClean="0">
                <a:solidFill>
                  <a:srgbClr val="7030A0"/>
                </a:solidFill>
              </a:rPr>
              <a:t>git</a:t>
            </a:r>
            <a:r>
              <a:rPr lang="de-DE" dirty="0" smtClean="0">
                <a:solidFill>
                  <a:srgbClr val="7030A0"/>
                </a:solidFill>
              </a:rPr>
              <a:t> </a:t>
            </a:r>
            <a:r>
              <a:rPr lang="de-DE" dirty="0" err="1" smtClean="0">
                <a:solidFill>
                  <a:srgbClr val="7030A0"/>
                </a:solidFill>
              </a:rPr>
              <a:t>reset</a:t>
            </a:r>
            <a:r>
              <a:rPr lang="de-DE" dirty="0" smtClean="0">
                <a:solidFill>
                  <a:srgbClr val="7030A0"/>
                </a:solidFill>
              </a:rPr>
              <a:t> &lt;</a:t>
            </a:r>
            <a:r>
              <a:rPr lang="de-DE" dirty="0" err="1" smtClean="0">
                <a:solidFill>
                  <a:srgbClr val="7030A0"/>
                </a:solidFill>
              </a:rPr>
              <a:t>file</a:t>
            </a:r>
            <a:r>
              <a:rPr lang="de-DE" dirty="0" smtClean="0">
                <a:solidFill>
                  <a:srgbClr val="7030A0"/>
                </a:solidFill>
              </a:rPr>
              <a:t>&gt;</a:t>
            </a:r>
            <a:endParaRPr lang="de-DE" dirty="0">
              <a:solidFill>
                <a:srgbClr val="7030A0"/>
              </a:solidFill>
            </a:endParaRPr>
          </a:p>
        </p:txBody>
      </p:sp>
      <p:sp>
        <p:nvSpPr>
          <p:cNvPr id="5" name="Abgerundetes Rechteck 4"/>
          <p:cNvSpPr/>
          <p:nvPr/>
        </p:nvSpPr>
        <p:spPr>
          <a:xfrm>
            <a:off x="8075" y="2492896"/>
            <a:ext cx="2376264"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err="1" smtClean="0">
                <a:solidFill>
                  <a:srgbClr val="0066FF"/>
                </a:solidFill>
              </a:rPr>
              <a:t>git</a:t>
            </a:r>
            <a:r>
              <a:rPr lang="de-DE" dirty="0" smtClean="0">
                <a:solidFill>
                  <a:srgbClr val="0066FF"/>
                </a:solidFill>
              </a:rPr>
              <a:t> </a:t>
            </a:r>
            <a:r>
              <a:rPr lang="de-DE" dirty="0" err="1" smtClean="0">
                <a:solidFill>
                  <a:srgbClr val="0066FF"/>
                </a:solidFill>
              </a:rPr>
              <a:t>reset</a:t>
            </a:r>
            <a:r>
              <a:rPr lang="de-DE" dirty="0" smtClean="0">
                <a:solidFill>
                  <a:srgbClr val="0066FF"/>
                </a:solidFill>
              </a:rPr>
              <a:t> </a:t>
            </a:r>
            <a:endParaRPr lang="de-DE" dirty="0">
              <a:solidFill>
                <a:srgbClr val="0066FF"/>
              </a:solidFill>
            </a:endParaRPr>
          </a:p>
        </p:txBody>
      </p:sp>
      <p:sp>
        <p:nvSpPr>
          <p:cNvPr id="6" name="Abgerundetes Rechteck 5"/>
          <p:cNvSpPr/>
          <p:nvPr/>
        </p:nvSpPr>
        <p:spPr>
          <a:xfrm>
            <a:off x="18331" y="4149080"/>
            <a:ext cx="2376264"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err="1" smtClean="0">
                <a:solidFill>
                  <a:srgbClr val="00B050"/>
                </a:solidFill>
              </a:rPr>
              <a:t>git</a:t>
            </a:r>
            <a:r>
              <a:rPr lang="de-DE" dirty="0" smtClean="0">
                <a:solidFill>
                  <a:srgbClr val="00B050"/>
                </a:solidFill>
              </a:rPr>
              <a:t> </a:t>
            </a:r>
            <a:r>
              <a:rPr lang="de-DE" dirty="0" err="1" smtClean="0">
                <a:solidFill>
                  <a:srgbClr val="00B050"/>
                </a:solidFill>
              </a:rPr>
              <a:t>reset</a:t>
            </a:r>
            <a:r>
              <a:rPr lang="de-DE" dirty="0" smtClean="0">
                <a:solidFill>
                  <a:srgbClr val="00B050"/>
                </a:solidFill>
              </a:rPr>
              <a:t>  &lt;</a:t>
            </a:r>
            <a:r>
              <a:rPr lang="de-DE" dirty="0" err="1" smtClean="0">
                <a:solidFill>
                  <a:srgbClr val="00B050"/>
                </a:solidFill>
              </a:rPr>
              <a:t>commit</a:t>
            </a:r>
            <a:r>
              <a:rPr lang="de-DE" dirty="0" smtClean="0">
                <a:solidFill>
                  <a:srgbClr val="00B050"/>
                </a:solidFill>
              </a:rPr>
              <a:t>&gt;</a:t>
            </a:r>
            <a:endParaRPr lang="de-DE" dirty="0">
              <a:solidFill>
                <a:srgbClr val="00B050"/>
              </a:solidFill>
            </a:endParaRPr>
          </a:p>
        </p:txBody>
      </p:sp>
      <p:sp>
        <p:nvSpPr>
          <p:cNvPr id="7" name="Flussdiagramm: Verbindungsstelle 6"/>
          <p:cNvSpPr/>
          <p:nvPr/>
        </p:nvSpPr>
        <p:spPr>
          <a:xfrm>
            <a:off x="2276428" y="607546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Verbindungsstelle 7"/>
          <p:cNvSpPr/>
          <p:nvPr/>
        </p:nvSpPr>
        <p:spPr>
          <a:xfrm>
            <a:off x="3203847" y="6077986"/>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Verbindungsstelle 8"/>
          <p:cNvSpPr/>
          <p:nvPr/>
        </p:nvSpPr>
        <p:spPr>
          <a:xfrm>
            <a:off x="4112190" y="6075464"/>
            <a:ext cx="457200" cy="4572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Verbindungsstelle 9"/>
          <p:cNvSpPr/>
          <p:nvPr/>
        </p:nvSpPr>
        <p:spPr>
          <a:xfrm>
            <a:off x="4962004" y="607546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a:stCxn id="7" idx="6"/>
            <a:endCxn id="8" idx="2"/>
          </p:cNvCxnSpPr>
          <p:nvPr/>
        </p:nvCxnSpPr>
        <p:spPr>
          <a:xfrm>
            <a:off x="2733628" y="6304064"/>
            <a:ext cx="470219" cy="2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a:stCxn id="8" idx="6"/>
            <a:endCxn id="9" idx="2"/>
          </p:cNvCxnSpPr>
          <p:nvPr/>
        </p:nvCxnSpPr>
        <p:spPr>
          <a:xfrm flipV="1">
            <a:off x="3661047" y="6304064"/>
            <a:ext cx="451143" cy="2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a:off x="4569390" y="6304064"/>
            <a:ext cx="3926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Multiplizieren 13"/>
          <p:cNvSpPr/>
          <p:nvPr/>
        </p:nvSpPr>
        <p:spPr>
          <a:xfrm>
            <a:off x="4765697" y="5787728"/>
            <a:ext cx="914400" cy="108012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krümmte Verbindung 18"/>
          <p:cNvCxnSpPr>
            <a:stCxn id="10" idx="0"/>
            <a:endCxn id="9" idx="0"/>
          </p:cNvCxnSpPr>
          <p:nvPr/>
        </p:nvCxnSpPr>
        <p:spPr>
          <a:xfrm rot="16200000" flipV="1">
            <a:off x="4765697" y="5650557"/>
            <a:ext cx="12700" cy="849814"/>
          </a:xfrm>
          <a:prstGeom prst="curvedConnector3">
            <a:avLst>
              <a:gd name="adj1" fmla="val 1800000"/>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138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0" y="0"/>
            <a:ext cx="8388424" cy="6857999"/>
          </a:xfrm>
        </p:spPr>
        <p:txBody>
          <a:bodyPr/>
          <a:lstStyle/>
          <a:p>
            <a:pPr marL="45720" indent="0">
              <a:buNone/>
            </a:pPr>
            <a:r>
              <a:rPr lang="de-DE" dirty="0" smtClean="0">
                <a:sym typeface="Wingdings" panose="05000000000000000000" pitchFamily="2" charset="2"/>
              </a:rPr>
              <a:t>  4. </a:t>
            </a:r>
            <a:r>
              <a:rPr lang="de-DE" dirty="0" smtClean="0">
                <a:sym typeface="Wingdings" panose="05000000000000000000" pitchFamily="2" charset="2"/>
              </a:rPr>
              <a:t>das </a:t>
            </a:r>
            <a:r>
              <a:rPr lang="de-DE" dirty="0" smtClean="0">
                <a:sym typeface="Wingdings" panose="05000000000000000000" pitchFamily="2" charset="2"/>
              </a:rPr>
              <a:t>Anlegen der Snapshot in </a:t>
            </a:r>
            <a:r>
              <a:rPr lang="de-DE" dirty="0" err="1" smtClean="0">
                <a:sym typeface="Wingdings" panose="05000000000000000000" pitchFamily="2" charset="2"/>
              </a:rPr>
              <a:t>Staging</a:t>
            </a:r>
            <a:r>
              <a:rPr lang="de-DE" dirty="0" smtClean="0">
                <a:sym typeface="Wingdings" panose="05000000000000000000" pitchFamily="2" charset="2"/>
              </a:rPr>
              <a:t> Area: </a:t>
            </a:r>
            <a:r>
              <a:rPr lang="de-DE" sz="2800" dirty="0" err="1" smtClean="0">
                <a:solidFill>
                  <a:srgbClr val="00B0F0"/>
                </a:solidFill>
                <a:sym typeface="Wingdings" panose="05000000000000000000" pitchFamily="2" charset="2"/>
              </a:rPr>
              <a:t>git</a:t>
            </a:r>
            <a:r>
              <a:rPr lang="de-DE" sz="2800" dirty="0" smtClean="0">
                <a:solidFill>
                  <a:srgbClr val="00B0F0"/>
                </a:solidFill>
                <a:sym typeface="Wingdings" panose="05000000000000000000" pitchFamily="2" charset="2"/>
              </a:rPr>
              <a:t> </a:t>
            </a:r>
            <a:r>
              <a:rPr lang="de-DE" sz="2800" dirty="0" err="1" smtClean="0">
                <a:solidFill>
                  <a:srgbClr val="00B0F0"/>
                </a:solidFill>
                <a:sym typeface="Wingdings" panose="05000000000000000000" pitchFamily="2" charset="2"/>
              </a:rPr>
              <a:t>add</a:t>
            </a:r>
            <a:r>
              <a:rPr lang="de-DE" sz="2800" dirty="0" smtClean="0">
                <a:solidFill>
                  <a:srgbClr val="00B0F0"/>
                </a:solidFill>
                <a:sym typeface="Wingdings" panose="05000000000000000000" pitchFamily="2" charset="2"/>
              </a:rPr>
              <a:t>               </a:t>
            </a:r>
          </a:p>
          <a:p>
            <a:endParaRPr lang="de-DE" sz="2800" dirty="0">
              <a:solidFill>
                <a:srgbClr val="00B0F0"/>
              </a:solidFill>
              <a:sym typeface="Wingdings" panose="05000000000000000000" pitchFamily="2" charset="2"/>
            </a:endParaRPr>
          </a:p>
          <a:p>
            <a:endParaRPr lang="de-DE" sz="2800" dirty="0" smtClean="0">
              <a:solidFill>
                <a:srgbClr val="00B0F0"/>
              </a:solidFill>
              <a:sym typeface="Wingdings" panose="05000000000000000000" pitchFamily="2" charset="2"/>
            </a:endParaRPr>
          </a:p>
          <a:p>
            <a:endParaRPr lang="de-DE" sz="2800" dirty="0">
              <a:solidFill>
                <a:srgbClr val="00B0F0"/>
              </a:solidFill>
              <a:sym typeface="Wingdings" panose="05000000000000000000" pitchFamily="2" charset="2"/>
            </a:endParaRPr>
          </a:p>
          <a:p>
            <a:endParaRPr lang="de-DE" sz="2800" dirty="0" smtClean="0">
              <a:solidFill>
                <a:srgbClr val="00B0F0"/>
              </a:solidFill>
              <a:sym typeface="Wingdings" panose="05000000000000000000" pitchFamily="2" charset="2"/>
            </a:endParaRPr>
          </a:p>
          <a:p>
            <a:endParaRPr lang="de-DE" sz="2800" dirty="0">
              <a:solidFill>
                <a:srgbClr val="00B0F0"/>
              </a:solidFill>
              <a:sym typeface="Wingdings" panose="05000000000000000000" pitchFamily="2" charset="2"/>
            </a:endParaRPr>
          </a:p>
          <a:p>
            <a:pPr marL="45720" indent="0">
              <a:buNone/>
            </a:pPr>
            <a:r>
              <a:rPr lang="de-DE" dirty="0" smtClean="0">
                <a:sym typeface="Wingdings" panose="05000000000000000000" pitchFamily="2" charset="2"/>
              </a:rPr>
              <a:t>  5. Das </a:t>
            </a:r>
            <a:r>
              <a:rPr lang="de-DE" dirty="0" smtClean="0">
                <a:sym typeface="Wingdings" panose="05000000000000000000" pitchFamily="2" charset="2"/>
              </a:rPr>
              <a:t>Anlegen der Snapshot in </a:t>
            </a:r>
            <a:r>
              <a:rPr lang="de-DE" dirty="0" err="1" smtClean="0">
                <a:sym typeface="Wingdings" panose="05000000000000000000" pitchFamily="2" charset="2"/>
              </a:rPr>
              <a:t>Git</a:t>
            </a:r>
            <a:r>
              <a:rPr lang="de-DE" dirty="0" smtClean="0">
                <a:sym typeface="Wingdings" panose="05000000000000000000" pitchFamily="2" charset="2"/>
              </a:rPr>
              <a:t>-Directory: </a:t>
            </a:r>
            <a:r>
              <a:rPr lang="de-DE" sz="2800" dirty="0" err="1">
                <a:solidFill>
                  <a:srgbClr val="00B0F0"/>
                </a:solidFill>
                <a:sym typeface="Wingdings" panose="05000000000000000000" pitchFamily="2" charset="2"/>
              </a:rPr>
              <a:t>git</a:t>
            </a:r>
            <a:r>
              <a:rPr lang="de-DE" sz="2800" dirty="0">
                <a:solidFill>
                  <a:srgbClr val="00B0F0"/>
                </a:solidFill>
                <a:sym typeface="Wingdings" panose="05000000000000000000" pitchFamily="2" charset="2"/>
              </a:rPr>
              <a:t> </a:t>
            </a:r>
            <a:r>
              <a:rPr lang="de-DE" sz="2800" dirty="0" err="1">
                <a:solidFill>
                  <a:srgbClr val="00B0F0"/>
                </a:solidFill>
                <a:sym typeface="Wingdings" panose="05000000000000000000" pitchFamily="2" charset="2"/>
              </a:rPr>
              <a:t>commit</a:t>
            </a:r>
            <a:endParaRPr lang="de-DE" sz="2800" dirty="0">
              <a:solidFill>
                <a:srgbClr val="00B0F0"/>
              </a:solidFill>
            </a:endParaRPr>
          </a:p>
        </p:txBody>
      </p:sp>
      <p:sp>
        <p:nvSpPr>
          <p:cNvPr id="4" name="Flussdiagramm: Mehrere Dokumente 3"/>
          <p:cNvSpPr/>
          <p:nvPr/>
        </p:nvSpPr>
        <p:spPr>
          <a:xfrm>
            <a:off x="1612488" y="1631185"/>
            <a:ext cx="1152128" cy="108012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6" name="Ellipse 5"/>
          <p:cNvSpPr/>
          <p:nvPr/>
        </p:nvSpPr>
        <p:spPr>
          <a:xfrm>
            <a:off x="4221126" y="1621012"/>
            <a:ext cx="936104" cy="1050601"/>
          </a:xfrm>
          <a:prstGeom prst="ellipse">
            <a:avLst/>
          </a:prstGeom>
          <a:solidFill>
            <a:srgbClr val="0070C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dirty="0">
              <a:solidFill>
                <a:schemeClr val="tx1"/>
              </a:solidFill>
            </a:endParaRPr>
          </a:p>
        </p:txBody>
      </p:sp>
      <p:sp>
        <p:nvSpPr>
          <p:cNvPr id="8" name="Abgerundetes Rechteck 7"/>
          <p:cNvSpPr/>
          <p:nvPr/>
        </p:nvSpPr>
        <p:spPr>
          <a:xfrm>
            <a:off x="3857934" y="836712"/>
            <a:ext cx="1722177" cy="626368"/>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err="1" smtClean="0">
                <a:solidFill>
                  <a:schemeClr val="bg1"/>
                </a:solidFill>
              </a:rPr>
              <a:t>Staging</a:t>
            </a:r>
            <a:r>
              <a:rPr lang="de-DE" sz="2000" b="1" dirty="0" smtClean="0">
                <a:solidFill>
                  <a:schemeClr val="bg1"/>
                </a:solidFill>
              </a:rPr>
              <a:t> Area</a:t>
            </a:r>
            <a:endParaRPr lang="de-DE" sz="2000" b="1" dirty="0">
              <a:solidFill>
                <a:schemeClr val="bg1"/>
              </a:solidFill>
            </a:endParaRPr>
          </a:p>
        </p:txBody>
      </p:sp>
      <p:sp>
        <p:nvSpPr>
          <p:cNvPr id="9" name="Abgerundetes Rechteck 8"/>
          <p:cNvSpPr/>
          <p:nvPr/>
        </p:nvSpPr>
        <p:spPr>
          <a:xfrm>
            <a:off x="1334647" y="836712"/>
            <a:ext cx="1722177" cy="626368"/>
          </a:xfrm>
          <a:prstGeom prst="roundRect">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smtClean="0">
                <a:solidFill>
                  <a:schemeClr val="bg1"/>
                </a:solidFill>
              </a:rPr>
              <a:t>Working </a:t>
            </a:r>
            <a:r>
              <a:rPr lang="de-DE" sz="2000" b="1" dirty="0" err="1" smtClean="0">
                <a:solidFill>
                  <a:schemeClr val="bg1"/>
                </a:solidFill>
              </a:rPr>
              <a:t>directory</a:t>
            </a:r>
            <a:endParaRPr lang="de-DE" sz="2000" b="1" dirty="0">
              <a:solidFill>
                <a:schemeClr val="bg1"/>
              </a:solidFill>
            </a:endParaRPr>
          </a:p>
        </p:txBody>
      </p:sp>
      <p:sp>
        <p:nvSpPr>
          <p:cNvPr id="10" name="Pfeil nach rechts 9"/>
          <p:cNvSpPr/>
          <p:nvPr/>
        </p:nvSpPr>
        <p:spPr>
          <a:xfrm>
            <a:off x="3056824" y="1903996"/>
            <a:ext cx="978408" cy="48463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 name="Abgerundetes Rechteck 10"/>
          <p:cNvSpPr/>
          <p:nvPr/>
        </p:nvSpPr>
        <p:spPr>
          <a:xfrm>
            <a:off x="3828089" y="3722668"/>
            <a:ext cx="1722177" cy="626368"/>
          </a:xfrm>
          <a:prstGeom prst="round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err="1" smtClean="0">
                <a:solidFill>
                  <a:schemeClr val="bg1"/>
                </a:solidFill>
              </a:rPr>
              <a:t>Git</a:t>
            </a:r>
            <a:r>
              <a:rPr lang="de-DE" sz="2000" b="1" dirty="0" smtClean="0">
                <a:solidFill>
                  <a:schemeClr val="bg1"/>
                </a:solidFill>
              </a:rPr>
              <a:t>-directory</a:t>
            </a:r>
            <a:endParaRPr lang="de-DE" sz="2000" b="1" dirty="0">
              <a:solidFill>
                <a:schemeClr val="bg1"/>
              </a:solidFill>
            </a:endParaRPr>
          </a:p>
        </p:txBody>
      </p:sp>
      <p:sp>
        <p:nvSpPr>
          <p:cNvPr id="12" name="Ellipse 11"/>
          <p:cNvSpPr/>
          <p:nvPr/>
        </p:nvSpPr>
        <p:spPr>
          <a:xfrm>
            <a:off x="1727683" y="4509120"/>
            <a:ext cx="936104" cy="1050601"/>
          </a:xfrm>
          <a:prstGeom prst="ellipse">
            <a:avLst/>
          </a:prstGeom>
          <a:solidFill>
            <a:srgbClr val="0070C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dirty="0">
              <a:solidFill>
                <a:schemeClr val="tx1"/>
              </a:solidFill>
            </a:endParaRPr>
          </a:p>
        </p:txBody>
      </p:sp>
      <p:sp>
        <p:nvSpPr>
          <p:cNvPr id="14" name="Abgerundetes Rechteck 13"/>
          <p:cNvSpPr/>
          <p:nvPr/>
        </p:nvSpPr>
        <p:spPr>
          <a:xfrm>
            <a:off x="1368318" y="3700319"/>
            <a:ext cx="1722177" cy="626368"/>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err="1" smtClean="0">
                <a:solidFill>
                  <a:schemeClr val="bg1"/>
                </a:solidFill>
              </a:rPr>
              <a:t>Staging</a:t>
            </a:r>
            <a:r>
              <a:rPr lang="de-DE" sz="2000" b="1" dirty="0" smtClean="0">
                <a:solidFill>
                  <a:schemeClr val="bg1"/>
                </a:solidFill>
              </a:rPr>
              <a:t> Area</a:t>
            </a:r>
            <a:endParaRPr lang="de-DE" sz="2000" b="1" dirty="0">
              <a:solidFill>
                <a:schemeClr val="bg1"/>
              </a:solidFill>
            </a:endParaRPr>
          </a:p>
        </p:txBody>
      </p:sp>
      <p:sp>
        <p:nvSpPr>
          <p:cNvPr id="15" name="Rechteck 14"/>
          <p:cNvSpPr/>
          <p:nvPr/>
        </p:nvSpPr>
        <p:spPr>
          <a:xfrm>
            <a:off x="4293133" y="4446415"/>
            <a:ext cx="792088" cy="20789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7" name="Ellipse 16"/>
          <p:cNvSpPr/>
          <p:nvPr/>
        </p:nvSpPr>
        <p:spPr>
          <a:xfrm rot="153752">
            <a:off x="4450096" y="4518411"/>
            <a:ext cx="490783" cy="504056"/>
          </a:xfrm>
          <a:prstGeom prst="ellipse">
            <a:avLst/>
          </a:prstGeom>
          <a:solidFill>
            <a:srgbClr val="0066FF"/>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
        <p:nvSpPr>
          <p:cNvPr id="22" name="Ellipse 21"/>
          <p:cNvSpPr/>
          <p:nvPr/>
        </p:nvSpPr>
        <p:spPr>
          <a:xfrm rot="153752">
            <a:off x="4469326" y="5177880"/>
            <a:ext cx="490783" cy="504056"/>
          </a:xfrm>
          <a:prstGeom prst="ellipse">
            <a:avLst/>
          </a:prstGeom>
          <a:solidFill>
            <a:srgbClr val="0066FF"/>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
        <p:nvSpPr>
          <p:cNvPr id="23" name="Ellipse 22"/>
          <p:cNvSpPr/>
          <p:nvPr/>
        </p:nvSpPr>
        <p:spPr>
          <a:xfrm rot="153752">
            <a:off x="4469325" y="5887991"/>
            <a:ext cx="490783" cy="504056"/>
          </a:xfrm>
          <a:prstGeom prst="ellipse">
            <a:avLst/>
          </a:prstGeom>
          <a:solidFill>
            <a:srgbClr val="0066FF"/>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
        <p:nvSpPr>
          <p:cNvPr id="29" name="Pfeil nach rechts 28"/>
          <p:cNvSpPr/>
          <p:nvPr/>
        </p:nvSpPr>
        <p:spPr>
          <a:xfrm>
            <a:off x="3004629" y="4924844"/>
            <a:ext cx="978408" cy="48463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584955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9917"/>
            <a:ext cx="8244408" cy="1154097"/>
          </a:xfrm>
        </p:spPr>
        <p:txBody>
          <a:bodyPr/>
          <a:lstStyle/>
          <a:p>
            <a:r>
              <a:rPr lang="de-DE" dirty="0" smtClean="0"/>
              <a:t>Der </a:t>
            </a:r>
            <a:r>
              <a:rPr lang="de-DE" dirty="0" err="1" smtClean="0"/>
              <a:t>git</a:t>
            </a:r>
            <a:r>
              <a:rPr lang="de-DE" dirty="0" smtClean="0"/>
              <a:t> clean Befehl</a:t>
            </a:r>
            <a:endParaRPr lang="de-DE" dirty="0"/>
          </a:p>
        </p:txBody>
      </p:sp>
      <p:sp>
        <p:nvSpPr>
          <p:cNvPr id="3" name="Inhaltsplatzhalter 2"/>
          <p:cNvSpPr>
            <a:spLocks noGrp="1"/>
          </p:cNvSpPr>
          <p:nvPr>
            <p:ph idx="1"/>
          </p:nvPr>
        </p:nvSpPr>
        <p:spPr>
          <a:xfrm>
            <a:off x="0" y="1196752"/>
            <a:ext cx="9108504" cy="5661248"/>
          </a:xfrm>
        </p:spPr>
        <p:txBody>
          <a:bodyPr/>
          <a:lstStyle/>
          <a:p>
            <a:pPr marL="45720" indent="0">
              <a:buNone/>
            </a:pPr>
            <a:r>
              <a:rPr lang="de-DE" dirty="0" smtClean="0"/>
              <a:t>Der Befehl </a:t>
            </a:r>
            <a:r>
              <a:rPr lang="de-DE" dirty="0" err="1" smtClean="0">
                <a:solidFill>
                  <a:srgbClr val="00B0F0"/>
                </a:solidFill>
              </a:rPr>
              <a:t>git</a:t>
            </a:r>
            <a:r>
              <a:rPr lang="de-DE" dirty="0" smtClean="0">
                <a:solidFill>
                  <a:srgbClr val="00B0F0"/>
                </a:solidFill>
              </a:rPr>
              <a:t> clean </a:t>
            </a:r>
            <a:r>
              <a:rPr lang="de-DE" dirty="0" smtClean="0"/>
              <a:t>entfernt </a:t>
            </a:r>
            <a:r>
              <a:rPr lang="de-DE" dirty="0" smtClean="0">
                <a:solidFill>
                  <a:srgbClr val="FF0000"/>
                </a:solidFill>
              </a:rPr>
              <a:t>nicht verfolgte Dateien </a:t>
            </a:r>
            <a:r>
              <a:rPr lang="de-DE" dirty="0" smtClean="0"/>
              <a:t>aus dem Arbeitsverzeichnis.</a:t>
            </a:r>
            <a:endParaRPr lang="de-DE" dirty="0"/>
          </a:p>
        </p:txBody>
      </p:sp>
      <p:sp>
        <p:nvSpPr>
          <p:cNvPr id="5" name="Abgerundetes Rechteck 4"/>
          <p:cNvSpPr/>
          <p:nvPr/>
        </p:nvSpPr>
        <p:spPr>
          <a:xfrm>
            <a:off x="2824019" y="2492896"/>
            <a:ext cx="1722177" cy="626368"/>
          </a:xfrm>
          <a:prstGeom prst="roundRect">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smtClean="0">
                <a:solidFill>
                  <a:schemeClr val="bg1"/>
                </a:solidFill>
              </a:rPr>
              <a:t>Working </a:t>
            </a:r>
            <a:r>
              <a:rPr lang="de-DE" sz="2000" b="1" dirty="0" err="1" smtClean="0">
                <a:solidFill>
                  <a:schemeClr val="bg1"/>
                </a:solidFill>
              </a:rPr>
              <a:t>directory</a:t>
            </a:r>
            <a:endParaRPr lang="de-DE" sz="2000" b="1" dirty="0">
              <a:solidFill>
                <a:schemeClr val="bg1"/>
              </a:solidFill>
            </a:endParaRPr>
          </a:p>
        </p:txBody>
      </p:sp>
      <p:sp>
        <p:nvSpPr>
          <p:cNvPr id="6" name="Abgerundetes Rechteck 5"/>
          <p:cNvSpPr/>
          <p:nvPr/>
        </p:nvSpPr>
        <p:spPr>
          <a:xfrm>
            <a:off x="6489863" y="2484132"/>
            <a:ext cx="1722177" cy="626368"/>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err="1" smtClean="0">
                <a:solidFill>
                  <a:schemeClr val="bg1"/>
                </a:solidFill>
              </a:rPr>
              <a:t>Staging</a:t>
            </a:r>
            <a:r>
              <a:rPr lang="de-DE" sz="2000" b="1" dirty="0" smtClean="0">
                <a:solidFill>
                  <a:schemeClr val="bg1"/>
                </a:solidFill>
              </a:rPr>
              <a:t> Area</a:t>
            </a:r>
            <a:endParaRPr lang="de-DE" sz="2000" b="1" dirty="0">
              <a:solidFill>
                <a:schemeClr val="bg1"/>
              </a:solidFill>
            </a:endParaRPr>
          </a:p>
        </p:txBody>
      </p:sp>
      <p:sp>
        <p:nvSpPr>
          <p:cNvPr id="10" name="Ellipse 9"/>
          <p:cNvSpPr/>
          <p:nvPr/>
        </p:nvSpPr>
        <p:spPr>
          <a:xfrm>
            <a:off x="3059832" y="3290114"/>
            <a:ext cx="936104" cy="110365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200" dirty="0" smtClean="0">
                <a:solidFill>
                  <a:schemeClr val="tx1"/>
                </a:solidFill>
              </a:rPr>
              <a:t>File1</a:t>
            </a:r>
            <a:endParaRPr lang="de-DE" sz="1200" dirty="0">
              <a:solidFill>
                <a:schemeClr val="tx1"/>
              </a:solidFill>
            </a:endParaRPr>
          </a:p>
        </p:txBody>
      </p:sp>
      <p:sp>
        <p:nvSpPr>
          <p:cNvPr id="11" name="Ellipse 10"/>
          <p:cNvSpPr/>
          <p:nvPr/>
        </p:nvSpPr>
        <p:spPr>
          <a:xfrm>
            <a:off x="3062014" y="4101309"/>
            <a:ext cx="936104" cy="1103654"/>
          </a:xfrm>
          <a:prstGeom prst="ellipse">
            <a:avLst/>
          </a:prstGeom>
          <a:solidFill>
            <a:srgbClr val="7030A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200" dirty="0" smtClean="0">
                <a:solidFill>
                  <a:schemeClr val="tx1"/>
                </a:solidFill>
              </a:rPr>
              <a:t>File2</a:t>
            </a:r>
            <a:endParaRPr lang="de-DE" sz="1200" dirty="0">
              <a:solidFill>
                <a:schemeClr val="tx1"/>
              </a:solidFill>
            </a:endParaRPr>
          </a:p>
        </p:txBody>
      </p:sp>
      <p:sp>
        <p:nvSpPr>
          <p:cNvPr id="12" name="Ellipse 11"/>
          <p:cNvSpPr/>
          <p:nvPr/>
        </p:nvSpPr>
        <p:spPr>
          <a:xfrm>
            <a:off x="3062014" y="4941168"/>
            <a:ext cx="936104" cy="1103654"/>
          </a:xfrm>
          <a:prstGeom prst="ellipse">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200" dirty="0" smtClean="0">
                <a:solidFill>
                  <a:schemeClr val="tx1"/>
                </a:solidFill>
              </a:rPr>
              <a:t>File3</a:t>
            </a:r>
            <a:endParaRPr lang="de-DE" sz="1200" dirty="0">
              <a:solidFill>
                <a:schemeClr val="tx1"/>
              </a:solidFill>
            </a:endParaRPr>
          </a:p>
        </p:txBody>
      </p:sp>
      <p:sp>
        <p:nvSpPr>
          <p:cNvPr id="13" name="Pfeil nach rechts 12"/>
          <p:cNvSpPr/>
          <p:nvPr/>
        </p:nvSpPr>
        <p:spPr>
          <a:xfrm>
            <a:off x="4139952" y="3553807"/>
            <a:ext cx="2454287" cy="57626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smtClean="0"/>
              <a:t> </a:t>
            </a:r>
            <a:r>
              <a:rPr lang="de-DE" dirty="0" err="1" smtClean="0"/>
              <a:t>git</a:t>
            </a:r>
            <a:r>
              <a:rPr lang="de-DE" dirty="0" smtClean="0"/>
              <a:t> </a:t>
            </a:r>
            <a:r>
              <a:rPr lang="de-DE" dirty="0" err="1" smtClean="0"/>
              <a:t>add</a:t>
            </a:r>
            <a:r>
              <a:rPr lang="de-DE" dirty="0" smtClean="0"/>
              <a:t> File1</a:t>
            </a:r>
            <a:endParaRPr lang="de-DE" dirty="0"/>
          </a:p>
        </p:txBody>
      </p:sp>
      <p:sp>
        <p:nvSpPr>
          <p:cNvPr id="14" name="Ellipse 13"/>
          <p:cNvSpPr/>
          <p:nvPr/>
        </p:nvSpPr>
        <p:spPr>
          <a:xfrm>
            <a:off x="6882899" y="3421312"/>
            <a:ext cx="936104" cy="110365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200" dirty="0" smtClean="0">
                <a:solidFill>
                  <a:schemeClr val="tx1"/>
                </a:solidFill>
              </a:rPr>
              <a:t>File1</a:t>
            </a:r>
            <a:endParaRPr lang="de-DE" sz="1200" dirty="0">
              <a:solidFill>
                <a:schemeClr val="tx1"/>
              </a:solidFill>
            </a:endParaRPr>
          </a:p>
        </p:txBody>
      </p:sp>
      <p:sp>
        <p:nvSpPr>
          <p:cNvPr id="15" name="Pfeil nach rechts 14"/>
          <p:cNvSpPr/>
          <p:nvPr/>
        </p:nvSpPr>
        <p:spPr>
          <a:xfrm>
            <a:off x="4139951" y="5183673"/>
            <a:ext cx="2454287" cy="57626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smtClean="0"/>
              <a:t> </a:t>
            </a:r>
            <a:r>
              <a:rPr lang="de-DE" dirty="0" err="1" smtClean="0"/>
              <a:t>git</a:t>
            </a:r>
            <a:r>
              <a:rPr lang="de-DE" dirty="0" smtClean="0"/>
              <a:t> </a:t>
            </a:r>
            <a:r>
              <a:rPr lang="de-DE" dirty="0" err="1" smtClean="0"/>
              <a:t>add</a:t>
            </a:r>
            <a:r>
              <a:rPr lang="de-DE" dirty="0" smtClean="0"/>
              <a:t> File3</a:t>
            </a:r>
            <a:endParaRPr lang="de-DE" dirty="0"/>
          </a:p>
        </p:txBody>
      </p:sp>
      <p:sp>
        <p:nvSpPr>
          <p:cNvPr id="16" name="Ellipse 15"/>
          <p:cNvSpPr/>
          <p:nvPr/>
        </p:nvSpPr>
        <p:spPr>
          <a:xfrm>
            <a:off x="6882899" y="4922284"/>
            <a:ext cx="936104" cy="1103654"/>
          </a:xfrm>
          <a:prstGeom prst="ellipse">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200" dirty="0" smtClean="0">
                <a:solidFill>
                  <a:schemeClr val="tx1"/>
                </a:solidFill>
              </a:rPr>
              <a:t>File3</a:t>
            </a:r>
            <a:endParaRPr lang="de-DE" sz="1200" dirty="0">
              <a:solidFill>
                <a:schemeClr val="tx1"/>
              </a:solidFill>
            </a:endParaRPr>
          </a:p>
        </p:txBody>
      </p:sp>
      <p:sp>
        <p:nvSpPr>
          <p:cNvPr id="17" name="Pfeil nach rechts 16"/>
          <p:cNvSpPr/>
          <p:nvPr/>
        </p:nvSpPr>
        <p:spPr>
          <a:xfrm>
            <a:off x="4139952" y="4393767"/>
            <a:ext cx="2454287" cy="57626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smtClean="0"/>
              <a:t> </a:t>
            </a:r>
            <a:r>
              <a:rPr lang="de-DE" dirty="0" err="1" smtClean="0"/>
              <a:t>git</a:t>
            </a:r>
            <a:r>
              <a:rPr lang="de-DE" dirty="0" smtClean="0"/>
              <a:t> clean -f</a:t>
            </a:r>
            <a:endParaRPr lang="de-DE" dirty="0"/>
          </a:p>
        </p:txBody>
      </p:sp>
      <p:sp>
        <p:nvSpPr>
          <p:cNvPr id="18" name="Pfeil nach rechts 17"/>
          <p:cNvSpPr/>
          <p:nvPr/>
        </p:nvSpPr>
        <p:spPr>
          <a:xfrm>
            <a:off x="35496" y="4400698"/>
            <a:ext cx="2670311" cy="57626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smtClean="0"/>
              <a:t> </a:t>
            </a:r>
            <a:r>
              <a:rPr lang="de-DE" dirty="0" err="1" smtClean="0"/>
              <a:t>touch</a:t>
            </a:r>
            <a:r>
              <a:rPr lang="de-DE" dirty="0" smtClean="0"/>
              <a:t> File1 File2 File3</a:t>
            </a:r>
            <a:endParaRPr lang="de-DE" dirty="0"/>
          </a:p>
        </p:txBody>
      </p:sp>
      <p:sp>
        <p:nvSpPr>
          <p:cNvPr id="19" name="Multiplizieren 18"/>
          <p:cNvSpPr/>
          <p:nvPr/>
        </p:nvSpPr>
        <p:spPr>
          <a:xfrm>
            <a:off x="3111072" y="4115176"/>
            <a:ext cx="914400" cy="108012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0928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Effect transition="in" filter="fade">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p:cTn id="78" dur="500" fill="hold"/>
                                        <p:tgtEl>
                                          <p:spTgt spid="19"/>
                                        </p:tgtEl>
                                        <p:attrNameLst>
                                          <p:attrName>ppt_w</p:attrName>
                                        </p:attrNameLst>
                                      </p:cBhvr>
                                      <p:tavLst>
                                        <p:tav tm="0">
                                          <p:val>
                                            <p:fltVal val="0"/>
                                          </p:val>
                                        </p:tav>
                                        <p:tav tm="100000">
                                          <p:val>
                                            <p:strVal val="#ppt_w"/>
                                          </p:val>
                                        </p:tav>
                                      </p:tavLst>
                                    </p:anim>
                                    <p:anim calcmode="lin" valueType="num">
                                      <p:cBhvr>
                                        <p:cTn id="79" dur="500" fill="hold"/>
                                        <p:tgtEl>
                                          <p:spTgt spid="19"/>
                                        </p:tgtEl>
                                        <p:attrNameLst>
                                          <p:attrName>ppt_h</p:attrName>
                                        </p:attrNameLst>
                                      </p:cBhvr>
                                      <p:tavLst>
                                        <p:tav tm="0">
                                          <p:val>
                                            <p:fltVal val="0"/>
                                          </p:val>
                                        </p:tav>
                                        <p:tav tm="100000">
                                          <p:val>
                                            <p:strVal val="#ppt_h"/>
                                          </p:val>
                                        </p:tav>
                                      </p:tavLst>
                                    </p:anim>
                                    <p:animEffect transition="in" filter="fade">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667"/>
            <a:ext cx="8316416" cy="1154097"/>
          </a:xfrm>
        </p:spPr>
        <p:txBody>
          <a:bodyPr/>
          <a:lstStyle/>
          <a:p>
            <a:r>
              <a:rPr lang="de-DE" dirty="0" smtClean="0"/>
              <a:t>3. </a:t>
            </a:r>
            <a:r>
              <a:rPr lang="de-DE" dirty="0" err="1" smtClean="0"/>
              <a:t>Git-Branches</a:t>
            </a:r>
            <a:endParaRPr lang="de-DE" dirty="0"/>
          </a:p>
        </p:txBody>
      </p:sp>
      <p:sp>
        <p:nvSpPr>
          <p:cNvPr id="3" name="Inhaltsplatzhalter 2"/>
          <p:cNvSpPr>
            <a:spLocks noGrp="1"/>
          </p:cNvSpPr>
          <p:nvPr>
            <p:ph idx="1"/>
          </p:nvPr>
        </p:nvSpPr>
        <p:spPr>
          <a:xfrm>
            <a:off x="0" y="1340768"/>
            <a:ext cx="9108504" cy="5400600"/>
          </a:xfrm>
        </p:spPr>
        <p:txBody>
          <a:bodyPr/>
          <a:lstStyle/>
          <a:p>
            <a:pPr marL="45720" indent="0">
              <a:buNone/>
            </a:pPr>
            <a:r>
              <a:rPr lang="de-DE" dirty="0" smtClean="0"/>
              <a:t> 1. Der </a:t>
            </a:r>
            <a:r>
              <a:rPr lang="de-DE" dirty="0" err="1" smtClean="0"/>
              <a:t>git</a:t>
            </a:r>
            <a:r>
              <a:rPr lang="de-DE" dirty="0" smtClean="0"/>
              <a:t> </a:t>
            </a:r>
            <a:r>
              <a:rPr lang="de-DE" dirty="0" err="1" smtClean="0"/>
              <a:t>branch</a:t>
            </a:r>
            <a:r>
              <a:rPr lang="de-DE" dirty="0" smtClean="0"/>
              <a:t> Befehl: </a:t>
            </a:r>
            <a:r>
              <a:rPr lang="de-DE" dirty="0" err="1" smtClean="0"/>
              <a:t>git</a:t>
            </a:r>
            <a:r>
              <a:rPr lang="de-DE" dirty="0" smtClean="0"/>
              <a:t> </a:t>
            </a:r>
            <a:r>
              <a:rPr lang="de-DE" dirty="0" err="1" smtClean="0"/>
              <a:t>branch</a:t>
            </a:r>
            <a:endParaRPr lang="de-DE" dirty="0" smtClean="0"/>
          </a:p>
          <a:p>
            <a:pPr marL="45720" indent="0">
              <a:buNone/>
            </a:pPr>
            <a:endParaRPr lang="de-DE" dirty="0"/>
          </a:p>
          <a:p>
            <a:pPr marL="45720" indent="0">
              <a:buNone/>
            </a:pPr>
            <a:r>
              <a:rPr lang="de-DE" dirty="0"/>
              <a:t> </a:t>
            </a:r>
            <a:r>
              <a:rPr lang="de-DE" dirty="0" smtClean="0"/>
              <a:t>2. Der </a:t>
            </a:r>
            <a:r>
              <a:rPr lang="de-DE" dirty="0" err="1" smtClean="0"/>
              <a:t>git</a:t>
            </a:r>
            <a:r>
              <a:rPr lang="de-DE" dirty="0" smtClean="0"/>
              <a:t> </a:t>
            </a:r>
            <a:r>
              <a:rPr lang="de-DE" dirty="0" err="1" smtClean="0"/>
              <a:t>checkout</a:t>
            </a:r>
            <a:r>
              <a:rPr lang="de-DE" dirty="0" smtClean="0"/>
              <a:t> Befehl: </a:t>
            </a:r>
            <a:r>
              <a:rPr lang="de-DE" dirty="0" err="1" smtClean="0"/>
              <a:t>git</a:t>
            </a:r>
            <a:r>
              <a:rPr lang="de-DE" dirty="0" smtClean="0"/>
              <a:t> </a:t>
            </a:r>
            <a:r>
              <a:rPr lang="de-DE" dirty="0" err="1" smtClean="0"/>
              <a:t>checkout</a:t>
            </a:r>
            <a:endParaRPr lang="de-DE" dirty="0" smtClean="0"/>
          </a:p>
          <a:p>
            <a:pPr marL="45720" indent="0">
              <a:buNone/>
            </a:pPr>
            <a:endParaRPr lang="de-DE" dirty="0"/>
          </a:p>
          <a:p>
            <a:pPr marL="45720" indent="0">
              <a:buNone/>
            </a:pPr>
            <a:r>
              <a:rPr lang="de-DE" dirty="0" smtClean="0"/>
              <a:t> 3. Der </a:t>
            </a:r>
            <a:r>
              <a:rPr lang="de-DE" dirty="0" err="1" smtClean="0"/>
              <a:t>git</a:t>
            </a:r>
            <a:r>
              <a:rPr lang="de-DE" dirty="0" smtClean="0"/>
              <a:t> </a:t>
            </a:r>
            <a:r>
              <a:rPr lang="de-DE" dirty="0" err="1" smtClean="0"/>
              <a:t>merge</a:t>
            </a:r>
            <a:r>
              <a:rPr lang="de-DE" dirty="0" smtClean="0"/>
              <a:t> Befehl: </a:t>
            </a:r>
            <a:r>
              <a:rPr lang="de-DE" dirty="0" err="1" smtClean="0"/>
              <a:t>git</a:t>
            </a:r>
            <a:r>
              <a:rPr lang="de-DE" dirty="0" smtClean="0"/>
              <a:t> </a:t>
            </a:r>
            <a:r>
              <a:rPr lang="de-DE" smtClean="0"/>
              <a:t>merge</a:t>
            </a:r>
            <a:endParaRPr lang="de-DE" dirty="0"/>
          </a:p>
        </p:txBody>
      </p:sp>
    </p:spTree>
    <p:extLst>
      <p:ext uri="{BB962C8B-B14F-4D97-AF65-F5344CB8AC3E}">
        <p14:creationId xmlns:p14="http://schemas.microsoft.com/office/powerpoint/2010/main" val="4052168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260648"/>
            <a:ext cx="7848872" cy="6408712"/>
          </a:xfrm>
        </p:spPr>
        <p:txBody>
          <a:bodyPr/>
          <a:lstStyle/>
          <a:p>
            <a:pPr marL="45720" indent="0">
              <a:buNone/>
            </a:pPr>
            <a:r>
              <a:rPr lang="de-DE" dirty="0">
                <a:sym typeface="Wingdings" panose="05000000000000000000" pitchFamily="2" charset="2"/>
              </a:rPr>
              <a:t> </a:t>
            </a:r>
            <a:r>
              <a:rPr lang="de-DE" dirty="0" smtClean="0">
                <a:sym typeface="Wingdings" panose="05000000000000000000" pitchFamily="2" charset="2"/>
              </a:rPr>
              <a:t>Untersuchen das Working-</a:t>
            </a:r>
            <a:r>
              <a:rPr lang="de-DE" dirty="0" err="1" smtClean="0">
                <a:sym typeface="Wingdings" panose="05000000000000000000" pitchFamily="2" charset="2"/>
              </a:rPr>
              <a:t>Drirectory</a:t>
            </a:r>
            <a:r>
              <a:rPr lang="de-DE" dirty="0" smtClean="0">
                <a:sym typeface="Wingdings" panose="05000000000000000000" pitchFamily="2" charset="2"/>
              </a:rPr>
              <a:t> und das </a:t>
            </a:r>
            <a:r>
              <a:rPr lang="de-DE" dirty="0" err="1" smtClean="0">
                <a:sym typeface="Wingdings" panose="05000000000000000000" pitchFamily="2" charset="2"/>
              </a:rPr>
              <a:t>Staging</a:t>
            </a:r>
            <a:r>
              <a:rPr lang="de-DE" dirty="0" smtClean="0">
                <a:sym typeface="Wingdings" panose="05000000000000000000" pitchFamily="2" charset="2"/>
              </a:rPr>
              <a:t> Area: </a:t>
            </a:r>
            <a:r>
              <a:rPr lang="de-DE" dirty="0" err="1" smtClean="0">
                <a:solidFill>
                  <a:srgbClr val="00B0F0"/>
                </a:solidFill>
                <a:sym typeface="Wingdings" panose="05000000000000000000" pitchFamily="2" charset="2"/>
              </a:rPr>
              <a:t>git</a:t>
            </a:r>
            <a:r>
              <a:rPr lang="de-DE" dirty="0" smtClean="0">
                <a:solidFill>
                  <a:srgbClr val="00B0F0"/>
                </a:solidFill>
                <a:sym typeface="Wingdings" panose="05000000000000000000" pitchFamily="2" charset="2"/>
              </a:rPr>
              <a:t> </a:t>
            </a:r>
            <a:r>
              <a:rPr lang="de-DE" dirty="0" err="1" smtClean="0">
                <a:solidFill>
                  <a:srgbClr val="00B0F0"/>
                </a:solidFill>
                <a:sym typeface="Wingdings" panose="05000000000000000000" pitchFamily="2" charset="2"/>
              </a:rPr>
              <a:t>status</a:t>
            </a:r>
            <a:endParaRPr lang="de-DE" dirty="0" smtClean="0">
              <a:solidFill>
                <a:srgbClr val="00B0F0"/>
              </a:solidFill>
              <a:sym typeface="Wingdings" panose="05000000000000000000" pitchFamily="2" charset="2"/>
            </a:endParaRPr>
          </a:p>
          <a:p>
            <a:pPr marL="45720" indent="0">
              <a:buNone/>
            </a:pPr>
            <a:endParaRPr lang="de-DE" dirty="0">
              <a:solidFill>
                <a:srgbClr val="00B0F0"/>
              </a:solidFill>
              <a:sym typeface="Wingdings" panose="05000000000000000000" pitchFamily="2" charset="2"/>
            </a:endParaRPr>
          </a:p>
          <a:p>
            <a:pPr marL="45720" indent="0">
              <a:buNone/>
            </a:pPr>
            <a:r>
              <a:rPr lang="de-DE" dirty="0" smtClean="0">
                <a:sym typeface="Wingdings" panose="05000000000000000000" pitchFamily="2" charset="2"/>
              </a:rPr>
              <a:t> Untersuchen das </a:t>
            </a:r>
            <a:r>
              <a:rPr lang="de-DE" dirty="0" err="1" smtClean="0">
                <a:sym typeface="Wingdings" panose="05000000000000000000" pitchFamily="2" charset="2"/>
              </a:rPr>
              <a:t>Git</a:t>
            </a:r>
            <a:r>
              <a:rPr lang="de-DE" dirty="0" smtClean="0">
                <a:sym typeface="Wingdings" panose="05000000000000000000" pitchFamily="2" charset="2"/>
              </a:rPr>
              <a:t>-Directory: </a:t>
            </a:r>
            <a:r>
              <a:rPr lang="de-DE" dirty="0" err="1">
                <a:solidFill>
                  <a:srgbClr val="00B0F0"/>
                </a:solidFill>
                <a:sym typeface="Wingdings" panose="05000000000000000000" pitchFamily="2" charset="2"/>
              </a:rPr>
              <a:t>git</a:t>
            </a:r>
            <a:r>
              <a:rPr lang="de-DE" dirty="0">
                <a:solidFill>
                  <a:srgbClr val="00B0F0"/>
                </a:solidFill>
                <a:sym typeface="Wingdings" panose="05000000000000000000" pitchFamily="2" charset="2"/>
              </a:rPr>
              <a:t> log</a:t>
            </a:r>
          </a:p>
        </p:txBody>
      </p:sp>
    </p:spTree>
    <p:extLst>
      <p:ext uri="{BB962C8B-B14F-4D97-AF65-F5344CB8AC3E}">
        <p14:creationId xmlns:p14="http://schemas.microsoft.com/office/powerpoint/2010/main" val="1896981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0"/>
            <a:ext cx="9144000" cy="1628801"/>
          </a:xfrm>
        </p:spPr>
        <p:txBody>
          <a:bodyPr/>
          <a:lstStyle/>
          <a:p>
            <a:r>
              <a:rPr lang="de-DE" dirty="0" smtClean="0"/>
              <a:t>	Ein Git Repository anlegen</a:t>
            </a:r>
            <a:endParaRPr lang="de-DE" dirty="0"/>
          </a:p>
        </p:txBody>
      </p:sp>
      <p:sp>
        <p:nvSpPr>
          <p:cNvPr id="3" name="Untertitel 2"/>
          <p:cNvSpPr>
            <a:spLocks noGrp="1"/>
          </p:cNvSpPr>
          <p:nvPr>
            <p:ph type="subTitle" idx="1"/>
          </p:nvPr>
        </p:nvSpPr>
        <p:spPr>
          <a:xfrm>
            <a:off x="0" y="1988840"/>
            <a:ext cx="9036496" cy="4869160"/>
          </a:xfrm>
        </p:spPr>
        <p:txBody>
          <a:bodyPr/>
          <a:lstStyle/>
          <a:p>
            <a:r>
              <a:rPr lang="de-DE" dirty="0" smtClean="0"/>
              <a:t>Es gibt zwei Möglichkeiten  zum Anlegen en </a:t>
            </a:r>
            <a:r>
              <a:rPr lang="de-DE" dirty="0" err="1" smtClean="0"/>
              <a:t>Git</a:t>
            </a:r>
            <a:r>
              <a:rPr lang="de-DE" dirty="0" smtClean="0"/>
              <a:t>-Repository:</a:t>
            </a:r>
          </a:p>
          <a:p>
            <a:endParaRPr lang="de-DE" dirty="0"/>
          </a:p>
          <a:p>
            <a:r>
              <a:rPr lang="de-DE" dirty="0"/>
              <a:t> </a:t>
            </a:r>
            <a:r>
              <a:rPr lang="de-DE" dirty="0" smtClean="0"/>
              <a:t> * ein existierendes Projekt in ein neues Git Repository importieren: </a:t>
            </a:r>
          </a:p>
          <a:p>
            <a:r>
              <a:rPr lang="de-DE" dirty="0"/>
              <a:t>	</a:t>
            </a:r>
            <a:r>
              <a:rPr lang="de-DE" dirty="0" smtClean="0"/>
              <a:t>	git </a:t>
            </a:r>
            <a:r>
              <a:rPr lang="de-DE" dirty="0" err="1" smtClean="0"/>
              <a:t>init</a:t>
            </a:r>
            <a:r>
              <a:rPr lang="de-DE" dirty="0" smtClean="0"/>
              <a:t>-Befehl</a:t>
            </a:r>
          </a:p>
          <a:p>
            <a:endParaRPr lang="de-DE" dirty="0" smtClean="0"/>
          </a:p>
          <a:p>
            <a:r>
              <a:rPr lang="de-DE" dirty="0"/>
              <a:t>  </a:t>
            </a:r>
            <a:r>
              <a:rPr lang="de-DE" dirty="0" smtClean="0"/>
              <a:t>* ein existierendes Repository von einem Server auf einen Rechner klonen : </a:t>
            </a:r>
          </a:p>
          <a:p>
            <a:r>
              <a:rPr lang="de-DE" dirty="0"/>
              <a:t>	</a:t>
            </a:r>
            <a:r>
              <a:rPr lang="de-DE" dirty="0" smtClean="0"/>
              <a:t>	git </a:t>
            </a:r>
            <a:r>
              <a:rPr lang="de-DE" dirty="0" err="1" smtClean="0"/>
              <a:t>clone</a:t>
            </a:r>
            <a:r>
              <a:rPr lang="de-DE" dirty="0" smtClean="0"/>
              <a:t>-Befehl</a:t>
            </a:r>
            <a:endParaRPr lang="de-DE" dirty="0"/>
          </a:p>
        </p:txBody>
      </p:sp>
    </p:spTree>
    <p:extLst>
      <p:ext uri="{BB962C8B-B14F-4D97-AF65-F5344CB8AC3E}">
        <p14:creationId xmlns:p14="http://schemas.microsoft.com/office/powerpoint/2010/main" val="3935777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2" y="260648"/>
            <a:ext cx="7315200" cy="1154097"/>
          </a:xfrm>
        </p:spPr>
        <p:txBody>
          <a:bodyPr>
            <a:normAutofit fontScale="90000"/>
          </a:bodyPr>
          <a:lstStyle/>
          <a:p>
            <a:r>
              <a:rPr lang="de-DE" dirty="0" smtClean="0"/>
              <a:t>Ein existierendes Projekt in Git Repository portieren</a:t>
            </a:r>
            <a:endParaRPr lang="de-DE" dirty="0"/>
          </a:p>
        </p:txBody>
      </p:sp>
      <p:sp>
        <p:nvSpPr>
          <p:cNvPr id="3" name="Inhaltsplatzhalter 2"/>
          <p:cNvSpPr>
            <a:spLocks noGrp="1"/>
          </p:cNvSpPr>
          <p:nvPr>
            <p:ph idx="1"/>
          </p:nvPr>
        </p:nvSpPr>
        <p:spPr>
          <a:xfrm>
            <a:off x="107504" y="1556792"/>
            <a:ext cx="9036496" cy="5184576"/>
          </a:xfrm>
        </p:spPr>
        <p:txBody>
          <a:bodyPr/>
          <a:lstStyle/>
          <a:p>
            <a:r>
              <a:rPr lang="de-DE" dirty="0" smtClean="0"/>
              <a:t>Wenn man einen aktuellen Projekt im Git Repository versionieren und nachverfolgen will, soll man einfach den folgende Befehl ausführen</a:t>
            </a:r>
          </a:p>
          <a:p>
            <a:endParaRPr lang="de-DE" dirty="0"/>
          </a:p>
          <a:p>
            <a:endParaRPr lang="de-DE" dirty="0" smtClean="0"/>
          </a:p>
          <a:p>
            <a:pPr marL="45720" indent="0">
              <a:buNone/>
            </a:pPr>
            <a:endParaRPr lang="de-DE" dirty="0" smtClean="0"/>
          </a:p>
          <a:p>
            <a:endParaRPr lang="de-DE" dirty="0" smtClean="0"/>
          </a:p>
          <a:p>
            <a:endParaRPr lang="de-DE" dirty="0"/>
          </a:p>
          <a:p>
            <a:r>
              <a:rPr lang="de-DE" dirty="0" smtClean="0"/>
              <a:t>Die Ausführung dieses Befehls erzeugt ein </a:t>
            </a:r>
            <a:r>
              <a:rPr lang="de-DE" dirty="0" smtClean="0">
                <a:solidFill>
                  <a:srgbClr val="00B0F0"/>
                </a:solidFill>
              </a:rPr>
              <a:t>.git  </a:t>
            </a:r>
            <a:r>
              <a:rPr lang="de-DE" dirty="0" smtClean="0"/>
              <a:t>Unterverzeichnis (Subdirectory) im Root-Verzeichnis, das alle notwendige Metadaten für das Repository beinhaltet. Ungleich Subversion, Git fordert nicht in allen Subdirectory ein </a:t>
            </a:r>
            <a:r>
              <a:rPr lang="de-DE" dirty="0" smtClean="0">
                <a:solidFill>
                  <a:srgbClr val="00B0F0"/>
                </a:solidFill>
              </a:rPr>
              <a:t>.git  </a:t>
            </a:r>
            <a:r>
              <a:rPr lang="de-DE" dirty="0" smtClean="0"/>
              <a:t>Datei an.</a:t>
            </a:r>
            <a:endParaRPr lang="de-DE" dirty="0"/>
          </a:p>
        </p:txBody>
      </p:sp>
      <p:sp>
        <p:nvSpPr>
          <p:cNvPr id="4" name="Rechteck 3"/>
          <p:cNvSpPr/>
          <p:nvPr/>
        </p:nvSpPr>
        <p:spPr>
          <a:xfrm>
            <a:off x="395536" y="2290487"/>
            <a:ext cx="8242779" cy="10665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 $ mkdir git_projekt</a:t>
            </a:r>
          </a:p>
          <a:p>
            <a:pPr algn="ctr"/>
            <a:r>
              <a:rPr lang="de-DE" dirty="0" smtClean="0"/>
              <a:t>$ cd git_projekt</a:t>
            </a:r>
          </a:p>
          <a:p>
            <a:pPr algn="ctr"/>
            <a:r>
              <a:rPr lang="de-DE" dirty="0" smtClean="0"/>
              <a:t>$ git init </a:t>
            </a:r>
            <a:endParaRPr lang="de-DE" dirty="0"/>
          </a:p>
        </p:txBody>
      </p:sp>
    </p:spTree>
    <p:extLst>
      <p:ext uri="{BB962C8B-B14F-4D97-AF65-F5344CB8AC3E}">
        <p14:creationId xmlns:p14="http://schemas.microsoft.com/office/powerpoint/2010/main" val="2316584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188640"/>
            <a:ext cx="7315200" cy="1368152"/>
          </a:xfrm>
        </p:spPr>
        <p:txBody>
          <a:bodyPr>
            <a:normAutofit/>
          </a:bodyPr>
          <a:lstStyle/>
          <a:p>
            <a:r>
              <a:rPr lang="de-DE" dirty="0" smtClean="0"/>
              <a:t>Ein existierendes Repository klonen</a:t>
            </a:r>
            <a:endParaRPr lang="de-DE" dirty="0"/>
          </a:p>
        </p:txBody>
      </p:sp>
      <p:sp>
        <p:nvSpPr>
          <p:cNvPr id="3" name="Inhaltsplatzhalter 2"/>
          <p:cNvSpPr>
            <a:spLocks noGrp="1"/>
          </p:cNvSpPr>
          <p:nvPr>
            <p:ph idx="1"/>
          </p:nvPr>
        </p:nvSpPr>
        <p:spPr>
          <a:xfrm>
            <a:off x="233736" y="1781744"/>
            <a:ext cx="8928992" cy="5040559"/>
          </a:xfrm>
        </p:spPr>
        <p:txBody>
          <a:bodyPr/>
          <a:lstStyle/>
          <a:p>
            <a:r>
              <a:rPr lang="de-DE" dirty="0" smtClean="0"/>
              <a:t>Die Kopie erstellt man mit </a:t>
            </a:r>
            <a:r>
              <a:rPr lang="de-DE" dirty="0" smtClean="0">
                <a:solidFill>
                  <a:srgbClr val="00B0F0"/>
                </a:solidFill>
              </a:rPr>
              <a:t>git clone, </a:t>
            </a:r>
            <a:r>
              <a:rPr lang="de-DE" dirty="0" smtClean="0"/>
              <a:t>einer Quellenangabe und einem lokalen Zielverzeichnis, in dem die Kopie abgelegt werden soll. Die Quelleangabe ist eine URL, die auf das Quellrepository verweist, und kann eines der im Folgenden aufgeführten Netzwerkprotokolle benutzen. Wir können dem Befehl optional einen anderen Port mitgeben: </a:t>
            </a:r>
            <a:r>
              <a:rPr lang="de-DE" dirty="0" smtClean="0">
                <a:solidFill>
                  <a:schemeClr val="accent2">
                    <a:lumMod val="60000"/>
                    <a:lumOff val="40000"/>
                  </a:schemeClr>
                </a:solidFill>
              </a:rPr>
              <a:t>http</a:t>
            </a:r>
            <a:r>
              <a:rPr lang="de-DE" dirty="0" smtClean="0"/>
              <a:t> , </a:t>
            </a:r>
            <a:r>
              <a:rPr lang="de-DE" dirty="0">
                <a:solidFill>
                  <a:schemeClr val="accent2">
                    <a:lumMod val="60000"/>
                    <a:lumOff val="40000"/>
                  </a:schemeClr>
                </a:solidFill>
              </a:rPr>
              <a:t>https</a:t>
            </a:r>
            <a:r>
              <a:rPr lang="de-DE" dirty="0" smtClean="0"/>
              <a:t>, </a:t>
            </a:r>
            <a:r>
              <a:rPr lang="de-DE" dirty="0">
                <a:solidFill>
                  <a:schemeClr val="accent2">
                    <a:lumMod val="60000"/>
                    <a:lumOff val="40000"/>
                  </a:schemeClr>
                </a:solidFill>
              </a:rPr>
              <a:t>git</a:t>
            </a:r>
            <a:r>
              <a:rPr lang="de-DE" dirty="0" smtClean="0"/>
              <a:t> </a:t>
            </a:r>
            <a:r>
              <a:rPr lang="de-DE" dirty="0" smtClean="0">
                <a:solidFill>
                  <a:schemeClr val="accent2">
                    <a:lumMod val="60000"/>
                    <a:lumOff val="40000"/>
                  </a:schemeClr>
                </a:solidFill>
              </a:rPr>
              <a:t>ssh.</a:t>
            </a:r>
            <a:endParaRPr lang="de-DE" dirty="0">
              <a:solidFill>
                <a:schemeClr val="accent2">
                  <a:lumMod val="60000"/>
                  <a:lumOff val="40000"/>
                </a:schemeClr>
              </a:solidFill>
            </a:endParaRPr>
          </a:p>
          <a:p>
            <a:r>
              <a:rPr lang="de-DE" dirty="0" smtClean="0"/>
              <a:t>Zum Beispiel: Zu bekommen eine lokale Kopie von einem Zentral Repository gespeichert in einem Server  </a:t>
            </a:r>
            <a:r>
              <a:rPr lang="de-DE" dirty="0" smtClean="0">
                <a:solidFill>
                  <a:srgbClr val="FF0000"/>
                </a:solidFill>
              </a:rPr>
              <a:t>projekt-clone.com </a:t>
            </a:r>
            <a:r>
              <a:rPr lang="de-DE" dirty="0" smtClean="0"/>
              <a:t>mit der Verwendung von SSH Benutzername  </a:t>
            </a:r>
            <a:r>
              <a:rPr lang="de-DE" dirty="0" smtClean="0">
                <a:solidFill>
                  <a:srgbClr val="FFFF00"/>
                </a:solidFill>
              </a:rPr>
              <a:t>Richard:</a:t>
            </a:r>
            <a:endParaRPr lang="de-DE" dirty="0" smtClean="0">
              <a:solidFill>
                <a:srgbClr val="FF0000"/>
              </a:solidFill>
            </a:endParaRPr>
          </a:p>
          <a:p>
            <a:endParaRPr lang="de-DE" dirty="0" smtClean="0">
              <a:solidFill>
                <a:srgbClr val="FF0000"/>
              </a:solidFill>
            </a:endParaRPr>
          </a:p>
          <a:p>
            <a:endParaRPr lang="de-DE" dirty="0">
              <a:solidFill>
                <a:srgbClr val="FF0000"/>
              </a:solidFill>
            </a:endParaRPr>
          </a:p>
          <a:p>
            <a:endParaRPr lang="de-DE" dirty="0" smtClean="0">
              <a:solidFill>
                <a:srgbClr val="FF0000"/>
              </a:solidFill>
            </a:endParaRPr>
          </a:p>
          <a:p>
            <a:endParaRPr lang="de-DE" dirty="0">
              <a:solidFill>
                <a:srgbClr val="FF0000"/>
              </a:solidFill>
            </a:endParaRPr>
          </a:p>
          <a:p>
            <a:endParaRPr lang="de-DE" dirty="0">
              <a:solidFill>
                <a:srgbClr val="FF0000"/>
              </a:solidFill>
            </a:endParaRPr>
          </a:p>
        </p:txBody>
      </p:sp>
      <p:sp>
        <p:nvSpPr>
          <p:cNvPr id="4" name="Rechteck 3"/>
          <p:cNvSpPr/>
          <p:nvPr/>
        </p:nvSpPr>
        <p:spPr>
          <a:xfrm>
            <a:off x="755576" y="4970134"/>
            <a:ext cx="6912768"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 </a:t>
            </a:r>
            <a:r>
              <a:rPr lang="de-DE" dirty="0" smtClean="0">
                <a:solidFill>
                  <a:srgbClr val="00B0F0"/>
                </a:solidFill>
              </a:rPr>
              <a:t>git clone </a:t>
            </a:r>
            <a:r>
              <a:rPr lang="de-DE" dirty="0" smtClean="0"/>
              <a:t>ssh://</a:t>
            </a:r>
            <a:r>
              <a:rPr lang="de-DE" dirty="0" smtClean="0">
                <a:solidFill>
                  <a:srgbClr val="FFFF00"/>
                </a:solidFill>
              </a:rPr>
              <a:t>Richard</a:t>
            </a:r>
            <a:r>
              <a:rPr lang="de-DE" dirty="0" smtClean="0"/>
              <a:t>@</a:t>
            </a:r>
            <a:r>
              <a:rPr lang="de-DE" dirty="0" smtClean="0">
                <a:solidFill>
                  <a:srgbClr val="FF0000"/>
                </a:solidFill>
              </a:rPr>
              <a:t>projekt-clone.com</a:t>
            </a:r>
            <a:r>
              <a:rPr lang="de-DE" dirty="0" smtClean="0"/>
              <a:t>/path/to/</a:t>
            </a:r>
            <a:r>
              <a:rPr lang="de-DE" dirty="0" smtClean="0">
                <a:solidFill>
                  <a:srgbClr val="00B050"/>
                </a:solidFill>
              </a:rPr>
              <a:t>my-projekt</a:t>
            </a:r>
            <a:r>
              <a:rPr lang="de-DE" dirty="0" smtClean="0"/>
              <a:t>.git</a:t>
            </a:r>
          </a:p>
          <a:p>
            <a:pPr algn="ctr"/>
            <a:r>
              <a:rPr lang="de-DE" dirty="0" smtClean="0"/>
              <a:t>$ cd </a:t>
            </a:r>
            <a:r>
              <a:rPr lang="de-DE" dirty="0" err="1">
                <a:solidFill>
                  <a:srgbClr val="00B050"/>
                </a:solidFill>
              </a:rPr>
              <a:t>my</a:t>
            </a:r>
            <a:r>
              <a:rPr lang="de-DE" dirty="0">
                <a:solidFill>
                  <a:srgbClr val="00B050"/>
                </a:solidFill>
              </a:rPr>
              <a:t>-projekt</a:t>
            </a:r>
          </a:p>
        </p:txBody>
      </p:sp>
    </p:spTree>
    <p:extLst>
      <p:ext uri="{BB962C8B-B14F-4D97-AF65-F5344CB8AC3E}">
        <p14:creationId xmlns:p14="http://schemas.microsoft.com/office/powerpoint/2010/main" val="273600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2" y="21503"/>
            <a:ext cx="7315200" cy="1154097"/>
          </a:xfrm>
        </p:spPr>
        <p:txBody>
          <a:bodyPr/>
          <a:lstStyle/>
          <a:p>
            <a:r>
              <a:rPr lang="de-DE" dirty="0" smtClean="0"/>
              <a:t>Git Konfiguration Befehl</a:t>
            </a:r>
            <a:endParaRPr lang="de-DE" dirty="0"/>
          </a:p>
        </p:txBody>
      </p:sp>
      <p:sp>
        <p:nvSpPr>
          <p:cNvPr id="3" name="Inhaltsplatzhalter 2"/>
          <p:cNvSpPr>
            <a:spLocks noGrp="1"/>
          </p:cNvSpPr>
          <p:nvPr>
            <p:ph idx="1"/>
          </p:nvPr>
        </p:nvSpPr>
        <p:spPr>
          <a:xfrm>
            <a:off x="0" y="1268760"/>
            <a:ext cx="9036496" cy="5589240"/>
          </a:xfrm>
        </p:spPr>
        <p:txBody>
          <a:bodyPr/>
          <a:lstStyle/>
          <a:p>
            <a:r>
              <a:rPr lang="de-DE" dirty="0" smtClean="0"/>
              <a:t>Git besteht das Werkzeug </a:t>
            </a:r>
            <a:r>
              <a:rPr lang="de-DE" dirty="0" smtClean="0">
                <a:solidFill>
                  <a:srgbClr val="00B0F0"/>
                </a:solidFill>
              </a:rPr>
              <a:t>git config, </a:t>
            </a:r>
            <a:r>
              <a:rPr lang="de-DE" dirty="0" smtClean="0"/>
              <a:t>das erlaubt, Konfigurationsinformationen zu setzen oder zu verändern. Diese Informationen sind an drei verschiedenen Orten gespeichert:</a:t>
            </a:r>
          </a:p>
          <a:p>
            <a:pPr lvl="4"/>
            <a:r>
              <a:rPr lang="de-DE" dirty="0" smtClean="0">
                <a:solidFill>
                  <a:srgbClr val="00B0F0"/>
                </a:solidFill>
              </a:rPr>
              <a:t>/etc/gitconfig: </a:t>
            </a:r>
            <a:r>
              <a:rPr lang="de-DE" dirty="0" smtClean="0"/>
              <a:t>dies File beinhaltet Informationen, die für jeden Entwickler des Systems und all Ihre Projekte gelten. Wenn man </a:t>
            </a:r>
            <a:r>
              <a:rPr lang="de-DE" dirty="0" smtClean="0">
                <a:solidFill>
                  <a:srgbClr val="00B0F0"/>
                </a:solidFill>
              </a:rPr>
              <a:t>git config </a:t>
            </a:r>
            <a:r>
              <a:rPr lang="de-DE" dirty="0" smtClean="0"/>
              <a:t>mit der Option </a:t>
            </a:r>
            <a:r>
              <a:rPr lang="de-DE" dirty="0" smtClean="0">
                <a:solidFill>
                  <a:srgbClr val="FF0000"/>
                </a:solidFill>
              </a:rPr>
              <a:t>--system </a:t>
            </a:r>
            <a:r>
              <a:rPr lang="de-DE" dirty="0" smtClean="0"/>
              <a:t>verwendest, wird diese Datei benutzt.</a:t>
            </a:r>
          </a:p>
          <a:p>
            <a:pPr lvl="4"/>
            <a:r>
              <a:rPr lang="de-DE" dirty="0" smtClean="0">
                <a:solidFill>
                  <a:srgbClr val="00B0F0"/>
                </a:solidFill>
              </a:rPr>
              <a:t>~/.gitconfig: </a:t>
            </a:r>
            <a:r>
              <a:rPr lang="de-DE" dirty="0" smtClean="0"/>
              <a:t>gelten ausschließlich für den Administrator und all seine Projekte. Wenn </a:t>
            </a:r>
            <a:r>
              <a:rPr lang="de-DE" dirty="0">
                <a:solidFill>
                  <a:srgbClr val="00B0F0"/>
                </a:solidFill>
              </a:rPr>
              <a:t>git config </a:t>
            </a:r>
            <a:r>
              <a:rPr lang="de-DE" dirty="0" smtClean="0"/>
              <a:t>mit der Option </a:t>
            </a:r>
            <a:r>
              <a:rPr lang="de-DE" dirty="0" smtClean="0">
                <a:solidFill>
                  <a:srgbClr val="FF0000"/>
                </a:solidFill>
              </a:rPr>
              <a:t>--global </a:t>
            </a:r>
            <a:r>
              <a:rPr lang="de-DE" dirty="0" smtClean="0"/>
              <a:t>verwendet wird, wird diese Datei benutzt. </a:t>
            </a:r>
          </a:p>
          <a:p>
            <a:pPr lvl="4"/>
            <a:r>
              <a:rPr lang="de-DE" dirty="0" smtClean="0">
                <a:solidFill>
                  <a:srgbClr val="00B0F0"/>
                </a:solidFill>
              </a:rPr>
              <a:t>.git/config: </a:t>
            </a:r>
            <a:r>
              <a:rPr lang="de-DE" dirty="0" smtClean="0"/>
              <a:t>Diese Dateien überschreiben Werte aus den jeweils vorhergehenden Dateien in dieser </a:t>
            </a:r>
            <a:r>
              <a:rPr lang="de-DE" dirty="0" err="1" smtClean="0"/>
              <a:t>Reihelnfolge</a:t>
            </a:r>
            <a:r>
              <a:rPr lang="de-DE" dirty="0" smtClean="0"/>
              <a:t>. Zum Beispiel </a:t>
            </a:r>
            <a:r>
              <a:rPr lang="de-DE" dirty="0" smtClean="0">
                <a:solidFill>
                  <a:srgbClr val="00B050"/>
                </a:solidFill>
              </a:rPr>
              <a:t>.git/config </a:t>
            </a:r>
            <a:r>
              <a:rPr lang="de-DE" dirty="0" smtClean="0"/>
              <a:t>überschreibt </a:t>
            </a:r>
            <a:r>
              <a:rPr lang="de-DE" dirty="0" smtClean="0">
                <a:solidFill>
                  <a:srgbClr val="00B050"/>
                </a:solidFill>
              </a:rPr>
              <a:t>/etc/gitconfig.</a:t>
            </a:r>
            <a:endParaRPr lang="de-DE" dirty="0">
              <a:solidFill>
                <a:srgbClr val="00B050"/>
              </a:solidFill>
            </a:endParaRPr>
          </a:p>
          <a:p>
            <a:pPr lvl="4"/>
            <a:endParaRPr lang="de-DE" dirty="0" smtClean="0">
              <a:solidFill>
                <a:srgbClr val="00B050"/>
              </a:solidFill>
            </a:endParaRPr>
          </a:p>
          <a:p>
            <a:pPr lvl="4"/>
            <a:endParaRPr lang="de-DE" dirty="0">
              <a:solidFill>
                <a:srgbClr val="00B050"/>
              </a:solidFill>
            </a:endParaRPr>
          </a:p>
          <a:p>
            <a:pPr lvl="4"/>
            <a:endParaRPr lang="de-DE" dirty="0" smtClean="0">
              <a:solidFill>
                <a:srgbClr val="00B050"/>
              </a:solidFill>
            </a:endParaRPr>
          </a:p>
          <a:p>
            <a:pPr lvl="4"/>
            <a:endParaRPr lang="de-DE" dirty="0">
              <a:solidFill>
                <a:srgbClr val="00B050"/>
              </a:solidFill>
            </a:endParaRPr>
          </a:p>
          <a:p>
            <a:pPr lvl="4"/>
            <a:endParaRPr lang="de-DE" dirty="0" smtClean="0">
              <a:solidFill>
                <a:srgbClr val="00B050"/>
              </a:solidFill>
            </a:endParaRPr>
          </a:p>
          <a:p>
            <a:pPr lvl="4"/>
            <a:r>
              <a:rPr lang="de-DE" dirty="0" smtClean="0">
                <a:solidFill>
                  <a:srgbClr val="00B050"/>
                </a:solidFill>
              </a:rPr>
              <a:t> </a:t>
            </a:r>
            <a:r>
              <a:rPr lang="de-DE" dirty="0" smtClean="0"/>
              <a:t>Die Einstellungen zu überprüfen wird mit dem Befehl </a:t>
            </a:r>
            <a:r>
              <a:rPr lang="de-DE" dirty="0" smtClean="0">
                <a:solidFill>
                  <a:srgbClr val="00B0F0"/>
                </a:solidFill>
              </a:rPr>
              <a:t>git config –</a:t>
            </a:r>
            <a:r>
              <a:rPr lang="de-DE" dirty="0" err="1" smtClean="0">
                <a:solidFill>
                  <a:srgbClr val="00B0F0"/>
                </a:solidFill>
              </a:rPr>
              <a:t>list</a:t>
            </a:r>
            <a:r>
              <a:rPr lang="de-DE" dirty="0" smtClean="0">
                <a:solidFill>
                  <a:srgbClr val="00B0F0"/>
                </a:solidFill>
              </a:rPr>
              <a:t> </a:t>
            </a:r>
            <a:r>
              <a:rPr lang="de-DE" dirty="0" smtClean="0"/>
              <a:t>alle </a:t>
            </a:r>
            <a:r>
              <a:rPr lang="de-DE" dirty="0" err="1" smtClean="0"/>
              <a:t>Einstellunngen</a:t>
            </a:r>
            <a:r>
              <a:rPr lang="de-DE" dirty="0" smtClean="0"/>
              <a:t> angezeigt.</a:t>
            </a:r>
            <a:endParaRPr lang="de-DE" dirty="0" smtClean="0">
              <a:solidFill>
                <a:srgbClr val="00B0F0"/>
              </a:solidFill>
            </a:endParaRPr>
          </a:p>
        </p:txBody>
      </p:sp>
      <p:sp>
        <p:nvSpPr>
          <p:cNvPr id="4" name="Abgerundetes Rechteck 3"/>
          <p:cNvSpPr/>
          <p:nvPr/>
        </p:nvSpPr>
        <p:spPr>
          <a:xfrm>
            <a:off x="1331640" y="4005064"/>
            <a:ext cx="7344816"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 git config --global user.name “Michael Jordan“</a:t>
            </a:r>
          </a:p>
          <a:p>
            <a:pPr algn="ctr"/>
            <a:r>
              <a:rPr lang="de-DE" dirty="0" smtClean="0"/>
              <a:t>$ git config --global </a:t>
            </a:r>
            <a:r>
              <a:rPr lang="de-DE" dirty="0" err="1" smtClean="0"/>
              <a:t>user.email</a:t>
            </a:r>
            <a:r>
              <a:rPr lang="de-DE" dirty="0" smtClean="0"/>
              <a:t> michaelJordan@example.com</a:t>
            </a:r>
            <a:endParaRPr lang="de-DE" dirty="0"/>
          </a:p>
        </p:txBody>
      </p:sp>
      <p:sp>
        <p:nvSpPr>
          <p:cNvPr id="5" name="Abgerundetes Rechteck 4"/>
          <p:cNvSpPr/>
          <p:nvPr/>
        </p:nvSpPr>
        <p:spPr>
          <a:xfrm>
            <a:off x="1331640" y="5589240"/>
            <a:ext cx="741682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 git config --list</a:t>
            </a:r>
            <a:endParaRPr lang="de-DE" dirty="0"/>
          </a:p>
        </p:txBody>
      </p:sp>
    </p:spTree>
    <p:extLst>
      <p:ext uri="{BB962C8B-B14F-4D97-AF65-F5344CB8AC3E}">
        <p14:creationId xmlns:p14="http://schemas.microsoft.com/office/powerpoint/2010/main" val="2247958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8460432" cy="1154097"/>
          </a:xfrm>
        </p:spPr>
        <p:txBody>
          <a:bodyPr/>
          <a:lstStyle/>
          <a:p>
            <a:r>
              <a:rPr lang="de-DE" dirty="0" smtClean="0"/>
              <a:t>Der git add Befehl</a:t>
            </a:r>
            <a:endParaRPr lang="de-DE" dirty="0"/>
          </a:p>
        </p:txBody>
      </p:sp>
      <p:sp>
        <p:nvSpPr>
          <p:cNvPr id="3" name="Inhaltsplatzhalter 2"/>
          <p:cNvSpPr>
            <a:spLocks noGrp="1"/>
          </p:cNvSpPr>
          <p:nvPr>
            <p:ph idx="1"/>
          </p:nvPr>
        </p:nvSpPr>
        <p:spPr>
          <a:xfrm>
            <a:off x="0" y="1268760"/>
            <a:ext cx="9144000" cy="5589240"/>
          </a:xfrm>
        </p:spPr>
        <p:txBody>
          <a:bodyPr/>
          <a:lstStyle/>
          <a:p>
            <a:r>
              <a:rPr lang="de-DE" dirty="0" smtClean="0"/>
              <a:t>Der </a:t>
            </a:r>
            <a:r>
              <a:rPr lang="de-DE" dirty="0" smtClean="0">
                <a:solidFill>
                  <a:srgbClr val="00B0F0"/>
                </a:solidFill>
              </a:rPr>
              <a:t>git add </a:t>
            </a:r>
            <a:r>
              <a:rPr lang="de-DE" dirty="0" smtClean="0"/>
              <a:t>Befehl fügt die Veränderung von gearbeiteten Repository zur Staging Area.</a:t>
            </a:r>
            <a:r>
              <a:rPr lang="de-DE" dirty="0" smtClean="0">
                <a:solidFill>
                  <a:srgbClr val="00B0F0"/>
                </a:solidFill>
              </a:rPr>
              <a:t> </a:t>
            </a:r>
            <a:endParaRPr lang="de-DE" dirty="0"/>
          </a:p>
          <a:p>
            <a:r>
              <a:rPr lang="de-DE" dirty="0" smtClean="0"/>
              <a:t>So sieht die Abarbeitung:</a:t>
            </a:r>
          </a:p>
          <a:p>
            <a:endParaRPr lang="de-DE" dirty="0"/>
          </a:p>
          <a:p>
            <a:endParaRPr lang="de-DE" dirty="0" smtClean="0"/>
          </a:p>
          <a:p>
            <a:endParaRPr lang="de-DE" dirty="0"/>
          </a:p>
          <a:p>
            <a:pPr lvl="3"/>
            <a:endParaRPr lang="de-DE" dirty="0" smtClean="0"/>
          </a:p>
          <a:p>
            <a:endParaRPr lang="de-DE" dirty="0"/>
          </a:p>
          <a:p>
            <a:pPr lvl="4"/>
            <a:endParaRPr lang="de-DE" dirty="0" smtClean="0"/>
          </a:p>
        </p:txBody>
      </p:sp>
      <p:sp>
        <p:nvSpPr>
          <p:cNvPr id="4" name="Flussdiagramm: Mehrere Dokumente 3"/>
          <p:cNvSpPr/>
          <p:nvPr/>
        </p:nvSpPr>
        <p:spPr>
          <a:xfrm>
            <a:off x="683568" y="4099098"/>
            <a:ext cx="1152128" cy="108012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5" name="Pfeil nach rechts 4"/>
          <p:cNvSpPr/>
          <p:nvPr/>
        </p:nvSpPr>
        <p:spPr>
          <a:xfrm>
            <a:off x="2209462" y="4269487"/>
            <a:ext cx="978408" cy="42233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8" name="Rechteck 7"/>
          <p:cNvSpPr/>
          <p:nvPr/>
        </p:nvSpPr>
        <p:spPr>
          <a:xfrm>
            <a:off x="5688124" y="3876076"/>
            <a:ext cx="1080120" cy="26594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3" name="Ellipse 12"/>
          <p:cNvSpPr/>
          <p:nvPr/>
        </p:nvSpPr>
        <p:spPr>
          <a:xfrm>
            <a:off x="5965050" y="3956990"/>
            <a:ext cx="489600" cy="504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sz="1000" dirty="0">
              <a:solidFill>
                <a:schemeClr val="tx1"/>
              </a:solidFill>
            </a:endParaRPr>
          </a:p>
        </p:txBody>
      </p:sp>
      <p:sp>
        <p:nvSpPr>
          <p:cNvPr id="17" name="Ellipse 16"/>
          <p:cNvSpPr/>
          <p:nvPr/>
        </p:nvSpPr>
        <p:spPr>
          <a:xfrm rot="153752">
            <a:off x="5952722" y="4862170"/>
            <a:ext cx="490783" cy="50405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
        <p:nvSpPr>
          <p:cNvPr id="18" name="Ellipse 17"/>
          <p:cNvSpPr/>
          <p:nvPr/>
        </p:nvSpPr>
        <p:spPr>
          <a:xfrm>
            <a:off x="5952721" y="5837486"/>
            <a:ext cx="490783" cy="50405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
        <p:nvSpPr>
          <p:cNvPr id="28" name="Textfeld 27"/>
          <p:cNvSpPr txBox="1"/>
          <p:nvPr/>
        </p:nvSpPr>
        <p:spPr>
          <a:xfrm>
            <a:off x="2209462" y="4809886"/>
            <a:ext cx="877163" cy="369332"/>
          </a:xfrm>
          <a:prstGeom prst="rect">
            <a:avLst/>
          </a:prstGeom>
          <a:noFill/>
        </p:spPr>
        <p:txBody>
          <a:bodyPr wrap="none" rtlCol="0">
            <a:spAutoFit/>
          </a:bodyPr>
          <a:lstStyle/>
          <a:p>
            <a:r>
              <a:rPr lang="de-DE" dirty="0" err="1" smtClean="0"/>
              <a:t>git</a:t>
            </a:r>
            <a:r>
              <a:rPr lang="de-DE" dirty="0" smtClean="0"/>
              <a:t> </a:t>
            </a:r>
            <a:r>
              <a:rPr lang="de-DE" dirty="0" err="1" smtClean="0"/>
              <a:t>add</a:t>
            </a:r>
            <a:endParaRPr lang="de-DE" dirty="0"/>
          </a:p>
        </p:txBody>
      </p:sp>
      <p:sp>
        <p:nvSpPr>
          <p:cNvPr id="7" name="Ellipse 6"/>
          <p:cNvSpPr/>
          <p:nvPr/>
        </p:nvSpPr>
        <p:spPr>
          <a:xfrm>
            <a:off x="3524876" y="3951874"/>
            <a:ext cx="936104" cy="110365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DE" dirty="0" smtClean="0">
                <a:solidFill>
                  <a:schemeClr val="tx1"/>
                </a:solidFill>
              </a:rPr>
              <a:t>new</a:t>
            </a:r>
            <a:endParaRPr lang="de-DE" dirty="0">
              <a:solidFill>
                <a:schemeClr val="tx1"/>
              </a:solidFill>
            </a:endParaRPr>
          </a:p>
        </p:txBody>
      </p:sp>
      <p:cxnSp>
        <p:nvCxnSpPr>
          <p:cNvPr id="10" name="Gerade Verbindung mit Pfeil 9"/>
          <p:cNvCxnSpPr>
            <a:stCxn id="13" idx="4"/>
            <a:endCxn id="17" idx="0"/>
          </p:cNvCxnSpPr>
          <p:nvPr/>
        </p:nvCxnSpPr>
        <p:spPr>
          <a:xfrm flipH="1">
            <a:off x="6209382" y="4460990"/>
            <a:ext cx="468" cy="40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a:stCxn id="17" idx="4"/>
            <a:endCxn id="18" idx="0"/>
          </p:cNvCxnSpPr>
          <p:nvPr/>
        </p:nvCxnSpPr>
        <p:spPr>
          <a:xfrm>
            <a:off x="6186846" y="5365974"/>
            <a:ext cx="11267" cy="471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Abgerundetes Rechteck 18"/>
          <p:cNvSpPr/>
          <p:nvPr/>
        </p:nvSpPr>
        <p:spPr>
          <a:xfrm>
            <a:off x="467544" y="2746822"/>
            <a:ext cx="1722177" cy="626368"/>
          </a:xfrm>
          <a:prstGeom prst="roundRect">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smtClean="0">
                <a:solidFill>
                  <a:schemeClr val="bg1"/>
                </a:solidFill>
              </a:rPr>
              <a:t>Working </a:t>
            </a:r>
            <a:r>
              <a:rPr lang="de-DE" sz="2000" b="1" dirty="0" err="1" smtClean="0">
                <a:solidFill>
                  <a:schemeClr val="bg1"/>
                </a:solidFill>
              </a:rPr>
              <a:t>directory</a:t>
            </a:r>
            <a:endParaRPr lang="de-DE" sz="2000" b="1" dirty="0">
              <a:solidFill>
                <a:schemeClr val="bg1"/>
              </a:solidFill>
            </a:endParaRPr>
          </a:p>
        </p:txBody>
      </p:sp>
      <p:sp>
        <p:nvSpPr>
          <p:cNvPr id="20" name="Abgerundetes Rechteck 19"/>
          <p:cNvSpPr/>
          <p:nvPr/>
        </p:nvSpPr>
        <p:spPr>
          <a:xfrm>
            <a:off x="3051017" y="2756377"/>
            <a:ext cx="1722177" cy="626368"/>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err="1" smtClean="0">
                <a:solidFill>
                  <a:schemeClr val="bg1"/>
                </a:solidFill>
              </a:rPr>
              <a:t>Staging</a:t>
            </a:r>
            <a:r>
              <a:rPr lang="de-DE" sz="2000" b="1" dirty="0" smtClean="0">
                <a:solidFill>
                  <a:schemeClr val="bg1"/>
                </a:solidFill>
              </a:rPr>
              <a:t> Area</a:t>
            </a:r>
            <a:endParaRPr lang="de-DE" sz="2000" b="1" dirty="0">
              <a:solidFill>
                <a:schemeClr val="bg1"/>
              </a:solidFill>
            </a:endParaRPr>
          </a:p>
        </p:txBody>
      </p:sp>
      <p:sp>
        <p:nvSpPr>
          <p:cNvPr id="24" name="Abgerundetes Rechteck 23"/>
          <p:cNvSpPr/>
          <p:nvPr/>
        </p:nvSpPr>
        <p:spPr>
          <a:xfrm>
            <a:off x="5495647" y="2746822"/>
            <a:ext cx="1722177" cy="626368"/>
          </a:xfrm>
          <a:prstGeom prst="round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err="1" smtClean="0">
                <a:solidFill>
                  <a:schemeClr val="bg1"/>
                </a:solidFill>
              </a:rPr>
              <a:t>Git</a:t>
            </a:r>
            <a:r>
              <a:rPr lang="de-DE" sz="2000" b="1" dirty="0" smtClean="0">
                <a:solidFill>
                  <a:schemeClr val="bg1"/>
                </a:solidFill>
              </a:rPr>
              <a:t>-directory</a:t>
            </a:r>
            <a:endParaRPr lang="de-DE" sz="2000" b="1" dirty="0">
              <a:solidFill>
                <a:schemeClr val="bg1"/>
              </a:solidFill>
            </a:endParaRPr>
          </a:p>
        </p:txBody>
      </p:sp>
    </p:spTree>
    <p:extLst>
      <p:ext uri="{BB962C8B-B14F-4D97-AF65-F5344CB8AC3E}">
        <p14:creationId xmlns:p14="http://schemas.microsoft.com/office/powerpoint/2010/main" val="166708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07504" y="116632"/>
            <a:ext cx="8280920" cy="6552727"/>
          </a:xfrm>
        </p:spPr>
        <p:txBody>
          <a:bodyPr/>
          <a:lstStyle/>
          <a:p>
            <a:r>
              <a:rPr lang="de-DE" dirty="0" smtClean="0"/>
              <a:t>Zum Beispiel </a:t>
            </a:r>
            <a:r>
              <a:rPr lang="de-DE" dirty="0" smtClean="0">
                <a:solidFill>
                  <a:srgbClr val="00B0F0"/>
                </a:solidFill>
              </a:rPr>
              <a:t>git add </a:t>
            </a:r>
            <a:r>
              <a:rPr lang="de-DE" dirty="0" smtClean="0"/>
              <a:t>Befehl.</a:t>
            </a:r>
          </a:p>
          <a:p>
            <a:endParaRPr lang="de-DE" dirty="0"/>
          </a:p>
          <a:p>
            <a:endParaRPr lang="de-DE" dirty="0"/>
          </a:p>
        </p:txBody>
      </p:sp>
      <p:sp>
        <p:nvSpPr>
          <p:cNvPr id="4" name="Abgerundetes Rechteck 3"/>
          <p:cNvSpPr/>
          <p:nvPr/>
        </p:nvSpPr>
        <p:spPr>
          <a:xfrm>
            <a:off x="395536" y="836712"/>
            <a:ext cx="7416824" cy="28083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 git add &lt;File&gt;         # Einfügen alle Änderungen in &lt;File&gt; nach den nächsten commit</a:t>
            </a:r>
          </a:p>
          <a:p>
            <a:pPr algn="ctr"/>
            <a:endParaRPr lang="de-DE" dirty="0" smtClean="0"/>
          </a:p>
          <a:p>
            <a:pPr algn="ctr"/>
            <a:r>
              <a:rPr lang="de-DE" dirty="0" smtClean="0"/>
              <a:t>$ git add &lt;Directory&gt;        # Einfügen alle Änderungen in &lt;Directory&gt; nach nächsten commit</a:t>
            </a:r>
          </a:p>
          <a:p>
            <a:pPr algn="ctr"/>
            <a:endParaRPr lang="de-DE" dirty="0"/>
          </a:p>
          <a:p>
            <a:pPr algn="ctr"/>
            <a:r>
              <a:rPr lang="de-DE" dirty="0" smtClean="0"/>
              <a:t>$ git add .         # Einfügen alle Änderungen im aktuellen Verzeichnis nach den nächsten commit</a:t>
            </a:r>
            <a:endParaRPr lang="de-DE" dirty="0"/>
          </a:p>
        </p:txBody>
      </p:sp>
    </p:spTree>
    <p:extLst>
      <p:ext uri="{BB962C8B-B14F-4D97-AF65-F5344CB8AC3E}">
        <p14:creationId xmlns:p14="http://schemas.microsoft.com/office/powerpoint/2010/main" val="41090771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ktive">
  <a:themeElements>
    <a:clrScheme name="Perspek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k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0</TotalTime>
  <Words>1066</Words>
  <Application>Microsoft Office PowerPoint</Application>
  <PresentationFormat>Bildschirmpräsentation (4:3)</PresentationFormat>
  <Paragraphs>209</Paragraphs>
  <Slides>21</Slides>
  <Notes>0</Notes>
  <HiddenSlides>0</HiddenSlides>
  <MMClips>0</MMClips>
  <ScaleCrop>false</ScaleCrop>
  <HeadingPairs>
    <vt:vector size="4" baseType="variant">
      <vt:variant>
        <vt:lpstr>Design</vt:lpstr>
      </vt:variant>
      <vt:variant>
        <vt:i4>1</vt:i4>
      </vt:variant>
      <vt:variant>
        <vt:lpstr>Folientitel</vt:lpstr>
      </vt:variant>
      <vt:variant>
        <vt:i4>21</vt:i4>
      </vt:variant>
    </vt:vector>
  </HeadingPairs>
  <TitlesOfParts>
    <vt:vector size="22" baseType="lpstr">
      <vt:lpstr>Perspektive</vt:lpstr>
      <vt:lpstr>  Git Grundlagen</vt:lpstr>
      <vt:lpstr>PowerPoint-Präsentation</vt:lpstr>
      <vt:lpstr>PowerPoint-Präsentation</vt:lpstr>
      <vt:lpstr> Ein Git Repository anlegen</vt:lpstr>
      <vt:lpstr>Ein existierendes Projekt in Git Repository portieren</vt:lpstr>
      <vt:lpstr>Ein existierendes Repository klonen</vt:lpstr>
      <vt:lpstr>Git Konfiguration Befehl</vt:lpstr>
      <vt:lpstr>Der git add Befehl</vt:lpstr>
      <vt:lpstr>PowerPoint-Präsentation</vt:lpstr>
      <vt:lpstr>Der git commit Befehl</vt:lpstr>
      <vt:lpstr>PowerPoint-Präsentation</vt:lpstr>
      <vt:lpstr>Der Git status Befehl</vt:lpstr>
      <vt:lpstr>PowerPoint-Präsentation</vt:lpstr>
      <vt:lpstr>Der git log Befehl</vt:lpstr>
      <vt:lpstr>PowerPoint-Präsentation</vt:lpstr>
      <vt:lpstr>2.  Änderungen in Git Rückgängig machen</vt:lpstr>
      <vt:lpstr>Der git checkout Befehl</vt:lpstr>
      <vt:lpstr>Der git revert Befehl</vt:lpstr>
      <vt:lpstr>Der git reset Befehl</vt:lpstr>
      <vt:lpstr>Der git clean Befehl</vt:lpstr>
      <vt:lpstr>3. Git-Branches</vt:lpstr>
    </vt:vector>
  </TitlesOfParts>
  <Company>Siemens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Grundlage von Git</dc:title>
  <dc:creator>Timani Wohayo, Patrick</dc:creator>
  <cp:lastModifiedBy>robbe</cp:lastModifiedBy>
  <cp:revision>84</cp:revision>
  <dcterms:created xsi:type="dcterms:W3CDTF">2014-02-14T08:45:31Z</dcterms:created>
  <dcterms:modified xsi:type="dcterms:W3CDTF">2014-03-28T04:46:29Z</dcterms:modified>
</cp:coreProperties>
</file>