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6"/>
  </p:notesMasterIdLst>
  <p:handoutMasterIdLst>
    <p:handoutMasterId r:id="rId107"/>
  </p:handoutMasterIdLst>
  <p:sldIdLst>
    <p:sldId id="256" r:id="rId2"/>
    <p:sldId id="257" r:id="rId3"/>
    <p:sldId id="36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1" r:id="rId26"/>
    <p:sldId id="282" r:id="rId27"/>
    <p:sldId id="360" r:id="rId28"/>
    <p:sldId id="36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2" r:id="rId98"/>
    <p:sldId id="353" r:id="rId99"/>
    <p:sldId id="354" r:id="rId100"/>
    <p:sldId id="355" r:id="rId101"/>
    <p:sldId id="356" r:id="rId102"/>
    <p:sldId id="357" r:id="rId103"/>
    <p:sldId id="358" r:id="rId104"/>
    <p:sldId id="363" r:id="rId105"/>
  </p:sldIdLst>
  <p:sldSz cx="10080625" cy="7559675"/>
  <p:notesSz cx="7077075" cy="8955088"/>
  <p:defaultTextStyle>
    <a:defPPr>
      <a:defRPr lang="en-GB"/>
    </a:defPPr>
    <a:lvl1pPr algn="ctr"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93107" autoAdjust="0"/>
  </p:normalViewPr>
  <p:slideViewPr>
    <p:cSldViewPr>
      <p:cViewPr varScale="1">
        <p:scale>
          <a:sx n="103" d="100"/>
          <a:sy n="103" d="100"/>
        </p:scale>
        <p:origin x="-1458" y="-96"/>
      </p:cViewPr>
      <p:guideLst>
        <p:guide orient="horz" pos="2160"/>
        <p:guide pos="2880"/>
      </p:guideLst>
    </p:cSldViewPr>
  </p:slideViewPr>
  <p:outlineViewPr>
    <p:cViewPr varScale="1">
      <p:scale>
        <a:sx n="170" d="200"/>
        <a:sy n="170" d="200"/>
      </p:scale>
      <p:origin x="0" y="3681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4" d="100"/>
          <a:sy n="94" d="100"/>
        </p:scale>
        <p:origin x="-3624" y="-120"/>
      </p:cViewPr>
      <p:guideLst>
        <p:guide orient="horz" pos="2412"/>
        <p:guide pos="202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426" cy="448087"/>
          </a:xfrm>
          <a:prstGeom prst="rect">
            <a:avLst/>
          </a:prstGeom>
        </p:spPr>
        <p:txBody>
          <a:bodyPr vert="horz" lIns="80321" tIns="40160" rIns="80321" bIns="40160" rtlCol="0"/>
          <a:lstStyle>
            <a:lvl1pPr algn="l">
              <a:defRPr sz="1100"/>
            </a:lvl1pPr>
          </a:lstStyle>
          <a:p>
            <a:endParaRPr lang="en-US"/>
          </a:p>
        </p:txBody>
      </p:sp>
      <p:sp>
        <p:nvSpPr>
          <p:cNvPr id="3" name="Date Placeholder 2"/>
          <p:cNvSpPr>
            <a:spLocks noGrp="1"/>
          </p:cNvSpPr>
          <p:nvPr>
            <p:ph type="dt" sz="quarter" idx="1"/>
          </p:nvPr>
        </p:nvSpPr>
        <p:spPr>
          <a:xfrm>
            <a:off x="4008163" y="0"/>
            <a:ext cx="3067426" cy="448087"/>
          </a:xfrm>
          <a:prstGeom prst="rect">
            <a:avLst/>
          </a:prstGeom>
        </p:spPr>
        <p:txBody>
          <a:bodyPr vert="horz" lIns="80321" tIns="40160" rIns="80321" bIns="40160" rtlCol="0"/>
          <a:lstStyle>
            <a:lvl1pPr algn="r">
              <a:defRPr sz="1100"/>
            </a:lvl1pPr>
          </a:lstStyle>
          <a:p>
            <a:fld id="{40D87250-F0F2-4AA3-A760-3E5EED1935A5}" type="datetimeFigureOut">
              <a:rPr lang="en-US" smtClean="0"/>
              <a:t>7/4/2011</a:t>
            </a:fld>
            <a:endParaRPr lang="en-US"/>
          </a:p>
        </p:txBody>
      </p:sp>
      <p:sp>
        <p:nvSpPr>
          <p:cNvPr id="4" name="Footer Placeholder 3"/>
          <p:cNvSpPr>
            <a:spLocks noGrp="1"/>
          </p:cNvSpPr>
          <p:nvPr>
            <p:ph type="ftr" sz="quarter" idx="2"/>
          </p:nvPr>
        </p:nvSpPr>
        <p:spPr>
          <a:xfrm>
            <a:off x="0" y="8505672"/>
            <a:ext cx="3067426" cy="448086"/>
          </a:xfrm>
          <a:prstGeom prst="rect">
            <a:avLst/>
          </a:prstGeom>
        </p:spPr>
        <p:txBody>
          <a:bodyPr vert="horz" lIns="80321" tIns="40160" rIns="80321" bIns="40160" rtlCol="0" anchor="b"/>
          <a:lstStyle>
            <a:lvl1pPr algn="l">
              <a:defRPr sz="1100"/>
            </a:lvl1pPr>
          </a:lstStyle>
          <a:p>
            <a:endParaRPr lang="en-US"/>
          </a:p>
        </p:txBody>
      </p:sp>
      <p:sp>
        <p:nvSpPr>
          <p:cNvPr id="5" name="Slide Number Placeholder 4"/>
          <p:cNvSpPr>
            <a:spLocks noGrp="1"/>
          </p:cNvSpPr>
          <p:nvPr>
            <p:ph type="sldNum" sz="quarter" idx="3"/>
          </p:nvPr>
        </p:nvSpPr>
        <p:spPr>
          <a:xfrm>
            <a:off x="4008163" y="8505672"/>
            <a:ext cx="3067426" cy="448086"/>
          </a:xfrm>
          <a:prstGeom prst="rect">
            <a:avLst/>
          </a:prstGeom>
        </p:spPr>
        <p:txBody>
          <a:bodyPr vert="horz" lIns="80321" tIns="40160" rIns="80321" bIns="40160" rtlCol="0" anchor="b"/>
          <a:lstStyle>
            <a:lvl1pPr algn="r">
              <a:defRPr sz="1100"/>
            </a:lvl1pPr>
          </a:lstStyle>
          <a:p>
            <a:fld id="{B357F108-A808-425B-91C1-BE0B48E1D4C7}" type="slidenum">
              <a:rPr lang="en-US" smtClean="0"/>
              <a:t>‹#›</a:t>
            </a:fld>
            <a:endParaRPr lang="en-US"/>
          </a:p>
        </p:txBody>
      </p:sp>
    </p:spTree>
    <p:extLst>
      <p:ext uri="{BB962C8B-B14F-4D97-AF65-F5344CB8AC3E}">
        <p14:creationId xmlns:p14="http://schemas.microsoft.com/office/powerpoint/2010/main" val="2101875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p:cNvSpPr>
            <a:spLocks noGrp="1" noRot="1" noChangeAspect="1" noChangeArrowheads="1"/>
          </p:cNvSpPr>
          <p:nvPr>
            <p:ph type="sldImg"/>
          </p:nvPr>
        </p:nvSpPr>
        <p:spPr bwMode="auto">
          <a:xfrm>
            <a:off x="1300163" y="681038"/>
            <a:ext cx="4475162" cy="3355975"/>
          </a:xfrm>
          <a:prstGeom prst="rect">
            <a:avLst/>
          </a:prstGeom>
          <a:noFill/>
          <a:ln w="9525">
            <a:noFill/>
            <a:round/>
            <a:headEnd/>
            <a:tailEnd/>
          </a:ln>
        </p:spPr>
      </p:sp>
      <p:sp>
        <p:nvSpPr>
          <p:cNvPr id="2050" name="Rectangle 2"/>
          <p:cNvSpPr>
            <a:spLocks noGrp="1" noChangeArrowheads="1"/>
          </p:cNvSpPr>
          <p:nvPr>
            <p:ph type="body"/>
          </p:nvPr>
        </p:nvSpPr>
        <p:spPr bwMode="auto">
          <a:xfrm>
            <a:off x="707410" y="4253501"/>
            <a:ext cx="5660769" cy="402879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dirty="0" smtClean="0"/>
          </a:p>
        </p:txBody>
      </p:sp>
      <p:sp>
        <p:nvSpPr>
          <p:cNvPr id="2051" name="Rectangle 3"/>
          <p:cNvSpPr>
            <a:spLocks noGrp="1" noChangeArrowheads="1"/>
          </p:cNvSpPr>
          <p:nvPr>
            <p:ph type="hdr"/>
          </p:nvPr>
        </p:nvSpPr>
        <p:spPr bwMode="auto">
          <a:xfrm>
            <a:off x="1" y="0"/>
            <a:ext cx="3070398" cy="4467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lnSpc>
                <a:spcPct val="95000"/>
              </a:lnSpc>
              <a:tabLst>
                <a:tab pos="635874" algn="l"/>
                <a:tab pos="1271748" algn="l"/>
                <a:tab pos="1907621" algn="l"/>
                <a:tab pos="2543495" algn="l"/>
              </a:tabLst>
              <a:defRPr sz="1200" smtClean="0">
                <a:solidFill>
                  <a:srgbClr val="000000"/>
                </a:solidFill>
                <a:latin typeface="Times New Roman" pitchFamily="16" charset="0"/>
              </a:defRPr>
            </a:lvl1pPr>
          </a:lstStyle>
          <a:p>
            <a:pPr>
              <a:defRPr/>
            </a:pPr>
            <a:endParaRPr lang="fr-FR"/>
          </a:p>
        </p:txBody>
      </p:sp>
      <p:sp>
        <p:nvSpPr>
          <p:cNvPr id="2052" name="Rectangle 4"/>
          <p:cNvSpPr>
            <a:spLocks noGrp="1" noChangeArrowheads="1"/>
          </p:cNvSpPr>
          <p:nvPr>
            <p:ph type="dt"/>
          </p:nvPr>
        </p:nvSpPr>
        <p:spPr bwMode="auto">
          <a:xfrm>
            <a:off x="4005192" y="0"/>
            <a:ext cx="3070398" cy="4467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635874" algn="l"/>
                <a:tab pos="1271748" algn="l"/>
                <a:tab pos="1907621" algn="l"/>
                <a:tab pos="2543495" algn="l"/>
              </a:tabLst>
              <a:defRPr sz="1200" smtClean="0">
                <a:solidFill>
                  <a:srgbClr val="000000"/>
                </a:solidFill>
                <a:latin typeface="Times New Roman" pitchFamily="16" charset="0"/>
              </a:defRPr>
            </a:lvl1pPr>
          </a:lstStyle>
          <a:p>
            <a:pPr>
              <a:defRPr/>
            </a:pPr>
            <a:endParaRPr lang="fr-FR"/>
          </a:p>
        </p:txBody>
      </p:sp>
      <p:sp>
        <p:nvSpPr>
          <p:cNvPr id="2053" name="Rectangle 5"/>
          <p:cNvSpPr>
            <a:spLocks noGrp="1" noChangeArrowheads="1"/>
          </p:cNvSpPr>
          <p:nvPr>
            <p:ph type="ftr"/>
          </p:nvPr>
        </p:nvSpPr>
        <p:spPr bwMode="auto">
          <a:xfrm>
            <a:off x="1" y="8507001"/>
            <a:ext cx="3070398" cy="446757"/>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lnSpc>
                <a:spcPct val="95000"/>
              </a:lnSpc>
              <a:tabLst>
                <a:tab pos="635874" algn="l"/>
                <a:tab pos="1271748" algn="l"/>
                <a:tab pos="1907621" algn="l"/>
                <a:tab pos="2543495" algn="l"/>
              </a:tabLst>
              <a:defRPr sz="1200" smtClean="0">
                <a:solidFill>
                  <a:srgbClr val="000000"/>
                </a:solidFill>
                <a:latin typeface="Times New Roman" pitchFamily="16" charset="0"/>
              </a:defRPr>
            </a:lvl1pPr>
          </a:lstStyle>
          <a:p>
            <a:pPr>
              <a:defRPr/>
            </a:pPr>
            <a:endParaRPr lang="fr-FR"/>
          </a:p>
        </p:txBody>
      </p:sp>
      <p:sp>
        <p:nvSpPr>
          <p:cNvPr id="2054" name="Rectangle 6"/>
          <p:cNvSpPr>
            <a:spLocks noGrp="1" noChangeArrowheads="1"/>
          </p:cNvSpPr>
          <p:nvPr>
            <p:ph type="sldNum"/>
          </p:nvPr>
        </p:nvSpPr>
        <p:spPr bwMode="auto">
          <a:xfrm>
            <a:off x="4005192" y="8507001"/>
            <a:ext cx="3070398" cy="446757"/>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635874" algn="l"/>
                <a:tab pos="1271748" algn="l"/>
                <a:tab pos="1907621" algn="l"/>
                <a:tab pos="2543495" algn="l"/>
              </a:tabLst>
              <a:defRPr sz="1200" smtClean="0">
                <a:solidFill>
                  <a:srgbClr val="000000"/>
                </a:solidFill>
                <a:latin typeface="Times New Roman" pitchFamily="16" charset="0"/>
              </a:defRPr>
            </a:lvl1pPr>
          </a:lstStyle>
          <a:p>
            <a:pPr>
              <a:defRPr/>
            </a:pPr>
            <a:fld id="{38AED2E4-DC26-488C-9115-94579609A533}" type="slidenum">
              <a:rPr lang="fr-FR"/>
              <a:pPr>
                <a:defRPr/>
              </a:pPr>
              <a:t>‹#›</a:t>
            </a:fld>
            <a:endParaRPr lang="fr-FR"/>
          </a:p>
        </p:txBody>
      </p:sp>
    </p:spTree>
    <p:extLst>
      <p:ext uri="{BB962C8B-B14F-4D97-AF65-F5344CB8AC3E}">
        <p14:creationId xmlns:p14="http://schemas.microsoft.com/office/powerpoint/2010/main" val="172543678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p:cNvSpPr>
            <a:spLocks noGrp="1" noChangeArrowheads="1"/>
          </p:cNvSpPr>
          <p:nvPr>
            <p:ph type="sldNum" sz="quarter"/>
          </p:nvPr>
        </p:nvSpPr>
        <p:spPr>
          <a:noFill/>
        </p:spPr>
        <p:txBody>
          <a:bodyPr/>
          <a:lstStyle/>
          <a:p>
            <a:fld id="{0A16992B-9BB3-4B7C-88E5-C679B7520CB8}" type="slidenum">
              <a:rPr lang="fr-FR"/>
              <a:pPr/>
              <a:t>1</a:t>
            </a:fld>
            <a:endParaRPr lang="fr-FR" dirty="0"/>
          </a:p>
        </p:txBody>
      </p:sp>
      <p:sp>
        <p:nvSpPr>
          <p:cNvPr id="10035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0356" name="Rectangle 2"/>
          <p:cNvSpPr txBox="1">
            <a:spLocks noGrp="1" noChangeArrowheads="1"/>
          </p:cNvSpPr>
          <p:nvPr>
            <p:ph type="body" idx="1"/>
          </p:nvPr>
        </p:nvSpPr>
        <p:spPr>
          <a:xfrm>
            <a:off x="707411" y="4253501"/>
            <a:ext cx="5662254" cy="4030121"/>
          </a:xfrm>
          <a:noFill/>
          <a:ln/>
        </p:spPr>
        <p:txBody>
          <a:bodyPr wrap="none" anchor="ct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6"/>
          <p:cNvSpPr>
            <a:spLocks noGrp="1" noChangeArrowheads="1"/>
          </p:cNvSpPr>
          <p:nvPr>
            <p:ph type="sldNum" sz="quarter"/>
          </p:nvPr>
        </p:nvSpPr>
        <p:spPr>
          <a:noFill/>
        </p:spPr>
        <p:txBody>
          <a:bodyPr/>
          <a:lstStyle/>
          <a:p>
            <a:fld id="{D68A279B-68EF-4A40-BF75-40EE01F919D2}" type="slidenum">
              <a:rPr lang="fr-FR"/>
              <a:pPr/>
              <a:t>10</a:t>
            </a:fld>
            <a:endParaRPr lang="fr-FR"/>
          </a:p>
        </p:txBody>
      </p:sp>
      <p:sp>
        <p:nvSpPr>
          <p:cNvPr id="10854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8548"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faire des choses en parallèle il faut trois éléments</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plusieurs choses à faire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savoir dire que ces choses peuvent être faites en parallèle (et le dire </a:t>
            </a:r>
            <a:r>
              <a:rPr lang="fr-FR" i="1" smtClean="0">
                <a:latin typeface="Arial" charset="0"/>
                <a:cs typeface="Arial Unicode MS" charset="0"/>
              </a:rPr>
              <a:t>aussi simplement que possible !</a:t>
            </a:r>
            <a:r>
              <a:rPr lang="fr-FR" smtClean="0">
                <a:latin typeface="Arial" charset="0"/>
                <a:cs typeface="Arial Unicode MS" charset="0"/>
              </a:rPr>
              <a:t>)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gérer les interactions, les dépendances, les communications, en gros : coordonner le tout. C'est exactement comme gérer une équipe ou une société.</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préoccupation avec l'optimisation (peaufinage) de la performance doit venir après </a:t>
            </a:r>
            <a:r>
              <a:rPr lang="fr-FR" err="1" smtClean="0">
                <a:latin typeface="Arial" charset="0"/>
                <a:cs typeface="Arial Unicode MS" charset="0"/>
              </a:rPr>
              <a:t>parallélisation</a:t>
            </a:r>
            <a:r>
              <a:rPr lang="fr-FR" smtClean="0">
                <a:latin typeface="Arial" charset="0"/>
                <a:cs typeface="Arial Unicode MS" charset="0"/>
              </a:rPr>
              <a:t>, sauf pour les optimisations simples et bien comprises. Sinon, on court le risque de sur-optimiser séquentiellement et de supprimer des possibilités de </a:t>
            </a:r>
            <a:r>
              <a:rPr lang="fr-FR" err="1" smtClean="0">
                <a:latin typeface="Arial" charset="0"/>
                <a:cs typeface="Arial Unicode MS" charset="0"/>
              </a:rPr>
              <a:t>parallélisation</a:t>
            </a:r>
            <a:r>
              <a:rPr lang="fr-FR" smtClean="0">
                <a:latin typeface="Arial" charset="0"/>
                <a:cs typeface="Arial Unicode MS" charset="0"/>
              </a:rPr>
              <a:t>, par exemple en réutilisant des variables statiques « pour réduire les surcoûts mémoire ».</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Partant d'un code efficace (mais pas optimisé à outrance pour une exécution séquentielle...) il faut tout d'abord garantir une exécution correcte.  Le gros du gain de performance va venir du parallélisme lui-même, pas du </a:t>
            </a:r>
            <a:r>
              <a:rPr lang="fr-FR" err="1" smtClean="0">
                <a:latin typeface="Arial" charset="0"/>
                <a:cs typeface="Arial Unicode MS" charset="0"/>
              </a:rPr>
              <a:t>mijotage</a:t>
            </a:r>
            <a:r>
              <a:rPr lang="fr-FR" smtClean="0">
                <a:latin typeface="Arial" charset="0"/>
                <a:cs typeface="Arial Unicode MS" charset="0"/>
              </a:rPr>
              <a:t> « aux petits oignons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6"/>
          <p:cNvSpPr>
            <a:spLocks noGrp="1" noChangeArrowheads="1"/>
          </p:cNvSpPr>
          <p:nvPr>
            <p:ph type="sldNum" sz="quarter"/>
          </p:nvPr>
        </p:nvSpPr>
        <p:spPr>
          <a:noFill/>
        </p:spPr>
        <p:txBody>
          <a:bodyPr/>
          <a:lstStyle/>
          <a:p>
            <a:fld id="{2B831B41-A08D-4BB5-8BCC-4CD153BDCD90}" type="slidenum">
              <a:rPr lang="fr-FR"/>
              <a:pPr/>
              <a:t>101</a:t>
            </a:fld>
            <a:endParaRPr lang="fr-FR"/>
          </a:p>
        </p:txBody>
      </p:sp>
      <p:sp>
        <p:nvSpPr>
          <p:cNvPr id="19353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93540" name="Text Box 2"/>
          <p:cNvSpPr txBox="1">
            <a:spLocks noGrp="1" noChangeArrowheads="1"/>
          </p:cNvSpPr>
          <p:nvPr>
            <p:ph type="body" idx="1"/>
          </p:nvPr>
        </p:nvSpPr>
        <p:spPr>
          <a:xfrm>
            <a:off x="707411" y="4253501"/>
            <a:ext cx="5662254" cy="1674009"/>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Une session interactive pour discuter des projets individuels des participants.</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Trois grands critères qui peuvent servir à lancer les discussions : </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particularités des projets : type d'applications, performance, usage interactif ou pas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défis – ce qui a posé les plus grands problèmes avant </a:t>
            </a:r>
            <a:r>
              <a:rPr lang="fr-FR" err="1" smtClean="0">
                <a:latin typeface="Arial" charset="0"/>
                <a:cs typeface="Arial Unicode MS" charset="0"/>
              </a:rPr>
              <a:t>Ateji</a:t>
            </a:r>
            <a:r>
              <a:rPr lang="fr-FR" smtClean="0">
                <a:latin typeface="Arial" charset="0"/>
                <a:cs typeface="Arial Unicode MS" charset="0"/>
              </a:rPr>
              <a:t> PX</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besoins spécifiques – support (monitorat), formation sur des points particuliers </a:t>
            </a:r>
            <a:r>
              <a:rPr lang="fr-FR" err="1" smtClean="0">
                <a:latin typeface="Arial" charset="0"/>
                <a:cs typeface="Arial Unicode MS" charset="0"/>
              </a:rPr>
              <a:t>etc</a:t>
            </a:r>
            <a:endParaRPr lang="fr-FR" smtClean="0">
              <a:latin typeface="Arial" charset="0"/>
              <a:cs typeface="Arial Unicode MS"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6"/>
          <p:cNvSpPr>
            <a:spLocks noGrp="1" noChangeArrowheads="1"/>
          </p:cNvSpPr>
          <p:nvPr>
            <p:ph type="sldNum" sz="quarter"/>
          </p:nvPr>
        </p:nvSpPr>
        <p:spPr>
          <a:noFill/>
        </p:spPr>
        <p:txBody>
          <a:bodyPr/>
          <a:lstStyle/>
          <a:p>
            <a:fld id="{462BEF02-59D7-4284-8A40-D841D86CCD8E}" type="slidenum">
              <a:rPr lang="fr-FR"/>
              <a:pPr/>
              <a:t>102</a:t>
            </a:fld>
            <a:endParaRPr lang="fr-FR"/>
          </a:p>
        </p:txBody>
      </p:sp>
      <p:sp>
        <p:nvSpPr>
          <p:cNvPr id="19456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94564" name="Text Box 2"/>
          <p:cNvSpPr txBox="1">
            <a:spLocks noGrp="1" noChangeArrowheads="1"/>
          </p:cNvSpPr>
          <p:nvPr>
            <p:ph type="body" idx="1"/>
          </p:nvPr>
        </p:nvSpPr>
        <p:spPr>
          <a:xfrm>
            <a:off x="707411" y="4253501"/>
            <a:ext cx="5662254" cy="184154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Parallélisme c'est difficile ? Meuh non, pas avec Ateji PX.</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parce que le parallélisme est exprimé d'une manière naturelle</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La programmation parallèle c'est un état d'esprit.</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Pour coder parallèle, il faut coder simple. Sinon, les difficultés vont exploser.</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Exemple imagé : 2 processus en parallèle = 4 sources de bugs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les deux processus chacun de son côté</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la communication</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la synchronisation...</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6"/>
          <p:cNvSpPr>
            <a:spLocks noGrp="1" noChangeArrowheads="1"/>
          </p:cNvSpPr>
          <p:nvPr>
            <p:ph type="sldNum" sz="quarter"/>
          </p:nvPr>
        </p:nvSpPr>
        <p:spPr>
          <a:noFill/>
        </p:spPr>
        <p:txBody>
          <a:bodyPr/>
          <a:lstStyle/>
          <a:p>
            <a:fld id="{B39CF874-6AD2-4FDF-B098-18D33777DFBB}" type="slidenum">
              <a:rPr lang="fr-FR"/>
              <a:pPr/>
              <a:t>103</a:t>
            </a:fld>
            <a:endParaRPr lang="fr-FR"/>
          </a:p>
        </p:txBody>
      </p:sp>
      <p:sp>
        <p:nvSpPr>
          <p:cNvPr id="19558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95588" name="Text Box 2"/>
          <p:cNvSpPr txBox="1">
            <a:spLocks noGrp="1" noChangeArrowheads="1"/>
          </p:cNvSpPr>
          <p:nvPr>
            <p:ph type="body" idx="1"/>
          </p:nvPr>
        </p:nvSpPr>
        <p:spPr>
          <a:xfrm>
            <a:off x="707411" y="4253501"/>
            <a:ext cx="5662254" cy="3954333"/>
          </a:xfrm>
          <a:noFill/>
          <a:ln/>
        </p:spPr>
        <p:txBody>
          <a:bodyPr tIns="15495"/>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z="1800" smtClean="0">
                <a:latin typeface="Arial" charset="0"/>
                <a:cs typeface="Arial Unicode MS" charset="0"/>
              </a:rPr>
              <a:t>Deux types de symptômes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z="1800" smtClean="0">
                <a:latin typeface="Arial" charset="0"/>
                <a:cs typeface="Arial Unicode MS" charset="0"/>
              </a:rPr>
              <a:t>juste les résultats qui sont faux : une violation de dépendances sans influence sur le flot de contrôle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z="1800" smtClean="0">
                <a:latin typeface="Arial" charset="0"/>
                <a:cs typeface="Arial Unicode MS" charset="0"/>
              </a:rPr>
              <a:t>le flot de contrôle est faux : les erreurs se sont propagées dans les résultats intermédiaires utilisés pour les décisions de </a:t>
            </a:r>
            <a:r>
              <a:rPr lang="fr-FR" sz="1800" err="1" smtClean="0">
                <a:latin typeface="Arial" charset="0"/>
                <a:cs typeface="Arial Unicode MS" charset="0"/>
              </a:rPr>
              <a:t>contôle</a:t>
            </a:r>
            <a:r>
              <a:rPr lang="fr-FR" sz="1800" smtClean="0">
                <a:latin typeface="Arial" charset="0"/>
                <a:cs typeface="Arial Unicode MS" charset="0"/>
              </a:rPr>
              <a:t> (if, for,...)</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z="1800"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z="1800" smtClean="0">
                <a:latin typeface="Arial" charset="0"/>
                <a:cs typeface="Arial Unicode MS" charset="0"/>
              </a:rPr>
              <a:t>Causes typiques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z="1800" smtClean="0">
                <a:latin typeface="Arial" charset="0"/>
                <a:cs typeface="Arial Unicode MS" charset="0"/>
              </a:rPr>
              <a:t>pas de synchro dans les branches parallèles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z="1800" smtClean="0">
                <a:latin typeface="Arial" charset="0"/>
                <a:cs typeface="Arial Unicode MS" charset="0"/>
              </a:rPr>
              <a:t>violation des dépendances lors de la </a:t>
            </a:r>
            <a:r>
              <a:rPr lang="fr-FR" sz="1800" err="1" smtClean="0">
                <a:latin typeface="Arial" charset="0"/>
                <a:cs typeface="Arial Unicode MS" charset="0"/>
              </a:rPr>
              <a:t>parallélisation</a:t>
            </a:r>
            <a:r>
              <a:rPr lang="fr-FR" sz="1800" smtClean="0">
                <a:latin typeface="Arial" charset="0"/>
                <a:cs typeface="Arial Unicode MS" charset="0"/>
              </a:rPr>
              <a:t> de boucles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6"/>
          <p:cNvSpPr>
            <a:spLocks noGrp="1" noChangeArrowheads="1"/>
          </p:cNvSpPr>
          <p:nvPr>
            <p:ph type="sldNum" sz="quarter"/>
          </p:nvPr>
        </p:nvSpPr>
        <p:spPr>
          <a:noFill/>
        </p:spPr>
        <p:txBody>
          <a:bodyPr/>
          <a:lstStyle/>
          <a:p>
            <a:fld id="{B567C072-BF82-45E9-83F2-4EDE322D1CBB}" type="slidenum">
              <a:rPr lang="fr-FR"/>
              <a:pPr/>
              <a:t>11</a:t>
            </a:fld>
            <a:endParaRPr lang="fr-FR"/>
          </a:p>
        </p:txBody>
      </p:sp>
      <p:sp>
        <p:nvSpPr>
          <p:cNvPr id="10957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9572"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Parallélisme c'est difficile ? Mais non, pas avec </a:t>
            </a:r>
            <a:r>
              <a:rPr lang="fr-FR" err="1" smtClean="0">
                <a:latin typeface="Arial" charset="0"/>
                <a:cs typeface="Arial Unicode MS" charset="0"/>
              </a:rPr>
              <a:t>Ateji</a:t>
            </a:r>
            <a:r>
              <a:rPr lang="fr-FR" smtClean="0">
                <a:latin typeface="Arial" charset="0"/>
                <a:cs typeface="Arial Unicode MS" charset="0"/>
              </a:rPr>
              <a:t> PX, parce que le parallélisme est exprimé d'une manière simple et naturelle.  Et comme c'est simple, c'est aussi FUN.</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programmation parallèle c'est un état d'esprit.</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coder parallèle, il faut coder simple. Sinon, les difficultés vont exploser.</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i="1" smtClean="0">
                <a:latin typeface="Arial" charset="0"/>
                <a:cs typeface="Arial Unicode MS" charset="0"/>
              </a:rPr>
              <a:t>Exemple imagé : 2 processus en parallèle = 4 sources de bugs potentiels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i="1" smtClean="0">
                <a:latin typeface="Arial" charset="0"/>
                <a:cs typeface="Arial Unicode MS" charset="0"/>
              </a:rPr>
              <a:t>2 dans les deux processus chacun de son côté</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i="1" smtClean="0">
                <a:latin typeface="Arial" charset="0"/>
                <a:cs typeface="Arial Unicode MS" charset="0"/>
              </a:rPr>
              <a:t>1 dans la communication (passage de valeurs entre processus)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i="1" smtClean="0">
                <a:latin typeface="Arial" charset="0"/>
                <a:cs typeface="Arial Unicode MS" charset="0"/>
              </a:rPr>
              <a:t>1 dans la synchronisation (ordre relatif des calculs et des accès mémoire)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6"/>
          <p:cNvSpPr>
            <a:spLocks noGrp="1" noChangeArrowheads="1"/>
          </p:cNvSpPr>
          <p:nvPr>
            <p:ph type="sldNum" sz="quarter"/>
          </p:nvPr>
        </p:nvSpPr>
        <p:spPr>
          <a:noFill/>
        </p:spPr>
        <p:txBody>
          <a:bodyPr/>
          <a:lstStyle/>
          <a:p>
            <a:fld id="{BC2EBA18-4E32-46D0-9DA2-7B44365A2787}" type="slidenum">
              <a:rPr lang="fr-FR"/>
              <a:pPr/>
              <a:t>12</a:t>
            </a:fld>
            <a:endParaRPr lang="fr-FR"/>
          </a:p>
        </p:txBody>
      </p:sp>
      <p:sp>
        <p:nvSpPr>
          <p:cNvPr id="11059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0596" name="Text Box 2"/>
          <p:cNvSpPr txBox="1">
            <a:spLocks noGrp="1" noChangeArrowheads="1"/>
          </p:cNvSpPr>
          <p:nvPr>
            <p:ph type="body" idx="1"/>
          </p:nvPr>
        </p:nvSpPr>
        <p:spPr>
          <a:xfrm>
            <a:off x="707411" y="4253501"/>
            <a:ext cx="5662254" cy="670136"/>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Passons maintenant à la préparation de l'environnement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(vérification de) l'installation d'Eclipse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installation d'</a:t>
            </a:r>
            <a:r>
              <a:rPr lang="fr-FR" err="1" smtClean="0">
                <a:latin typeface="Arial" charset="0"/>
                <a:cs typeface="Arial Unicode MS" charset="0"/>
              </a:rPr>
              <a:t>AtejiPX</a:t>
            </a:r>
            <a:r>
              <a:rPr lang="fr-FR" smtClean="0">
                <a:latin typeface="Arial" charset="0"/>
                <a:cs typeface="Arial Unicode MS" charset="0"/>
              </a:rPr>
              <a:t> for Java</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installation des exercices et exemples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6"/>
          <p:cNvSpPr>
            <a:spLocks noGrp="1" noChangeArrowheads="1"/>
          </p:cNvSpPr>
          <p:nvPr>
            <p:ph type="sldNum" sz="quarter"/>
          </p:nvPr>
        </p:nvSpPr>
        <p:spPr>
          <a:noFill/>
        </p:spPr>
        <p:txBody>
          <a:bodyPr/>
          <a:lstStyle/>
          <a:p>
            <a:fld id="{764F0093-73B4-44D0-8D27-67ED1ED534AD}" type="slidenum">
              <a:rPr lang="fr-FR"/>
              <a:pPr/>
              <a:t>13</a:t>
            </a:fld>
            <a:endParaRPr lang="fr-FR"/>
          </a:p>
        </p:txBody>
      </p:sp>
      <p:sp>
        <p:nvSpPr>
          <p:cNvPr id="11161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1620" name="Text Box 2"/>
          <p:cNvSpPr txBox="1">
            <a:spLocks noGrp="1" noChangeArrowheads="1"/>
          </p:cNvSpPr>
          <p:nvPr>
            <p:ph type="body" idx="1"/>
          </p:nvPr>
        </p:nvSpPr>
        <p:spPr>
          <a:xfrm>
            <a:off x="707411" y="4253501"/>
            <a:ext cx="5662254" cy="2675224"/>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Manip à faire à deux (un formateur aide à installer, l'autre gère le groupe – surtout ceux qui ont déjà la configuration requise).</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Installation d'Eclipse à partir d'une archive ZIP peut prendre jusqu'à 15' sous Vista. </a:t>
            </a:r>
            <a:r>
              <a:rPr lang="fr-FR" i="1" smtClean="0">
                <a:latin typeface="Arial" charset="0"/>
                <a:cs typeface="Arial Unicode MS" charset="0"/>
              </a:rPr>
              <a:t>IMPORTANT : il faut décompresser l'archive dans un répertoire accessible en écriture pour l'utilisateur de la machine (Desktop...), sinon l'installation d'</a:t>
            </a:r>
            <a:r>
              <a:rPr lang="fr-FR" i="1" err="1" smtClean="0">
                <a:latin typeface="Arial" charset="0"/>
                <a:cs typeface="Arial Unicode MS" charset="0"/>
              </a:rPr>
              <a:t>Ateji</a:t>
            </a:r>
            <a:r>
              <a:rPr lang="fr-FR" i="1" smtClean="0">
                <a:latin typeface="Arial" charset="0"/>
                <a:cs typeface="Arial Unicode MS" charset="0"/>
              </a:rPr>
              <a:t> PX va poser des problèmes (PX installé mais pas visible dans les menus File &gt; New &gt; ...</a:t>
            </a:r>
            <a:r>
              <a:rPr lang="fr-FR" smtClean="0">
                <a:latin typeface="Arial" charset="0"/>
                <a:cs typeface="Arial Unicode MS" charset="0"/>
              </a:rPr>
              <a:t> Après décompression, Eclipse est prêt à l'emploi (il faut double-cliquer sur l'exécutable '</a:t>
            </a:r>
            <a:r>
              <a:rPr lang="fr-FR" err="1" smtClean="0">
                <a:latin typeface="Arial" charset="0"/>
                <a:cs typeface="Arial Unicode MS" charset="0"/>
              </a:rPr>
              <a:t>eclipse</a:t>
            </a:r>
            <a:r>
              <a:rPr lang="fr-FR" smtClean="0">
                <a:latin typeface="Arial" charset="0"/>
                <a:cs typeface="Arial Unicode MS" charset="0"/>
              </a:rPr>
              <a:t>' dans le répertoire décompressé)</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peut aussi créer un raccourci Eclipse sur le Desktop. Pour cela, dans l'ordre il faut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cliquer avec le bouton droit sur le binaire </a:t>
            </a:r>
            <a:r>
              <a:rPr lang="fr-FR" err="1" smtClean="0">
                <a:latin typeface="Arial" charset="0"/>
                <a:cs typeface="Arial Unicode MS" charset="0"/>
              </a:rPr>
              <a:t>eclipse</a:t>
            </a: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choisir créer un raccourci</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copier le raccourci sur le Desktop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6"/>
          <p:cNvSpPr>
            <a:spLocks noGrp="1" noChangeArrowheads="1"/>
          </p:cNvSpPr>
          <p:nvPr>
            <p:ph type="sldNum" sz="quarter"/>
          </p:nvPr>
        </p:nvSpPr>
        <p:spPr>
          <a:noFill/>
        </p:spPr>
        <p:txBody>
          <a:bodyPr/>
          <a:lstStyle/>
          <a:p>
            <a:fld id="{758D46E0-23B2-4E23-A466-98541F659147}" type="slidenum">
              <a:rPr lang="fr-FR"/>
              <a:pPr/>
              <a:t>14</a:t>
            </a:fld>
            <a:endParaRPr lang="fr-FR"/>
          </a:p>
        </p:txBody>
      </p:sp>
      <p:sp>
        <p:nvSpPr>
          <p:cNvPr id="11264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2644"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Installation à partir d'une archive locale : ne pas oublier de sélectionner l'une des deux versions de PX (3.4 ou 3.5).</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saisies d'écrans des étapes successives sont dans les transparents suivants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6"/>
          <p:cNvSpPr>
            <a:spLocks noGrp="1" noChangeArrowheads="1"/>
          </p:cNvSpPr>
          <p:nvPr>
            <p:ph type="sldNum" sz="quarter"/>
          </p:nvPr>
        </p:nvSpPr>
        <p:spPr>
          <a:noFill/>
        </p:spPr>
        <p:txBody>
          <a:bodyPr/>
          <a:lstStyle/>
          <a:p>
            <a:fld id="{36479B07-4D6F-4FF9-9624-09FD8AAB734C}" type="slidenum">
              <a:rPr lang="fr-FR"/>
              <a:pPr/>
              <a:t>15</a:t>
            </a:fld>
            <a:endParaRPr lang="fr-FR"/>
          </a:p>
        </p:txBody>
      </p:sp>
      <p:sp>
        <p:nvSpPr>
          <p:cNvPr id="11366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3668"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commencer : Help &gt; Install New Software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p:cNvSpPr>
            <a:spLocks noGrp="1" noChangeArrowheads="1"/>
          </p:cNvSpPr>
          <p:nvPr>
            <p:ph type="sldNum" sz="quarter"/>
          </p:nvPr>
        </p:nvSpPr>
        <p:spPr>
          <a:noFill/>
        </p:spPr>
        <p:txBody>
          <a:bodyPr/>
          <a:lstStyle/>
          <a:p>
            <a:fld id="{EA55E49A-0FEF-4757-8A05-3851F5D3922D}" type="slidenum">
              <a:rPr lang="fr-FR"/>
              <a:pPr/>
              <a:t>16</a:t>
            </a:fld>
            <a:endParaRPr lang="fr-FR"/>
          </a:p>
        </p:txBody>
      </p:sp>
      <p:sp>
        <p:nvSpPr>
          <p:cNvPr id="11469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4692"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Choix de la source de l'installation : Add... &gt; Archive...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6"/>
          <p:cNvSpPr>
            <a:spLocks noGrp="1" noChangeArrowheads="1"/>
          </p:cNvSpPr>
          <p:nvPr>
            <p:ph type="sldNum" sz="quarter"/>
          </p:nvPr>
        </p:nvSpPr>
        <p:spPr>
          <a:noFill/>
        </p:spPr>
        <p:txBody>
          <a:bodyPr/>
          <a:lstStyle/>
          <a:p>
            <a:fld id="{591DD140-080B-4FDA-B218-58D968A657C4}" type="slidenum">
              <a:rPr lang="fr-FR"/>
              <a:pPr/>
              <a:t>17</a:t>
            </a:fld>
            <a:endParaRPr lang="fr-FR"/>
          </a:p>
        </p:txBody>
      </p:sp>
      <p:sp>
        <p:nvSpPr>
          <p:cNvPr id="11571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571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Ne pas oublier de choisir juste l'une des deux versions, celle qui correspond à la version d'Eclipse dans laquelle on installe le plugin APX.</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Pendant l'installation il y aura des messages sur le fait qu'on installe des composants non signés.  Cliquer sur Install </a:t>
            </a:r>
            <a:r>
              <a:rPr lang="fr-FR" err="1" smtClean="0">
                <a:latin typeface="Arial" charset="0"/>
                <a:cs typeface="Arial Unicode MS" charset="0"/>
              </a:rPr>
              <a:t>anyway</a:t>
            </a:r>
            <a:r>
              <a:rPr lang="fr-FR" smtClean="0">
                <a:latin typeface="Arial" charset="0"/>
                <a:cs typeface="Arial Unicode MS" charset="0"/>
              </a:rPr>
              <a:t> pour permettre l'installation.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b="1" i="1" smtClean="0">
                <a:latin typeface="Arial" charset="0"/>
                <a:cs typeface="Arial Unicode MS" charset="0"/>
              </a:rPr>
              <a:t>IMPORTANT</a:t>
            </a:r>
            <a:r>
              <a:rPr lang="fr-FR" smtClean="0">
                <a:latin typeface="Arial" charset="0"/>
                <a:cs typeface="Arial Unicode MS" charset="0"/>
              </a:rPr>
              <a:t> : il faut</a:t>
            </a:r>
            <a:r>
              <a:rPr lang="fr-FR" b="1" i="1" smtClean="0">
                <a:latin typeface="Arial" charset="0"/>
                <a:cs typeface="Arial Unicode MS" charset="0"/>
              </a:rPr>
              <a:t> QUITTER COMPLETEMENT</a:t>
            </a:r>
            <a:r>
              <a:rPr lang="fr-FR" smtClean="0">
                <a:latin typeface="Arial" charset="0"/>
                <a:cs typeface="Arial Unicode MS" charset="0"/>
              </a:rPr>
              <a:t> Eclipse et le lancer à nouveau.  Une relance « sans quitter » suggérée par Eclipse ne permet pas de faire prendre la licence en compte.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6"/>
          <p:cNvSpPr>
            <a:spLocks noGrp="1" noChangeArrowheads="1"/>
          </p:cNvSpPr>
          <p:nvPr>
            <p:ph type="sldNum" sz="quarter"/>
          </p:nvPr>
        </p:nvSpPr>
        <p:spPr>
          <a:noFill/>
        </p:spPr>
        <p:txBody>
          <a:bodyPr/>
          <a:lstStyle/>
          <a:p>
            <a:fld id="{54E0FD0F-B180-47B4-A508-764707DD790E}" type="slidenum">
              <a:rPr lang="fr-FR"/>
              <a:pPr/>
              <a:t>18</a:t>
            </a:fld>
            <a:endParaRPr lang="fr-FR"/>
          </a:p>
        </p:txBody>
      </p:sp>
      <p:sp>
        <p:nvSpPr>
          <p:cNvPr id="11673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6740"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exercices et exemples sont livrés sous forme d'une archive ZIP contenant un projet prêt à l'emploi et fournie par le formateur.</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installer ce projet,</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faire soit </a:t>
            </a:r>
            <a:r>
              <a:rPr lang="fr-FR" b="1" smtClean="0">
                <a:latin typeface="Arial" charset="0"/>
                <a:cs typeface="Arial Unicode MS" charset="0"/>
              </a:rPr>
              <a:t>File &gt; Import...</a:t>
            </a:r>
            <a:r>
              <a:rPr lang="fr-FR" smtClean="0">
                <a:latin typeface="Arial" charset="0"/>
                <a:cs typeface="Arial Unicode MS" charset="0"/>
              </a:rPr>
              <a:t>, soit cliquer sur le </a:t>
            </a:r>
            <a:r>
              <a:rPr lang="fr-FR" b="1" smtClean="0">
                <a:latin typeface="Arial" charset="0"/>
                <a:cs typeface="Arial Unicode MS" charset="0"/>
              </a:rPr>
              <a:t>bouton droit </a:t>
            </a:r>
            <a:r>
              <a:rPr lang="fr-FR" smtClean="0">
                <a:latin typeface="Arial" charset="0"/>
                <a:cs typeface="Arial Unicode MS" charset="0"/>
              </a:rPr>
              <a:t>de la souris, puis choisir </a:t>
            </a:r>
            <a:r>
              <a:rPr lang="fr-FR" b="1" smtClean="0">
                <a:latin typeface="Arial" charset="0"/>
                <a:cs typeface="Arial Unicode MS" charset="0"/>
              </a:rPr>
              <a:t>Import...</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sélectionner le fichier ZIP contenant le projet</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vérifier que l'archive contient le bon </a:t>
            </a:r>
            <a:r>
              <a:rPr lang="fr-FR" err="1" smtClean="0">
                <a:latin typeface="Arial" charset="0"/>
                <a:cs typeface="Arial Unicode MS" charset="0"/>
              </a:rPr>
              <a:t>project</a:t>
            </a: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appuyer sur </a:t>
            </a:r>
            <a:r>
              <a:rPr lang="fr-FR" b="1" smtClean="0">
                <a:latin typeface="Arial" charset="0"/>
                <a:cs typeface="Arial Unicode MS" charset="0"/>
              </a:rPr>
              <a:t>Finish</a:t>
            </a:r>
          </a:p>
          <a:p>
            <a:pPr marL="379293" indent="-377899" eaLnBrk="1">
              <a:lnSpc>
                <a:spcPct val="93000"/>
              </a:lnSpc>
              <a:spcBef>
                <a:spcPct val="0"/>
              </a:spcBef>
              <a:buSzPct val="45000"/>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6"/>
          <p:cNvSpPr>
            <a:spLocks noGrp="1" noChangeArrowheads="1"/>
          </p:cNvSpPr>
          <p:nvPr>
            <p:ph type="sldNum" sz="quarter"/>
          </p:nvPr>
        </p:nvSpPr>
        <p:spPr>
          <a:noFill/>
        </p:spPr>
        <p:txBody>
          <a:bodyPr/>
          <a:lstStyle/>
          <a:p>
            <a:fld id="{C2D6AAC8-1631-4388-B85E-20082A3AB627}" type="slidenum">
              <a:rPr lang="fr-FR"/>
              <a:pPr/>
              <a:t>19</a:t>
            </a:fld>
            <a:endParaRPr lang="fr-FR"/>
          </a:p>
        </p:txBody>
      </p:sp>
      <p:sp>
        <p:nvSpPr>
          <p:cNvPr id="11776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7764"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Juste un repère visuel pour les participants pour qu'ils sachent où faut-il chercher le premier exemple dans l'écran Eclipse.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faut sélectionner le projet « </a:t>
            </a:r>
            <a:r>
              <a:rPr lang="fr-FR" b="1" smtClean="0">
                <a:latin typeface="Arial" charset="0"/>
                <a:cs typeface="Arial Unicode MS" charset="0"/>
              </a:rPr>
              <a:t>Formation une </a:t>
            </a:r>
            <a:r>
              <a:rPr lang="fr-FR" b="1" err="1" smtClean="0">
                <a:latin typeface="Arial" charset="0"/>
                <a:cs typeface="Arial Unicode MS" charset="0"/>
              </a:rPr>
              <a:t>journee</a:t>
            </a:r>
            <a:r>
              <a:rPr lang="fr-FR" smtClean="0">
                <a:latin typeface="Arial" charset="0"/>
                <a:cs typeface="Arial Unicode MS" charset="0"/>
              </a:rPr>
              <a:t> » puis </a:t>
            </a:r>
            <a:r>
              <a:rPr lang="fr-FR" err="1" smtClean="0">
                <a:latin typeface="Arial" charset="0"/>
                <a:cs typeface="Arial Unicode MS" charset="0"/>
              </a:rPr>
              <a:t>double-clicquer</a:t>
            </a:r>
            <a:r>
              <a:rPr lang="fr-FR" smtClean="0">
                <a:latin typeface="Arial" charset="0"/>
                <a:cs typeface="Arial Unicode MS" charset="0"/>
              </a:rPr>
              <a:t> sur </a:t>
            </a:r>
            <a:r>
              <a:rPr lang="fr-FR" b="1" smtClean="0">
                <a:latin typeface="Arial" charset="0"/>
                <a:cs typeface="Arial Unicode MS" charset="0"/>
              </a:rPr>
              <a:t>HelloWorld.apx</a:t>
            </a:r>
            <a:r>
              <a:rPr lang="fr-FR" smtClean="0">
                <a:latin typeface="Arial" charset="0"/>
                <a:cs typeface="Arial Unicode MS" charset="0"/>
              </a:rPr>
              <a:t> permettra de l'ouvrir et arriver dans l 'état affiché à l'écran.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6"/>
          <p:cNvSpPr>
            <a:spLocks noGrp="1" noChangeArrowheads="1"/>
          </p:cNvSpPr>
          <p:nvPr>
            <p:ph type="sldNum" sz="quarter"/>
          </p:nvPr>
        </p:nvSpPr>
        <p:spPr>
          <a:noFill/>
        </p:spPr>
        <p:txBody>
          <a:bodyPr/>
          <a:lstStyle/>
          <a:p>
            <a:fld id="{5CBE119A-756F-41EF-97B7-7229B06CA9EE}" type="slidenum">
              <a:rPr lang="fr-FR"/>
              <a:pPr/>
              <a:t>2</a:t>
            </a:fld>
            <a:endParaRPr lang="fr-FR" dirty="0"/>
          </a:p>
        </p:txBody>
      </p:sp>
      <p:sp>
        <p:nvSpPr>
          <p:cNvPr id="10137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1380" name="Text Box 2"/>
          <p:cNvSpPr txBox="1">
            <a:spLocks noGrp="1" noChangeArrowheads="1"/>
          </p:cNvSpPr>
          <p:nvPr>
            <p:ph type="body" idx="1"/>
          </p:nvPr>
        </p:nvSpPr>
        <p:spPr>
          <a:xfrm>
            <a:off x="707411" y="4253501"/>
            <a:ext cx="5662254" cy="451809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en-US" noProof="0" dirty="0" smtClean="0">
                <a:latin typeface="Arial" charset="0"/>
                <a:cs typeface="Arial Unicode MS" charset="0"/>
              </a:rPr>
              <a:t>General overview.</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en-US" noProof="0"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en-US" noProof="0" dirty="0" smtClean="0">
                <a:latin typeface="Arial" charset="0"/>
                <a:cs typeface="Arial Unicode MS" charset="0"/>
              </a:rPr>
              <a:t>First part of the</a:t>
            </a:r>
            <a:r>
              <a:rPr lang="en-US" dirty="0" smtClean="0">
                <a:latin typeface="Arial" charset="0"/>
                <a:cs typeface="Arial Unicode MS" charset="0"/>
              </a:rPr>
              <a:t> training </a:t>
            </a:r>
            <a:r>
              <a:rPr lang="en-US" noProof="0" dirty="0" smtClean="0">
                <a:latin typeface="Arial" charset="0"/>
                <a:cs typeface="Arial Unicode MS" charset="0"/>
              </a:rPr>
              <a:t>is dedicated </a:t>
            </a:r>
            <a:r>
              <a:rPr lang="en-US" dirty="0" smtClean="0">
                <a:latin typeface="Arial" charset="0"/>
                <a:cs typeface="Arial Unicode MS" charset="0"/>
              </a:rPr>
              <a:t>to getting familiar with parallelism found in day-use computers and to the representation of parallel computations with Ateji PX</a:t>
            </a:r>
            <a:r>
              <a:rPr lang="en-US" noProof="0" dirty="0" smtClean="0">
                <a:latin typeface="Arial" charset="0"/>
                <a:cs typeface="Arial Unicode MS" charset="0"/>
              </a:rPr>
              <a:t>.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en-US" noProof="0"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en-US" noProof="0" dirty="0" err="1" smtClean="0">
                <a:latin typeface="Arial" charset="0"/>
                <a:cs typeface="Arial Unicode MS" charset="0"/>
              </a:rPr>
              <a:t>Dans</a:t>
            </a:r>
            <a:r>
              <a:rPr lang="en-US" noProof="0" dirty="0" smtClean="0">
                <a:latin typeface="Arial" charset="0"/>
                <a:cs typeface="Arial Unicode MS" charset="0"/>
              </a:rPr>
              <a:t> la </a:t>
            </a:r>
            <a:r>
              <a:rPr lang="en-US" noProof="0" dirty="0" err="1" smtClean="0">
                <a:latin typeface="Arial" charset="0"/>
                <a:cs typeface="Arial Unicode MS" charset="0"/>
              </a:rPr>
              <a:t>deuxième</a:t>
            </a:r>
            <a:r>
              <a:rPr lang="en-US" noProof="0" dirty="0" smtClean="0">
                <a:latin typeface="Arial" charset="0"/>
                <a:cs typeface="Arial Unicode MS" charset="0"/>
              </a:rPr>
              <a:t> </a:t>
            </a:r>
            <a:r>
              <a:rPr lang="en-US" noProof="0" dirty="0" err="1" smtClean="0">
                <a:latin typeface="Arial" charset="0"/>
                <a:cs typeface="Arial Unicode MS" charset="0"/>
              </a:rPr>
              <a:t>partie</a:t>
            </a:r>
            <a:r>
              <a:rPr lang="en-US" noProof="0" dirty="0" smtClean="0">
                <a:latin typeface="Arial" charset="0"/>
                <a:cs typeface="Arial Unicode MS" charset="0"/>
              </a:rPr>
              <a:t> on </a:t>
            </a:r>
            <a:r>
              <a:rPr lang="en-US" noProof="0" dirty="0" err="1" smtClean="0">
                <a:latin typeface="Arial" charset="0"/>
                <a:cs typeface="Arial Unicode MS" charset="0"/>
              </a:rPr>
              <a:t>va</a:t>
            </a:r>
            <a:r>
              <a:rPr lang="en-US" noProof="0" dirty="0" smtClean="0">
                <a:latin typeface="Arial" charset="0"/>
                <a:cs typeface="Arial Unicode MS" charset="0"/>
              </a:rPr>
              <a:t> </a:t>
            </a:r>
            <a:r>
              <a:rPr lang="en-US" noProof="0" dirty="0" err="1" smtClean="0">
                <a:latin typeface="Arial" charset="0"/>
                <a:cs typeface="Arial Unicode MS" charset="0"/>
              </a:rPr>
              <a:t>d'abord</a:t>
            </a:r>
            <a:r>
              <a:rPr lang="en-US" noProof="0" dirty="0" smtClean="0">
                <a:latin typeface="Arial" charset="0"/>
                <a:cs typeface="Arial Unicode MS" charset="0"/>
              </a:rPr>
              <a:t> </a:t>
            </a:r>
            <a:r>
              <a:rPr lang="en-US" noProof="0" dirty="0" err="1" smtClean="0">
                <a:latin typeface="Arial" charset="0"/>
                <a:cs typeface="Arial Unicode MS" charset="0"/>
              </a:rPr>
              <a:t>voir</a:t>
            </a:r>
            <a:r>
              <a:rPr lang="en-US" noProof="0" dirty="0" smtClean="0">
                <a:latin typeface="Arial" charset="0"/>
                <a:cs typeface="Arial Unicode MS" charset="0"/>
              </a:rPr>
              <a:t> les </a:t>
            </a:r>
            <a:r>
              <a:rPr lang="en-US" noProof="0" dirty="0" err="1" smtClean="0">
                <a:latin typeface="Arial" charset="0"/>
                <a:cs typeface="Arial Unicode MS" charset="0"/>
              </a:rPr>
              <a:t>moyens</a:t>
            </a:r>
            <a:r>
              <a:rPr lang="en-US" noProof="0" dirty="0" smtClean="0">
                <a:latin typeface="Arial" charset="0"/>
                <a:cs typeface="Arial Unicode MS" charset="0"/>
              </a:rPr>
              <a:t> </a:t>
            </a:r>
            <a:r>
              <a:rPr lang="en-US" noProof="0" dirty="0" err="1" smtClean="0">
                <a:latin typeface="Arial" charset="0"/>
                <a:cs typeface="Arial Unicode MS" charset="0"/>
              </a:rPr>
              <a:t>que</a:t>
            </a:r>
            <a:r>
              <a:rPr lang="en-US" noProof="0" dirty="0" smtClean="0">
                <a:latin typeface="Arial" charset="0"/>
                <a:cs typeface="Arial Unicode MS" charset="0"/>
              </a:rPr>
              <a:t> </a:t>
            </a:r>
            <a:r>
              <a:rPr lang="en-US" noProof="0" dirty="0" err="1" smtClean="0">
                <a:latin typeface="Arial" charset="0"/>
                <a:cs typeface="Arial Unicode MS" charset="0"/>
              </a:rPr>
              <a:t>donne</a:t>
            </a:r>
            <a:r>
              <a:rPr lang="en-US" noProof="0" dirty="0" smtClean="0">
                <a:latin typeface="Arial" charset="0"/>
                <a:cs typeface="Arial Unicode MS" charset="0"/>
              </a:rPr>
              <a:t> Ateji PX pour </a:t>
            </a:r>
            <a:r>
              <a:rPr lang="en-US" noProof="0" dirty="0" err="1" smtClean="0">
                <a:latin typeface="Arial" charset="0"/>
                <a:cs typeface="Arial Unicode MS" charset="0"/>
              </a:rPr>
              <a:t>gérer</a:t>
            </a:r>
            <a:r>
              <a:rPr lang="en-US" noProof="0" dirty="0" smtClean="0">
                <a:latin typeface="Arial" charset="0"/>
                <a:cs typeface="Arial Unicode MS" charset="0"/>
              </a:rPr>
              <a:t> communications et </a:t>
            </a:r>
            <a:r>
              <a:rPr lang="en-US" noProof="0" dirty="0" err="1" smtClean="0">
                <a:latin typeface="Arial" charset="0"/>
                <a:cs typeface="Arial Unicode MS" charset="0"/>
              </a:rPr>
              <a:t>synchronisations</a:t>
            </a:r>
            <a:r>
              <a:rPr lang="en-US" noProof="0" dirty="0" smtClean="0">
                <a:latin typeface="Arial" charset="0"/>
                <a:cs typeface="Arial Unicode MS" charset="0"/>
              </a:rPr>
              <a:t> entre </a:t>
            </a:r>
            <a:r>
              <a:rPr lang="en-US" noProof="0" dirty="0" err="1" smtClean="0">
                <a:latin typeface="Arial" charset="0"/>
                <a:cs typeface="Arial Unicode MS" charset="0"/>
              </a:rPr>
              <a:t>tâches</a:t>
            </a:r>
            <a:r>
              <a:rPr lang="en-US" noProof="0" dirty="0" smtClean="0">
                <a:latin typeface="Arial" charset="0"/>
                <a:cs typeface="Arial Unicode MS" charset="0"/>
              </a:rPr>
              <a:t> </a:t>
            </a:r>
            <a:r>
              <a:rPr lang="en-US" noProof="0" dirty="0" err="1" smtClean="0">
                <a:latin typeface="Arial" charset="0"/>
                <a:cs typeface="Arial Unicode MS" charset="0"/>
              </a:rPr>
              <a:t>parallèles</a:t>
            </a:r>
            <a:r>
              <a:rPr lang="en-US" noProof="0" dirty="0" smtClean="0">
                <a:latin typeface="Arial" charset="0"/>
                <a:cs typeface="Arial Unicode MS" charset="0"/>
              </a:rPr>
              <a:t>, </a:t>
            </a:r>
            <a:r>
              <a:rPr lang="en-US" noProof="0" dirty="0" err="1" smtClean="0">
                <a:latin typeface="Arial" charset="0"/>
                <a:cs typeface="Arial Unicode MS" charset="0"/>
              </a:rPr>
              <a:t>puis</a:t>
            </a:r>
            <a:r>
              <a:rPr lang="en-US" noProof="0" dirty="0" smtClean="0">
                <a:latin typeface="Arial" charset="0"/>
                <a:cs typeface="Arial Unicode MS" charset="0"/>
              </a:rPr>
              <a:t> on </a:t>
            </a:r>
            <a:r>
              <a:rPr lang="en-US" noProof="0" dirty="0" err="1" smtClean="0">
                <a:latin typeface="Arial" charset="0"/>
                <a:cs typeface="Arial Unicode MS" charset="0"/>
              </a:rPr>
              <a:t>abordera</a:t>
            </a:r>
            <a:r>
              <a:rPr lang="en-US" noProof="0" dirty="0" smtClean="0">
                <a:latin typeface="Arial" charset="0"/>
                <a:cs typeface="Arial Unicode MS" charset="0"/>
              </a:rPr>
              <a:t> les </a:t>
            </a:r>
            <a:r>
              <a:rPr lang="en-US" noProof="0" dirty="0" err="1" smtClean="0">
                <a:latin typeface="Arial" charset="0"/>
                <a:cs typeface="Arial Unicode MS" charset="0"/>
              </a:rPr>
              <a:t>calculs</a:t>
            </a:r>
            <a:r>
              <a:rPr lang="en-US" noProof="0" dirty="0" smtClean="0">
                <a:latin typeface="Arial" charset="0"/>
                <a:cs typeface="Arial Unicode MS" charset="0"/>
              </a:rPr>
              <a:t> </a:t>
            </a:r>
            <a:r>
              <a:rPr lang="en-US" noProof="0" dirty="0" err="1" smtClean="0">
                <a:latin typeface="Arial" charset="0"/>
                <a:cs typeface="Arial Unicode MS" charset="0"/>
              </a:rPr>
              <a:t>sur</a:t>
            </a:r>
            <a:r>
              <a:rPr lang="en-US" noProof="0" dirty="0" smtClean="0">
                <a:latin typeface="Arial" charset="0"/>
                <a:cs typeface="Arial Unicode MS" charset="0"/>
              </a:rPr>
              <a:t> des </a:t>
            </a:r>
            <a:r>
              <a:rPr lang="en-US" i="1" noProof="0" dirty="0" smtClean="0">
                <a:latin typeface="Arial" charset="0"/>
                <a:cs typeface="Arial Unicode MS" charset="0"/>
              </a:rPr>
              <a:t>ensembles de </a:t>
            </a:r>
            <a:r>
              <a:rPr lang="en-US" i="1" noProof="0" dirty="0" err="1" smtClean="0">
                <a:latin typeface="Arial" charset="0"/>
                <a:cs typeface="Arial Unicode MS" charset="0"/>
              </a:rPr>
              <a:t>valeurs</a:t>
            </a:r>
            <a:r>
              <a:rPr lang="en-US" i="1" noProof="0" dirty="0"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en-US" noProof="0"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en-US" noProof="0" dirty="0" smtClean="0">
                <a:latin typeface="Arial" charset="0"/>
                <a:cs typeface="Arial Unicode MS" charset="0"/>
              </a:rPr>
              <a:t>Après le </a:t>
            </a:r>
            <a:r>
              <a:rPr lang="en-US" noProof="0" dirty="0" err="1" smtClean="0">
                <a:latin typeface="Arial" charset="0"/>
                <a:cs typeface="Arial Unicode MS" charset="0"/>
              </a:rPr>
              <a:t>déjeuner</a:t>
            </a:r>
            <a:r>
              <a:rPr lang="en-US" noProof="0" dirty="0" smtClean="0">
                <a:latin typeface="Arial" charset="0"/>
                <a:cs typeface="Arial Unicode MS" charset="0"/>
              </a:rPr>
              <a:t>, en guise de </a:t>
            </a:r>
            <a:r>
              <a:rPr lang="en-US" noProof="0" dirty="0" err="1" smtClean="0">
                <a:latin typeface="Arial" charset="0"/>
                <a:cs typeface="Arial Unicode MS" charset="0"/>
              </a:rPr>
              <a:t>digestif</a:t>
            </a:r>
            <a:r>
              <a:rPr lang="en-US" noProof="0" dirty="0" smtClean="0">
                <a:latin typeface="Arial" charset="0"/>
                <a:cs typeface="Arial Unicode MS" charset="0"/>
              </a:rPr>
              <a:t>, on </a:t>
            </a:r>
            <a:r>
              <a:rPr lang="en-US" noProof="0" dirty="0" err="1" smtClean="0">
                <a:latin typeface="Arial" charset="0"/>
                <a:cs typeface="Arial Unicode MS" charset="0"/>
              </a:rPr>
              <a:t>commencera</a:t>
            </a:r>
            <a:r>
              <a:rPr lang="en-US" noProof="0" dirty="0" smtClean="0">
                <a:latin typeface="Arial" charset="0"/>
                <a:cs typeface="Arial Unicode MS" charset="0"/>
              </a:rPr>
              <a:t> par </a:t>
            </a:r>
            <a:r>
              <a:rPr lang="en-US" noProof="0" dirty="0" err="1" smtClean="0">
                <a:latin typeface="Arial" charset="0"/>
                <a:cs typeface="Arial Unicode MS" charset="0"/>
              </a:rPr>
              <a:t>l'expression</a:t>
            </a:r>
            <a:r>
              <a:rPr lang="en-US" noProof="0" dirty="0" smtClean="0">
                <a:latin typeface="Arial" charset="0"/>
                <a:cs typeface="Arial Unicode MS" charset="0"/>
              </a:rPr>
              <a:t> de </a:t>
            </a:r>
            <a:r>
              <a:rPr lang="en-US" noProof="0" dirty="0" err="1" smtClean="0">
                <a:latin typeface="Arial" charset="0"/>
                <a:cs typeface="Arial Unicode MS" charset="0"/>
              </a:rPr>
              <a:t>comportements</a:t>
            </a:r>
            <a:r>
              <a:rPr lang="en-US" noProof="0" dirty="0" smtClean="0">
                <a:latin typeface="Arial" charset="0"/>
                <a:cs typeface="Arial Unicode MS" charset="0"/>
              </a:rPr>
              <a:t> </a:t>
            </a:r>
            <a:r>
              <a:rPr lang="en-US" noProof="0" dirty="0" err="1" smtClean="0">
                <a:latin typeface="Arial" charset="0"/>
                <a:cs typeface="Arial Unicode MS" charset="0"/>
              </a:rPr>
              <a:t>dynamiques</a:t>
            </a:r>
            <a:r>
              <a:rPr lang="en-US" noProof="0" dirty="0" smtClean="0">
                <a:latin typeface="Arial" charset="0"/>
                <a:cs typeface="Arial Unicode MS" charset="0"/>
              </a:rPr>
              <a:t> </a:t>
            </a:r>
            <a:r>
              <a:rPr lang="en-US" noProof="0" dirty="0" err="1" smtClean="0">
                <a:latin typeface="Arial" charset="0"/>
                <a:cs typeface="Arial Unicode MS" charset="0"/>
              </a:rPr>
              <a:t>dans</a:t>
            </a:r>
            <a:r>
              <a:rPr lang="en-US" noProof="0" dirty="0" smtClean="0">
                <a:latin typeface="Arial" charset="0"/>
                <a:cs typeface="Arial Unicode MS" charset="0"/>
              </a:rPr>
              <a:t> Ateji PX – en </a:t>
            </a:r>
            <a:r>
              <a:rPr lang="en-US" noProof="0" dirty="0" err="1" smtClean="0">
                <a:latin typeface="Arial" charset="0"/>
                <a:cs typeface="Arial Unicode MS" charset="0"/>
              </a:rPr>
              <a:t>d'autres</a:t>
            </a:r>
            <a:r>
              <a:rPr lang="en-US" noProof="0" dirty="0" smtClean="0">
                <a:latin typeface="Arial" charset="0"/>
                <a:cs typeface="Arial Unicode MS" charset="0"/>
              </a:rPr>
              <a:t> mots comment faire pour </a:t>
            </a:r>
            <a:r>
              <a:rPr lang="en-US" noProof="0" dirty="0" err="1" smtClean="0">
                <a:latin typeface="Arial" charset="0"/>
                <a:cs typeface="Arial Unicode MS" charset="0"/>
              </a:rPr>
              <a:t>que</a:t>
            </a:r>
            <a:r>
              <a:rPr lang="en-US" noProof="0" dirty="0" smtClean="0">
                <a:latin typeface="Arial" charset="0"/>
                <a:cs typeface="Arial Unicode MS" charset="0"/>
              </a:rPr>
              <a:t> les </a:t>
            </a:r>
            <a:r>
              <a:rPr lang="en-US" noProof="0" dirty="0" err="1" smtClean="0">
                <a:latin typeface="Arial" charset="0"/>
                <a:cs typeface="Arial Unicode MS" charset="0"/>
              </a:rPr>
              <a:t>programmes</a:t>
            </a:r>
            <a:r>
              <a:rPr lang="en-US" noProof="0" dirty="0" smtClean="0">
                <a:latin typeface="Arial" charset="0"/>
                <a:cs typeface="Arial Unicode MS" charset="0"/>
              </a:rPr>
              <a:t> </a:t>
            </a:r>
            <a:r>
              <a:rPr lang="en-US" noProof="0" dirty="0" err="1" smtClean="0">
                <a:latin typeface="Arial" charset="0"/>
                <a:cs typeface="Arial Unicode MS" charset="0"/>
              </a:rPr>
              <a:t>puissent</a:t>
            </a:r>
            <a:r>
              <a:rPr lang="en-US" noProof="0" dirty="0" smtClean="0">
                <a:latin typeface="Arial" charset="0"/>
                <a:cs typeface="Arial Unicode MS" charset="0"/>
              </a:rPr>
              <a:t> </a:t>
            </a:r>
            <a:r>
              <a:rPr lang="en-US" noProof="0" dirty="0" err="1" smtClean="0">
                <a:latin typeface="Arial" charset="0"/>
                <a:cs typeface="Arial Unicode MS" charset="0"/>
              </a:rPr>
              <a:t>s'adapter</a:t>
            </a:r>
            <a:r>
              <a:rPr lang="en-US" noProof="0" dirty="0" smtClean="0">
                <a:latin typeface="Arial" charset="0"/>
                <a:cs typeface="Arial Unicode MS" charset="0"/>
              </a:rPr>
              <a:t> à </a:t>
            </a:r>
            <a:r>
              <a:rPr lang="en-US" noProof="0" dirty="0" err="1" smtClean="0">
                <a:latin typeface="Arial" charset="0"/>
                <a:cs typeface="Arial Unicode MS" charset="0"/>
              </a:rPr>
              <a:t>l'exécution</a:t>
            </a:r>
            <a:r>
              <a:rPr lang="en-US" noProof="0" dirty="0" smtClean="0">
                <a:latin typeface="Arial" charset="0"/>
                <a:cs typeface="Arial Unicode MS" charset="0"/>
              </a:rPr>
              <a:t> à des </a:t>
            </a:r>
            <a:r>
              <a:rPr lang="en-US" noProof="0" dirty="0" err="1" smtClean="0">
                <a:latin typeface="Arial" charset="0"/>
                <a:cs typeface="Arial Unicode MS" charset="0"/>
              </a:rPr>
              <a:t>facteurs</a:t>
            </a:r>
            <a:r>
              <a:rPr lang="en-US" noProof="0" dirty="0" smtClean="0">
                <a:latin typeface="Arial" charset="0"/>
                <a:cs typeface="Arial Unicode MS" charset="0"/>
              </a:rPr>
              <a:t> </a:t>
            </a:r>
            <a:r>
              <a:rPr lang="en-US" noProof="0" dirty="0" err="1" smtClean="0">
                <a:latin typeface="Arial" charset="0"/>
                <a:cs typeface="Arial Unicode MS" charset="0"/>
              </a:rPr>
              <a:t>imprévus</a:t>
            </a:r>
            <a:r>
              <a:rPr lang="en-US" noProof="0" dirty="0" smtClean="0">
                <a:latin typeface="Arial" charset="0"/>
                <a:cs typeface="Arial Unicode MS" charset="0"/>
              </a:rPr>
              <a:t> </a:t>
            </a:r>
            <a:r>
              <a:rPr lang="en-US" noProof="0" dirty="0" err="1" smtClean="0">
                <a:latin typeface="Arial" charset="0"/>
                <a:cs typeface="Arial Unicode MS" charset="0"/>
              </a:rPr>
              <a:t>ou</a:t>
            </a:r>
            <a:r>
              <a:rPr lang="en-US" noProof="0" dirty="0" smtClean="0">
                <a:latin typeface="Arial" charset="0"/>
                <a:cs typeface="Arial Unicode MS" charset="0"/>
              </a:rPr>
              <a:t> </a:t>
            </a:r>
            <a:r>
              <a:rPr lang="en-US" noProof="0" dirty="0" err="1" smtClean="0">
                <a:latin typeface="Arial" charset="0"/>
                <a:cs typeface="Arial Unicode MS" charset="0"/>
              </a:rPr>
              <a:t>inconnus</a:t>
            </a:r>
            <a:r>
              <a:rPr lang="en-US" noProof="0" dirty="0" smtClean="0">
                <a:latin typeface="Arial" charset="0"/>
                <a:cs typeface="Arial Unicode MS" charset="0"/>
              </a:rPr>
              <a:t> à </a:t>
            </a:r>
            <a:r>
              <a:rPr lang="en-US" noProof="0" dirty="0" err="1" smtClean="0">
                <a:latin typeface="Arial" charset="0"/>
                <a:cs typeface="Arial Unicode MS" charset="0"/>
              </a:rPr>
              <a:t>l'avance</a:t>
            </a:r>
            <a:r>
              <a:rPr lang="en-US" noProof="0" dirty="0"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en-US" noProof="0"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en-US" noProof="0" dirty="0" smtClean="0">
                <a:latin typeface="Arial" charset="0"/>
                <a:cs typeface="Arial Unicode MS" charset="0"/>
              </a:rPr>
              <a:t>La </a:t>
            </a:r>
            <a:r>
              <a:rPr lang="en-US" noProof="0" dirty="0" err="1" smtClean="0">
                <a:latin typeface="Arial" charset="0"/>
                <a:cs typeface="Arial Unicode MS" charset="0"/>
              </a:rPr>
              <a:t>quatrième</a:t>
            </a:r>
            <a:r>
              <a:rPr lang="en-US" noProof="0" dirty="0" smtClean="0">
                <a:latin typeface="Arial" charset="0"/>
                <a:cs typeface="Arial Unicode MS" charset="0"/>
              </a:rPr>
              <a:t> </a:t>
            </a:r>
            <a:r>
              <a:rPr lang="en-US" noProof="0" dirty="0" err="1" smtClean="0">
                <a:latin typeface="Arial" charset="0"/>
                <a:cs typeface="Arial Unicode MS" charset="0"/>
              </a:rPr>
              <a:t>partie</a:t>
            </a:r>
            <a:r>
              <a:rPr lang="en-US" noProof="0" dirty="0" smtClean="0">
                <a:latin typeface="Arial" charset="0"/>
                <a:cs typeface="Arial Unicode MS" charset="0"/>
              </a:rPr>
              <a:t> de la formation sera </a:t>
            </a:r>
            <a:r>
              <a:rPr lang="en-US" noProof="0" dirty="0" err="1" smtClean="0">
                <a:latin typeface="Arial" charset="0"/>
                <a:cs typeface="Arial Unicode MS" charset="0"/>
              </a:rPr>
              <a:t>dédiée</a:t>
            </a:r>
            <a:r>
              <a:rPr lang="en-US" noProof="0" dirty="0" smtClean="0">
                <a:latin typeface="Arial" charset="0"/>
                <a:cs typeface="Arial Unicode MS" charset="0"/>
              </a:rPr>
              <a:t> au </a:t>
            </a:r>
            <a:r>
              <a:rPr lang="en-US" noProof="0" dirty="0" err="1" smtClean="0">
                <a:latin typeface="Arial" charset="0"/>
                <a:cs typeface="Arial Unicode MS" charset="0"/>
              </a:rPr>
              <a:t>développement</a:t>
            </a:r>
            <a:r>
              <a:rPr lang="en-US" noProof="0" dirty="0" smtClean="0">
                <a:latin typeface="Arial" charset="0"/>
                <a:cs typeface="Arial Unicode MS" charset="0"/>
              </a:rPr>
              <a:t> de </a:t>
            </a:r>
            <a:r>
              <a:rPr lang="en-US" noProof="0" dirty="0" err="1" smtClean="0">
                <a:latin typeface="Arial" charset="0"/>
                <a:cs typeface="Arial Unicode MS" charset="0"/>
              </a:rPr>
              <a:t>programmes</a:t>
            </a:r>
            <a:r>
              <a:rPr lang="en-US" noProof="0" dirty="0" smtClean="0">
                <a:latin typeface="Arial" charset="0"/>
                <a:cs typeface="Arial Unicode MS" charset="0"/>
              </a:rPr>
              <a:t> </a:t>
            </a:r>
            <a:r>
              <a:rPr lang="en-US" noProof="0" dirty="0" err="1" smtClean="0">
                <a:latin typeface="Arial" charset="0"/>
                <a:cs typeface="Arial Unicode MS" charset="0"/>
              </a:rPr>
              <a:t>parallèles</a:t>
            </a:r>
            <a:r>
              <a:rPr lang="en-US" noProof="0" dirty="0" smtClean="0">
                <a:latin typeface="Arial" charset="0"/>
                <a:cs typeface="Arial Unicode MS" charset="0"/>
              </a:rPr>
              <a:t>.  Le but de </a:t>
            </a:r>
            <a:r>
              <a:rPr lang="en-US" noProof="0" dirty="0" err="1" smtClean="0">
                <a:latin typeface="Arial" charset="0"/>
                <a:cs typeface="Arial Unicode MS" charset="0"/>
              </a:rPr>
              <a:t>cette</a:t>
            </a:r>
            <a:r>
              <a:rPr lang="en-US" noProof="0" dirty="0" smtClean="0">
                <a:latin typeface="Arial" charset="0"/>
                <a:cs typeface="Arial Unicode MS" charset="0"/>
              </a:rPr>
              <a:t> </a:t>
            </a:r>
            <a:r>
              <a:rPr lang="en-US" noProof="0" dirty="0" err="1" smtClean="0">
                <a:latin typeface="Arial" charset="0"/>
                <a:cs typeface="Arial Unicode MS" charset="0"/>
              </a:rPr>
              <a:t>partie</a:t>
            </a:r>
            <a:r>
              <a:rPr lang="en-US" noProof="0" dirty="0" smtClean="0">
                <a:latin typeface="Arial" charset="0"/>
                <a:cs typeface="Arial Unicode MS" charset="0"/>
              </a:rPr>
              <a:t> </a:t>
            </a:r>
            <a:r>
              <a:rPr lang="en-US" noProof="0" dirty="0" err="1" smtClean="0">
                <a:latin typeface="Arial" charset="0"/>
                <a:cs typeface="Arial Unicode MS" charset="0"/>
              </a:rPr>
              <a:t>est</a:t>
            </a:r>
            <a:r>
              <a:rPr lang="en-US" noProof="0" dirty="0" smtClean="0">
                <a:latin typeface="Arial" charset="0"/>
                <a:cs typeface="Arial Unicode MS" charset="0"/>
              </a:rPr>
              <a:t> de </a:t>
            </a:r>
            <a:r>
              <a:rPr lang="en-US" noProof="0" dirty="0" err="1" smtClean="0">
                <a:latin typeface="Arial" charset="0"/>
                <a:cs typeface="Arial Unicode MS" charset="0"/>
              </a:rPr>
              <a:t>rendre</a:t>
            </a:r>
            <a:r>
              <a:rPr lang="en-US" noProof="0" dirty="0" smtClean="0">
                <a:latin typeface="Arial" charset="0"/>
                <a:cs typeface="Arial Unicode MS" charset="0"/>
              </a:rPr>
              <a:t> le </a:t>
            </a:r>
            <a:r>
              <a:rPr lang="en-US" noProof="0" dirty="0" err="1" smtClean="0">
                <a:latin typeface="Arial" charset="0"/>
                <a:cs typeface="Arial Unicode MS" charset="0"/>
              </a:rPr>
              <a:t>processus</a:t>
            </a:r>
            <a:r>
              <a:rPr lang="en-US" noProof="0" dirty="0" smtClean="0">
                <a:latin typeface="Arial" charset="0"/>
                <a:cs typeface="Arial Unicode MS" charset="0"/>
              </a:rPr>
              <a:t> de </a:t>
            </a:r>
            <a:r>
              <a:rPr lang="en-US" noProof="0" dirty="0" err="1" smtClean="0">
                <a:latin typeface="Arial" charset="0"/>
                <a:cs typeface="Arial Unicode MS" charset="0"/>
              </a:rPr>
              <a:t>développement</a:t>
            </a:r>
            <a:r>
              <a:rPr lang="en-US" noProof="0" dirty="0" smtClean="0">
                <a:latin typeface="Arial" charset="0"/>
                <a:cs typeface="Arial Unicode MS" charset="0"/>
              </a:rPr>
              <a:t> plus facile et plus </a:t>
            </a:r>
            <a:r>
              <a:rPr lang="en-US" noProof="0" dirty="0" err="1" smtClean="0">
                <a:latin typeface="Arial" charset="0"/>
                <a:cs typeface="Arial Unicode MS" charset="0"/>
              </a:rPr>
              <a:t>efficace</a:t>
            </a:r>
            <a:r>
              <a:rPr lang="en-US" noProof="0" dirty="0" smtClean="0">
                <a:latin typeface="Arial" charset="0"/>
                <a:cs typeface="Arial Unicode MS" charset="0"/>
              </a:rPr>
              <a:t> en </a:t>
            </a:r>
            <a:r>
              <a:rPr lang="en-US" noProof="0" dirty="0" err="1" smtClean="0">
                <a:latin typeface="Arial" charset="0"/>
                <a:cs typeface="Arial Unicode MS" charset="0"/>
              </a:rPr>
              <a:t>donnant</a:t>
            </a:r>
            <a:r>
              <a:rPr lang="en-US" noProof="0" dirty="0" smtClean="0">
                <a:latin typeface="Arial" charset="0"/>
                <a:cs typeface="Arial Unicode MS" charset="0"/>
              </a:rPr>
              <a:t> des </a:t>
            </a:r>
            <a:r>
              <a:rPr lang="en-US" noProof="0" dirty="0" err="1" smtClean="0">
                <a:latin typeface="Arial" charset="0"/>
                <a:cs typeface="Arial Unicode MS" charset="0"/>
              </a:rPr>
              <a:t>règles</a:t>
            </a:r>
            <a:r>
              <a:rPr lang="en-US" noProof="0" dirty="0" smtClean="0">
                <a:latin typeface="Arial" charset="0"/>
                <a:cs typeface="Arial Unicode MS" charset="0"/>
              </a:rPr>
              <a:t> de base et en </a:t>
            </a:r>
            <a:r>
              <a:rPr lang="en-US" noProof="0" dirty="0" err="1" smtClean="0">
                <a:latin typeface="Arial" charset="0"/>
                <a:cs typeface="Arial Unicode MS" charset="0"/>
              </a:rPr>
              <a:t>montrant</a:t>
            </a:r>
            <a:r>
              <a:rPr lang="en-US" noProof="0" dirty="0" smtClean="0">
                <a:latin typeface="Arial" charset="0"/>
                <a:cs typeface="Arial Unicode MS" charset="0"/>
              </a:rPr>
              <a:t> </a:t>
            </a:r>
            <a:r>
              <a:rPr lang="en-US" noProof="0" dirty="0" err="1" smtClean="0">
                <a:latin typeface="Arial" charset="0"/>
                <a:cs typeface="Arial Unicode MS" charset="0"/>
              </a:rPr>
              <a:t>quelques</a:t>
            </a:r>
            <a:r>
              <a:rPr lang="en-US" noProof="0" dirty="0" smtClean="0">
                <a:latin typeface="Arial" charset="0"/>
                <a:cs typeface="Arial Unicode MS" charset="0"/>
              </a:rPr>
              <a:t> </a:t>
            </a:r>
            <a:r>
              <a:rPr lang="en-US" noProof="0" dirty="0" err="1" smtClean="0">
                <a:latin typeface="Arial" charset="0"/>
                <a:cs typeface="Arial Unicode MS" charset="0"/>
              </a:rPr>
              <a:t>pièges</a:t>
            </a:r>
            <a:r>
              <a:rPr lang="en-US" noProof="0" dirty="0" smtClean="0">
                <a:latin typeface="Arial" charset="0"/>
                <a:cs typeface="Arial Unicode MS" charset="0"/>
              </a:rPr>
              <a:t> </a:t>
            </a:r>
            <a:r>
              <a:rPr lang="en-US" noProof="0" dirty="0" err="1" smtClean="0">
                <a:latin typeface="Arial" charset="0"/>
                <a:cs typeface="Arial Unicode MS" charset="0"/>
              </a:rPr>
              <a:t>typiques</a:t>
            </a:r>
            <a:r>
              <a:rPr lang="en-US" noProof="0" dirty="0" smtClean="0">
                <a:latin typeface="Arial" charset="0"/>
                <a:cs typeface="Arial Unicode MS" charset="0"/>
              </a:rPr>
              <a:t> </a:t>
            </a:r>
            <a:r>
              <a:rPr lang="en-US" noProof="0" dirty="0" err="1" smtClean="0">
                <a:latin typeface="Arial" charset="0"/>
                <a:cs typeface="Arial Unicode MS" charset="0"/>
              </a:rPr>
              <a:t>dans</a:t>
            </a:r>
            <a:r>
              <a:rPr lang="en-US" noProof="0" dirty="0" smtClean="0">
                <a:latin typeface="Arial" charset="0"/>
                <a:cs typeface="Arial Unicode MS" charset="0"/>
              </a:rPr>
              <a:t> </a:t>
            </a:r>
            <a:r>
              <a:rPr lang="en-US" noProof="0" dirty="0" err="1" smtClean="0">
                <a:latin typeface="Arial" charset="0"/>
                <a:cs typeface="Arial Unicode MS" charset="0"/>
              </a:rPr>
              <a:t>lesquels</a:t>
            </a:r>
            <a:r>
              <a:rPr lang="en-US" noProof="0" dirty="0" smtClean="0">
                <a:latin typeface="Arial" charset="0"/>
                <a:cs typeface="Arial Unicode MS" charset="0"/>
              </a:rPr>
              <a:t> </a:t>
            </a:r>
            <a:r>
              <a:rPr lang="en-US" noProof="0" dirty="0" err="1" smtClean="0">
                <a:latin typeface="Arial" charset="0"/>
                <a:cs typeface="Arial Unicode MS" charset="0"/>
              </a:rPr>
              <a:t>tombent</a:t>
            </a:r>
            <a:r>
              <a:rPr lang="en-US" noProof="0" dirty="0" smtClean="0">
                <a:latin typeface="Arial" charset="0"/>
                <a:cs typeface="Arial Unicode MS" charset="0"/>
              </a:rPr>
              <a:t> </a:t>
            </a:r>
            <a:r>
              <a:rPr lang="en-US" noProof="0" dirty="0" err="1" smtClean="0">
                <a:latin typeface="Arial" charset="0"/>
                <a:cs typeface="Arial Unicode MS" charset="0"/>
              </a:rPr>
              <a:t>souvent</a:t>
            </a:r>
            <a:r>
              <a:rPr lang="en-US" noProof="0" dirty="0" smtClean="0">
                <a:latin typeface="Arial" charset="0"/>
                <a:cs typeface="Arial Unicode MS" charset="0"/>
              </a:rPr>
              <a:t> les </a:t>
            </a:r>
            <a:r>
              <a:rPr lang="en-US" noProof="0" dirty="0" err="1" smtClean="0">
                <a:latin typeface="Arial" charset="0"/>
                <a:cs typeface="Arial Unicode MS" charset="0"/>
              </a:rPr>
              <a:t>débutants</a:t>
            </a:r>
            <a:r>
              <a:rPr lang="en-US" noProof="0" dirty="0"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en-US" noProof="0"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en-US" noProof="0" dirty="0" smtClean="0">
                <a:latin typeface="Arial" charset="0"/>
                <a:cs typeface="Arial Unicode MS" charset="0"/>
              </a:rPr>
              <a:t>La </a:t>
            </a:r>
            <a:r>
              <a:rPr lang="en-US" noProof="0" dirty="0" err="1" smtClean="0">
                <a:latin typeface="Arial" charset="0"/>
                <a:cs typeface="Arial Unicode MS" charset="0"/>
              </a:rPr>
              <a:t>cinquième</a:t>
            </a:r>
            <a:r>
              <a:rPr lang="en-US" noProof="0" dirty="0" smtClean="0">
                <a:latin typeface="Arial" charset="0"/>
                <a:cs typeface="Arial Unicode MS" charset="0"/>
              </a:rPr>
              <a:t> et </a:t>
            </a:r>
            <a:r>
              <a:rPr lang="en-US" noProof="0" dirty="0" err="1" smtClean="0">
                <a:latin typeface="Arial" charset="0"/>
                <a:cs typeface="Arial Unicode MS" charset="0"/>
              </a:rPr>
              <a:t>dernière</a:t>
            </a:r>
            <a:r>
              <a:rPr lang="en-US" noProof="0" dirty="0" smtClean="0">
                <a:latin typeface="Arial" charset="0"/>
                <a:cs typeface="Arial Unicode MS" charset="0"/>
              </a:rPr>
              <a:t> </a:t>
            </a:r>
            <a:r>
              <a:rPr lang="en-US" noProof="0" dirty="0" err="1" smtClean="0">
                <a:latin typeface="Arial" charset="0"/>
                <a:cs typeface="Arial Unicode MS" charset="0"/>
              </a:rPr>
              <a:t>partie</a:t>
            </a:r>
            <a:r>
              <a:rPr lang="en-US" noProof="0" dirty="0" smtClean="0">
                <a:latin typeface="Arial" charset="0"/>
                <a:cs typeface="Arial Unicode MS" charset="0"/>
              </a:rPr>
              <a:t> </a:t>
            </a:r>
            <a:r>
              <a:rPr lang="en-US" noProof="0" dirty="0" err="1" smtClean="0">
                <a:latin typeface="Arial" charset="0"/>
                <a:cs typeface="Arial Unicode MS" charset="0"/>
              </a:rPr>
              <a:t>est</a:t>
            </a:r>
            <a:r>
              <a:rPr lang="en-US" noProof="0" dirty="0" smtClean="0">
                <a:latin typeface="Arial" charset="0"/>
                <a:cs typeface="Arial Unicode MS" charset="0"/>
              </a:rPr>
              <a:t> </a:t>
            </a:r>
            <a:r>
              <a:rPr lang="en-US" noProof="0" dirty="0" err="1" smtClean="0">
                <a:latin typeface="Arial" charset="0"/>
                <a:cs typeface="Arial Unicode MS" charset="0"/>
              </a:rPr>
              <a:t>une</a:t>
            </a:r>
            <a:r>
              <a:rPr lang="en-US" noProof="0" dirty="0" smtClean="0">
                <a:latin typeface="Arial" charset="0"/>
                <a:cs typeface="Arial Unicode MS" charset="0"/>
              </a:rPr>
              <a:t> session interactive </a:t>
            </a:r>
            <a:r>
              <a:rPr lang="en-US" noProof="0" dirty="0" err="1" smtClean="0">
                <a:latin typeface="Arial" charset="0"/>
                <a:cs typeface="Arial Unicode MS" charset="0"/>
              </a:rPr>
              <a:t>où</a:t>
            </a:r>
            <a:r>
              <a:rPr lang="en-US" noProof="0" dirty="0" smtClean="0">
                <a:latin typeface="Arial" charset="0"/>
                <a:cs typeface="Arial Unicode MS" charset="0"/>
              </a:rPr>
              <a:t> les </a:t>
            </a:r>
            <a:r>
              <a:rPr lang="en-US" noProof="0" dirty="0" err="1" smtClean="0">
                <a:latin typeface="Arial" charset="0"/>
                <a:cs typeface="Arial Unicode MS" charset="0"/>
              </a:rPr>
              <a:t>formateurs</a:t>
            </a:r>
            <a:r>
              <a:rPr lang="en-US" noProof="0" dirty="0" smtClean="0">
                <a:latin typeface="Arial" charset="0"/>
                <a:cs typeface="Arial Unicode MS" charset="0"/>
              </a:rPr>
              <a:t> </a:t>
            </a:r>
            <a:r>
              <a:rPr lang="en-US" noProof="0" dirty="0" err="1" smtClean="0">
                <a:latin typeface="Arial" charset="0"/>
                <a:cs typeface="Arial Unicode MS" charset="0"/>
              </a:rPr>
              <a:t>seront</a:t>
            </a:r>
            <a:r>
              <a:rPr lang="en-US" noProof="0" dirty="0" smtClean="0">
                <a:latin typeface="Arial" charset="0"/>
                <a:cs typeface="Arial Unicode MS" charset="0"/>
              </a:rPr>
              <a:t> à </a:t>
            </a:r>
            <a:r>
              <a:rPr lang="en-US" noProof="0" dirty="0" err="1" smtClean="0">
                <a:latin typeface="Arial" charset="0"/>
                <a:cs typeface="Arial Unicode MS" charset="0"/>
              </a:rPr>
              <a:t>votre</a:t>
            </a:r>
            <a:r>
              <a:rPr lang="en-US" noProof="0" dirty="0" smtClean="0">
                <a:latin typeface="Arial" charset="0"/>
                <a:cs typeface="Arial Unicode MS" charset="0"/>
              </a:rPr>
              <a:t> disposition pour </a:t>
            </a:r>
            <a:r>
              <a:rPr lang="en-US" noProof="0" dirty="0" err="1" smtClean="0">
                <a:latin typeface="Arial" charset="0"/>
                <a:cs typeface="Arial Unicode MS" charset="0"/>
              </a:rPr>
              <a:t>discuter</a:t>
            </a:r>
            <a:r>
              <a:rPr lang="en-US" noProof="0" dirty="0" smtClean="0">
                <a:latin typeface="Arial" charset="0"/>
                <a:cs typeface="Arial Unicode MS" charset="0"/>
              </a:rPr>
              <a:t> comment </a:t>
            </a:r>
            <a:r>
              <a:rPr lang="en-US" noProof="0" dirty="0" err="1" smtClean="0">
                <a:latin typeface="Arial" charset="0"/>
                <a:cs typeface="Arial Unicode MS" charset="0"/>
              </a:rPr>
              <a:t>approcher</a:t>
            </a:r>
            <a:r>
              <a:rPr lang="en-US" noProof="0" dirty="0" smtClean="0">
                <a:latin typeface="Arial" charset="0"/>
                <a:cs typeface="Arial Unicode MS" charset="0"/>
              </a:rPr>
              <a:t> </a:t>
            </a:r>
            <a:r>
              <a:rPr lang="en-US" noProof="0" dirty="0" err="1" smtClean="0">
                <a:latin typeface="Arial" charset="0"/>
                <a:cs typeface="Arial Unicode MS" charset="0"/>
              </a:rPr>
              <a:t>vos</a:t>
            </a:r>
            <a:r>
              <a:rPr lang="en-US" noProof="0" dirty="0" smtClean="0">
                <a:latin typeface="Arial" charset="0"/>
                <a:cs typeface="Arial Unicode MS" charset="0"/>
              </a:rPr>
              <a:t> </a:t>
            </a:r>
            <a:r>
              <a:rPr lang="en-US" noProof="0" dirty="0" err="1" smtClean="0">
                <a:latin typeface="Arial" charset="0"/>
                <a:cs typeface="Arial Unicode MS" charset="0"/>
              </a:rPr>
              <a:t>projets</a:t>
            </a:r>
            <a:r>
              <a:rPr lang="en-US" noProof="0" dirty="0" smtClean="0">
                <a:latin typeface="Arial" charset="0"/>
                <a:cs typeface="Arial Unicode MS" charset="0"/>
              </a:rPr>
              <a:t> </a:t>
            </a:r>
            <a:r>
              <a:rPr lang="en-US" noProof="0" dirty="0" err="1" smtClean="0">
                <a:latin typeface="Arial" charset="0"/>
                <a:cs typeface="Arial Unicode MS" charset="0"/>
              </a:rPr>
              <a:t>individuels</a:t>
            </a:r>
            <a:r>
              <a:rPr lang="en-US" noProof="0" dirty="0" smtClean="0">
                <a:latin typeface="Arial" charset="0"/>
                <a:cs typeface="Arial Unicode MS" charset="0"/>
              </a:rPr>
              <a:t>, </a:t>
            </a:r>
            <a:r>
              <a:rPr lang="en-US" noProof="0" dirty="0" err="1" smtClean="0">
                <a:latin typeface="Arial" charset="0"/>
                <a:cs typeface="Arial Unicode MS" charset="0"/>
              </a:rPr>
              <a:t>répondre</a:t>
            </a:r>
            <a:r>
              <a:rPr lang="en-US" noProof="0" dirty="0" smtClean="0">
                <a:latin typeface="Arial" charset="0"/>
                <a:cs typeface="Arial Unicode MS" charset="0"/>
              </a:rPr>
              <a:t> à des questions </a:t>
            </a:r>
            <a:r>
              <a:rPr lang="en-US" noProof="0" dirty="0" err="1" smtClean="0">
                <a:latin typeface="Arial" charset="0"/>
                <a:cs typeface="Arial Unicode MS" charset="0"/>
              </a:rPr>
              <a:t>soulevées</a:t>
            </a:r>
            <a:r>
              <a:rPr lang="en-US" noProof="0" dirty="0" smtClean="0">
                <a:latin typeface="Arial" charset="0"/>
                <a:cs typeface="Arial Unicode MS" charset="0"/>
              </a:rPr>
              <a:t> pendant la formation etc.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6"/>
          <p:cNvSpPr>
            <a:spLocks noGrp="1" noChangeArrowheads="1"/>
          </p:cNvSpPr>
          <p:nvPr>
            <p:ph type="sldNum" sz="quarter"/>
          </p:nvPr>
        </p:nvSpPr>
        <p:spPr>
          <a:noFill/>
        </p:spPr>
        <p:txBody>
          <a:bodyPr/>
          <a:lstStyle/>
          <a:p>
            <a:fld id="{44A44337-32A0-422B-A9CD-BD25EB2175E4}" type="slidenum">
              <a:rPr lang="fr-FR"/>
              <a:pPr/>
              <a:t>20</a:t>
            </a:fld>
            <a:endParaRPr lang="fr-FR"/>
          </a:p>
        </p:txBody>
      </p:sp>
      <p:sp>
        <p:nvSpPr>
          <p:cNvPr id="11878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8788" name="Text Box 2"/>
          <p:cNvSpPr txBox="1">
            <a:spLocks noGrp="1" noChangeArrowheads="1"/>
          </p:cNvSpPr>
          <p:nvPr>
            <p:ph type="body" idx="1"/>
          </p:nvPr>
        </p:nvSpPr>
        <p:spPr>
          <a:xfrm>
            <a:off x="707411" y="4253501"/>
            <a:ext cx="5662254" cy="670136"/>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trois manières de lancer le code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barre d'outils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bouton droit de la souris puis </a:t>
            </a:r>
            <a:r>
              <a:rPr lang="fr-FR" err="1" smtClean="0">
                <a:latin typeface="Arial" charset="0"/>
                <a:cs typeface="Arial Unicode MS" charset="0"/>
              </a:rPr>
              <a:t>Run</a:t>
            </a:r>
            <a:r>
              <a:rPr lang="fr-FR" smtClean="0">
                <a:latin typeface="Arial" charset="0"/>
                <a:cs typeface="Arial Unicode MS" charset="0"/>
              </a:rPr>
              <a:t> as... &gt; Java Application</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Alt+Shift+X J</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6"/>
          <p:cNvSpPr>
            <a:spLocks noGrp="1" noChangeArrowheads="1"/>
          </p:cNvSpPr>
          <p:nvPr>
            <p:ph type="sldNum" sz="quarter"/>
          </p:nvPr>
        </p:nvSpPr>
        <p:spPr>
          <a:noFill/>
        </p:spPr>
        <p:txBody>
          <a:bodyPr/>
          <a:lstStyle/>
          <a:p>
            <a:fld id="{A43F3DBC-56A8-4B8F-958A-401065F4AFB3}" type="slidenum">
              <a:rPr lang="fr-FR"/>
              <a:pPr/>
              <a:t>21</a:t>
            </a:fld>
            <a:endParaRPr lang="fr-FR"/>
          </a:p>
        </p:txBody>
      </p:sp>
      <p:sp>
        <p:nvSpPr>
          <p:cNvPr id="11981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19812" name="Text Box 2"/>
          <p:cNvSpPr txBox="1">
            <a:spLocks noGrp="1" noChangeArrowheads="1"/>
          </p:cNvSpPr>
          <p:nvPr>
            <p:ph type="body" idx="1"/>
          </p:nvPr>
        </p:nvSpPr>
        <p:spPr>
          <a:xfrm>
            <a:off x="707411" y="4253501"/>
            <a:ext cx="5662254" cy="837670"/>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Première session pratique : le parallélisme dans sa plus simple expression – il faut juste quelques caractères ('[', ']', '||') pour commencer et finir des opérations parallèles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Pas de primitives compliquées, pas d'effets de bord – juste l'essence...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p:cNvSpPr>
            <a:spLocks noGrp="1" noChangeArrowheads="1"/>
          </p:cNvSpPr>
          <p:nvPr>
            <p:ph type="sldNum" sz="quarter"/>
          </p:nvPr>
        </p:nvSpPr>
        <p:spPr>
          <a:noFill/>
        </p:spPr>
        <p:txBody>
          <a:bodyPr/>
          <a:lstStyle/>
          <a:p>
            <a:fld id="{2A1A6B7D-1173-4A09-870A-06DCAE68F9C8}" type="slidenum">
              <a:rPr lang="fr-FR"/>
              <a:pPr/>
              <a:t>22</a:t>
            </a:fld>
            <a:endParaRPr lang="fr-FR"/>
          </a:p>
        </p:txBody>
      </p:sp>
      <p:sp>
        <p:nvSpPr>
          <p:cNvPr id="12083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2083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continue sur le même exemple de Hello World qui a été vu il y quelques instants.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En relançant le programme plusieurs fois on note que l'ordre des messages n'est pas toujours le même ==&gt; le parallélisme introduit un degré de liberté qu'on n'avait pas dans le code séquentiel.</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ne sait pas lequel des deux messages s'affichera en premier, mais on voit qu'à chaque exécution les deux messages seront affichés et qu'après l'affichage des deux messages le programme finira son exécution.  En d'autres mots, quel que soit l'ordre d'affichage on observe toujours deux propriétés : 1) toutes les actions parallèles sont exécutées et 2) le programme se termine.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est temps de regarder comment c'est exprimé dans le code...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6"/>
          <p:cNvSpPr>
            <a:spLocks noGrp="1" noChangeArrowheads="1"/>
          </p:cNvSpPr>
          <p:nvPr>
            <p:ph type="sldNum" sz="quarter"/>
          </p:nvPr>
        </p:nvSpPr>
        <p:spPr>
          <a:noFill/>
        </p:spPr>
        <p:txBody>
          <a:bodyPr/>
          <a:lstStyle/>
          <a:p>
            <a:fld id="{25EE8CA7-D759-494B-B1FF-7B29A224B7A2}" type="slidenum">
              <a:rPr lang="fr-FR"/>
              <a:pPr/>
              <a:t>23</a:t>
            </a:fld>
            <a:endParaRPr lang="fr-FR"/>
          </a:p>
        </p:txBody>
      </p:sp>
      <p:sp>
        <p:nvSpPr>
          <p:cNvPr id="12185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21860" name="Text Box 2"/>
          <p:cNvSpPr txBox="1">
            <a:spLocks noGrp="1" noChangeArrowheads="1"/>
          </p:cNvSpPr>
          <p:nvPr>
            <p:ph type="body" idx="1"/>
          </p:nvPr>
        </p:nvSpPr>
        <p:spPr>
          <a:xfrm>
            <a:off x="707411" y="4253501"/>
            <a:ext cx="5662254" cy="1683317"/>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faut juste deux ingrédients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barres verticales pour dire 'ici commence un bout de code qui peut s'exécuter en parallèle avec d'autres bouts de code' ; les deux barres commencent une </a:t>
            </a:r>
            <a:r>
              <a:rPr lang="fr-FR" b="1" i="1" smtClean="0">
                <a:latin typeface="Arial" charset="0"/>
                <a:cs typeface="Arial Unicode MS" charset="0"/>
              </a:rPr>
              <a:t>branche parallèle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crochets pour dire quand commence et quand finit l'ensemble des choses 'à faire en parallèle' ; cette région est appelée un </a:t>
            </a:r>
            <a:r>
              <a:rPr lang="fr-FR" b="1" i="1" smtClean="0">
                <a:latin typeface="Arial" charset="0"/>
                <a:cs typeface="Arial Unicode MS" charset="0"/>
              </a:rPr>
              <a:t>bloc parallèle.</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b="1" i="1"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 NB jamais on ne le dira jamais assez : pour s'exécuter en parallèle, les tâches doivent être indépendantes...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p:cNvSpPr>
            <a:spLocks noGrp="1" noChangeArrowheads="1"/>
          </p:cNvSpPr>
          <p:nvPr>
            <p:ph type="sldNum" sz="quarter"/>
          </p:nvPr>
        </p:nvSpPr>
        <p:spPr>
          <a:noFill/>
        </p:spPr>
        <p:txBody>
          <a:bodyPr/>
          <a:lstStyle/>
          <a:p>
            <a:fld id="{7A63F519-441C-45AD-BDF0-60F7DEF0CBEA}" type="slidenum">
              <a:rPr lang="fr-FR"/>
              <a:pPr/>
              <a:t>24</a:t>
            </a:fld>
            <a:endParaRPr lang="fr-FR"/>
          </a:p>
        </p:txBody>
      </p:sp>
      <p:sp>
        <p:nvSpPr>
          <p:cNvPr id="12288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22884" name="Text Box 2"/>
          <p:cNvSpPr txBox="1">
            <a:spLocks noGrp="1" noChangeArrowheads="1"/>
          </p:cNvSpPr>
          <p:nvPr>
            <p:ph type="body" idx="1"/>
          </p:nvPr>
        </p:nvSpPr>
        <p:spPr>
          <a:xfrm>
            <a:off x="707411" y="4253501"/>
            <a:ext cx="5662254" cy="837670"/>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Objectif : apprendre à lire une composition parallèle et comprendre son comportement (indépendance des branches et critère de terminaison)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D'abord sur le texte du programme, puis (transparent suivant) de manière graphique.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38AED2E4-DC26-488C-9115-94579609A533}" type="slidenum">
              <a:rPr lang="fr-FR" smtClean="0"/>
              <a:pPr>
                <a:defRPr/>
              </a:pPr>
              <a:t>25</a:t>
            </a:fld>
            <a:endParaRPr lang="fr-FR"/>
          </a:p>
        </p:txBody>
      </p:sp>
    </p:spTree>
    <p:extLst>
      <p:ext uri="{BB962C8B-B14F-4D97-AF65-F5344CB8AC3E}">
        <p14:creationId xmlns:p14="http://schemas.microsoft.com/office/powerpoint/2010/main" val="939956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38AED2E4-DC26-488C-9115-94579609A533}" type="slidenum">
              <a:rPr lang="fr-FR" smtClean="0"/>
              <a:pPr>
                <a:defRPr/>
              </a:pPr>
              <a:t>26</a:t>
            </a:fld>
            <a:endParaRPr lang="fr-FR"/>
          </a:p>
        </p:txBody>
      </p:sp>
    </p:spTree>
    <p:extLst>
      <p:ext uri="{BB962C8B-B14F-4D97-AF65-F5344CB8AC3E}">
        <p14:creationId xmlns:p14="http://schemas.microsoft.com/office/powerpoint/2010/main" val="606248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07738" y="4253590"/>
            <a:ext cx="5661566" cy="3954178"/>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t>'Start' s'affiche toujours </a:t>
            </a:r>
            <a:r>
              <a:rPr lang="fr-FR" b="1" i="1"/>
              <a:t>avant</a:t>
            </a:r>
            <a:r>
              <a:rPr lang="fr-FR"/>
              <a:t> Hello et World (qui peuvent arriver dans un ordre quelconque l'un par rapport à l'autre).</a:t>
            </a:r>
          </a:p>
          <a:p>
            <a:pPr lvl="0">
              <a:buNone/>
            </a:pPr>
            <a:endParaRPr lang="fr-FR"/>
          </a:p>
          <a:p>
            <a:pPr lvl="0">
              <a:buNone/>
            </a:pPr>
            <a:r>
              <a:rPr lang="fr-FR"/>
              <a:t>'End' s'affiche toujours </a:t>
            </a:r>
            <a:r>
              <a:rPr lang="fr-FR" b="1" i="1"/>
              <a:t>après</a:t>
            </a:r>
            <a:r>
              <a:rPr lang="fr-FR"/>
              <a:t> Hello et World.</a:t>
            </a:r>
          </a:p>
          <a:p>
            <a:pPr lvl="0">
              <a:buNone/>
            </a:pPr>
            <a:endParaRPr lang="fr-FR"/>
          </a:p>
          <a:p>
            <a:pPr lvl="0">
              <a:buNone/>
            </a:pPr>
            <a:r>
              <a:rPr lang="fr-FR"/>
              <a:t>La signification des crochets est bien respectée :</a:t>
            </a:r>
          </a:p>
          <a:p>
            <a:pPr lvl="0"/>
            <a:r>
              <a:rPr lang="fr-FR"/>
              <a:t>le crochet ouvrant sépare le code précédent du code dans le bloc parallèle, et garantit que le code précédant le bloc s'exécutera en premier</a:t>
            </a:r>
          </a:p>
          <a:p>
            <a:pPr lvl="0"/>
            <a:r>
              <a:rPr lang="fr-FR"/>
              <a:t>le crochet fermant sépare le code du bloc parallèle de ce qui suit, et garantit que l'exécution du bloc parallèle se terminera avant de passer à ce qui le suit.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07738" y="4253591"/>
            <a:ext cx="5661566" cy="837028"/>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t>Le comportement vu graphiquement :</a:t>
            </a:r>
          </a:p>
          <a:p>
            <a:pPr lvl="0"/>
            <a:r>
              <a:rPr lang="fr-FR"/>
              <a:t>le crochet ouvrant = le point où plusieurs flèches se séparent</a:t>
            </a:r>
          </a:p>
          <a:p>
            <a:pPr lvl="0"/>
            <a:r>
              <a:rPr lang="fr-FR"/>
              <a:t>le crochet fermant = le point où plusieurs flèches se rejoignent</a:t>
            </a:r>
          </a:p>
          <a:p>
            <a:pPr lvl="0">
              <a:buNone/>
            </a:pPr>
            <a:endParaRPr lang="fr-FR"/>
          </a:p>
          <a:p>
            <a:pPr lvl="0">
              <a:buNone/>
            </a:pPr>
            <a:r>
              <a:rPr lang="fr-FR"/>
              <a:t>NB : le code fraîchement rajouté par les participants est en </a:t>
            </a:r>
            <a:r>
              <a:rPr lang="fr-FR" b="1" i="1">
                <a:solidFill>
                  <a:srgbClr val="B80047"/>
                </a:solidFill>
              </a:rPr>
              <a:t>rouge</a:t>
            </a:r>
            <a:r>
              <a:rPr lang="fr-FR"/>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p:cNvSpPr>
            <a:spLocks noGrp="1" noChangeArrowheads="1"/>
          </p:cNvSpPr>
          <p:nvPr>
            <p:ph type="sldNum" sz="quarter"/>
          </p:nvPr>
        </p:nvSpPr>
        <p:spPr>
          <a:noFill/>
        </p:spPr>
        <p:txBody>
          <a:bodyPr/>
          <a:lstStyle/>
          <a:p>
            <a:fld id="{29388D14-84B8-418D-BE49-3FAE2084E120}" type="slidenum">
              <a:rPr lang="fr-FR"/>
              <a:pPr/>
              <a:t>29</a:t>
            </a:fld>
            <a:endParaRPr lang="fr-FR"/>
          </a:p>
        </p:txBody>
      </p:sp>
      <p:sp>
        <p:nvSpPr>
          <p:cNvPr id="12493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24932" name="Text Box 2"/>
          <p:cNvSpPr txBox="1">
            <a:spLocks noGrp="1" noChangeArrowheads="1"/>
          </p:cNvSpPr>
          <p:nvPr>
            <p:ph type="body" idx="1"/>
          </p:nvPr>
        </p:nvSpPr>
        <p:spPr>
          <a:xfrm>
            <a:off x="707411" y="4253501"/>
            <a:ext cx="5662254" cy="16806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Voilà, le premier bout de code </a:t>
            </a:r>
            <a:r>
              <a:rPr lang="fr-FR" b="1" i="1" smtClean="0">
                <a:latin typeface="Arial" charset="0"/>
                <a:cs typeface="Arial Unicode MS" charset="0"/>
              </a:rPr>
              <a:t>parallèle</a:t>
            </a:r>
            <a:r>
              <a:rPr lang="fr-FR" smtClean="0">
                <a:latin typeface="Arial" charset="0"/>
                <a:cs typeface="Arial Unicode MS" charset="0"/>
              </a:rPr>
              <a:t> à écrire (taper...) par les participants de leurs propres mains...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En  l'absence de contraintes d'ordre, la troisième branche parallèle est </a:t>
            </a:r>
            <a:r>
              <a:rPr lang="fr-FR" b="1" i="1" smtClean="0">
                <a:latin typeface="Arial" charset="0"/>
                <a:cs typeface="Arial Unicode MS" charset="0"/>
              </a:rPr>
              <a:t>indépendante</a:t>
            </a:r>
            <a:r>
              <a:rPr lang="fr-FR" smtClean="0">
                <a:latin typeface="Arial" charset="0"/>
                <a:cs typeface="Arial Unicode MS" charset="0"/>
              </a:rPr>
              <a:t> des deux branches existantes, elle peut donc s'exécuter dans un ordre quelconque par rapport aux branches Hello et World.</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Elle ne pourra pas, par contre, s'exécuter </a:t>
            </a:r>
            <a:r>
              <a:rPr lang="fr-FR" b="1" i="1" smtClean="0">
                <a:latin typeface="Arial" charset="0"/>
                <a:cs typeface="Arial Unicode MS" charset="0"/>
              </a:rPr>
              <a:t>avant 'Start'</a:t>
            </a:r>
            <a:r>
              <a:rPr lang="fr-FR" smtClean="0">
                <a:latin typeface="Arial" charset="0"/>
                <a:cs typeface="Arial Unicode MS" charset="0"/>
              </a:rPr>
              <a:t> ou </a:t>
            </a:r>
            <a:r>
              <a:rPr lang="fr-FR" b="1" i="1" smtClean="0">
                <a:latin typeface="Arial" charset="0"/>
                <a:cs typeface="Arial Unicode MS" charset="0"/>
              </a:rPr>
              <a:t>après 'End'</a:t>
            </a:r>
            <a:r>
              <a:rPr lang="fr-FR" smtClean="0">
                <a:latin typeface="Arial" charset="0"/>
                <a:cs typeface="Arial Unicode MS" charset="0"/>
              </a:rPr>
              <a:t> car elle reste captive du bloc parallèle (elle ne peut pas 'traverser un crochet').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6"/>
          <p:cNvSpPr>
            <a:spLocks noGrp="1" noChangeArrowheads="1"/>
          </p:cNvSpPr>
          <p:nvPr>
            <p:ph type="sldNum" sz="quarter"/>
          </p:nvPr>
        </p:nvSpPr>
        <p:spPr>
          <a:noFill/>
        </p:spPr>
        <p:txBody>
          <a:bodyPr/>
          <a:lstStyle/>
          <a:p>
            <a:fld id="{5CBE119A-756F-41EF-97B7-7229B06CA9EE}" type="slidenum">
              <a:rPr lang="fr-FR"/>
              <a:pPr/>
              <a:t>3</a:t>
            </a:fld>
            <a:endParaRPr lang="fr-FR" dirty="0"/>
          </a:p>
        </p:txBody>
      </p:sp>
      <p:sp>
        <p:nvSpPr>
          <p:cNvPr id="10137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1380" name="Text Box 2"/>
          <p:cNvSpPr txBox="1">
            <a:spLocks noGrp="1" noChangeArrowheads="1"/>
          </p:cNvSpPr>
          <p:nvPr>
            <p:ph type="body" idx="1"/>
          </p:nvPr>
        </p:nvSpPr>
        <p:spPr>
          <a:xfrm>
            <a:off x="707411" y="4253501"/>
            <a:ext cx="5662254" cy="451809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6"/>
          <p:cNvSpPr>
            <a:spLocks noGrp="1" noChangeArrowheads="1"/>
          </p:cNvSpPr>
          <p:nvPr>
            <p:ph type="sldNum" sz="quarter"/>
          </p:nvPr>
        </p:nvSpPr>
        <p:spPr>
          <a:noFill/>
        </p:spPr>
        <p:txBody>
          <a:bodyPr/>
          <a:lstStyle/>
          <a:p>
            <a:fld id="{58014E40-850C-409E-86C4-FBA1BF7BD4C8}" type="slidenum">
              <a:rPr lang="fr-FR"/>
              <a:pPr/>
              <a:t>30</a:t>
            </a:fld>
            <a:endParaRPr lang="fr-FR"/>
          </a:p>
        </p:txBody>
      </p:sp>
      <p:sp>
        <p:nvSpPr>
          <p:cNvPr id="12595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25956" name="Text Box 2"/>
          <p:cNvSpPr txBox="1">
            <a:spLocks noGrp="1" noChangeArrowheads="1"/>
          </p:cNvSpPr>
          <p:nvPr>
            <p:ph type="body" idx="1"/>
          </p:nvPr>
        </p:nvSpPr>
        <p:spPr>
          <a:xfrm>
            <a:off x="707411" y="4253501"/>
            <a:ext cx="5662254" cy="1341601"/>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Graphiquement : les trois branches sont totalement indépendantes.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NB : le code fraîchement rajouté par les participants est en </a:t>
            </a:r>
            <a:r>
              <a:rPr lang="fr-FR" b="1" i="1" smtClean="0">
                <a:solidFill>
                  <a:srgbClr val="B80047"/>
                </a:solidFill>
                <a:latin typeface="Arial" charset="0"/>
                <a:cs typeface="Arial Unicode MS" charset="0"/>
              </a:rPr>
              <a:t>rouge</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Maintenant que nous avons vu comment mettre trois opérations en parallèle, essayons de le faire avec BEAUCOUP d'opérations.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 Souhaitons la bienvenue aux boucles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6"/>
          <p:cNvSpPr>
            <a:spLocks noGrp="1" noChangeArrowheads="1"/>
          </p:cNvSpPr>
          <p:nvPr>
            <p:ph type="sldNum" sz="quarter"/>
          </p:nvPr>
        </p:nvSpPr>
        <p:spPr>
          <a:noFill/>
        </p:spPr>
        <p:txBody>
          <a:bodyPr/>
          <a:lstStyle/>
          <a:p>
            <a:fld id="{7FECD7BD-6835-4B36-98FD-E530D795B632}" type="slidenum">
              <a:rPr lang="fr-FR"/>
              <a:pPr/>
              <a:t>31</a:t>
            </a:fld>
            <a:endParaRPr lang="fr-FR"/>
          </a:p>
        </p:txBody>
      </p:sp>
      <p:sp>
        <p:nvSpPr>
          <p:cNvPr id="12697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26980"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Avant d'introduire les boucles parallèles notons l'évolution de la notation des boucles dans Java.</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notation ancienne (style 'C') est très contrainte et « explicitement séquentielle » - même la syntaxe impose précisément la progression de l'indice.  Lors du codage initial ou des modifications de la boucle il est </a:t>
            </a:r>
            <a:r>
              <a:rPr lang="fr-FR" err="1" smtClean="0">
                <a:latin typeface="Arial" charset="0"/>
                <a:cs typeface="Arial Unicode MS" charset="0"/>
              </a:rPr>
              <a:t>facil</a:t>
            </a:r>
            <a:r>
              <a:rPr lang="fr-FR" smtClean="0">
                <a:latin typeface="Arial" charset="0"/>
                <a:cs typeface="Arial Unicode MS" charset="0"/>
              </a:rPr>
              <a:t> d'introduire des erreurs (par exemple une valeur omise ou énumérée en trop).</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notation compacte des boucles </a:t>
            </a:r>
            <a:r>
              <a:rPr lang="fr-FR" i="1" smtClean="0">
                <a:latin typeface="Arial" charset="0"/>
                <a:cs typeface="Arial Unicode MS" charset="0"/>
              </a:rPr>
              <a:t>for-</a:t>
            </a:r>
            <a:r>
              <a:rPr lang="fr-FR" i="1" err="1" smtClean="0">
                <a:latin typeface="Arial" charset="0"/>
                <a:cs typeface="Arial Unicode MS" charset="0"/>
              </a:rPr>
              <a:t>each</a:t>
            </a:r>
            <a:r>
              <a:rPr lang="fr-FR" smtClean="0">
                <a:latin typeface="Arial" charset="0"/>
                <a:cs typeface="Arial Unicode MS" charset="0"/>
              </a:rPr>
              <a:t> (« pour-chaque »), également appelées boucles </a:t>
            </a:r>
            <a:r>
              <a:rPr lang="fr-FR" i="1" smtClean="0">
                <a:latin typeface="Arial" charset="0"/>
                <a:cs typeface="Arial Unicode MS" charset="0"/>
              </a:rPr>
              <a:t>for </a:t>
            </a:r>
            <a:r>
              <a:rPr lang="fr-FR" smtClean="0">
                <a:latin typeface="Arial" charset="0"/>
                <a:cs typeface="Arial Unicode MS" charset="0"/>
              </a:rPr>
              <a:t>améliorées / </a:t>
            </a:r>
            <a:r>
              <a:rPr lang="fr-FR" i="1" err="1" smtClean="0">
                <a:latin typeface="Arial" charset="0"/>
                <a:cs typeface="Arial Unicode MS" charset="0"/>
              </a:rPr>
              <a:t>enhanced</a:t>
            </a:r>
            <a:r>
              <a:rPr lang="fr-FR" i="1" smtClean="0">
                <a:latin typeface="Arial" charset="0"/>
                <a:cs typeface="Arial Unicode MS" charset="0"/>
              </a:rPr>
              <a:t> for </a:t>
            </a:r>
            <a:r>
              <a:rPr lang="fr-FR" i="1" err="1" smtClean="0">
                <a:latin typeface="Arial" charset="0"/>
                <a:cs typeface="Arial Unicode MS" charset="0"/>
              </a:rPr>
              <a:t>loops</a:t>
            </a:r>
            <a:r>
              <a:rPr lang="fr-FR" smtClean="0">
                <a:latin typeface="Arial" charset="0"/>
                <a:cs typeface="Arial Unicode MS" charset="0"/>
              </a:rPr>
              <a:t>) de Java 1.5+ nous rapproche un peu des boucles parallèles, car une spécification détaillée de tous les aspects de la boucle a été remplacée par l'ensemble ordonné (collection ou tableau) de valeurs/éléments à énumérer.  Pas d'incrément explicite, pas de conditions compliquées, juste l'essentiel.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C'était un bon mouvement pour les collections, autant le continuer jusqu'au bout en le généralisant à des intervalles d'entiers.  C'est ce que fait </a:t>
            </a:r>
            <a:r>
              <a:rPr lang="fr-FR" err="1" smtClean="0">
                <a:latin typeface="Arial" charset="0"/>
                <a:cs typeface="Arial Unicode MS" charset="0"/>
              </a:rPr>
              <a:t>Ateji</a:t>
            </a:r>
            <a:r>
              <a:rPr lang="fr-FR" smtClean="0">
                <a:latin typeface="Arial" charset="0"/>
                <a:cs typeface="Arial Unicode MS" charset="0"/>
              </a:rPr>
              <a:t> PX en permettant d'utiliser directement le nombre d'itérations ou un intervalle de valeurs à énumérer. Et bien sûr la possibilité d'y adjoindre les deux barres verticales...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6"/>
          <p:cNvSpPr>
            <a:spLocks noGrp="1" noChangeArrowheads="1"/>
          </p:cNvSpPr>
          <p:nvPr>
            <p:ph type="sldNum" sz="quarter"/>
          </p:nvPr>
        </p:nvSpPr>
        <p:spPr>
          <a:noFill/>
        </p:spPr>
        <p:txBody>
          <a:bodyPr/>
          <a:lstStyle/>
          <a:p>
            <a:fld id="{9F36BC86-FC3F-49B4-975C-34ABF9ED8FE1}" type="slidenum">
              <a:rPr lang="fr-FR"/>
              <a:pPr/>
              <a:t>32</a:t>
            </a:fld>
            <a:endParaRPr lang="fr-FR"/>
          </a:p>
        </p:txBody>
      </p:sp>
      <p:sp>
        <p:nvSpPr>
          <p:cNvPr id="12800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28004" name="Text Box 2"/>
          <p:cNvSpPr txBox="1">
            <a:spLocks noGrp="1" noChangeArrowheads="1"/>
          </p:cNvSpPr>
          <p:nvPr>
            <p:ph type="body" idx="1"/>
          </p:nvPr>
        </p:nvSpPr>
        <p:spPr>
          <a:xfrm>
            <a:off x="691064" y="4250842"/>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err="1" smtClean="0">
                <a:latin typeface="Arial" charset="0"/>
                <a:cs typeface="Arial Unicode MS" charset="0"/>
              </a:rPr>
              <a:t>Ateji</a:t>
            </a:r>
            <a:r>
              <a:rPr lang="fr-FR" smtClean="0">
                <a:latin typeface="Arial" charset="0"/>
                <a:cs typeface="Arial Unicode MS" charset="0"/>
              </a:rPr>
              <a:t> PX introduit ce type de notation compacte pour l'énumération des intervalles d'entiers (que ce soient chars, shorts, </a:t>
            </a:r>
            <a:r>
              <a:rPr lang="fr-FR" err="1" smtClean="0">
                <a:latin typeface="Arial" charset="0"/>
                <a:cs typeface="Arial Unicode MS" charset="0"/>
              </a:rPr>
              <a:t>ints</a:t>
            </a:r>
            <a:r>
              <a:rPr lang="fr-FR" smtClean="0">
                <a:latin typeface="Arial" charset="0"/>
                <a:cs typeface="Arial Unicode MS" charset="0"/>
              </a:rPr>
              <a:t>, ou longs).  Comme on énumère des entiers, l'</a:t>
            </a:r>
            <a:r>
              <a:rPr lang="fr-FR" err="1" smtClean="0">
                <a:latin typeface="Arial" charset="0"/>
                <a:cs typeface="Arial Unicode MS" charset="0"/>
              </a:rPr>
              <a:t>incrémént</a:t>
            </a:r>
            <a:r>
              <a:rPr lang="fr-FR" smtClean="0">
                <a:latin typeface="Arial" charset="0"/>
                <a:cs typeface="Arial Unicode MS" charset="0"/>
              </a:rPr>
              <a:t> est implicitement 1 (unité).</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la version minimaliste il suffit de donner le nombre d'itérations (N dans le fragment de code de gauche) ; la valeur initiale sera implicitement zéro et la dernière valeur énumérée sera N-1, donnant au total N itérations.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Si pour une raison quelconque il est nécessaire de spécifier la borne inférieure (matrices triangulaires etc.), c'est parfaitement possible – on indique alors un intervalle </a:t>
            </a:r>
            <a:r>
              <a:rPr lang="fr-FR" b="1" i="1" smtClean="0">
                <a:latin typeface="Arial" charset="0"/>
                <a:cs typeface="Arial Unicode MS" charset="0"/>
              </a:rPr>
              <a:t>inclusif</a:t>
            </a:r>
            <a:r>
              <a:rPr lang="fr-FR" smtClean="0">
                <a:latin typeface="Arial" charset="0"/>
                <a:cs typeface="Arial Unicode MS" charset="0"/>
              </a:rPr>
              <a:t> des valeurs de l'indice (très important !).  La boucle de droite, équivalente à celle de gauche, aura donc N-1 comme valeur maximale, et non pas N comme on pourrait être tenté d'écrire.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Avec cette notation, on peut bien considérer d'introduire la boucle parallèle – en plus de « pour</a:t>
            </a:r>
            <a:r>
              <a:rPr lang="fr-FR" b="1" i="1" smtClean="0">
                <a:latin typeface="Arial" charset="0"/>
                <a:cs typeface="Arial Unicode MS" charset="0"/>
              </a:rPr>
              <a:t>-chaque</a:t>
            </a:r>
            <a:r>
              <a:rPr lang="fr-FR" smtClean="0">
                <a:latin typeface="Arial" charset="0"/>
                <a:cs typeface="Arial Unicode MS" charset="0"/>
              </a:rPr>
              <a:t> i dans N » on saura dire « pour</a:t>
            </a:r>
            <a:r>
              <a:rPr lang="fr-FR" b="1" i="1" smtClean="0">
                <a:latin typeface="Arial" charset="0"/>
                <a:cs typeface="Arial Unicode MS" charset="0"/>
              </a:rPr>
              <a:t>-tout</a:t>
            </a:r>
            <a:r>
              <a:rPr lang="fr-FR" smtClean="0">
                <a:latin typeface="Arial" charset="0"/>
                <a:cs typeface="Arial Unicode MS" charset="0"/>
              </a:rPr>
              <a:t> i dans N»...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p:nvPr>
        </p:nvSpPr>
        <p:spPr>
          <a:noFill/>
        </p:spPr>
        <p:txBody>
          <a:bodyPr/>
          <a:lstStyle/>
          <a:p>
            <a:fld id="{528F2637-F6CE-4485-BB13-C554BD288467}" type="slidenum">
              <a:rPr lang="fr-FR"/>
              <a:pPr/>
              <a:t>33</a:t>
            </a:fld>
            <a:endParaRPr lang="fr-FR"/>
          </a:p>
        </p:txBody>
      </p:sp>
      <p:sp>
        <p:nvSpPr>
          <p:cNvPr id="12902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29028"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parallélisme c'est simple comme '||'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Ne pas oublier que les itérations doivent être indépendantes... Ici il n'y a plus de 'i++' (même implicite) qui forçait un ordre des calculs.  Désormais, c'est comme les branches parallèles de 'Hello </a:t>
            </a:r>
            <a:r>
              <a:rPr lang="fr-FR" err="1" smtClean="0">
                <a:latin typeface="Arial" charset="0"/>
                <a:cs typeface="Arial Unicode MS" charset="0"/>
              </a:rPr>
              <a:t>Parallel</a:t>
            </a:r>
            <a:r>
              <a:rPr lang="fr-FR" smtClean="0">
                <a:latin typeface="Arial" charset="0"/>
                <a:cs typeface="Arial Unicode MS" charset="0"/>
              </a:rPr>
              <a:t> World' – dans une boucle parallèle l'ordre des itérations peut être quelconque.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Avec </a:t>
            </a:r>
            <a:r>
              <a:rPr lang="fr-FR" b="1" i="1" smtClean="0">
                <a:latin typeface="Arial" charset="0"/>
                <a:cs typeface="Arial Unicode MS" charset="0"/>
              </a:rPr>
              <a:t>for||</a:t>
            </a:r>
            <a:r>
              <a:rPr lang="fr-FR" smtClean="0">
                <a:latin typeface="Arial" charset="0"/>
                <a:cs typeface="Arial Unicode MS" charset="0"/>
              </a:rPr>
              <a:t> on dit juste «</a:t>
            </a:r>
            <a:r>
              <a:rPr lang="fr-FR" b="1" i="1" smtClean="0">
                <a:latin typeface="Arial" charset="0"/>
                <a:cs typeface="Arial Unicode MS" charset="0"/>
              </a:rPr>
              <a:t> pour-tout </a:t>
            </a:r>
            <a:r>
              <a:rPr lang="fr-FR" i="1" smtClean="0">
                <a:latin typeface="Arial" charset="0"/>
                <a:cs typeface="Arial Unicode MS" charset="0"/>
              </a:rPr>
              <a:t>i dans N</a:t>
            </a:r>
            <a:r>
              <a:rPr lang="fr-FR" smtClean="0">
                <a:latin typeface="Arial" charset="0"/>
                <a:cs typeface="Arial Unicode MS" charset="0"/>
              </a:rPr>
              <a:t> » sans préciser l'ordre d'énumération (pas même implicitement)... En d'autre mots, on demande que </a:t>
            </a:r>
            <a:r>
              <a:rPr lang="fr-FR" b="1" i="1" smtClean="0">
                <a:latin typeface="Arial" charset="0"/>
                <a:cs typeface="Arial Unicode MS" charset="0"/>
              </a:rPr>
              <a:t>toutes </a:t>
            </a:r>
            <a:r>
              <a:rPr lang="fr-FR" smtClean="0">
                <a:latin typeface="Arial" charset="0"/>
                <a:cs typeface="Arial Unicode MS" charset="0"/>
              </a:rPr>
              <a:t>les itérations spécifiées dans l'en-tête de la boucle soient exécutées, sans se préoccuper de l'ordre.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NB : le vrai parallélisme consistant en exécutions SIMULTANEES des calculs ne sera visible que quand il y aura plusieurs </a:t>
            </a:r>
            <a:r>
              <a:rPr lang="fr-FR" err="1" smtClean="0">
                <a:latin typeface="Arial" charset="0"/>
                <a:cs typeface="Arial Unicode MS" charset="0"/>
              </a:rPr>
              <a:t>coeurs</a:t>
            </a:r>
            <a:r>
              <a:rPr lang="fr-FR" smtClean="0">
                <a:latin typeface="Arial" charset="0"/>
                <a:cs typeface="Arial Unicode MS" charset="0"/>
              </a:rPr>
              <a:t> et/ou </a:t>
            </a:r>
            <a:r>
              <a:rPr lang="fr-FR" err="1" smtClean="0">
                <a:latin typeface="Arial" charset="0"/>
                <a:cs typeface="Arial Unicode MS" charset="0"/>
              </a:rPr>
              <a:t>pluseurs</a:t>
            </a:r>
            <a:r>
              <a:rPr lang="fr-FR" smtClean="0">
                <a:latin typeface="Arial" charset="0"/>
                <a:cs typeface="Arial Unicode MS" charset="0"/>
              </a:rPr>
              <a:t> processeurs dans la machine.  On n'a pas demandé d'apporter des ordis </a:t>
            </a:r>
            <a:r>
              <a:rPr lang="fr-FR" err="1" smtClean="0">
                <a:latin typeface="Arial" charset="0"/>
                <a:cs typeface="Arial Unicode MS" charset="0"/>
              </a:rPr>
              <a:t>multicores</a:t>
            </a:r>
            <a:r>
              <a:rPr lang="fr-FR" smtClean="0">
                <a:latin typeface="Arial" charset="0"/>
                <a:cs typeface="Arial Unicode MS" charset="0"/>
              </a:rPr>
              <a:t> pour rien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38AED2E4-DC26-488C-9115-94579609A533}" type="slidenum">
              <a:rPr lang="fr-FR" smtClean="0"/>
              <a:pPr>
                <a:defRPr/>
              </a:pPr>
              <a:t>34</a:t>
            </a:fld>
            <a:endParaRPr lang="fr-FR"/>
          </a:p>
        </p:txBody>
      </p:sp>
    </p:spTree>
    <p:extLst>
      <p:ext uri="{BB962C8B-B14F-4D97-AF65-F5344CB8AC3E}">
        <p14:creationId xmlns:p14="http://schemas.microsoft.com/office/powerpoint/2010/main" val="406879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6"/>
          <p:cNvSpPr>
            <a:spLocks noGrp="1" noChangeArrowheads="1"/>
          </p:cNvSpPr>
          <p:nvPr>
            <p:ph type="sldNum" sz="quarter"/>
          </p:nvPr>
        </p:nvSpPr>
        <p:spPr>
          <a:noFill/>
        </p:spPr>
        <p:txBody>
          <a:bodyPr/>
          <a:lstStyle/>
          <a:p>
            <a:fld id="{35DB63FF-A8CF-4A0C-AF33-8C53FD8C17F0}" type="slidenum">
              <a:rPr lang="fr-FR"/>
              <a:pPr/>
              <a:t>35</a:t>
            </a:fld>
            <a:endParaRPr lang="fr-FR"/>
          </a:p>
        </p:txBody>
      </p:sp>
      <p:sp>
        <p:nvSpPr>
          <p:cNvPr id="13005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0052"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formule de base, juste pour rappel...</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peut rajouter que tous les </a:t>
            </a:r>
            <a:r>
              <a:rPr lang="fr-FR" err="1" smtClean="0">
                <a:latin typeface="Arial" charset="0"/>
                <a:cs typeface="Arial Unicode MS" charset="0"/>
              </a:rPr>
              <a:t>informaticients</a:t>
            </a:r>
            <a:r>
              <a:rPr lang="fr-FR" smtClean="0">
                <a:latin typeface="Arial" charset="0"/>
                <a:cs typeface="Arial Unicode MS" charset="0"/>
              </a:rPr>
              <a:t> et tous ceux qui font du parallélisme doivent en passer par là.</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6"/>
          <p:cNvSpPr>
            <a:spLocks noGrp="1" noChangeArrowheads="1"/>
          </p:cNvSpPr>
          <p:nvPr>
            <p:ph type="sldNum" sz="quarter"/>
          </p:nvPr>
        </p:nvSpPr>
        <p:spPr>
          <a:noFill/>
        </p:spPr>
        <p:txBody>
          <a:bodyPr/>
          <a:lstStyle/>
          <a:p>
            <a:fld id="{36DD9BBC-9286-4523-986A-CA6D2963CC27}" type="slidenum">
              <a:rPr lang="fr-FR"/>
              <a:pPr/>
              <a:t>36</a:t>
            </a:fld>
            <a:endParaRPr lang="fr-FR"/>
          </a:p>
        </p:txBody>
      </p:sp>
      <p:sp>
        <p:nvSpPr>
          <p:cNvPr id="13107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107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boucle sur 'k' : porte ouverte sur les réductions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En fait, il y a plein de </a:t>
            </a:r>
            <a:r>
              <a:rPr lang="fr-FR" err="1" smtClean="0">
                <a:latin typeface="Arial" charset="0"/>
                <a:cs typeface="Arial Unicode MS" charset="0"/>
              </a:rPr>
              <a:t>parallélisations</a:t>
            </a:r>
            <a:r>
              <a:rPr lang="fr-FR" smtClean="0">
                <a:latin typeface="Arial" charset="0"/>
                <a:cs typeface="Arial Unicode MS" charset="0"/>
              </a:rPr>
              <a:t> possibles, surtout en comptant les permutations des boucles.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commence par la boucle la plus externe : beaucoup de calculs par itération = des tâches bien visibles en termes de charge de calcul.</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6"/>
          <p:cNvSpPr>
            <a:spLocks noGrp="1" noChangeArrowheads="1"/>
          </p:cNvSpPr>
          <p:nvPr>
            <p:ph type="sldNum" sz="quarter"/>
          </p:nvPr>
        </p:nvSpPr>
        <p:spPr>
          <a:noFill/>
        </p:spPr>
        <p:txBody>
          <a:bodyPr/>
          <a:lstStyle/>
          <a:p>
            <a:fld id="{534F8EB8-DAF8-4DDC-A49F-646E7073DE13}" type="slidenum">
              <a:rPr lang="fr-FR"/>
              <a:pPr/>
              <a:t>37</a:t>
            </a:fld>
            <a:endParaRPr lang="fr-FR"/>
          </a:p>
        </p:txBody>
      </p:sp>
      <p:sp>
        <p:nvSpPr>
          <p:cNvPr id="13209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2100" name="Text Box 2"/>
          <p:cNvSpPr txBox="1">
            <a:spLocks noGrp="1" noChangeArrowheads="1"/>
          </p:cNvSpPr>
          <p:nvPr>
            <p:ph type="body" idx="1"/>
          </p:nvPr>
        </p:nvSpPr>
        <p:spPr>
          <a:xfrm>
            <a:off x="707411" y="4253501"/>
            <a:ext cx="5662254" cy="3357326"/>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Si les participants font du calcul numérique, les discussions sur les vertus relatives des différentes organisations des boucles iront bon train...  Le résultat final devrait donner une surprise plaisante à condition d'avoir un processeur </a:t>
            </a:r>
            <a:r>
              <a:rPr lang="fr-FR" err="1" smtClean="0">
                <a:latin typeface="Arial" charset="0"/>
                <a:cs typeface="Arial Unicode MS" charset="0"/>
              </a:rPr>
              <a:t>multicore</a:t>
            </a:r>
            <a:r>
              <a:rPr lang="fr-FR" smtClean="0">
                <a:latin typeface="Arial" charset="0"/>
                <a:cs typeface="Arial Unicode MS" charset="0"/>
              </a:rPr>
              <a:t> sous la main.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b="1" i="1"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b="1" i="1" smtClean="0">
                <a:latin typeface="Arial" charset="0"/>
                <a:cs typeface="Arial Unicode MS" charset="0"/>
              </a:rPr>
              <a:t>Version courante de l'exercice :</a:t>
            </a:r>
            <a:r>
              <a:rPr lang="fr-FR" smtClean="0">
                <a:latin typeface="Arial" charset="0"/>
                <a:cs typeface="Arial Unicode MS" charset="0"/>
              </a:rPr>
              <a:t> l'exemple de produit de matrices pris dans les exemples PX.  Les participants les plus rapides peuvent jouer sur les tailles des matrices et regarder les performances sous une charge plus grande (matrices de 400 x 400, par exemple).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b="1" i="1" smtClean="0">
                <a:latin typeface="Arial" charset="0"/>
                <a:cs typeface="Arial Unicode MS" charset="0"/>
              </a:rPr>
              <a:t>Version minimale de l'exercice :</a:t>
            </a:r>
            <a:r>
              <a:rPr lang="fr-FR" smtClean="0">
                <a:latin typeface="Arial" charset="0"/>
                <a:cs typeface="Arial Unicode MS" charset="0"/>
              </a:rPr>
              <a:t> adaptation (simplification) de l'exemple du produit de matrices pris dans les exemples PX.</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b="1" i="1" smtClean="0">
                <a:latin typeface="Arial" charset="0"/>
                <a:cs typeface="Arial Unicode MS" charset="0"/>
              </a:rPr>
              <a:t>Version idéale de l'exercice :</a:t>
            </a:r>
            <a:r>
              <a:rPr lang="fr-FR" smtClean="0">
                <a:latin typeface="Arial" charset="0"/>
                <a:cs typeface="Arial Unicode MS" charset="0"/>
              </a:rPr>
              <a:t> exemple avec visualisation graphique de la matrice dans laquelle des bandes entières changent de couleur quand un bloc d'itérations se termine (ou de manière plus générale, au fur et à mesure des calculs).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Cet exercice termine la première session du matin et devrait déboucher sur la pause café...</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6"/>
          <p:cNvSpPr>
            <a:spLocks noGrp="1" noChangeArrowheads="1"/>
          </p:cNvSpPr>
          <p:nvPr>
            <p:ph type="sldNum" sz="quarter"/>
          </p:nvPr>
        </p:nvSpPr>
        <p:spPr>
          <a:noFill/>
        </p:spPr>
        <p:txBody>
          <a:bodyPr/>
          <a:lstStyle/>
          <a:p>
            <a:fld id="{163A6EC6-6C8D-4B90-BA17-5352441532B2}" type="slidenum">
              <a:rPr lang="fr-FR"/>
              <a:pPr/>
              <a:t>38</a:t>
            </a:fld>
            <a:endParaRPr lang="fr-FR"/>
          </a:p>
        </p:txBody>
      </p:sp>
      <p:sp>
        <p:nvSpPr>
          <p:cNvPr id="13312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3124" name="Text Box 2"/>
          <p:cNvSpPr txBox="1">
            <a:spLocks noGrp="1" noChangeArrowheads="1"/>
          </p:cNvSpPr>
          <p:nvPr>
            <p:ph type="body" idx="1"/>
          </p:nvPr>
        </p:nvSpPr>
        <p:spPr>
          <a:xfrm>
            <a:off x="707411" y="4253501"/>
            <a:ext cx="5662254" cy="351422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Jusqu'ici, les branches parallèles et les itérations des boucles parallèles étaient totalement indépendantes les unes des autres et faisaient des calculs sur des données séparées.</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Or ce n'est pas toujours si facile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y a parfois des contraintes d'ordre, par exemple 'faire A avant B' (afficher Hello avant World) sans pour autant avoir à perdre tout le parallélisme ; une mise en séquence brutale N'EST PAS une option</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 il faut parfois se passer des informations entre branches ou itérations.</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communications et les synchronisations permettent de gérer ces deux aspects.  Dans le modèle du parallélisme utilisé par </a:t>
            </a:r>
            <a:r>
              <a:rPr lang="fr-FR" err="1" smtClean="0">
                <a:latin typeface="Arial" charset="0"/>
                <a:cs typeface="Arial Unicode MS" charset="0"/>
              </a:rPr>
              <a:t>Ateji</a:t>
            </a:r>
            <a:r>
              <a:rPr lang="fr-FR" smtClean="0">
                <a:latin typeface="Arial" charset="0"/>
                <a:cs typeface="Arial Unicode MS" charset="0"/>
              </a:rPr>
              <a:t> PX, ces deux concepts sont intimement liés, les communications jouant le rôle du principal mécanisme de synchronisation entre calculs parallèles en cours d'exécution</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(note : les débuts et les fins d'exécution de blocs et boucles parallèles sont aussi une forme de synchronisation, mais elle est très « radicale » - uniquement création ou terminaison de branches parallèles). </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6"/>
          <p:cNvSpPr>
            <a:spLocks noGrp="1" noChangeArrowheads="1"/>
          </p:cNvSpPr>
          <p:nvPr>
            <p:ph type="sldNum" sz="quarter"/>
          </p:nvPr>
        </p:nvSpPr>
        <p:spPr>
          <a:noFill/>
        </p:spPr>
        <p:txBody>
          <a:bodyPr/>
          <a:lstStyle/>
          <a:p>
            <a:fld id="{CBADE5B7-357D-4328-BFEA-F11660309BF0}" type="slidenum">
              <a:rPr lang="fr-FR"/>
              <a:pPr/>
              <a:t>39</a:t>
            </a:fld>
            <a:endParaRPr lang="fr-FR"/>
          </a:p>
        </p:txBody>
      </p:sp>
      <p:sp>
        <p:nvSpPr>
          <p:cNvPr id="13414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4148" name="Text Box 2"/>
          <p:cNvSpPr txBox="1">
            <a:spLocks noGrp="1" noChangeArrowheads="1"/>
          </p:cNvSpPr>
          <p:nvPr>
            <p:ph type="body" idx="1"/>
          </p:nvPr>
        </p:nvSpPr>
        <p:spPr>
          <a:xfrm>
            <a:off x="707411" y="4253501"/>
            <a:ext cx="5662254" cy="4019484"/>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Variables partagées = conflits d'accès, comme dans le cas de plusieurs personnes qui veulent travailler sur un même rapport. Plusieurs personnes peuvent le lire en même temps, mais une seule doit le changer à la fois (et les lecteurs doivent attendre la fin des </a:t>
            </a:r>
            <a:r>
              <a:rPr lang="fr-FR" err="1" smtClean="0">
                <a:latin typeface="Arial" charset="0"/>
                <a:cs typeface="Arial Unicode MS" charset="0"/>
              </a:rPr>
              <a:t>modifs</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y a bien sûr la possibilité de diviser le rapport en parts indépendantes (coucou ! C'est encore du parallélisme), mais tout ce qu'on fait c'est de changer d'échelle : chaque part ne peut avoir qu'un seul rédacteur, et les lecteurs doivent attendre que le rédacteur finisse d'éditer sa part du document.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Bénéfice collatéral de la communication explicite : on ne transmet que le nécessaire, donc on fait moins d'accès distants.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communications et les synchronisations permettent de définir et de contrôler l'ordre des exécutions de branches parallèles : il y a ce qui est </a:t>
            </a:r>
            <a:r>
              <a:rPr lang="fr-FR" b="1" i="1" smtClean="0">
                <a:latin typeface="Arial" charset="0"/>
                <a:cs typeface="Arial Unicode MS" charset="0"/>
              </a:rPr>
              <a:t>avant</a:t>
            </a:r>
            <a:r>
              <a:rPr lang="fr-FR" smtClean="0">
                <a:latin typeface="Arial" charset="0"/>
                <a:cs typeface="Arial Unicode MS" charset="0"/>
              </a:rPr>
              <a:t> et ce qui est </a:t>
            </a:r>
            <a:r>
              <a:rPr lang="fr-FR" b="1" i="1" smtClean="0">
                <a:latin typeface="Arial" charset="0"/>
                <a:cs typeface="Arial Unicode MS" charset="0"/>
              </a:rPr>
              <a:t>après</a:t>
            </a:r>
            <a:r>
              <a:rPr lang="fr-FR" smtClean="0">
                <a:latin typeface="Arial" charset="0"/>
                <a:cs typeface="Arial Unicode MS" charset="0"/>
              </a:rPr>
              <a:t> une opération de communication ou de synchronisation, et bien sûr l'opération elle-même qui implique une coordination entre deux entités.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En fait, on verra dans quelques instants que dans </a:t>
            </a:r>
            <a:r>
              <a:rPr lang="fr-FR" err="1" smtClean="0">
                <a:latin typeface="Arial" charset="0"/>
                <a:cs typeface="Arial Unicode MS" charset="0"/>
              </a:rPr>
              <a:t>Ateji</a:t>
            </a:r>
            <a:r>
              <a:rPr lang="fr-FR" smtClean="0">
                <a:latin typeface="Arial" charset="0"/>
                <a:cs typeface="Arial Unicode MS" charset="0"/>
              </a:rPr>
              <a:t> PX une opération de communication est toujours synonyme d'une synchronisation.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p:cNvSpPr>
            <a:spLocks noGrp="1" noChangeArrowheads="1"/>
          </p:cNvSpPr>
          <p:nvPr>
            <p:ph type="sldNum" sz="quarter"/>
          </p:nvPr>
        </p:nvSpPr>
        <p:spPr>
          <a:noFill/>
        </p:spPr>
        <p:txBody>
          <a:bodyPr/>
          <a:lstStyle/>
          <a:p>
            <a:fld id="{57DB081F-6BBD-43D1-B5D3-852886A13CCC}" type="slidenum">
              <a:rPr lang="fr-FR"/>
              <a:pPr/>
              <a:t>4</a:t>
            </a:fld>
            <a:endParaRPr lang="fr-FR" dirty="0"/>
          </a:p>
        </p:txBody>
      </p:sp>
      <p:sp>
        <p:nvSpPr>
          <p:cNvPr id="10240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2404"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La ronde d'introduction (10' – 15')</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C'est le temps d'installation et de présentations mutuelles.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NB : le second formateur (si présent) devrait prendre des notes sur le profil de chaque participant.  Cela permettra de mieux répartir l'effort d'encadrement pendant la formation.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6"/>
          <p:cNvSpPr>
            <a:spLocks noGrp="1" noChangeArrowheads="1"/>
          </p:cNvSpPr>
          <p:nvPr>
            <p:ph type="sldNum" sz="quarter"/>
          </p:nvPr>
        </p:nvSpPr>
        <p:spPr>
          <a:noFill/>
        </p:spPr>
        <p:txBody>
          <a:bodyPr/>
          <a:lstStyle/>
          <a:p>
            <a:fld id="{569BE1A2-4546-423E-BAFC-3743EB8C8638}" type="slidenum">
              <a:rPr lang="fr-FR"/>
              <a:pPr/>
              <a:t>40</a:t>
            </a:fld>
            <a:endParaRPr lang="fr-FR"/>
          </a:p>
        </p:txBody>
      </p:sp>
      <p:sp>
        <p:nvSpPr>
          <p:cNvPr id="13517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5172" name="Text Box 2"/>
          <p:cNvSpPr txBox="1">
            <a:spLocks noGrp="1" noChangeArrowheads="1"/>
          </p:cNvSpPr>
          <p:nvPr>
            <p:ph type="body" idx="1"/>
          </p:nvPr>
        </p:nvSpPr>
        <p:spPr>
          <a:xfrm>
            <a:off x="707411" y="4253501"/>
            <a:ext cx="5662254" cy="2175282"/>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signaux permettent de notifier des </a:t>
            </a:r>
            <a:r>
              <a:rPr lang="fr-FR" err="1" smtClean="0">
                <a:latin typeface="Arial" charset="0"/>
                <a:cs typeface="Arial Unicode MS" charset="0"/>
              </a:rPr>
              <a:t>évenements</a:t>
            </a:r>
            <a:r>
              <a:rPr lang="fr-FR" smtClean="0">
                <a:latin typeface="Arial" charset="0"/>
                <a:cs typeface="Arial Unicode MS" charset="0"/>
              </a:rPr>
              <a:t>.  Il y a bien passage d'information, mais pas de transmission de valeurs.</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Critères de choix entre passage par copie/référence :</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nature des accès (lecture/écriture) ; le passage par référence est meilleur en lecture (peu ou pas de synchros nécessaires) ; la copie complète est meilleure en cas de </a:t>
            </a:r>
            <a:r>
              <a:rPr lang="fr-FR" err="1" smtClean="0">
                <a:latin typeface="Arial" charset="0"/>
                <a:cs typeface="Arial Unicode MS" charset="0"/>
              </a:rPr>
              <a:t>beacoup</a:t>
            </a:r>
            <a:r>
              <a:rPr lang="fr-FR" smtClean="0">
                <a:latin typeface="Arial" charset="0"/>
                <a:cs typeface="Arial Unicode MS" charset="0"/>
              </a:rPr>
              <a:t> de modifications concurrentes – on fusionne les deltas à la fin du bloc parallèle.</a:t>
            </a:r>
            <a:br>
              <a:rPr lang="fr-FR" smtClean="0">
                <a:latin typeface="Arial" charset="0"/>
                <a:cs typeface="Arial Unicode MS" charset="0"/>
              </a:rPr>
            </a:b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fréquence des accès (occasionnels / répétés) – en cas d'accès répétés mieux vaut faire une copie locale (c'est le principe-même des caches mémoire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6"/>
          <p:cNvSpPr>
            <a:spLocks noGrp="1" noChangeArrowheads="1"/>
          </p:cNvSpPr>
          <p:nvPr>
            <p:ph type="sldNum" sz="quarter"/>
          </p:nvPr>
        </p:nvSpPr>
        <p:spPr>
          <a:noFill/>
        </p:spPr>
        <p:txBody>
          <a:bodyPr/>
          <a:lstStyle/>
          <a:p>
            <a:fld id="{A06FA95F-6B37-4EEC-85C5-60E77C780DB8}" type="slidenum">
              <a:rPr lang="fr-FR"/>
              <a:pPr/>
              <a:t>41</a:t>
            </a:fld>
            <a:endParaRPr lang="fr-FR"/>
          </a:p>
        </p:txBody>
      </p:sp>
      <p:sp>
        <p:nvSpPr>
          <p:cNvPr id="13619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6196" name="Text Box 2"/>
          <p:cNvSpPr txBox="1">
            <a:spLocks noGrp="1" noChangeArrowheads="1"/>
          </p:cNvSpPr>
          <p:nvPr>
            <p:ph type="body" idx="1"/>
          </p:nvPr>
        </p:nvSpPr>
        <p:spPr>
          <a:xfrm>
            <a:off x="707411" y="4253501"/>
            <a:ext cx="5662254" cy="4016825"/>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canal est une entité séparée et indépendante des branches/itérations et n'est pas associé de manière exclusive et fixe avec elles.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opérations de réception sont toujours bloquantes. Pour les envois il y a les deux possibilités – envoi synchrone (blocage de l'opération jusqu'à réception par l'interlocuteur) ou asynchrone (pas de blocage, le canal prend soin de garder la valeur émise jusqu'à sa réception par un 'consommateur' de valeurs).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fait que le canal garde l'information est très important – l'information ne se perd pas, donc il n'est pas nécessaire de gérer le cas de perte des messages.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Tout fragment de code peut lire et écrire dans un canal déjà existant. C'est un schéma très flexible mais en même temps il faut s'assurer que les informations seront reçues par les bons destinataires (si on se met à l'coute sur le canal dans lequel on vient d'envoyer </a:t>
            </a:r>
            <a:r>
              <a:rPr lang="fr-FR" err="1" smtClean="0">
                <a:latin typeface="Arial" charset="0"/>
                <a:cs typeface="Arial Unicode MS" charset="0"/>
              </a:rPr>
              <a:t>qqchose</a:t>
            </a:r>
            <a:r>
              <a:rPr lang="fr-FR" smtClean="0">
                <a:latin typeface="Arial" charset="0"/>
                <a:cs typeface="Arial Unicode MS" charset="0"/>
              </a:rPr>
              <a:t>, on risque de recevoir la donnée fraîchement envoyée.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Voyons maintenant comment fonctionnent les communications synchrones (envois et réceptions tous deux bloquants).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38AED2E4-DC26-488C-9115-94579609A533}" type="slidenum">
              <a:rPr lang="fr-FR" smtClean="0"/>
              <a:pPr>
                <a:defRPr/>
              </a:pPr>
              <a:t>42</a:t>
            </a:fld>
            <a:endParaRPr lang="fr-FR"/>
          </a:p>
        </p:txBody>
      </p:sp>
    </p:spTree>
    <p:extLst>
      <p:ext uri="{BB962C8B-B14F-4D97-AF65-F5344CB8AC3E}">
        <p14:creationId xmlns:p14="http://schemas.microsoft.com/office/powerpoint/2010/main" val="37312467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38AED2E4-DC26-488C-9115-94579609A533}" type="slidenum">
              <a:rPr lang="fr-FR" smtClean="0"/>
              <a:pPr>
                <a:defRPr/>
              </a:pPr>
              <a:t>43</a:t>
            </a:fld>
            <a:endParaRPr lang="fr-FR"/>
          </a:p>
        </p:txBody>
      </p:sp>
    </p:spTree>
    <p:extLst>
      <p:ext uri="{BB962C8B-B14F-4D97-AF65-F5344CB8AC3E}">
        <p14:creationId xmlns:p14="http://schemas.microsoft.com/office/powerpoint/2010/main" val="3114659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6"/>
          <p:cNvSpPr>
            <a:spLocks noGrp="1" noChangeArrowheads="1"/>
          </p:cNvSpPr>
          <p:nvPr>
            <p:ph type="sldNum" sz="quarter"/>
          </p:nvPr>
        </p:nvSpPr>
        <p:spPr>
          <a:noFill/>
        </p:spPr>
        <p:txBody>
          <a:bodyPr/>
          <a:lstStyle/>
          <a:p>
            <a:fld id="{7957173A-BFCB-4DA2-9800-1A569EF744A6}" type="slidenum">
              <a:rPr lang="fr-FR"/>
              <a:pPr/>
              <a:t>44</a:t>
            </a:fld>
            <a:endParaRPr lang="fr-FR"/>
          </a:p>
        </p:txBody>
      </p:sp>
      <p:sp>
        <p:nvSpPr>
          <p:cNvPr id="13721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7220" name="Text Box 2"/>
          <p:cNvSpPr txBox="1">
            <a:spLocks noGrp="1" noChangeArrowheads="1"/>
          </p:cNvSpPr>
          <p:nvPr>
            <p:ph type="body" idx="1"/>
          </p:nvPr>
        </p:nvSpPr>
        <p:spPr>
          <a:xfrm>
            <a:off x="707411" y="4253501"/>
            <a:ext cx="5662254" cy="1506475"/>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Syntaxe et imports pour les signaux et canaux synchrones.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Bien mettre en évidence que la syntaxe des deux concepts est très proche – au passage de valeurs dans le cas des canaux et au noms de classes/imports près.  L'effet de synchronisation est le même dans les deux cas.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Quand seule la synchronisation est nécessaire (pas de valeurs à passer), les signaux feront parfaitement l'affaire.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defRPr/>
            </a:pPr>
            <a:fld id="{38AED2E4-DC26-488C-9115-94579609A533}" type="slidenum">
              <a:rPr lang="fr-FR" smtClean="0"/>
              <a:pPr>
                <a:defRPr/>
              </a:pPr>
              <a:t>45</a:t>
            </a:fld>
            <a:endParaRPr lang="fr-FR"/>
          </a:p>
        </p:txBody>
      </p:sp>
    </p:spTree>
    <p:extLst>
      <p:ext uri="{BB962C8B-B14F-4D97-AF65-F5344CB8AC3E}">
        <p14:creationId xmlns:p14="http://schemas.microsoft.com/office/powerpoint/2010/main" val="28752267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6"/>
          <p:cNvSpPr>
            <a:spLocks noGrp="1" noChangeArrowheads="1"/>
          </p:cNvSpPr>
          <p:nvPr>
            <p:ph type="sldNum" sz="quarter"/>
          </p:nvPr>
        </p:nvSpPr>
        <p:spPr>
          <a:noFill/>
        </p:spPr>
        <p:txBody>
          <a:bodyPr/>
          <a:lstStyle/>
          <a:p>
            <a:fld id="{96E0D1C1-34DC-475B-895C-077A8669E929}" type="slidenum">
              <a:rPr lang="fr-FR"/>
              <a:pPr/>
              <a:t>46</a:t>
            </a:fld>
            <a:endParaRPr lang="fr-FR"/>
          </a:p>
        </p:txBody>
      </p:sp>
      <p:sp>
        <p:nvSpPr>
          <p:cNvPr id="13824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8244"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faut bien mettre en évidence qu'à syntaxe identique, les propriétés de synchronisation (et de blocage) sont bien différentes du cas synchrone.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p:cNvSpPr>
            <a:spLocks noGrp="1" noChangeArrowheads="1"/>
          </p:cNvSpPr>
          <p:nvPr>
            <p:ph type="sldNum" sz="quarter"/>
          </p:nvPr>
        </p:nvSpPr>
        <p:spPr>
          <a:noFill/>
        </p:spPr>
        <p:txBody>
          <a:bodyPr/>
          <a:lstStyle/>
          <a:p>
            <a:fld id="{DBD45E31-C389-443F-83F5-7098FB036B4C}" type="slidenum">
              <a:rPr lang="fr-FR"/>
              <a:pPr/>
              <a:t>47</a:t>
            </a:fld>
            <a:endParaRPr lang="fr-FR"/>
          </a:p>
        </p:txBody>
      </p:sp>
      <p:sp>
        <p:nvSpPr>
          <p:cNvPr id="13926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39268" name="Text Box 2"/>
          <p:cNvSpPr txBox="1">
            <a:spLocks noGrp="1" noChangeArrowheads="1"/>
          </p:cNvSpPr>
          <p:nvPr>
            <p:ph type="body" idx="1"/>
          </p:nvPr>
        </p:nvSpPr>
        <p:spPr>
          <a:xfrm>
            <a:off x="707411" y="4253501"/>
            <a:ext cx="5662254" cy="1854840"/>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Avant de procéder à l'édition du code, il faut renommer le fichier contenant l'exemple pour changer l'extension .</a:t>
            </a:r>
            <a:r>
              <a:rPr lang="fr-FR" err="1" smtClean="0">
                <a:latin typeface="Arial" charset="0"/>
                <a:cs typeface="Arial Unicode MS" charset="0"/>
              </a:rPr>
              <a:t>apx</a:t>
            </a:r>
            <a:r>
              <a:rPr lang="fr-FR" smtClean="0">
                <a:latin typeface="Arial" charset="0"/>
                <a:cs typeface="Arial Unicode MS" charset="0"/>
              </a:rPr>
              <a:t>-a-renommer-avec-</a:t>
            </a:r>
            <a:r>
              <a:rPr lang="fr-FR" err="1" smtClean="0">
                <a:latin typeface="Arial" charset="0"/>
                <a:cs typeface="Arial Unicode MS" charset="0"/>
              </a:rPr>
              <a:t>eclipse</a:t>
            </a:r>
            <a:r>
              <a:rPr lang="fr-FR" smtClean="0">
                <a:latin typeface="Arial" charset="0"/>
                <a:cs typeface="Arial Unicode MS" charset="0"/>
              </a:rPr>
              <a:t> en .</a:t>
            </a:r>
            <a:r>
              <a:rPr lang="fr-FR" err="1" smtClean="0">
                <a:latin typeface="Arial" charset="0"/>
                <a:cs typeface="Arial Unicode MS" charset="0"/>
              </a:rPr>
              <a:t>apx</a:t>
            </a:r>
            <a:r>
              <a:rPr lang="fr-FR" smtClean="0">
                <a:latin typeface="Arial" charset="0"/>
                <a:cs typeface="Arial Unicode MS" charset="0"/>
              </a:rPr>
              <a:t>  (</a:t>
            </a:r>
            <a:r>
              <a:rPr lang="fr-FR" err="1" smtClean="0">
                <a:latin typeface="Arial" charset="0"/>
                <a:cs typeface="Arial Unicode MS" charset="0"/>
              </a:rPr>
              <a:t>BoutonDroit</a:t>
            </a:r>
            <a:r>
              <a:rPr lang="fr-FR" smtClean="0">
                <a:latin typeface="Arial" charset="0"/>
                <a:cs typeface="Arial Unicode MS" charset="0"/>
              </a:rPr>
              <a:t> &gt; </a:t>
            </a:r>
            <a:r>
              <a:rPr lang="fr-FR" err="1" smtClean="0">
                <a:latin typeface="Arial" charset="0"/>
                <a:cs typeface="Arial Unicode MS" charset="0"/>
              </a:rPr>
              <a:t>Refactor</a:t>
            </a:r>
            <a:r>
              <a:rPr lang="fr-FR" smtClean="0">
                <a:latin typeface="Arial" charset="0"/>
                <a:cs typeface="Arial Unicode MS" charset="0"/>
              </a:rPr>
              <a:t> &gt; </a:t>
            </a:r>
            <a:r>
              <a:rPr lang="fr-FR" err="1" smtClean="0">
                <a:latin typeface="Arial" charset="0"/>
                <a:cs typeface="Arial Unicode MS" charset="0"/>
              </a:rPr>
              <a:t>Rename</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signal </a:t>
            </a:r>
            <a:r>
              <a:rPr lang="fr-FR" b="1" err="1" smtClean="0">
                <a:latin typeface="Courier New" pitchFamily="49" charset="0"/>
                <a:cs typeface="Arial Unicode MS" charset="0"/>
              </a:rPr>
              <a:t>helloDone</a:t>
            </a:r>
            <a:r>
              <a:rPr lang="fr-FR" smtClean="0">
                <a:latin typeface="Arial" charset="0"/>
                <a:cs typeface="Arial Unicode MS" charset="0"/>
              </a:rPr>
              <a:t> sert à ordonner les affichages.  Le rendez-vous sur ce signal </a:t>
            </a:r>
            <a:r>
              <a:rPr lang="fr-FR" b="1" i="1" smtClean="0">
                <a:latin typeface="Arial" charset="0"/>
                <a:cs typeface="Arial Unicode MS" charset="0"/>
              </a:rPr>
              <a:t>suit</a:t>
            </a:r>
            <a:r>
              <a:rPr lang="fr-FR" smtClean="0">
                <a:latin typeface="Arial" charset="0"/>
                <a:cs typeface="Arial Unicode MS" charset="0"/>
              </a:rPr>
              <a:t> l'affichage de 'Hello' et </a:t>
            </a:r>
            <a:r>
              <a:rPr lang="fr-FR" b="1" i="1" smtClean="0">
                <a:latin typeface="Arial" charset="0"/>
                <a:cs typeface="Arial Unicode MS" charset="0"/>
              </a:rPr>
              <a:t>précède</a:t>
            </a:r>
            <a:r>
              <a:rPr lang="fr-FR" smtClean="0">
                <a:latin typeface="Arial" charset="0"/>
                <a:cs typeface="Arial Unicode MS" charset="0"/>
              </a:rPr>
              <a:t> l'affichage de 'World'.</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NB, l'ordre des branches dans le texte du programme ne joue aucun rôle – elles sont PARALLELES.  On pourrait aussi bien mettre la branche « World » en premier – le programme fonctionnera de la même manière.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6"/>
          <p:cNvSpPr>
            <a:spLocks noGrp="1" noChangeArrowheads="1"/>
          </p:cNvSpPr>
          <p:nvPr>
            <p:ph type="sldNum" sz="quarter"/>
          </p:nvPr>
        </p:nvSpPr>
        <p:spPr>
          <a:noFill/>
        </p:spPr>
        <p:txBody>
          <a:bodyPr/>
          <a:lstStyle/>
          <a:p>
            <a:fld id="{8A7A192D-2C1B-4BDB-86AF-EEA105669BB3}" type="slidenum">
              <a:rPr lang="fr-FR"/>
              <a:pPr/>
              <a:t>48</a:t>
            </a:fld>
            <a:endParaRPr lang="fr-FR"/>
          </a:p>
        </p:txBody>
      </p:sp>
      <p:sp>
        <p:nvSpPr>
          <p:cNvPr id="14029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0292"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Graphiquement, le </a:t>
            </a:r>
            <a:r>
              <a:rPr lang="fr-FR" err="1" smtClean="0">
                <a:latin typeface="Arial" charset="0"/>
                <a:cs typeface="Arial Unicode MS" charset="0"/>
              </a:rPr>
              <a:t>comportment</a:t>
            </a:r>
            <a:r>
              <a:rPr lang="fr-FR" smtClean="0">
                <a:latin typeface="Arial" charset="0"/>
                <a:cs typeface="Arial Unicode MS" charset="0"/>
              </a:rPr>
              <a:t> de l'exemple est contrôlé par le rendez-vous entre les deux branches – on voit bien l'avant et l'après rendez-vous.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6"/>
          <p:cNvSpPr>
            <a:spLocks noGrp="1" noChangeArrowheads="1"/>
          </p:cNvSpPr>
          <p:nvPr>
            <p:ph type="sldNum" sz="quarter"/>
          </p:nvPr>
        </p:nvSpPr>
        <p:spPr>
          <a:noFill/>
        </p:spPr>
        <p:txBody>
          <a:bodyPr/>
          <a:lstStyle/>
          <a:p>
            <a:fld id="{8969D652-8D57-465D-903D-FCA7E34BF268}" type="slidenum">
              <a:rPr lang="fr-FR"/>
              <a:pPr/>
              <a:t>49</a:t>
            </a:fld>
            <a:endParaRPr lang="fr-FR"/>
          </a:p>
        </p:txBody>
      </p:sp>
      <p:sp>
        <p:nvSpPr>
          <p:cNvPr id="14131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131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Avant de procéder à l'édition du code, il faut renommer le fichier contenant l'exemple pour changer l'extension .</a:t>
            </a:r>
            <a:r>
              <a:rPr lang="fr-FR" err="1" smtClean="0">
                <a:latin typeface="Arial" charset="0"/>
                <a:cs typeface="Arial Unicode MS" charset="0"/>
              </a:rPr>
              <a:t>apx</a:t>
            </a:r>
            <a:r>
              <a:rPr lang="fr-FR" smtClean="0">
                <a:latin typeface="Arial" charset="0"/>
                <a:cs typeface="Arial Unicode MS" charset="0"/>
              </a:rPr>
              <a:t>-a-renommer-avec-</a:t>
            </a:r>
            <a:r>
              <a:rPr lang="fr-FR" err="1" smtClean="0">
                <a:latin typeface="Arial" charset="0"/>
                <a:cs typeface="Arial Unicode MS" charset="0"/>
              </a:rPr>
              <a:t>eclipse</a:t>
            </a:r>
            <a:r>
              <a:rPr lang="fr-FR" smtClean="0">
                <a:latin typeface="Arial" charset="0"/>
                <a:cs typeface="Arial Unicode MS" charset="0"/>
              </a:rPr>
              <a:t> en .</a:t>
            </a:r>
            <a:r>
              <a:rPr lang="fr-FR" err="1" smtClean="0">
                <a:latin typeface="Arial" charset="0"/>
                <a:cs typeface="Arial Unicode MS" charset="0"/>
              </a:rPr>
              <a:t>apx</a:t>
            </a:r>
            <a:r>
              <a:rPr lang="fr-FR" smtClean="0">
                <a:latin typeface="Arial" charset="0"/>
                <a:cs typeface="Arial Unicode MS" charset="0"/>
              </a:rPr>
              <a:t>  (</a:t>
            </a:r>
            <a:r>
              <a:rPr lang="fr-FR" err="1" smtClean="0">
                <a:latin typeface="Arial" charset="0"/>
                <a:cs typeface="Arial Unicode MS" charset="0"/>
              </a:rPr>
              <a:t>BoutonDroit</a:t>
            </a:r>
            <a:r>
              <a:rPr lang="fr-FR" smtClean="0">
                <a:latin typeface="Arial" charset="0"/>
                <a:cs typeface="Arial Unicode MS" charset="0"/>
              </a:rPr>
              <a:t> &gt; </a:t>
            </a:r>
            <a:r>
              <a:rPr lang="fr-FR" err="1" smtClean="0">
                <a:latin typeface="Arial" charset="0"/>
                <a:cs typeface="Arial Unicode MS" charset="0"/>
              </a:rPr>
              <a:t>Refactor</a:t>
            </a:r>
            <a:r>
              <a:rPr lang="fr-FR" smtClean="0">
                <a:latin typeface="Arial" charset="0"/>
                <a:cs typeface="Arial Unicode MS" charset="0"/>
              </a:rPr>
              <a:t> &gt; </a:t>
            </a:r>
            <a:r>
              <a:rPr lang="fr-FR" err="1" smtClean="0">
                <a:latin typeface="Arial" charset="0"/>
                <a:cs typeface="Arial Unicode MS" charset="0"/>
              </a:rPr>
              <a:t>Rename</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canal synchrone </a:t>
            </a:r>
            <a:r>
              <a:rPr lang="fr-FR" b="1" err="1" smtClean="0">
                <a:latin typeface="Courier New" pitchFamily="49" charset="0"/>
                <a:cs typeface="Arial Unicode MS" charset="0"/>
              </a:rPr>
              <a:t>helloDone</a:t>
            </a:r>
            <a:r>
              <a:rPr lang="fr-FR" smtClean="0">
                <a:latin typeface="Arial" charset="0"/>
                <a:cs typeface="Arial Unicode MS" charset="0"/>
              </a:rPr>
              <a:t> sert à ordonner les affichages </a:t>
            </a:r>
            <a:r>
              <a:rPr lang="fr-FR" b="1" i="1" smtClean="0">
                <a:latin typeface="Arial" charset="0"/>
                <a:cs typeface="Arial Unicode MS" charset="0"/>
              </a:rPr>
              <a:t>et</a:t>
            </a:r>
            <a:r>
              <a:rPr lang="fr-FR" smtClean="0">
                <a:latin typeface="Arial" charset="0"/>
                <a:cs typeface="Arial Unicode MS" charset="0"/>
              </a:rPr>
              <a:t> à transmettre une information entre les branches.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Comme dans l'exercice précédent, le rendez-vous sur ce canal </a:t>
            </a:r>
            <a:r>
              <a:rPr lang="fr-FR" b="1" i="1" smtClean="0">
                <a:latin typeface="Arial" charset="0"/>
                <a:cs typeface="Arial Unicode MS" charset="0"/>
              </a:rPr>
              <a:t>suit</a:t>
            </a:r>
            <a:r>
              <a:rPr lang="fr-FR" smtClean="0">
                <a:latin typeface="Arial" charset="0"/>
                <a:cs typeface="Arial Unicode MS" charset="0"/>
              </a:rPr>
              <a:t> l'affichage de 'Hello' et </a:t>
            </a:r>
            <a:r>
              <a:rPr lang="fr-FR" b="1" i="1" smtClean="0">
                <a:latin typeface="Arial" charset="0"/>
                <a:cs typeface="Arial Unicode MS" charset="0"/>
              </a:rPr>
              <a:t>précède</a:t>
            </a:r>
            <a:r>
              <a:rPr lang="fr-FR" smtClean="0">
                <a:latin typeface="Arial" charset="0"/>
                <a:cs typeface="Arial Unicode MS" charset="0"/>
              </a:rPr>
              <a:t> l'affichage de 'World'. Par contre on dispose d'une information supplémentaire – dans la branche World on sait désormais quand la branche Hello a démarré et en comparant les dates on peut dire laquelle des deux branches a démarré en premier.</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NB : les valeurs retournées par </a:t>
            </a:r>
            <a:r>
              <a:rPr lang="fr-FR" err="1" smtClean="0">
                <a:latin typeface="Arial" charset="0"/>
                <a:cs typeface="Arial Unicode MS" charset="0"/>
              </a:rPr>
              <a:t>System.nanoTime</a:t>
            </a:r>
            <a:r>
              <a:rPr lang="fr-FR" smtClean="0">
                <a:latin typeface="Arial" charset="0"/>
                <a:cs typeface="Arial Unicode MS" charset="0"/>
              </a:rPr>
              <a:t>() sont comparables, car la base de temps est la même sur tous les </a:t>
            </a:r>
            <a:r>
              <a:rPr lang="fr-FR" err="1" smtClean="0">
                <a:latin typeface="Arial" charset="0"/>
                <a:cs typeface="Arial Unicode MS" charset="0"/>
              </a:rPr>
              <a:t>coeurs</a:t>
            </a:r>
            <a:r>
              <a:rPr lang="fr-FR" smtClean="0">
                <a:latin typeface="Arial" charset="0"/>
                <a:cs typeface="Arial Unicode MS" charset="0"/>
              </a:rPr>
              <a:t>/processeurs vus par une machine virtuelle Java.</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6"/>
          <p:cNvSpPr>
            <a:spLocks noGrp="1" noChangeArrowheads="1"/>
          </p:cNvSpPr>
          <p:nvPr>
            <p:ph type="sldNum" sz="quarter"/>
          </p:nvPr>
        </p:nvSpPr>
        <p:spPr>
          <a:noFill/>
        </p:spPr>
        <p:txBody>
          <a:bodyPr/>
          <a:lstStyle/>
          <a:p>
            <a:fld id="{5F22949D-439D-4AE9-BECB-79571C344382}" type="slidenum">
              <a:rPr lang="fr-FR"/>
              <a:pPr/>
              <a:t>5</a:t>
            </a:fld>
            <a:endParaRPr lang="fr-FR" dirty="0"/>
          </a:p>
        </p:txBody>
      </p:sp>
      <p:sp>
        <p:nvSpPr>
          <p:cNvPr id="10342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3428"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Une journée ce n'est pas assez pour tout apprendre sur le parallélisme, mais Ateji PX rend l'apprentissage et l'usage du parallélisme plus facile et plus fun.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Le vrai but : dédramatiser le parallélisme – que les participants n'aient pas peur d'écrire du code qui va vraiment s'exécuter en parallèle, donc plus vite, avec toutes les conséquences économiques pour leurs utilisateurs/clients, leur société, etc.</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Le slogan du jour : « Avec Ateji PX, le parallélisme c'est simple comme '||' »  (deux barres verticales)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6"/>
          <p:cNvSpPr>
            <a:spLocks noGrp="1" noChangeArrowheads="1"/>
          </p:cNvSpPr>
          <p:nvPr>
            <p:ph type="sldNum" sz="quarter"/>
          </p:nvPr>
        </p:nvSpPr>
        <p:spPr>
          <a:noFill/>
        </p:spPr>
        <p:txBody>
          <a:bodyPr/>
          <a:lstStyle/>
          <a:p>
            <a:fld id="{59749384-6466-4334-8B07-E70E17C96F1E}" type="slidenum">
              <a:rPr lang="fr-FR"/>
              <a:pPr/>
              <a:t>50</a:t>
            </a:fld>
            <a:endParaRPr lang="fr-FR"/>
          </a:p>
        </p:txBody>
      </p:sp>
      <p:sp>
        <p:nvSpPr>
          <p:cNvPr id="14233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2340"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Graphiquement, le </a:t>
            </a:r>
            <a:r>
              <a:rPr lang="fr-FR" err="1" smtClean="0">
                <a:latin typeface="Arial" charset="0"/>
                <a:cs typeface="Arial Unicode MS" charset="0"/>
              </a:rPr>
              <a:t>comportment</a:t>
            </a:r>
            <a:r>
              <a:rPr lang="fr-FR" smtClean="0">
                <a:latin typeface="Arial" charset="0"/>
                <a:cs typeface="Arial Unicode MS" charset="0"/>
              </a:rPr>
              <a:t> de l'exemple est contrôlé par le rendez-vous entre les deux branches – on voit bien l'avant et l'après rendez-vous.  Par rapport à l'exemple précédent (Hello World avec des signaux), le schéma de synchronisation reste inchangé, mais la branche World dispose désormais de l'information sur l'état interne (la valeur d'une variable locale) de la branche Hello.</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6"/>
          <p:cNvSpPr>
            <a:spLocks noGrp="1" noChangeArrowheads="1"/>
          </p:cNvSpPr>
          <p:nvPr>
            <p:ph type="sldNum" sz="quarter"/>
          </p:nvPr>
        </p:nvSpPr>
        <p:spPr>
          <a:noFill/>
        </p:spPr>
        <p:txBody>
          <a:bodyPr/>
          <a:lstStyle/>
          <a:p>
            <a:fld id="{7C97429B-DFB2-4642-A2CA-70CC4917249C}" type="slidenum">
              <a:rPr lang="fr-FR"/>
              <a:pPr/>
              <a:t>51</a:t>
            </a:fld>
            <a:endParaRPr lang="fr-FR"/>
          </a:p>
        </p:txBody>
      </p:sp>
      <p:sp>
        <p:nvSpPr>
          <p:cNvPr id="14336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3364" name="Text Box 2"/>
          <p:cNvSpPr txBox="1">
            <a:spLocks noGrp="1" noChangeArrowheads="1"/>
          </p:cNvSpPr>
          <p:nvPr>
            <p:ph type="body" idx="1"/>
          </p:nvPr>
        </p:nvSpPr>
        <p:spPr>
          <a:xfrm>
            <a:off x="707411" y="4253501"/>
            <a:ext cx="5662254" cy="670136"/>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Avec les canaux asynchrones on peut découpler le fonctionnement des différentes branches parallèles au point où l'émetteur peut avoir terminé son exécution avant que le récepteur ne commence la sienne.  Cet exemple permet d'observer un tel comportement.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6"/>
          <p:cNvSpPr>
            <a:spLocks noGrp="1" noChangeArrowheads="1"/>
          </p:cNvSpPr>
          <p:nvPr>
            <p:ph type="sldNum" sz="quarter"/>
          </p:nvPr>
        </p:nvSpPr>
        <p:spPr>
          <a:noFill/>
        </p:spPr>
        <p:txBody>
          <a:bodyPr/>
          <a:lstStyle/>
          <a:p>
            <a:fld id="{BC141782-FDCD-4322-9006-5FE75D614654}" type="slidenum">
              <a:rPr lang="fr-FR"/>
              <a:pPr/>
              <a:t>52</a:t>
            </a:fld>
            <a:endParaRPr lang="fr-FR"/>
          </a:p>
        </p:txBody>
      </p:sp>
      <p:sp>
        <p:nvSpPr>
          <p:cNvPr id="14438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4388"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branche World dispose désormais de l'information sur la date de début </a:t>
            </a:r>
            <a:r>
              <a:rPr lang="fr-FR" b="1" i="1" smtClean="0">
                <a:latin typeface="Arial" charset="0"/>
                <a:cs typeface="Arial Unicode MS" charset="0"/>
              </a:rPr>
              <a:t>et de fin</a:t>
            </a:r>
            <a:r>
              <a:rPr lang="fr-FR" smtClean="0">
                <a:latin typeface="Arial" charset="0"/>
                <a:cs typeface="Arial Unicode MS" charset="0"/>
              </a:rPr>
              <a:t> de Hello.  Sur plusieurs exécutions on peut voir que le message envoyé par Hello peut être reçu après que l'exécution de la branche Hello soit terminée.  L'information n'est pas perdue pour autant – elle est maintenue dans la file des messages du canal asynchrone jusqu'à ce que le récepteur du message soit prêt à le recevoir.</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6"/>
          <p:cNvSpPr>
            <a:spLocks noGrp="1" noChangeArrowheads="1"/>
          </p:cNvSpPr>
          <p:nvPr>
            <p:ph type="sldNum" sz="quarter"/>
          </p:nvPr>
        </p:nvSpPr>
        <p:spPr>
          <a:noFill/>
        </p:spPr>
        <p:txBody>
          <a:bodyPr/>
          <a:lstStyle/>
          <a:p>
            <a:fld id="{B879B996-F8F9-46E8-845A-DDD7E8AF9D63}" type="slidenum">
              <a:rPr lang="fr-FR"/>
              <a:pPr/>
              <a:t>54</a:t>
            </a:fld>
            <a:endParaRPr lang="fr-FR"/>
          </a:p>
        </p:txBody>
      </p:sp>
      <p:sp>
        <p:nvSpPr>
          <p:cNvPr id="14541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5412" name="Text Box 2"/>
          <p:cNvSpPr txBox="1">
            <a:spLocks noGrp="1" noChangeArrowheads="1"/>
          </p:cNvSpPr>
          <p:nvPr>
            <p:ph type="body" idx="1"/>
          </p:nvPr>
        </p:nvSpPr>
        <p:spPr>
          <a:xfrm>
            <a:off x="707411" y="4253501"/>
            <a:ext cx="5662254" cy="1506475"/>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programmation parallèle c'est un état d'esprit.  Si on s'y prend bien, on peut trouver du parallélisme là où on ne l'attendait pas nécessairement.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Une des sources potentielles du parallélisme sont les calculs faits « sur tous les éléments d'un ensemble ».  </a:t>
            </a:r>
            <a:r>
              <a:rPr lang="fr-FR" err="1" smtClean="0">
                <a:latin typeface="Arial" charset="0"/>
                <a:cs typeface="Arial Unicode MS" charset="0"/>
              </a:rPr>
              <a:t>Traditionnement</a:t>
            </a:r>
            <a:r>
              <a:rPr lang="fr-FR" smtClean="0">
                <a:latin typeface="Arial" charset="0"/>
                <a:cs typeface="Arial Unicode MS" charset="0"/>
              </a:rPr>
              <a:t> exprimés à l'aide de boucles séquentielles, ils peuvent être approchés d'une perspective plus orientée « ensemble »  'sans forcer un ordre séquentiel) qui permet de mieux exprimer et de mieux exploiter le parallélisme latent de l'application.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6"/>
          <p:cNvSpPr>
            <a:spLocks noGrp="1" noChangeArrowheads="1"/>
          </p:cNvSpPr>
          <p:nvPr>
            <p:ph type="sldNum" sz="quarter"/>
          </p:nvPr>
        </p:nvSpPr>
        <p:spPr>
          <a:noFill/>
        </p:spPr>
        <p:txBody>
          <a:bodyPr/>
          <a:lstStyle/>
          <a:p>
            <a:fld id="{50D4D44C-C55F-4C45-AE12-0B82478DAF6A}" type="slidenum">
              <a:rPr lang="fr-FR"/>
              <a:pPr/>
              <a:t>55</a:t>
            </a:fld>
            <a:endParaRPr lang="fr-FR"/>
          </a:p>
        </p:txBody>
      </p:sp>
      <p:sp>
        <p:nvSpPr>
          <p:cNvPr id="14643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6436"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Souvent on doit rechercher une valeur extrême dans un ensemble de données ou effectuer une addition de tous les éléments d'un ensemble.</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Ces deux types d'opérations ont beaucoup de choses en commun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calcule une simple valeur à partir d'un ensemble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résultat ne dépend pas de l'ordre des calculs : maximum(A,B == maximum(B, A) et A+B == B+A</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calculs peuvent être divisés en petits bouts qui calculent des résultats partiels sur des sous-ensembles indépendants.</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C'est là que se cache le parallélisme...</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pouvoir le gérer, </a:t>
            </a:r>
            <a:r>
              <a:rPr lang="fr-FR" err="1" smtClean="0">
                <a:latin typeface="Arial" charset="0"/>
                <a:cs typeface="Arial Unicode MS" charset="0"/>
              </a:rPr>
              <a:t>Ateji</a:t>
            </a:r>
            <a:r>
              <a:rPr lang="fr-FR" smtClean="0">
                <a:latin typeface="Arial" charset="0"/>
                <a:cs typeface="Arial Unicode MS" charset="0"/>
              </a:rPr>
              <a:t> PX fournit deux mécanismes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a:t>
            </a:r>
            <a:r>
              <a:rPr lang="fr-FR" b="1" i="1" smtClean="0">
                <a:latin typeface="Arial" charset="0"/>
                <a:cs typeface="Arial Unicode MS" charset="0"/>
              </a:rPr>
              <a:t>compréhensions</a:t>
            </a:r>
            <a:r>
              <a:rPr lang="fr-FR" smtClean="0">
                <a:latin typeface="Arial" charset="0"/>
                <a:cs typeface="Arial Unicode MS" charset="0"/>
              </a:rPr>
              <a:t> qui permettent de décrire et d'énumérer les ensembles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a:t>
            </a:r>
            <a:r>
              <a:rPr lang="fr-FR" b="1" i="1" smtClean="0">
                <a:latin typeface="Arial" charset="0"/>
                <a:cs typeface="Arial Unicode MS" charset="0"/>
              </a:rPr>
              <a:t>monoïdes</a:t>
            </a:r>
            <a:r>
              <a:rPr lang="fr-FR" smtClean="0">
                <a:latin typeface="Arial" charset="0"/>
                <a:cs typeface="Arial Unicode MS" charset="0"/>
              </a:rPr>
              <a:t> qui correspondent aux opérations à appliquer aux éléments de l'ensemble pour calculer progressivement la valeur finale.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6"/>
          <p:cNvSpPr>
            <a:spLocks noGrp="1" noChangeArrowheads="1"/>
          </p:cNvSpPr>
          <p:nvPr>
            <p:ph type="sldNum" sz="quarter"/>
          </p:nvPr>
        </p:nvSpPr>
        <p:spPr>
          <a:noFill/>
        </p:spPr>
        <p:txBody>
          <a:bodyPr/>
          <a:lstStyle/>
          <a:p>
            <a:fld id="{63B89AF4-A1C8-4072-A3EA-7FC0D0882B11}" type="slidenum">
              <a:rPr lang="fr-FR"/>
              <a:pPr/>
              <a:t>56</a:t>
            </a:fld>
            <a:endParaRPr lang="fr-FR"/>
          </a:p>
        </p:txBody>
      </p:sp>
      <p:sp>
        <p:nvSpPr>
          <p:cNvPr id="14745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7460"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Une </a:t>
            </a:r>
            <a:r>
              <a:rPr lang="fr-FR" b="1" i="1" smtClean="0">
                <a:latin typeface="Arial" charset="0"/>
                <a:cs typeface="Arial Unicode MS" charset="0"/>
              </a:rPr>
              <a:t>compréhension</a:t>
            </a:r>
            <a:r>
              <a:rPr lang="fr-FR" smtClean="0">
                <a:latin typeface="Arial" charset="0"/>
                <a:cs typeface="Arial Unicode MS" charset="0"/>
              </a:rPr>
              <a:t> décrit un ensemble en caractérisant ses éléments. Elle correspond à la liste de contraintes que les éléments de l'ensemble doivent satisfaire.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En </a:t>
            </a:r>
            <a:r>
              <a:rPr lang="fr-FR" err="1" smtClean="0">
                <a:latin typeface="Arial" charset="0"/>
                <a:cs typeface="Arial Unicode MS" charset="0"/>
              </a:rPr>
              <a:t>Ateji</a:t>
            </a:r>
            <a:r>
              <a:rPr lang="fr-FR" smtClean="0">
                <a:latin typeface="Arial" charset="0"/>
                <a:cs typeface="Arial Unicode MS" charset="0"/>
              </a:rPr>
              <a:t> PX, on peut penser à une compréhension comme une </a:t>
            </a:r>
            <a:r>
              <a:rPr lang="fr-FR" b="1" i="1" smtClean="0">
                <a:latin typeface="Arial" charset="0"/>
                <a:cs typeface="Arial Unicode MS" charset="0"/>
              </a:rPr>
              <a:t>énumération</a:t>
            </a:r>
            <a:r>
              <a:rPr lang="fr-FR" smtClean="0">
                <a:latin typeface="Arial" charset="0"/>
                <a:cs typeface="Arial Unicode MS" charset="0"/>
              </a:rPr>
              <a:t> de </a:t>
            </a:r>
            <a:r>
              <a:rPr lang="fr-FR" b="1" i="1" smtClean="0">
                <a:latin typeface="Arial" charset="0"/>
                <a:cs typeface="Arial Unicode MS" charset="0"/>
              </a:rPr>
              <a:t>tous les éléments tels que ...</a:t>
            </a:r>
            <a:r>
              <a:rPr lang="fr-FR" smtClean="0">
                <a:latin typeface="Arial" charset="0"/>
                <a:cs typeface="Arial Unicode MS" charset="0"/>
              </a:rPr>
              <a:t> Une compréhension est représentée par une boucle (c'est une énumération !), éventuellement assortie de contraintes, mais peut prendre une forme plus générale.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compréhensions sont des boucles sur une expression – elles génèrent l'ensemble de valeurs de l'expression correspondant aux différentes valeurs de l'indice de la boucle.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algn="just"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compréhensions peuvent utiliser plusieurs indices pour énumérer les expressions (comme dans le dernier cas du transparent qui fait intervenir deux indices - i </a:t>
            </a:r>
            <a:r>
              <a:rPr lang="fr-FR" b="1" i="1" smtClean="0">
                <a:latin typeface="Arial" charset="0"/>
                <a:cs typeface="Arial Unicode MS" charset="0"/>
              </a:rPr>
              <a:t>et</a:t>
            </a:r>
            <a:r>
              <a:rPr lang="fr-FR" smtClean="0">
                <a:latin typeface="Arial" charset="0"/>
                <a:cs typeface="Arial Unicode MS" charset="0"/>
              </a:rPr>
              <a:t> j).</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compréhensions plus complexes contiennent des contraintes, séparées de la définition de l'indice de la boucle par des virgules.  Les contraintes peuvent introduire des variables auxiliaires, comme </a:t>
            </a:r>
            <a:r>
              <a:rPr lang="fr-FR" b="1" i="1" smtClean="0">
                <a:latin typeface="Arial" charset="0"/>
                <a:cs typeface="Arial Unicode MS" charset="0"/>
              </a:rPr>
              <a:t>long </a:t>
            </a:r>
            <a:r>
              <a:rPr lang="fr-FR" b="1" i="1" err="1" smtClean="0">
                <a:latin typeface="Arial" charset="0"/>
                <a:cs typeface="Arial Unicode MS" charset="0"/>
              </a:rPr>
              <a:t>ij</a:t>
            </a:r>
            <a:r>
              <a:rPr lang="fr-FR" b="1" i="1" smtClean="0">
                <a:latin typeface="Arial" charset="0"/>
                <a:cs typeface="Arial Unicode MS" charset="0"/>
              </a:rPr>
              <a:t> = i * j</a:t>
            </a:r>
            <a:r>
              <a:rPr lang="fr-FR" smtClean="0">
                <a:latin typeface="Arial" charset="0"/>
                <a:cs typeface="Arial Unicode MS" charset="0"/>
              </a:rPr>
              <a:t> dans la dernière compréhension du transparent.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6"/>
          <p:cNvSpPr>
            <a:spLocks noGrp="1" noChangeArrowheads="1"/>
          </p:cNvSpPr>
          <p:nvPr>
            <p:ph type="sldNum" sz="quarter"/>
          </p:nvPr>
        </p:nvSpPr>
        <p:spPr>
          <a:noFill/>
        </p:spPr>
        <p:txBody>
          <a:bodyPr/>
          <a:lstStyle/>
          <a:p>
            <a:fld id="{317ED90B-A415-4628-93C6-1C401F581E7C}" type="slidenum">
              <a:rPr lang="fr-FR"/>
              <a:pPr/>
              <a:t>57</a:t>
            </a:fld>
            <a:endParaRPr lang="fr-FR"/>
          </a:p>
        </p:txBody>
      </p:sp>
      <p:sp>
        <p:nvSpPr>
          <p:cNvPr id="14848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8484"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compréhension définit l'ensemble d'éléments et le monoïde permet d'appliquer un opérateur de réduction.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Une opération de réduction est représentée par un monoïde suivi d'une compréhension.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monoïdes les plus simples sont `+ (somme) et `* (produit).  Cela nous donne les notations présentées dans le transparent.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Si le monoïde a les bonnes propriétés (= s'il est commutatif), on peut paralléliser la réduction.  Pour cela, il suffit de rajouter les barres parallèles sur le 'for' de la compréhension.  Ceci permettra à </a:t>
            </a:r>
            <a:r>
              <a:rPr lang="fr-FR" err="1" smtClean="0">
                <a:latin typeface="Arial" charset="0"/>
                <a:cs typeface="Arial Unicode MS" charset="0"/>
              </a:rPr>
              <a:t>Ateji</a:t>
            </a:r>
            <a:r>
              <a:rPr lang="fr-FR" smtClean="0">
                <a:latin typeface="Arial" charset="0"/>
                <a:cs typeface="Arial Unicode MS" charset="0"/>
              </a:rPr>
              <a:t> PX de décomposer la réduction en un nombre de sous-calculs qui pourront être effectués en parallèle.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illustrer, le calcul de la réduction S=A+B+C+D pourra être fait en deux étapes : d'abord X=A+B </a:t>
            </a:r>
            <a:r>
              <a:rPr lang="fr-FR" b="1" i="1" smtClean="0">
                <a:latin typeface="Arial" charset="0"/>
                <a:cs typeface="Arial Unicode MS" charset="0"/>
              </a:rPr>
              <a:t>en parallèle</a:t>
            </a:r>
            <a:r>
              <a:rPr lang="fr-FR" smtClean="0">
                <a:latin typeface="Arial" charset="0"/>
                <a:cs typeface="Arial Unicode MS" charset="0"/>
              </a:rPr>
              <a:t> avec Y=C+D, puis l'addition S=X+Y.</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6"/>
          <p:cNvSpPr>
            <a:spLocks noGrp="1" noChangeArrowheads="1"/>
          </p:cNvSpPr>
          <p:nvPr>
            <p:ph type="sldNum" sz="quarter"/>
          </p:nvPr>
        </p:nvSpPr>
        <p:spPr>
          <a:noFill/>
        </p:spPr>
        <p:txBody>
          <a:bodyPr/>
          <a:lstStyle/>
          <a:p>
            <a:fld id="{EA50A13F-6AAA-485F-BA61-031AF08D2EDB}" type="slidenum">
              <a:rPr lang="fr-FR"/>
              <a:pPr/>
              <a:t>58</a:t>
            </a:fld>
            <a:endParaRPr lang="fr-FR"/>
          </a:p>
        </p:txBody>
      </p:sp>
      <p:sp>
        <p:nvSpPr>
          <p:cNvPr id="14950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49508"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peut définir des monoïdes à partir de tous les opérateurs associatifs de Java. Pour permettre des réductions parallèles il faut en plus que ces opérateurs soient en plus </a:t>
            </a:r>
            <a:r>
              <a:rPr lang="fr-FR" b="1" i="1" smtClean="0">
                <a:latin typeface="Arial" charset="0"/>
                <a:cs typeface="Arial Unicode MS" charset="0"/>
              </a:rPr>
              <a:t>commutatifs</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err="1" smtClean="0">
                <a:latin typeface="Arial" charset="0"/>
                <a:cs typeface="Arial Unicode MS" charset="0"/>
              </a:rPr>
              <a:t>Ateji</a:t>
            </a:r>
            <a:r>
              <a:rPr lang="fr-FR" smtClean="0">
                <a:latin typeface="Arial" charset="0"/>
                <a:cs typeface="Arial Unicode MS" charset="0"/>
              </a:rPr>
              <a:t> PX fournit en plus tout un choix de monoïdes plus complexes, comme par exemple les extrema (min/max).</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peut également définir ses propres monoïdes qui permettent d'effectuer des réductions plus complexes, par exemple la sommation de plusieurs variables à la fois. Dans le projet '</a:t>
            </a:r>
            <a:r>
              <a:rPr lang="fr-FR" err="1" smtClean="0">
                <a:latin typeface="Arial" charset="0"/>
                <a:cs typeface="Arial Unicode MS" charset="0"/>
              </a:rPr>
              <a:t>Ateji</a:t>
            </a:r>
            <a:r>
              <a:rPr lang="fr-FR" smtClean="0">
                <a:latin typeface="Arial" charset="0"/>
                <a:cs typeface="Arial Unicode MS" charset="0"/>
              </a:rPr>
              <a:t> PX </a:t>
            </a:r>
            <a:r>
              <a:rPr lang="fr-FR" err="1" smtClean="0">
                <a:latin typeface="Arial" charset="0"/>
                <a:cs typeface="Arial Unicode MS" charset="0"/>
              </a:rPr>
              <a:t>Samples</a:t>
            </a:r>
            <a:r>
              <a:rPr lang="fr-FR" smtClean="0">
                <a:latin typeface="Arial" charset="0"/>
                <a:cs typeface="Arial Unicode MS" charset="0"/>
              </a:rPr>
              <a:t>' fourni avec </a:t>
            </a:r>
            <a:r>
              <a:rPr lang="fr-FR" err="1" smtClean="0">
                <a:latin typeface="Arial" charset="0"/>
                <a:cs typeface="Arial Unicode MS" charset="0"/>
              </a:rPr>
              <a:t>Ateji</a:t>
            </a:r>
            <a:r>
              <a:rPr lang="fr-FR" smtClean="0">
                <a:latin typeface="Arial" charset="0"/>
                <a:cs typeface="Arial Unicode MS" charset="0"/>
              </a:rPr>
              <a:t> PX, le package '</a:t>
            </a:r>
            <a:r>
              <a:rPr lang="fr-FR" err="1" smtClean="0">
                <a:latin typeface="Arial" charset="0"/>
                <a:cs typeface="Arial Unicode MS" charset="0"/>
              </a:rPr>
              <a:t>com.ateji.px.comprehension</a:t>
            </a:r>
            <a:r>
              <a:rPr lang="fr-FR" smtClean="0">
                <a:latin typeface="Arial" charset="0"/>
                <a:cs typeface="Arial Unicode MS" charset="0"/>
              </a:rPr>
              <a:t>' donne plusieurs exemples de ce type de </a:t>
            </a:r>
            <a:r>
              <a:rPr lang="fr-FR" err="1" smtClean="0">
                <a:latin typeface="Arial" charset="0"/>
                <a:cs typeface="Arial Unicode MS" charset="0"/>
              </a:rPr>
              <a:t>monoides</a:t>
            </a:r>
            <a:r>
              <a:rPr lang="fr-FR" smtClean="0">
                <a:latin typeface="Arial" charset="0"/>
                <a:cs typeface="Arial Unicode MS" charset="0"/>
              </a:rPr>
              <a:t> et de leur utilisation.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6"/>
          <p:cNvSpPr>
            <a:spLocks noGrp="1" noChangeArrowheads="1"/>
          </p:cNvSpPr>
          <p:nvPr>
            <p:ph type="sldNum" sz="quarter"/>
          </p:nvPr>
        </p:nvSpPr>
        <p:spPr>
          <a:noFill/>
        </p:spPr>
        <p:txBody>
          <a:bodyPr/>
          <a:lstStyle/>
          <a:p>
            <a:fld id="{C01F8D8C-535B-4BE0-AE2D-580D67A84FEE}" type="slidenum">
              <a:rPr lang="fr-FR"/>
              <a:pPr/>
              <a:t>59</a:t>
            </a:fld>
            <a:endParaRPr lang="fr-FR"/>
          </a:p>
        </p:txBody>
      </p:sp>
      <p:sp>
        <p:nvSpPr>
          <p:cNvPr id="15053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0532"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Deux exemples de réductions simples illustrant le principe des réductions avec monoïdes simples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moyenne des éléments d'un tableau à une dimension</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moyenne des éléments d'un tableau à deux dimensions.   A noter la boucle 'for' qui énumère sur les deux dimensions d'un seul coup avec deux indices </a:t>
            </a:r>
            <a:r>
              <a:rPr lang="fr-FR" b="1" i="1" smtClean="0">
                <a:latin typeface="Arial" charset="0"/>
                <a:cs typeface="Arial Unicode MS" charset="0"/>
              </a:rPr>
              <a:t>i</a:t>
            </a:r>
            <a:r>
              <a:rPr lang="fr-FR" smtClean="0">
                <a:latin typeface="Arial" charset="0"/>
                <a:cs typeface="Arial Unicode MS" charset="0"/>
              </a:rPr>
              <a:t> et </a:t>
            </a:r>
            <a:r>
              <a:rPr lang="fr-FR" b="1" i="1" smtClean="0">
                <a:latin typeface="Arial" charset="0"/>
                <a:cs typeface="Arial Unicode MS" charset="0"/>
              </a:rPr>
              <a:t>j</a:t>
            </a:r>
            <a:r>
              <a:rPr lang="fr-FR" smtClean="0">
                <a:latin typeface="Arial" charset="0"/>
                <a:cs typeface="Arial Unicode MS" charset="0"/>
              </a:rPr>
              <a: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6"/>
          <p:cNvSpPr>
            <a:spLocks noGrp="1" noChangeArrowheads="1"/>
          </p:cNvSpPr>
          <p:nvPr>
            <p:ph type="sldNum" sz="quarter"/>
          </p:nvPr>
        </p:nvSpPr>
        <p:spPr>
          <a:noFill/>
        </p:spPr>
        <p:txBody>
          <a:bodyPr/>
          <a:lstStyle/>
          <a:p>
            <a:fld id="{66D89125-06A2-4927-866E-2796103DBF62}" type="slidenum">
              <a:rPr lang="fr-FR"/>
              <a:pPr/>
              <a:t>60</a:t>
            </a:fld>
            <a:endParaRPr lang="fr-FR"/>
          </a:p>
        </p:txBody>
      </p:sp>
      <p:sp>
        <p:nvSpPr>
          <p:cNvPr id="15155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1556"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Deux exemples pour illustrer le principe des réductions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Un produit scalaire c'est la somme des produits d'éléments des deux </a:t>
            </a:r>
            <a:r>
              <a:rPr lang="en-US" noProof="0" dirty="0" err="1" smtClean="0">
                <a:latin typeface="Arial" charset="0"/>
                <a:cs typeface="Arial Unicode MS" charset="0"/>
              </a:rPr>
              <a:t>vecteurs</a:t>
            </a:r>
            <a:endParaRPr lang="en-US" noProof="0" dirty="0"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On peut rendre cette réduction parallèle en rajoutant les deux barres verticales sur le mot-clé 'for'...</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Ces deux exemples montrent uniquement le principe d'application des opérateurs de réduction et ne sont pas entendus pour montrer la </a:t>
            </a:r>
            <a:r>
              <a:rPr lang="fr-FR" dirty="0" err="1" smtClean="0">
                <a:latin typeface="Arial" charset="0"/>
                <a:cs typeface="Arial Unicode MS" charset="0"/>
              </a:rPr>
              <a:t>parallélisation</a:t>
            </a:r>
            <a:r>
              <a:rPr lang="fr-FR" dirty="0" smtClean="0">
                <a:latin typeface="Arial" charset="0"/>
                <a:cs typeface="Arial Unicode MS" charset="0"/>
              </a:rPr>
              <a:t> la plus efficace.  On verra plus tard dans la session d'après-midi comment choisir la meilleure </a:t>
            </a:r>
            <a:r>
              <a:rPr lang="fr-FR" dirty="0" err="1" smtClean="0">
                <a:latin typeface="Arial" charset="0"/>
                <a:cs typeface="Arial Unicode MS" charset="0"/>
              </a:rPr>
              <a:t>parallélisation</a:t>
            </a:r>
            <a:r>
              <a:rPr lang="fr-FR" dirty="0" smtClean="0">
                <a:latin typeface="Arial" charset="0"/>
                <a:cs typeface="Arial Unicode MS" charset="0"/>
              </a:rPr>
              <a:t> du point de vue de la performance.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6"/>
          <p:cNvSpPr>
            <a:spLocks noGrp="1" noChangeArrowheads="1"/>
          </p:cNvSpPr>
          <p:nvPr>
            <p:ph type="sldNum" sz="quarter"/>
          </p:nvPr>
        </p:nvSpPr>
        <p:spPr>
          <a:noFill/>
        </p:spPr>
        <p:txBody>
          <a:bodyPr/>
          <a:lstStyle/>
          <a:p>
            <a:fld id="{D6933763-C2BC-4690-BA86-DEDA0EA0A240}" type="slidenum">
              <a:rPr lang="fr-FR"/>
              <a:pPr/>
              <a:t>6</a:t>
            </a:fld>
            <a:endParaRPr lang="fr-FR" dirty="0"/>
          </a:p>
        </p:txBody>
      </p:sp>
      <p:sp>
        <p:nvSpPr>
          <p:cNvPr id="10445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4452" name="Text Box 2"/>
          <p:cNvSpPr txBox="1">
            <a:spLocks noGrp="1" noChangeArrowheads="1"/>
          </p:cNvSpPr>
          <p:nvPr>
            <p:ph type="body" idx="1"/>
          </p:nvPr>
        </p:nvSpPr>
        <p:spPr>
          <a:xfrm>
            <a:off x="707411" y="4253501"/>
            <a:ext cx="6032308"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Par le passé, le parallélisme était l'apanage du calcul haute performance. La demande d'ordinateurs parallèles venait des milieux de la recherche civile et militaire qui construisaient/faisaient construire des ordinateurs parallèles pour effectuer les calculs le plus rapidement possible quels que soient les coûts encourus.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Depuis quelques années, les fabricants des processeurs pour ordinateurs individuels et serveurs ont été amenés à développer des processeurs parallèles par nécessité technologique plus que par une demande expresse du marché.  En fait, les développeurs du logiciel n'y étaient pas prêts.  On y est arrivé car les fabricants de puces n'arrivaient plus à rendre les processeurs 'séquentiels' plus rapides ; la « course à l'armement » côté complexité a buté dans la surchauffe des puces (cf. la débâcle du Pentium 4).</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Les tout derniers Intel </a:t>
            </a:r>
            <a:r>
              <a:rPr lang="fr-FR" dirty="0" err="1" smtClean="0">
                <a:latin typeface="Arial" charset="0"/>
                <a:cs typeface="Arial Unicode MS" charset="0"/>
              </a:rPr>
              <a:t>core</a:t>
            </a:r>
            <a:r>
              <a:rPr lang="fr-FR" smtClean="0">
                <a:latin typeface="Arial" charset="0"/>
                <a:cs typeface="Arial Unicode MS" charset="0"/>
              </a:rPr>
              <a:t> i7ont tout juste atteint la fréquence d'horloge nominale des Pentium 4 de 2003. A fréquence égale, la performance séquentielle (c'est à dire sur un seul </a:t>
            </a:r>
            <a:r>
              <a:rPr lang="fr-FR" err="1" smtClean="0">
                <a:latin typeface="Arial" charset="0"/>
                <a:cs typeface="Arial Unicode MS" charset="0"/>
              </a:rPr>
              <a:t>coeur</a:t>
            </a:r>
            <a:r>
              <a:rPr lang="fr-FR" smtClean="0">
                <a:latin typeface="Arial" charset="0"/>
                <a:cs typeface="Arial Unicode MS" charset="0"/>
              </a:rPr>
              <a:t>) a progressé d'environ 50% (grâce aux changements dans l'architecture interne, caches plus grands etc.), mais le vrai gain de performance par chip vient du nombre de </a:t>
            </a:r>
            <a:r>
              <a:rPr lang="fr-FR" err="1" smtClean="0">
                <a:latin typeface="Arial" charset="0"/>
                <a:cs typeface="Arial Unicode MS" charset="0"/>
              </a:rPr>
              <a:t>coeurs</a:t>
            </a:r>
            <a:r>
              <a:rPr lang="fr-FR" smtClean="0">
                <a:latin typeface="Arial" charset="0"/>
                <a:cs typeface="Arial Unicode MS" charset="0"/>
              </a:rPr>
              <a:t> – facteur 2, 4 voire 6...  (Source des informations sur la performance : comparatifs disponibles en ligne sur http://www.cpubenchmark.net/).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6"/>
          <p:cNvSpPr>
            <a:spLocks noGrp="1" noChangeArrowheads="1"/>
          </p:cNvSpPr>
          <p:nvPr>
            <p:ph type="sldNum" sz="quarter"/>
          </p:nvPr>
        </p:nvSpPr>
        <p:spPr>
          <a:noFill/>
        </p:spPr>
        <p:txBody>
          <a:bodyPr/>
          <a:lstStyle/>
          <a:p>
            <a:fld id="{F6981DFA-C0A4-42BC-9428-BCBBE59F6727}" type="slidenum">
              <a:rPr lang="fr-FR"/>
              <a:pPr/>
              <a:t>61</a:t>
            </a:fld>
            <a:endParaRPr lang="fr-FR"/>
          </a:p>
        </p:txBody>
      </p:sp>
      <p:sp>
        <p:nvSpPr>
          <p:cNvPr id="15257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2580" name="Text Box 2"/>
          <p:cNvSpPr txBox="1">
            <a:spLocks noGrp="1" noChangeArrowheads="1"/>
          </p:cNvSpPr>
          <p:nvPr>
            <p:ph type="body" idx="1"/>
          </p:nvPr>
        </p:nvSpPr>
        <p:spPr>
          <a:xfrm>
            <a:off x="707411" y="4253501"/>
            <a:ext cx="5662254" cy="837670"/>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L'exercice permet de se familiariser avec les réductions simples.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Le travail du participant permet d'explorer une utilisation créative de la sommation – le comptage des éléments d'un ensemble qui satisfont à un </a:t>
            </a:r>
            <a:r>
              <a:rPr lang="fr-FR" dirty="0" err="1" smtClean="0">
                <a:latin typeface="Arial" charset="0"/>
                <a:cs typeface="Arial Unicode MS" charset="0"/>
              </a:rPr>
              <a:t>ensembel</a:t>
            </a:r>
            <a:r>
              <a:rPr lang="fr-FR" dirty="0" smtClean="0">
                <a:latin typeface="Arial" charset="0"/>
                <a:cs typeface="Arial Unicode MS" charset="0"/>
              </a:rPr>
              <a:t> de contraintes donné.</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6"/>
          <p:cNvSpPr>
            <a:spLocks noGrp="1" noChangeArrowheads="1"/>
          </p:cNvSpPr>
          <p:nvPr>
            <p:ph type="sldNum" sz="quarter"/>
          </p:nvPr>
        </p:nvSpPr>
        <p:spPr>
          <a:noFill/>
        </p:spPr>
        <p:txBody>
          <a:bodyPr/>
          <a:lstStyle/>
          <a:p>
            <a:fld id="{F8DE1BA3-E0D6-431F-9709-CACD1B55ED1E}" type="slidenum">
              <a:rPr lang="fr-FR"/>
              <a:pPr/>
              <a:t>62</a:t>
            </a:fld>
            <a:endParaRPr lang="fr-FR"/>
          </a:p>
        </p:txBody>
      </p:sp>
      <p:sp>
        <p:nvSpPr>
          <p:cNvPr id="15360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3604" name="Text Box 2"/>
          <p:cNvSpPr txBox="1">
            <a:spLocks noGrp="1" noChangeArrowheads="1"/>
          </p:cNvSpPr>
          <p:nvPr>
            <p:ph type="body" idx="1"/>
          </p:nvPr>
        </p:nvSpPr>
        <p:spPr>
          <a:xfrm>
            <a:off x="707411" y="4253501"/>
            <a:ext cx="5662254" cy="1674009"/>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Jusqu'ici on a vu des comportements prédictibles et indépendants des </a:t>
            </a:r>
            <a:r>
              <a:rPr lang="fr-FR" err="1" smtClean="0">
                <a:latin typeface="Arial" charset="0"/>
                <a:cs typeface="Arial Unicode MS" charset="0"/>
              </a:rPr>
              <a:t>évenements</a:t>
            </a:r>
            <a:r>
              <a:rPr lang="fr-FR" smtClean="0">
                <a:latin typeface="Arial" charset="0"/>
                <a:cs typeface="Arial Unicode MS" charset="0"/>
              </a:rPr>
              <a:t> extérieurs.  Nous allons maintenant voir comment </a:t>
            </a:r>
            <a:r>
              <a:rPr lang="fr-FR" err="1" smtClean="0">
                <a:latin typeface="Arial" charset="0"/>
                <a:cs typeface="Arial Unicode MS" charset="0"/>
              </a:rPr>
              <a:t>Ateji</a:t>
            </a:r>
            <a:r>
              <a:rPr lang="fr-FR" smtClean="0">
                <a:latin typeface="Arial" charset="0"/>
                <a:cs typeface="Arial Unicode MS" charset="0"/>
              </a:rPr>
              <a:t> PX permet de gérer deux classes d'applications qui bénéficient d'un comportement dynamique (modifié à la volée).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 premier cas-type correspond au choix parmi </a:t>
            </a:r>
            <a:r>
              <a:rPr lang="fr-FR" err="1" smtClean="0">
                <a:latin typeface="Arial" charset="0"/>
                <a:cs typeface="Arial Unicode MS" charset="0"/>
              </a:rPr>
              <a:t>parmi</a:t>
            </a:r>
            <a:r>
              <a:rPr lang="fr-FR" smtClean="0">
                <a:latin typeface="Arial" charset="0"/>
                <a:cs typeface="Arial Unicode MS" charset="0"/>
              </a:rPr>
              <a:t> plusieurs algorithmes de complexité différente suivant les données.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le second cas il s'agit de gérer des </a:t>
            </a:r>
            <a:r>
              <a:rPr lang="fr-FR" err="1" smtClean="0">
                <a:latin typeface="Arial" charset="0"/>
                <a:cs typeface="Arial Unicode MS" charset="0"/>
              </a:rPr>
              <a:t>évenements</a:t>
            </a:r>
            <a:r>
              <a:rPr lang="fr-FR" smtClean="0">
                <a:latin typeface="Arial" charset="0"/>
                <a:cs typeface="Arial Unicode MS" charset="0"/>
              </a:rPr>
              <a:t> extérieurs (ou leur absence !) en un temps borné imposé à l'avance.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6"/>
          <p:cNvSpPr>
            <a:spLocks noGrp="1" noChangeArrowheads="1"/>
          </p:cNvSpPr>
          <p:nvPr>
            <p:ph type="sldNum" sz="quarter"/>
          </p:nvPr>
        </p:nvSpPr>
        <p:spPr>
          <a:noFill/>
        </p:spPr>
        <p:txBody>
          <a:bodyPr/>
          <a:lstStyle/>
          <a:p>
            <a:fld id="{249CAF14-5D02-435D-B91A-17E7E7F57E6D}" type="slidenum">
              <a:rPr lang="fr-FR"/>
              <a:pPr/>
              <a:t>63</a:t>
            </a:fld>
            <a:endParaRPr lang="fr-FR"/>
          </a:p>
        </p:txBody>
      </p:sp>
      <p:sp>
        <p:nvSpPr>
          <p:cNvPr id="15462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4628"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Souvent, les programmes doivent répondre à des situations impossibles à prévoir par avance.  </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Les exemples typiques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Gestion de calculs dont la complexité dépend fortement des données d'entrée ; on aimerait toujours choisir le meilleur (= le plus rapide) parmi plusieurs algorithmes pour effectuer la même opération (tri, recherche d'optimum) peuvent avoir des </a:t>
            </a:r>
            <a:r>
              <a:rPr lang="fr-FR" dirty="0" err="1" smtClean="0">
                <a:latin typeface="Arial" charset="0"/>
                <a:cs typeface="Arial Unicode MS" charset="0"/>
              </a:rPr>
              <a:t>compléxités</a:t>
            </a:r>
            <a:r>
              <a:rPr lang="fr-FR" dirty="0" smtClean="0">
                <a:latin typeface="Arial" charset="0"/>
                <a:cs typeface="Arial Unicode MS" charset="0"/>
              </a:rPr>
              <a:t> radicalement différentes suivant les entrées, on aimerait « choisir toujours le bon » quelles que soient les données en entrée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Adaptation à des comportements hors-normes dans l'application : durées de calcul/traitement inconnues à priori, exceptions, pertes de connectivité avec le serveur ou le client</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Interactions avec l'environnement (utilisateur, distributeur de billets, terminal point de vente) lequel par définition ne peut pas être contrôlé par le programme ; le programme peut seulement réagir à des </a:t>
            </a:r>
            <a:r>
              <a:rPr lang="fr-FR" dirty="0" err="1" smtClean="0">
                <a:latin typeface="Arial" charset="0"/>
                <a:cs typeface="Arial Unicode MS" charset="0"/>
              </a:rPr>
              <a:t>évenements</a:t>
            </a:r>
            <a:r>
              <a:rPr lang="fr-FR" dirty="0" smtClean="0">
                <a:latin typeface="Arial" charset="0"/>
                <a:cs typeface="Arial Unicode MS" charset="0"/>
              </a:rPr>
              <a:t> venant de l'extérieur.</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6"/>
          <p:cNvSpPr>
            <a:spLocks noGrp="1" noChangeArrowheads="1"/>
          </p:cNvSpPr>
          <p:nvPr>
            <p:ph type="sldNum" sz="quarter"/>
          </p:nvPr>
        </p:nvSpPr>
        <p:spPr>
          <a:noFill/>
        </p:spPr>
        <p:txBody>
          <a:bodyPr/>
          <a:lstStyle/>
          <a:p>
            <a:fld id="{CA0D7618-E982-40EB-AF6F-884CB735C6D7}" type="slidenum">
              <a:rPr lang="fr-FR"/>
              <a:pPr/>
              <a:t>64</a:t>
            </a:fld>
            <a:endParaRPr lang="fr-FR"/>
          </a:p>
        </p:txBody>
      </p:sp>
      <p:sp>
        <p:nvSpPr>
          <p:cNvPr id="15565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5652"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 système </a:t>
            </a:r>
            <a:r>
              <a:rPr lang="fr-FR" err="1" smtClean="0">
                <a:latin typeface="Arial" charset="0"/>
                <a:cs typeface="Arial Unicode MS" charset="0"/>
              </a:rPr>
              <a:t>multicoeur</a:t>
            </a:r>
            <a:r>
              <a:rPr lang="fr-FR" smtClean="0">
                <a:latin typeface="Arial" charset="0"/>
                <a:cs typeface="Arial Unicode MS" charset="0"/>
              </a:rPr>
              <a:t> permet d'effectuer plusieurs calculs en même temps.  Parfois il est intéressant de s'en servir pour lancer plusieurs variantes (mises en </a:t>
            </a:r>
            <a:r>
              <a:rPr lang="fr-FR" err="1" smtClean="0">
                <a:latin typeface="Arial" charset="0"/>
                <a:cs typeface="Arial Unicode MS" charset="0"/>
              </a:rPr>
              <a:t>oeuvre</a:t>
            </a:r>
            <a:r>
              <a:rPr lang="fr-FR" smtClean="0">
                <a:latin typeface="Arial" charset="0"/>
                <a:cs typeface="Arial Unicode MS" charset="0"/>
              </a:rPr>
              <a:t> alternatives) d'un même traitement, chacune particulièrement adaptée à une configuration spécifique des données d'entrée.  Lorsque l'alternative la plus rapide à finir produit le résultat, on peut arrêter l'exécution des autres alternatives en toute sécurité et passer à la suite des calculs.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profite ici de la </a:t>
            </a:r>
            <a:r>
              <a:rPr lang="fr-FR" err="1" smtClean="0">
                <a:latin typeface="Arial" charset="0"/>
                <a:cs typeface="Arial Unicode MS" charset="0"/>
              </a:rPr>
              <a:t>composabilité</a:t>
            </a:r>
            <a:r>
              <a:rPr lang="fr-FR" smtClean="0">
                <a:latin typeface="Arial" charset="0"/>
                <a:cs typeface="Arial Unicode MS" charset="0"/>
              </a:rPr>
              <a:t> des extensions </a:t>
            </a:r>
            <a:r>
              <a:rPr lang="fr-FR" err="1" smtClean="0">
                <a:latin typeface="Arial" charset="0"/>
                <a:cs typeface="Arial Unicode MS" charset="0"/>
              </a:rPr>
              <a:t>Ateji</a:t>
            </a:r>
            <a:r>
              <a:rPr lang="fr-FR" smtClean="0">
                <a:latin typeface="Arial" charset="0"/>
                <a:cs typeface="Arial Unicode MS" charset="0"/>
              </a:rPr>
              <a:t> PX avec Java : le mot-clé 'return' fait quitter le bloc parallèle et la méthode courante.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 motif est appelé </a:t>
            </a:r>
            <a:r>
              <a:rPr lang="fr-FR" b="1" i="1" smtClean="0">
                <a:latin typeface="Arial" charset="0"/>
                <a:cs typeface="Arial Unicode MS" charset="0"/>
              </a:rPr>
              <a:t>parallélisme spéculatif</a:t>
            </a:r>
            <a:r>
              <a:rPr lang="fr-FR" smtClean="0">
                <a:latin typeface="Arial" charset="0"/>
                <a:cs typeface="Arial Unicode MS" charset="0"/>
              </a:rPr>
              <a:t>. Le gain de performance provient de la différence dans le temps d'exécution des différentes alternatives et peut atteindre des ordres de magnitude suivant les complexités des alternatives et les données d'entrée.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6"/>
          <p:cNvSpPr>
            <a:spLocks noGrp="1" noChangeArrowheads="1"/>
          </p:cNvSpPr>
          <p:nvPr>
            <p:ph type="sldNum" sz="quarter"/>
          </p:nvPr>
        </p:nvSpPr>
        <p:spPr>
          <a:noFill/>
        </p:spPr>
        <p:txBody>
          <a:bodyPr/>
          <a:lstStyle/>
          <a:p>
            <a:fld id="{A9008F25-5494-411C-A5D8-17C466313F52}" type="slidenum">
              <a:rPr lang="fr-FR"/>
              <a:pPr/>
              <a:t>65</a:t>
            </a:fld>
            <a:endParaRPr lang="fr-FR"/>
          </a:p>
        </p:txBody>
      </p:sp>
      <p:sp>
        <p:nvSpPr>
          <p:cNvPr id="15667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667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Cet exemple met en lice deux algorithmes de tri avec des complexités radicalement différentes.  Suivant les données en entrée ce sera l'un ou l'autre des deux algorithmes qui sera plus rapide que l'autre et fera terminer le bloc spéculatif.</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Une note spéciale sur '#Thread()' : les branches parallèles d'</a:t>
            </a:r>
            <a:r>
              <a:rPr lang="fr-FR" err="1" smtClean="0">
                <a:latin typeface="Arial" charset="0"/>
                <a:cs typeface="Arial Unicode MS" charset="0"/>
              </a:rPr>
              <a:t>Ateji</a:t>
            </a:r>
            <a:r>
              <a:rPr lang="fr-FR" smtClean="0">
                <a:latin typeface="Arial" charset="0"/>
                <a:cs typeface="Arial Unicode MS" charset="0"/>
              </a:rPr>
              <a:t> PX indiquent l'indépendance des calculs, mais elles ne forcent pas un exécution simultanée et à plus forte, une progression équitable des traitements effectués dans des branches séparées.  La directive '#Thread()' force un exécution de la branche dans un thread séparé du </a:t>
            </a:r>
            <a:r>
              <a:rPr lang="fr-FR" err="1" smtClean="0">
                <a:latin typeface="Arial" charset="0"/>
                <a:cs typeface="Arial Unicode MS" charset="0"/>
              </a:rPr>
              <a:t>runtime</a:t>
            </a:r>
            <a:r>
              <a:rPr lang="fr-FR" smtClean="0">
                <a:latin typeface="Arial" charset="0"/>
                <a:cs typeface="Arial Unicode MS" charset="0"/>
              </a:rPr>
              <a:t> Java et par conséquent, force une progression équitable des calculs sur chacune des branches.</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6"/>
          <p:cNvSpPr>
            <a:spLocks noGrp="1" noChangeArrowheads="1"/>
          </p:cNvSpPr>
          <p:nvPr>
            <p:ph type="sldNum" sz="quarter"/>
          </p:nvPr>
        </p:nvSpPr>
        <p:spPr>
          <a:noFill/>
        </p:spPr>
        <p:txBody>
          <a:bodyPr/>
          <a:lstStyle/>
          <a:p>
            <a:fld id="{242DDDA6-032E-4B96-BAA6-969114AE9122}" type="slidenum">
              <a:rPr lang="fr-FR"/>
              <a:pPr/>
              <a:t>66</a:t>
            </a:fld>
            <a:endParaRPr lang="fr-FR"/>
          </a:p>
        </p:txBody>
      </p:sp>
      <p:sp>
        <p:nvSpPr>
          <p:cNvPr id="15769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7700"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sélection parmi plusieurs </a:t>
            </a:r>
            <a:r>
              <a:rPr lang="fr-FR" err="1" smtClean="0">
                <a:latin typeface="Arial" charset="0"/>
                <a:cs typeface="Arial Unicode MS" charset="0"/>
              </a:rPr>
              <a:t>évements</a:t>
            </a:r>
            <a:r>
              <a:rPr lang="fr-FR" smtClean="0">
                <a:latin typeface="Arial" charset="0"/>
                <a:cs typeface="Arial Unicode MS" charset="0"/>
              </a:rPr>
              <a:t> permet de bien gérer les interactions du programme avec son environnement, ou entre plusieurs parties d'un programme parallèle.   On peut recourir à la sélection à chaque fois qu'un ou plusieurs </a:t>
            </a:r>
            <a:r>
              <a:rPr lang="fr-FR" err="1" smtClean="0">
                <a:latin typeface="Arial" charset="0"/>
                <a:cs typeface="Arial Unicode MS" charset="0"/>
              </a:rPr>
              <a:t>évenements</a:t>
            </a:r>
            <a:r>
              <a:rPr lang="fr-FR" smtClean="0">
                <a:latin typeface="Arial" charset="0"/>
                <a:cs typeface="Arial Unicode MS" charset="0"/>
              </a:rPr>
              <a:t> sont censés se produire dans un délai borné.</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 élément clé du mécanisme de sélection est le délai de grâce (</a:t>
            </a:r>
            <a:r>
              <a:rPr lang="fr-FR" i="1" smtClean="0">
                <a:latin typeface="Arial" charset="0"/>
                <a:cs typeface="Arial Unicode MS" charset="0"/>
              </a:rPr>
              <a:t>timeout</a:t>
            </a:r>
            <a:r>
              <a:rPr lang="fr-FR" smtClean="0">
                <a:latin typeface="Arial" charset="0"/>
                <a:cs typeface="Arial Unicode MS" charset="0"/>
              </a:rPr>
              <a:t>) qui permet de reconnaître une absence d'</a:t>
            </a:r>
            <a:r>
              <a:rPr lang="fr-FR" err="1" smtClean="0">
                <a:latin typeface="Arial" charset="0"/>
                <a:cs typeface="Arial Unicode MS" charset="0"/>
              </a:rPr>
              <a:t>évenement</a:t>
            </a:r>
            <a:r>
              <a:rPr lang="fr-FR" smtClean="0">
                <a:latin typeface="Arial" charset="0"/>
                <a:cs typeface="Arial Unicode MS" charset="0"/>
              </a:rPr>
              <a:t>(s) attendus.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mécanisme de sélection doit prévoir les réactions à chacun des </a:t>
            </a:r>
            <a:r>
              <a:rPr lang="fr-FR" err="1" smtClean="0">
                <a:latin typeface="Arial" charset="0"/>
                <a:cs typeface="Arial Unicode MS" charset="0"/>
              </a:rPr>
              <a:t>évenements</a:t>
            </a:r>
            <a:r>
              <a:rPr lang="fr-FR" smtClean="0">
                <a:latin typeface="Arial" charset="0"/>
                <a:cs typeface="Arial Unicode MS" charset="0"/>
              </a:rPr>
              <a:t> attendus ainsi qu'à leur absence, i.e., à l'expiration du délai de grâce.</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6"/>
          <p:cNvSpPr>
            <a:spLocks noGrp="1" noChangeArrowheads="1"/>
          </p:cNvSpPr>
          <p:nvPr>
            <p:ph type="sldNum" sz="quarter"/>
          </p:nvPr>
        </p:nvSpPr>
        <p:spPr>
          <a:noFill/>
        </p:spPr>
        <p:txBody>
          <a:bodyPr/>
          <a:lstStyle/>
          <a:p>
            <a:fld id="{057F1D08-4896-45C4-A6F4-A4DC4B4AE897}" type="slidenum">
              <a:rPr lang="fr-FR"/>
              <a:pPr/>
              <a:t>67</a:t>
            </a:fld>
            <a:endParaRPr lang="fr-FR"/>
          </a:p>
        </p:txBody>
      </p:sp>
      <p:sp>
        <p:nvSpPr>
          <p:cNvPr id="15872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8724"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En </a:t>
            </a:r>
            <a:r>
              <a:rPr lang="fr-FR" err="1" smtClean="0">
                <a:latin typeface="Arial" charset="0"/>
                <a:cs typeface="Arial Unicode MS" charset="0"/>
              </a:rPr>
              <a:t>Ateji</a:t>
            </a:r>
            <a:r>
              <a:rPr lang="fr-FR" smtClean="0">
                <a:latin typeface="Arial" charset="0"/>
                <a:cs typeface="Arial Unicode MS" charset="0"/>
              </a:rPr>
              <a:t> PX, la sélection prend la forme d'une liste des cas correspondant aux différents </a:t>
            </a:r>
            <a:r>
              <a:rPr lang="fr-FR" err="1" smtClean="0">
                <a:latin typeface="Arial" charset="0"/>
                <a:cs typeface="Arial Unicode MS" charset="0"/>
              </a:rPr>
              <a:t>évenements</a:t>
            </a:r>
            <a:r>
              <a:rPr lang="fr-FR" smtClean="0">
                <a:latin typeface="Arial" charset="0"/>
                <a:cs typeface="Arial Unicode MS" charset="0"/>
              </a:rPr>
              <a:t> – et au délai de grâce (= absence d'</a:t>
            </a:r>
            <a:r>
              <a:rPr lang="fr-FR" err="1" smtClean="0">
                <a:latin typeface="Arial" charset="0"/>
                <a:cs typeface="Arial Unicode MS" charset="0"/>
              </a:rPr>
              <a:t>évenements</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Parmi les branches satisfaites (i.e., parmi les </a:t>
            </a:r>
            <a:r>
              <a:rPr lang="fr-FR" err="1" smtClean="0">
                <a:latin typeface="Arial" charset="0"/>
                <a:cs typeface="Arial Unicode MS" charset="0"/>
              </a:rPr>
              <a:t>évenements</a:t>
            </a:r>
            <a:r>
              <a:rPr lang="fr-FR" smtClean="0">
                <a:latin typeface="Arial" charset="0"/>
                <a:cs typeface="Arial Unicode MS" charset="0"/>
              </a:rPr>
              <a:t> détectés), une seule branche sera retenue et ce de manière non déterministe.  Les autres </a:t>
            </a:r>
            <a:r>
              <a:rPr lang="fr-FR" err="1" smtClean="0">
                <a:latin typeface="Arial" charset="0"/>
                <a:cs typeface="Arial Unicode MS" charset="0"/>
              </a:rPr>
              <a:t>évenements</a:t>
            </a:r>
            <a:r>
              <a:rPr lang="fr-FR" smtClean="0">
                <a:latin typeface="Arial" charset="0"/>
                <a:cs typeface="Arial Unicode MS" charset="0"/>
              </a:rPr>
              <a:t> ne seront pas perdus pour autant, puisqu'il n'y aura pas de rendez-vous sur ces </a:t>
            </a:r>
            <a:r>
              <a:rPr lang="fr-FR" err="1" smtClean="0">
                <a:latin typeface="Arial" charset="0"/>
                <a:cs typeface="Arial Unicode MS" charset="0"/>
              </a:rPr>
              <a:t>évenements</a:t>
            </a:r>
            <a:r>
              <a:rPr lang="fr-FR" smtClean="0">
                <a:latin typeface="Arial" charset="0"/>
                <a:cs typeface="Arial Unicode MS" charset="0"/>
              </a:rPr>
              <a:t> (rappelez-vous du principe de communications dans </a:t>
            </a:r>
            <a:r>
              <a:rPr lang="fr-FR" err="1" smtClean="0">
                <a:latin typeface="Arial" charset="0"/>
                <a:cs typeface="Arial Unicode MS" charset="0"/>
              </a:rPr>
              <a:t>Ateji</a:t>
            </a:r>
            <a:r>
              <a:rPr lang="fr-FR" smtClean="0">
                <a:latin typeface="Arial" charset="0"/>
                <a:cs typeface="Arial Unicode MS" charset="0"/>
              </a:rPr>
              <a:t> PX !).   Ces </a:t>
            </a:r>
            <a:r>
              <a:rPr lang="fr-FR" err="1" smtClean="0">
                <a:latin typeface="Arial" charset="0"/>
                <a:cs typeface="Arial Unicode MS" charset="0"/>
              </a:rPr>
              <a:t>évenements</a:t>
            </a:r>
            <a:r>
              <a:rPr lang="fr-FR" smtClean="0">
                <a:latin typeface="Arial" charset="0"/>
                <a:cs typeface="Arial Unicode MS" charset="0"/>
              </a:rPr>
              <a:t> non retenus seront mémorisés et traités ultérieurement (par le biais d'un nouveau 'select', d'une future communication explicite etc.)</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6"/>
          <p:cNvSpPr>
            <a:spLocks noGrp="1" noChangeArrowheads="1"/>
          </p:cNvSpPr>
          <p:nvPr>
            <p:ph type="sldNum" sz="quarter"/>
          </p:nvPr>
        </p:nvSpPr>
        <p:spPr>
          <a:noFill/>
        </p:spPr>
        <p:txBody>
          <a:bodyPr/>
          <a:lstStyle/>
          <a:p>
            <a:fld id="{C82D7696-B536-447A-AB27-0EE88B96BF4E}" type="slidenum">
              <a:rPr lang="fr-FR"/>
              <a:pPr/>
              <a:t>68</a:t>
            </a:fld>
            <a:endParaRPr lang="fr-FR"/>
          </a:p>
        </p:txBody>
      </p:sp>
      <p:sp>
        <p:nvSpPr>
          <p:cNvPr id="15974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59748"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ne sait pas toujours prévoir le nombre de branches parallèles nécessaires pour gérer les tâches demandées.</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solution : créer des branches à la demande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demande externe : requêtes sur un serveur</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demande interne : </a:t>
            </a:r>
            <a:r>
              <a:rPr lang="fr-FR" err="1" smtClean="0">
                <a:latin typeface="Arial" charset="0"/>
                <a:cs typeface="Arial Unicode MS" charset="0"/>
              </a:rPr>
              <a:t>algos</a:t>
            </a:r>
            <a:r>
              <a:rPr lang="fr-FR" smtClean="0">
                <a:latin typeface="Arial" charset="0"/>
                <a:cs typeface="Arial Unicode MS" charset="0"/>
              </a:rPr>
              <a:t> DPR (diviser-pour-régner) et récursifs</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Nous allons nous intéresser au traitement à la demande de requêtes extérieures – le </a:t>
            </a:r>
            <a:r>
              <a:rPr lang="fr-FR" err="1" smtClean="0">
                <a:latin typeface="Arial" charset="0"/>
                <a:cs typeface="Arial Unicode MS" charset="0"/>
              </a:rPr>
              <a:t>coeur</a:t>
            </a:r>
            <a:r>
              <a:rPr lang="fr-FR" smtClean="0">
                <a:latin typeface="Arial" charset="0"/>
                <a:cs typeface="Arial Unicode MS" charset="0"/>
              </a:rPr>
              <a:t> d'un serveur dans les applications client-serveur.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6"/>
          <p:cNvSpPr>
            <a:spLocks noGrp="1" noChangeArrowheads="1"/>
          </p:cNvSpPr>
          <p:nvPr>
            <p:ph type="sldNum" sz="quarter"/>
          </p:nvPr>
        </p:nvSpPr>
        <p:spPr>
          <a:noFill/>
        </p:spPr>
        <p:txBody>
          <a:bodyPr/>
          <a:lstStyle/>
          <a:p>
            <a:fld id="{F41A47BC-8757-40B4-A167-72D30A4C3EF0}" type="slidenum">
              <a:rPr lang="fr-FR"/>
              <a:pPr/>
              <a:t>69</a:t>
            </a:fld>
            <a:endParaRPr lang="fr-FR"/>
          </a:p>
        </p:txBody>
      </p:sp>
      <p:sp>
        <p:nvSpPr>
          <p:cNvPr id="16077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0772"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a:t>
            </a:r>
            <a:r>
              <a:rPr lang="fr-FR" err="1" smtClean="0">
                <a:latin typeface="Arial" charset="0"/>
                <a:cs typeface="Arial Unicode MS" charset="0"/>
              </a:rPr>
              <a:t>Ateji</a:t>
            </a:r>
            <a:r>
              <a:rPr lang="fr-FR" smtClean="0">
                <a:latin typeface="Arial" charset="0"/>
                <a:cs typeface="Arial Unicode MS" charset="0"/>
              </a:rPr>
              <a:t> PX, la création de nouvelles branches parallèles se fait par le biais de l'opérateur '||*'.  Pour des raisons historiques cet opérateur est appelé 'bang' (du nom colloquial anglais pour le point d'exclamation).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terminaison du bloc « bang » exige que le canal sur lequel arrivent les requêtes soit fermé dans une branche parallèle indépendante de celle qui lance le bloc « bang » - sinon, le canal ne sera jamais fermé et le bloc ne terminera jamais.  Typiquement, ce sera fait dans une branche qui supervise les clients et sait décider quand le « serveur » mis en </a:t>
            </a:r>
            <a:r>
              <a:rPr lang="fr-FR" err="1" smtClean="0">
                <a:latin typeface="Arial" charset="0"/>
                <a:cs typeface="Arial Unicode MS" charset="0"/>
              </a:rPr>
              <a:t>oeuvre</a:t>
            </a:r>
            <a:r>
              <a:rPr lang="fr-FR" smtClean="0">
                <a:latin typeface="Arial" charset="0"/>
                <a:cs typeface="Arial Unicode MS" charset="0"/>
              </a:rPr>
              <a:t> dans le bloc « bang » peut être arrêté.</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fermeture du canal de requêtes peut être faite en appelant la méthode 'close()' du canal ou par destruction du canal (terminaison du bloc qui contenait sa déclaration).</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6"/>
          <p:cNvSpPr>
            <a:spLocks noGrp="1" noChangeArrowheads="1"/>
          </p:cNvSpPr>
          <p:nvPr>
            <p:ph type="sldNum" sz="quarter"/>
          </p:nvPr>
        </p:nvSpPr>
        <p:spPr>
          <a:noFill/>
        </p:spPr>
        <p:txBody>
          <a:bodyPr/>
          <a:lstStyle/>
          <a:p>
            <a:fld id="{580A915E-3AEB-48DF-9ECE-37F05FC4864D}" type="slidenum">
              <a:rPr lang="fr-FR"/>
              <a:pPr/>
              <a:t>70</a:t>
            </a:fld>
            <a:endParaRPr lang="fr-FR"/>
          </a:p>
        </p:txBody>
      </p:sp>
      <p:sp>
        <p:nvSpPr>
          <p:cNvPr id="16179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179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cet exemple, le serveur de change fonctionne jusqu'à ce que le canal '</a:t>
            </a:r>
            <a:r>
              <a:rPr lang="fr-FR" err="1" smtClean="0">
                <a:latin typeface="Arial" charset="0"/>
                <a:cs typeface="Arial Unicode MS" charset="0"/>
              </a:rPr>
              <a:t>queryChannel</a:t>
            </a:r>
            <a:r>
              <a:rPr lang="fr-FR" smtClean="0">
                <a:latin typeface="Arial" charset="0"/>
                <a:cs typeface="Arial Unicode MS" charset="0"/>
              </a:rPr>
              <a:t>' soit explicitement fermé dans la méthode Main() dans la branche qui gère les clients.  Cette fermeture a lieu après que tous les clients aient terminé leur exécution.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canal des requêtes est unique pour tous les clients.  Pour indiquer à qui envoyer la réponse à la requête, chaque requête contient l'information sur le canal de retour (cf. l'appel de la méthode '</a:t>
            </a:r>
            <a:r>
              <a:rPr lang="fr-FR" err="1" smtClean="0">
                <a:latin typeface="Arial" charset="0"/>
                <a:cs typeface="Arial Unicode MS" charset="0"/>
              </a:rPr>
              <a:t>query.getReplyChannel</a:t>
            </a:r>
            <a:r>
              <a:rPr lang="fr-FR" smtClean="0">
                <a:latin typeface="Arial" charset="0"/>
                <a:cs typeface="Arial Unicode MS" charset="0"/>
              </a:rPr>
              <a:t>()' dans '</a:t>
            </a:r>
            <a:r>
              <a:rPr lang="fr-FR" err="1" smtClean="0">
                <a:latin typeface="Arial" charset="0"/>
                <a:cs typeface="Arial Unicode MS" charset="0"/>
              </a:rPr>
              <a:t>work</a:t>
            </a:r>
            <a:r>
              <a:rPr lang="fr-FR" smtClean="0">
                <a:latin typeface="Arial" charset="0"/>
                <a:cs typeface="Arial Unicode MS" charset="0"/>
              </a:rPr>
              <a:t>()' ci-dessus).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6"/>
          <p:cNvSpPr>
            <a:spLocks noGrp="1" noChangeArrowheads="1"/>
          </p:cNvSpPr>
          <p:nvPr>
            <p:ph type="sldNum" sz="quarter"/>
          </p:nvPr>
        </p:nvSpPr>
        <p:spPr>
          <a:noFill/>
        </p:spPr>
        <p:txBody>
          <a:bodyPr/>
          <a:lstStyle/>
          <a:p>
            <a:fld id="{98141AA3-0072-4836-B80F-C925FE022033}" type="slidenum">
              <a:rPr lang="fr-FR"/>
              <a:pPr/>
              <a:t>7</a:t>
            </a:fld>
            <a:endParaRPr lang="fr-FR"/>
          </a:p>
        </p:txBody>
      </p:sp>
      <p:sp>
        <p:nvSpPr>
          <p:cNvPr id="10547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5476" name="Text Box 2"/>
          <p:cNvSpPr txBox="1">
            <a:spLocks noGrp="1" noChangeArrowheads="1"/>
          </p:cNvSpPr>
          <p:nvPr>
            <p:ph type="body" idx="1"/>
          </p:nvPr>
        </p:nvSpPr>
        <p:spPr>
          <a:xfrm>
            <a:off x="707411" y="4253501"/>
            <a:ext cx="6032308" cy="2513009"/>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solution de la crise des </a:t>
            </a:r>
            <a:r>
              <a:rPr lang="fr-FR" err="1" smtClean="0">
                <a:latin typeface="Arial" charset="0"/>
                <a:cs typeface="Arial Unicode MS" charset="0"/>
              </a:rPr>
              <a:t>multicoeurs</a:t>
            </a:r>
            <a:r>
              <a:rPr lang="fr-FR" smtClean="0">
                <a:latin typeface="Arial" charset="0"/>
                <a:cs typeface="Arial Unicode MS" charset="0"/>
              </a:rPr>
              <a:t> = assembler plusieurs </a:t>
            </a:r>
            <a:r>
              <a:rPr lang="fr-FR" err="1" smtClean="0">
                <a:latin typeface="Arial" charset="0"/>
                <a:cs typeface="Arial Unicode MS" charset="0"/>
              </a:rPr>
              <a:t>coeurs</a:t>
            </a:r>
            <a:r>
              <a:rPr lang="fr-FR" smtClean="0">
                <a:latin typeface="Arial" charset="0"/>
                <a:cs typeface="Arial Unicode MS" charset="0"/>
              </a:rPr>
              <a:t> plus petits, qui chacun </a:t>
            </a:r>
            <a:r>
              <a:rPr lang="fr-FR" b="1" i="1" smtClean="0">
                <a:latin typeface="Arial" charset="0"/>
                <a:cs typeface="Arial Unicode MS" charset="0"/>
              </a:rPr>
              <a:t>chauffent</a:t>
            </a:r>
            <a:r>
              <a:rPr lang="fr-FR" smtClean="0">
                <a:latin typeface="Arial" charset="0"/>
                <a:cs typeface="Arial Unicode MS" charset="0"/>
              </a:rPr>
              <a:t> </a:t>
            </a:r>
            <a:r>
              <a:rPr lang="fr-FR" b="1" i="1" smtClean="0">
                <a:latin typeface="Arial" charset="0"/>
                <a:cs typeface="Arial Unicode MS" charset="0"/>
              </a:rPr>
              <a:t>moins fort</a:t>
            </a:r>
            <a:r>
              <a:rPr lang="fr-FR" smtClean="0">
                <a:latin typeface="Arial" charset="0"/>
                <a:cs typeface="Arial Unicode MS" charset="0"/>
              </a:rPr>
              <a:t> mais aussi </a:t>
            </a:r>
            <a:r>
              <a:rPr lang="fr-FR" b="1" i="1" smtClean="0">
                <a:latin typeface="Arial" charset="0"/>
                <a:cs typeface="Arial Unicode MS" charset="0"/>
              </a:rPr>
              <a:t>vont</a:t>
            </a:r>
            <a:r>
              <a:rPr lang="fr-FR" smtClean="0">
                <a:latin typeface="Arial" charset="0"/>
                <a:cs typeface="Arial Unicode MS" charset="0"/>
              </a:rPr>
              <a:t> </a:t>
            </a:r>
            <a:r>
              <a:rPr lang="fr-FR" b="1" i="1" smtClean="0">
                <a:latin typeface="Arial" charset="0"/>
                <a:cs typeface="Arial Unicode MS" charset="0"/>
              </a:rPr>
              <a:t>moins vite</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problème est que même si la performance sur les benchmarks synthétiques croît, la performance réelle ne suit pas.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Raison : quand le code de l'application reste séquentiel, il utilise juste un </a:t>
            </a:r>
            <a:r>
              <a:rPr lang="fr-FR" err="1" smtClean="0">
                <a:latin typeface="Arial" charset="0"/>
                <a:cs typeface="Arial Unicode MS" charset="0"/>
              </a:rPr>
              <a:t>coeur</a:t>
            </a:r>
            <a:r>
              <a:rPr lang="fr-FR" smtClean="0">
                <a:latin typeface="Arial" charset="0"/>
                <a:cs typeface="Arial Unicode MS" charset="0"/>
              </a:rPr>
              <a:t> tout comme il y a cinq ans, et le seul gain de performance qu'on observe vient de la progression dans l'architecture interne des </a:t>
            </a:r>
            <a:r>
              <a:rPr lang="fr-FR" err="1" smtClean="0">
                <a:latin typeface="Arial" charset="0"/>
                <a:cs typeface="Arial Unicode MS" charset="0"/>
              </a:rPr>
              <a:t>coeurs</a:t>
            </a:r>
            <a:r>
              <a:rPr lang="fr-FR" smtClean="0">
                <a:latin typeface="Arial" charset="0"/>
                <a:cs typeface="Arial Unicode MS" charset="0"/>
              </a:rPr>
              <a:t> et de l'augmentation de la taille des caches.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Désormais on trouve des processeurs parallèles partout, depuis les serveurs (à gauche - Niagara 3, 16 </a:t>
            </a:r>
            <a:r>
              <a:rPr lang="fr-FR" err="1" smtClean="0">
                <a:latin typeface="Arial" charset="0"/>
                <a:cs typeface="Arial Unicode MS" charset="0"/>
              </a:rPr>
              <a:t>coeurs</a:t>
            </a:r>
            <a:r>
              <a:rPr lang="fr-FR" smtClean="0">
                <a:latin typeface="Arial" charset="0"/>
                <a:cs typeface="Arial Unicode MS" charset="0"/>
              </a:rPr>
              <a:t>) aux ordinateurs personnels que ce soient des desktops (au centre - Intel i7, 4 </a:t>
            </a:r>
            <a:r>
              <a:rPr lang="fr-FR" err="1" smtClean="0">
                <a:latin typeface="Arial" charset="0"/>
                <a:cs typeface="Arial Unicode MS" charset="0"/>
              </a:rPr>
              <a:t>coeurs</a:t>
            </a:r>
            <a:r>
              <a:rPr lang="fr-FR" smtClean="0">
                <a:latin typeface="Arial" charset="0"/>
                <a:cs typeface="Arial Unicode MS" charset="0"/>
              </a:rPr>
              <a:t>, 8 fils d'exécution simultanés avec </a:t>
            </a:r>
            <a:r>
              <a:rPr lang="fr-FR" err="1" smtClean="0">
                <a:latin typeface="Arial" charset="0"/>
                <a:cs typeface="Arial Unicode MS" charset="0"/>
              </a:rPr>
              <a:t>HyperThreading</a:t>
            </a:r>
            <a:r>
              <a:rPr lang="fr-FR" smtClean="0">
                <a:latin typeface="Arial" charset="0"/>
                <a:cs typeface="Arial Unicode MS" charset="0"/>
              </a:rPr>
              <a:t>) ou des portables (à droite – Core2 Duo, 2 </a:t>
            </a:r>
            <a:r>
              <a:rPr lang="fr-FR" err="1" smtClean="0">
                <a:latin typeface="Arial" charset="0"/>
                <a:cs typeface="Arial Unicode MS" charset="0"/>
              </a:rPr>
              <a:t>coeurs</a:t>
            </a:r>
            <a:r>
              <a:rPr lang="fr-FR" smtClean="0">
                <a:latin typeface="Arial" charset="0"/>
                <a:cs typeface="Arial Unicode MS" charset="0"/>
              </a:rPr>
              <a:t>)</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6"/>
          <p:cNvSpPr>
            <a:spLocks noGrp="1" noChangeArrowheads="1"/>
          </p:cNvSpPr>
          <p:nvPr>
            <p:ph type="sldNum" sz="quarter"/>
          </p:nvPr>
        </p:nvSpPr>
        <p:spPr>
          <a:noFill/>
        </p:spPr>
        <p:txBody>
          <a:bodyPr/>
          <a:lstStyle/>
          <a:p>
            <a:fld id="{B18398EF-DF95-4443-92E0-D0C06ACBC586}" type="slidenum">
              <a:rPr lang="fr-FR"/>
              <a:pPr/>
              <a:t>71</a:t>
            </a:fld>
            <a:endParaRPr lang="fr-FR"/>
          </a:p>
        </p:txBody>
      </p:sp>
      <p:sp>
        <p:nvSpPr>
          <p:cNvPr id="16281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2820" name="Text Box 2"/>
          <p:cNvSpPr txBox="1">
            <a:spLocks noGrp="1" noChangeArrowheads="1"/>
          </p:cNvSpPr>
          <p:nvPr>
            <p:ph type="body" idx="1"/>
          </p:nvPr>
        </p:nvSpPr>
        <p:spPr>
          <a:xfrm>
            <a:off x="741593" y="4250842"/>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Après avoir fait un tour des mécanismes parallèles d'</a:t>
            </a:r>
            <a:r>
              <a:rPr lang="fr-FR" err="1" smtClean="0">
                <a:latin typeface="Arial" charset="0"/>
                <a:cs typeface="Arial Unicode MS" charset="0"/>
              </a:rPr>
              <a:t>Ateji</a:t>
            </a:r>
            <a:r>
              <a:rPr lang="fr-FR" smtClean="0">
                <a:latin typeface="Arial" charset="0"/>
                <a:cs typeface="Arial Unicode MS" charset="0"/>
              </a:rPr>
              <a:t> PX pour Java, nous allons maintenant voir comment approcher la mise de ces connaissances en pratique – le portage d'applications existantes vers </a:t>
            </a:r>
            <a:r>
              <a:rPr lang="fr-FR" err="1" smtClean="0">
                <a:latin typeface="Arial" charset="0"/>
                <a:cs typeface="Arial Unicode MS" charset="0"/>
              </a:rPr>
              <a:t>Ateji</a:t>
            </a:r>
            <a:r>
              <a:rPr lang="fr-FR" smtClean="0">
                <a:latin typeface="Arial" charset="0"/>
                <a:cs typeface="Arial Unicode MS" charset="0"/>
              </a:rPr>
              <a:t> PX pour Java.</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Comme vous avez pu vous en convaincre déjà, </a:t>
            </a:r>
            <a:r>
              <a:rPr lang="fr-FR" err="1" smtClean="0">
                <a:latin typeface="Arial" charset="0"/>
                <a:cs typeface="Arial Unicode MS" charset="0"/>
              </a:rPr>
              <a:t>Ateji</a:t>
            </a:r>
            <a:r>
              <a:rPr lang="fr-FR" smtClean="0">
                <a:latin typeface="Arial" charset="0"/>
                <a:cs typeface="Arial Unicode MS" charset="0"/>
              </a:rPr>
              <a:t> PX for Java offre des structures parallèles qui sont très naturelles et faciles d'approche.  Avec juste quelques-unes d'entre elles il est possible de paralléliser les programmes existants.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Nous allons maintenant esquisser la démarche de portage et voir les </a:t>
            </a:r>
            <a:r>
              <a:rPr lang="fr-FR" err="1" smtClean="0">
                <a:latin typeface="Arial" charset="0"/>
                <a:cs typeface="Arial Unicode MS" charset="0"/>
              </a:rPr>
              <a:t>principles</a:t>
            </a:r>
            <a:r>
              <a:rPr lang="fr-FR" smtClean="0">
                <a:latin typeface="Arial" charset="0"/>
                <a:cs typeface="Arial Unicode MS" charset="0"/>
              </a:rPr>
              <a:t> opportunités pour la </a:t>
            </a:r>
            <a:r>
              <a:rPr lang="fr-FR" err="1" smtClean="0">
                <a:latin typeface="Arial" charset="0"/>
                <a:cs typeface="Arial Unicode MS" charset="0"/>
              </a:rPr>
              <a:t>parallélisation</a:t>
            </a:r>
            <a:r>
              <a:rPr lang="fr-FR" smtClean="0">
                <a:latin typeface="Arial" charset="0"/>
                <a:cs typeface="Arial Unicode MS" charset="0"/>
              </a:rPr>
              <a:t> de codes existants.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6"/>
          <p:cNvSpPr>
            <a:spLocks noGrp="1" noChangeArrowheads="1"/>
          </p:cNvSpPr>
          <p:nvPr>
            <p:ph type="sldNum" sz="quarter"/>
          </p:nvPr>
        </p:nvSpPr>
        <p:spPr>
          <a:noFill/>
        </p:spPr>
        <p:txBody>
          <a:bodyPr/>
          <a:lstStyle/>
          <a:p>
            <a:fld id="{6B28B67C-73F1-4A8F-90E8-7F08B561C0DD}" type="slidenum">
              <a:rPr lang="fr-FR"/>
              <a:pPr/>
              <a:t>72</a:t>
            </a:fld>
            <a:endParaRPr lang="fr-FR"/>
          </a:p>
        </p:txBody>
      </p:sp>
      <p:sp>
        <p:nvSpPr>
          <p:cNvPr id="16384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3844" name="Text Box 2"/>
          <p:cNvSpPr txBox="1">
            <a:spLocks noGrp="1" noChangeArrowheads="1"/>
          </p:cNvSpPr>
          <p:nvPr>
            <p:ph type="body" idx="1"/>
          </p:nvPr>
        </p:nvSpPr>
        <p:spPr>
          <a:xfrm>
            <a:off x="707411" y="4253501"/>
            <a:ext cx="5662254" cy="4030121"/>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err="1" smtClean="0">
                <a:latin typeface="Arial" charset="0"/>
                <a:cs typeface="Arial Unicode MS" charset="0"/>
              </a:rPr>
              <a:t>Ateji</a:t>
            </a:r>
            <a:r>
              <a:rPr lang="fr-FR" smtClean="0">
                <a:latin typeface="Arial" charset="0"/>
                <a:cs typeface="Arial Unicode MS" charset="0"/>
              </a:rPr>
              <a:t> PX ça sert à exploiter le parallélisme, alors où trouver du parallélisme dans les applis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suggestions sont </a:t>
            </a:r>
            <a:r>
              <a:rPr lang="fr-FR" err="1" smtClean="0">
                <a:latin typeface="Arial" charset="0"/>
                <a:cs typeface="Arial Unicode MS" charset="0"/>
              </a:rPr>
              <a:t>délibérement</a:t>
            </a:r>
            <a:r>
              <a:rPr lang="fr-FR" smtClean="0">
                <a:latin typeface="Arial" charset="0"/>
                <a:cs typeface="Arial Unicode MS" charset="0"/>
              </a:rPr>
              <a:t> illustratives, pour amorcer la réflexion des participants.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Avant de coder, il faut comprendre l'application – la personne qui parallélise ne sera pas nécessairement l'auteur du code original.  Il sera peut-être intéressant de parler aux architectes etc.</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faut aussi comprendre la source des coûts dans l'application.  Le choix d'un mauvais algorithme peut être aussi coûteux qu'un style codage inadapté.</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6"/>
          <p:cNvSpPr>
            <a:spLocks noGrp="1" noChangeArrowheads="1"/>
          </p:cNvSpPr>
          <p:nvPr>
            <p:ph type="sldNum" sz="quarter"/>
          </p:nvPr>
        </p:nvSpPr>
        <p:spPr>
          <a:noFill/>
        </p:spPr>
        <p:txBody>
          <a:bodyPr/>
          <a:lstStyle/>
          <a:p>
            <a:fld id="{6ECCD90F-CB86-4960-A452-77A3009C57FD}" type="slidenum">
              <a:rPr lang="fr-FR"/>
              <a:pPr/>
              <a:t>73</a:t>
            </a:fld>
            <a:endParaRPr lang="fr-FR"/>
          </a:p>
        </p:txBody>
      </p:sp>
      <p:sp>
        <p:nvSpPr>
          <p:cNvPr id="16486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4868"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Première chose : convertir les boucles en forme compacte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cela fait supprimer l'expression explicite de l'ordre des itérations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ça oblige à </a:t>
            </a:r>
            <a:r>
              <a:rPr lang="fr-FR" err="1" smtClean="0">
                <a:latin typeface="Arial" charset="0"/>
                <a:cs typeface="Arial Unicode MS" charset="0"/>
              </a:rPr>
              <a:t>réflechir</a:t>
            </a:r>
            <a:r>
              <a:rPr lang="fr-FR" smtClean="0">
                <a:latin typeface="Arial" charset="0"/>
                <a:cs typeface="Arial Unicode MS" charset="0"/>
              </a:rPr>
              <a:t> aux contraintes sur cet ordre (NB, sans '||' cet ordre reste ascendant avec pas unitaire)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ça permet de mettre les '||' si la boucle est effectivement </a:t>
            </a:r>
            <a:r>
              <a:rPr lang="fr-FR" err="1" smtClean="0">
                <a:latin typeface="Arial" charset="0"/>
                <a:cs typeface="Arial Unicode MS" charset="0"/>
              </a:rPr>
              <a:t>parallélisable</a:t>
            </a: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boucle du bas n'est pas </a:t>
            </a:r>
            <a:r>
              <a:rPr lang="fr-FR" err="1" smtClean="0">
                <a:latin typeface="Arial" charset="0"/>
                <a:cs typeface="Arial Unicode MS" charset="0"/>
              </a:rPr>
              <a:t>parallélisable</a:t>
            </a:r>
            <a:r>
              <a:rPr lang="fr-FR" smtClean="0">
                <a:latin typeface="Arial" charset="0"/>
                <a:cs typeface="Arial Unicode MS" charset="0"/>
              </a:rPr>
              <a:t> car chacune des valeurs successives dans le tableau '</a:t>
            </a:r>
            <a:r>
              <a:rPr lang="fr-FR" err="1" smtClean="0">
                <a:latin typeface="Arial" charset="0"/>
                <a:cs typeface="Arial Unicode MS" charset="0"/>
              </a:rPr>
              <a:t>pathValue</a:t>
            </a:r>
            <a:r>
              <a:rPr lang="fr-FR" smtClean="0">
                <a:latin typeface="Arial" charset="0"/>
                <a:cs typeface="Arial Unicode MS" charset="0"/>
              </a:rPr>
              <a:t>' dépend de son prédécesseur immédiat. C'est un cas exemplaire d'une induction mathématique.</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NB: les deux boucles sont tirées du code Monte Carlo de Java Grande (</a:t>
            </a:r>
            <a:r>
              <a:rPr lang="fr-FR" err="1" smtClean="0">
                <a:latin typeface="Arial" charset="0"/>
                <a:cs typeface="Arial Unicode MS" charset="0"/>
              </a:rPr>
              <a:t>valuations</a:t>
            </a:r>
            <a:r>
              <a:rPr lang="fr-FR" smtClean="0">
                <a:latin typeface="Arial" charset="0"/>
                <a:cs typeface="Arial Unicode MS" charset="0"/>
              </a:rPr>
              <a:t> des options européennes).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6"/>
          <p:cNvSpPr>
            <a:spLocks noGrp="1" noChangeArrowheads="1"/>
          </p:cNvSpPr>
          <p:nvPr>
            <p:ph type="sldNum" sz="quarter"/>
          </p:nvPr>
        </p:nvSpPr>
        <p:spPr>
          <a:noFill/>
        </p:spPr>
        <p:txBody>
          <a:bodyPr/>
          <a:lstStyle/>
          <a:p>
            <a:fld id="{50848DBB-3263-492B-8A16-4A16267F13DC}" type="slidenum">
              <a:rPr lang="fr-FR"/>
              <a:pPr/>
              <a:t>74</a:t>
            </a:fld>
            <a:endParaRPr lang="fr-FR"/>
          </a:p>
        </p:txBody>
      </p:sp>
      <p:sp>
        <p:nvSpPr>
          <p:cNvPr id="16589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5892"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Deux cas de code, dont celui de droite avec une </a:t>
            </a:r>
            <a:r>
              <a:rPr lang="fr-FR" err="1" smtClean="0">
                <a:latin typeface="Arial" charset="0"/>
                <a:cs typeface="Arial Unicode MS" charset="0"/>
              </a:rPr>
              <a:t>antidépendance</a:t>
            </a:r>
            <a:r>
              <a:rPr lang="fr-FR" smtClean="0">
                <a:latin typeface="Arial" charset="0"/>
                <a:cs typeface="Arial Unicode MS" charset="0"/>
              </a:rPr>
              <a:t> (sans la nommer ainsi) sur tableau  'a' : le calcul de a[i] DOIT </a:t>
            </a:r>
            <a:r>
              <a:rPr lang="fr-FR" err="1" smtClean="0">
                <a:latin typeface="Arial" charset="0"/>
                <a:cs typeface="Arial Unicode MS" charset="0"/>
              </a:rPr>
              <a:t>préceder</a:t>
            </a:r>
            <a:r>
              <a:rPr lang="fr-FR" smtClean="0">
                <a:latin typeface="Arial" charset="0"/>
                <a:cs typeface="Arial Unicode MS" charset="0"/>
              </a:rPr>
              <a:t> celui de a[i+1].</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On ne peut pas le paralléliser brutalement, donc il y a deux approches possibles : soit ne rien faire, soit </a:t>
            </a:r>
            <a:r>
              <a:rPr lang="fr-FR" err="1" smtClean="0">
                <a:latin typeface="Arial" charset="0"/>
                <a:cs typeface="Arial Unicode MS" charset="0"/>
              </a:rPr>
              <a:t>réflechir</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recommandation de base : laisser une boucle comme ça pour plus tard (plus d'expérience, plus de familiarité avec le code), mais parfois c'est justement la boucle la plus critique.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ce dernier cas il faut </a:t>
            </a:r>
            <a:r>
              <a:rPr lang="fr-FR" err="1" smtClean="0">
                <a:latin typeface="Arial" charset="0"/>
                <a:cs typeface="Arial Unicode MS" charset="0"/>
              </a:rPr>
              <a:t>réflechir</a:t>
            </a:r>
            <a:r>
              <a:rPr lang="fr-FR" smtClean="0">
                <a:latin typeface="Arial" charset="0"/>
                <a:cs typeface="Arial Unicode MS" charset="0"/>
              </a:rPr>
              <a:t> comment faire. Si on s'y prend mal, on court le risque de violer les dépendances (qui ne sont rien d'autre qu'un ordre imposé sur les calculs, parfois par effet de bord du style de codage et sans raison véritable).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solution est donnée et discutée dans le transparent sur la gestion des dépendances, dans la section '</a:t>
            </a:r>
            <a:r>
              <a:rPr lang="fr-FR" b="1" i="1" smtClean="0">
                <a:latin typeface="Arial" charset="0"/>
                <a:cs typeface="Arial Unicode MS" charset="0"/>
              </a:rPr>
              <a:t>écueils du débutant</a:t>
            </a:r>
            <a:r>
              <a:rPr lang="fr-FR" smtClean="0">
                <a:latin typeface="Arial" charset="0"/>
                <a:cs typeface="Arial Unicode MS" charset="0"/>
              </a:rPr>
              <a:t>' (diapo 77).</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6"/>
          <p:cNvSpPr>
            <a:spLocks noGrp="1" noChangeArrowheads="1"/>
          </p:cNvSpPr>
          <p:nvPr>
            <p:ph type="sldNum" sz="quarter"/>
          </p:nvPr>
        </p:nvSpPr>
        <p:spPr>
          <a:noFill/>
        </p:spPr>
        <p:txBody>
          <a:bodyPr/>
          <a:lstStyle/>
          <a:p>
            <a:fld id="{F1A9BDF4-4FA7-4447-8C22-D9A1A8B87DD2}" type="slidenum">
              <a:rPr lang="fr-FR"/>
              <a:pPr/>
              <a:t>75</a:t>
            </a:fld>
            <a:endParaRPr lang="fr-FR"/>
          </a:p>
        </p:txBody>
      </p:sp>
      <p:sp>
        <p:nvSpPr>
          <p:cNvPr id="16691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691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Réduction tirée (et adaptée pour plus de lisibilité) du code de </a:t>
            </a:r>
            <a:r>
              <a:rPr lang="fr-FR" dirty="0" err="1" smtClean="0">
                <a:latin typeface="Arial" charset="0"/>
                <a:cs typeface="Arial Unicode MS" charset="0"/>
              </a:rPr>
              <a:t>valuation</a:t>
            </a:r>
            <a:r>
              <a:rPr lang="fr-FR" dirty="0" smtClean="0">
                <a:latin typeface="Arial" charset="0"/>
                <a:cs typeface="Arial Unicode MS" charset="0"/>
              </a:rPr>
              <a:t> des options européennes par la méthode de Monte-Carlo dans la section 3 des benchmarks Java Grande v2.</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i="1" dirty="0" smtClean="0">
                <a:latin typeface="Arial" charset="0"/>
                <a:cs typeface="Arial Unicode MS" charset="0"/>
              </a:rPr>
              <a:t>Question d'un pinailleur : </a:t>
            </a:r>
            <a:r>
              <a:rPr lang="fr-FR" i="1" dirty="0" err="1" smtClean="0">
                <a:latin typeface="Arial" charset="0"/>
                <a:cs typeface="Arial Unicode MS" charset="0"/>
              </a:rPr>
              <a:t>pourqoui</a:t>
            </a:r>
            <a:r>
              <a:rPr lang="fr-FR" i="1" dirty="0" smtClean="0">
                <a:latin typeface="Arial" charset="0"/>
                <a:cs typeface="Arial Unicode MS" charset="0"/>
              </a:rPr>
              <a:t> utiliser </a:t>
            </a:r>
            <a:r>
              <a:rPr lang="fr-FR" i="1" dirty="0" err="1" smtClean="0">
                <a:latin typeface="Arial" charset="0"/>
                <a:cs typeface="Arial Unicode MS" charset="0"/>
              </a:rPr>
              <a:t>Math.pow</a:t>
            </a:r>
            <a:r>
              <a:rPr lang="fr-FR" i="1" dirty="0" smtClean="0">
                <a:latin typeface="Arial" charset="0"/>
                <a:cs typeface="Arial Unicode MS" charset="0"/>
              </a:rPr>
              <a:t>() plutôt que la multiplication qui est pourtant plus rapide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i="1" dirty="0" smtClean="0">
                <a:latin typeface="Arial" charset="0"/>
                <a:cs typeface="Arial Unicode MS" charset="0"/>
              </a:rPr>
              <a:t>Réponse : c'est parce que ça prend moins de place sur le transparent...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6"/>
          <p:cNvSpPr>
            <a:spLocks noGrp="1" noChangeArrowheads="1"/>
          </p:cNvSpPr>
          <p:nvPr>
            <p:ph type="sldNum" sz="quarter"/>
          </p:nvPr>
        </p:nvSpPr>
        <p:spPr>
          <a:noFill/>
        </p:spPr>
        <p:txBody>
          <a:bodyPr/>
          <a:lstStyle/>
          <a:p>
            <a:fld id="{E2AE055A-3832-4D8E-B556-55ADF6EFFEA5}" type="slidenum">
              <a:rPr lang="fr-FR"/>
              <a:pPr/>
              <a:t>76</a:t>
            </a:fld>
            <a:endParaRPr lang="fr-FR"/>
          </a:p>
        </p:txBody>
      </p:sp>
      <p:sp>
        <p:nvSpPr>
          <p:cNvPr id="16793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7940" name="Text Box 2"/>
          <p:cNvSpPr txBox="1">
            <a:spLocks noGrp="1" noChangeArrowheads="1"/>
          </p:cNvSpPr>
          <p:nvPr>
            <p:ph type="body" idx="1"/>
          </p:nvPr>
        </p:nvSpPr>
        <p:spPr>
          <a:xfrm>
            <a:off x="707411" y="4253501"/>
            <a:ext cx="5662254" cy="2703146"/>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parallélisme spéculatif permet d'essayer plusieurs algorithmes côte-à-côte (</a:t>
            </a:r>
            <a:r>
              <a:rPr lang="fr-FR" b="1" i="1" smtClean="0">
                <a:latin typeface="Arial" charset="0"/>
                <a:cs typeface="Arial Unicode MS" charset="0"/>
              </a:rPr>
              <a:t>en parallèle</a:t>
            </a:r>
            <a:r>
              <a:rPr lang="fr-FR" smtClean="0">
                <a:latin typeface="Arial" charset="0"/>
                <a:cs typeface="Arial Unicode MS" charset="0"/>
              </a:rPr>
              <a:t>, c'est le cas de le dire).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L'utilité principale : quand plusieurs algorithmes sont disponibles pour </a:t>
            </a:r>
            <a:r>
              <a:rPr lang="fr-FR" err="1" smtClean="0">
                <a:latin typeface="Arial" charset="0"/>
                <a:cs typeface="Arial Unicode MS" charset="0"/>
              </a:rPr>
              <a:t>résourdre</a:t>
            </a:r>
            <a:r>
              <a:rPr lang="fr-FR" smtClean="0">
                <a:latin typeface="Arial" charset="0"/>
                <a:cs typeface="Arial Unicode MS" charset="0"/>
              </a:rPr>
              <a:t> un même problème avec des </a:t>
            </a:r>
            <a:r>
              <a:rPr lang="fr-FR" err="1" smtClean="0">
                <a:latin typeface="Arial" charset="0"/>
                <a:cs typeface="Arial Unicode MS" charset="0"/>
              </a:rPr>
              <a:t>compléxités</a:t>
            </a:r>
            <a:r>
              <a:rPr lang="fr-FR" smtClean="0">
                <a:latin typeface="Arial" charset="0"/>
                <a:cs typeface="Arial Unicode MS" charset="0"/>
              </a:rPr>
              <a:t> RADICALEMENT différentes suivant les données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Important : comme on utilise 'return', il faut que ce bloc parallèle soit le dernier élément de la méthode.  Toute instruction qui suit sera considérée inatteignable (message d'erreur : </a:t>
            </a:r>
            <a:r>
              <a:rPr lang="fr-FR" err="1" smtClean="0">
                <a:latin typeface="Arial" charset="0"/>
                <a:cs typeface="Arial Unicode MS" charset="0"/>
              </a:rPr>
              <a:t>unreachable</a:t>
            </a:r>
            <a:r>
              <a:rPr lang="fr-FR" smtClean="0">
                <a:latin typeface="Arial" charset="0"/>
                <a:cs typeface="Arial Unicode MS" charset="0"/>
              </a:rPr>
              <a:t> </a:t>
            </a:r>
            <a:r>
              <a:rPr lang="fr-FR" err="1" smtClean="0">
                <a:latin typeface="Arial" charset="0"/>
                <a:cs typeface="Arial Unicode MS" charset="0"/>
              </a:rPr>
              <a:t>statement</a:t>
            </a:r>
            <a:r>
              <a:rPr lang="fr-FR" smtClean="0">
                <a:latin typeface="Arial" charset="0"/>
                <a:cs typeface="Arial Unicode MS" charset="0"/>
              </a:rPr>
              <a:t>). La raison en est simple – toutes les alternatives contiennent un '</a:t>
            </a:r>
            <a:r>
              <a:rPr lang="fr-FR" smtClean="0">
                <a:latin typeface="Courier New" pitchFamily="49" charset="0"/>
                <a:cs typeface="Arial Unicode MS" charset="0"/>
              </a:rPr>
              <a:t>return</a:t>
            </a:r>
            <a:r>
              <a:rPr lang="fr-FR" smtClean="0">
                <a:latin typeface="Arial" charset="0"/>
                <a:cs typeface="Arial Unicode MS" charset="0"/>
              </a:rPr>
              <a:t>' et donc font retourner le contrôle à l'appelant de la méthode.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 autre schéma, à utiliser si la spéculation se fait au sein d'une boucle : au lieu de '</a:t>
            </a:r>
            <a:r>
              <a:rPr lang="fr-FR" smtClean="0">
                <a:latin typeface="Courier New" pitchFamily="49" charset="0"/>
                <a:cs typeface="Arial Unicode MS" charset="0"/>
              </a:rPr>
              <a:t>return</a:t>
            </a:r>
            <a:r>
              <a:rPr lang="fr-FR" smtClean="0">
                <a:latin typeface="Arial" charset="0"/>
                <a:cs typeface="Arial Unicode MS" charset="0"/>
              </a:rPr>
              <a:t>' et une méthode séparée on peut alors utiliser '</a:t>
            </a:r>
            <a:r>
              <a:rPr lang="fr-FR" smtClean="0">
                <a:latin typeface="Courier New" pitchFamily="49" charset="0"/>
                <a:cs typeface="Arial Unicode MS" charset="0"/>
              </a:rPr>
              <a:t>continue</a:t>
            </a:r>
            <a:r>
              <a:rPr lang="fr-FR" smtClean="0">
                <a:latin typeface="Arial" charset="0"/>
                <a:cs typeface="Arial Unicode MS" charset="0"/>
              </a:rPr>
              <a:t>' pour passer à l'itération suivante.</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6"/>
          <p:cNvSpPr>
            <a:spLocks noGrp="1" noChangeArrowheads="1"/>
          </p:cNvSpPr>
          <p:nvPr>
            <p:ph type="sldNum" sz="quarter"/>
          </p:nvPr>
        </p:nvSpPr>
        <p:spPr>
          <a:noFill/>
        </p:spPr>
        <p:txBody>
          <a:bodyPr/>
          <a:lstStyle/>
          <a:p>
            <a:fld id="{8E3F068E-3113-43AD-BC1D-6D44A2EFFB97}" type="slidenum">
              <a:rPr lang="fr-FR"/>
              <a:pPr/>
              <a:t>77</a:t>
            </a:fld>
            <a:endParaRPr lang="fr-FR"/>
          </a:p>
        </p:txBody>
      </p:sp>
      <p:sp>
        <p:nvSpPr>
          <p:cNvPr id="16896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8964" name="Text Box 2"/>
          <p:cNvSpPr txBox="1">
            <a:spLocks noGrp="1" noChangeArrowheads="1"/>
          </p:cNvSpPr>
          <p:nvPr>
            <p:ph type="body" idx="1"/>
          </p:nvPr>
        </p:nvSpPr>
        <p:spPr>
          <a:xfrm>
            <a:off x="707411" y="4253501"/>
            <a:ext cx="5662254" cy="837670"/>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ne faut pas perdre de vue la nécessité de « penser parallèle ». Nous allons voir de près les principaux écueils qui guettent le programmeur quand il perd cette nécessité de vue...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6"/>
          <p:cNvSpPr>
            <a:spLocks noGrp="1" noChangeArrowheads="1"/>
          </p:cNvSpPr>
          <p:nvPr>
            <p:ph type="sldNum" sz="quarter"/>
          </p:nvPr>
        </p:nvSpPr>
        <p:spPr>
          <a:noFill/>
        </p:spPr>
        <p:txBody>
          <a:bodyPr/>
          <a:lstStyle/>
          <a:p>
            <a:fld id="{EFE0BC53-F694-4245-83CE-1A098ED46D23}" type="slidenum">
              <a:rPr lang="fr-FR"/>
              <a:pPr/>
              <a:t>78</a:t>
            </a:fld>
            <a:endParaRPr lang="fr-FR"/>
          </a:p>
        </p:txBody>
      </p:sp>
      <p:sp>
        <p:nvSpPr>
          <p:cNvPr id="16998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69988"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 récapitulatif des principaux pièges... Tous viennent du fait qu'on a oublié de « penser parallèle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violations de dépendances = on a oublié de forcer un ordre particulier des calculs.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Compétitions = on a oublié de gérer les accès exclusifs à des entités qui ne supportent pas les accès simultanés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Changements de valeurs passés inaperçus = on a oublié de notifier haut et clair le changement des valeurs observées par d'autres.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err="1" smtClean="0">
                <a:latin typeface="Arial" charset="0"/>
                <a:cs typeface="Arial Unicode MS" charset="0"/>
              </a:rPr>
              <a:t>Interblocages</a:t>
            </a:r>
            <a:r>
              <a:rPr lang="fr-FR" smtClean="0">
                <a:latin typeface="Arial" charset="0"/>
                <a:cs typeface="Arial Unicode MS" charset="0"/>
              </a:rPr>
              <a:t> = erreurs de protocole de synchronisation ou communication (ce que en </a:t>
            </a:r>
            <a:r>
              <a:rPr lang="fr-FR" err="1" smtClean="0">
                <a:latin typeface="Arial" charset="0"/>
                <a:cs typeface="Arial Unicode MS" charset="0"/>
              </a:rPr>
              <a:t>Ateji</a:t>
            </a:r>
            <a:r>
              <a:rPr lang="fr-FR" smtClean="0">
                <a:latin typeface="Arial" charset="0"/>
                <a:cs typeface="Arial Unicode MS" charset="0"/>
              </a:rPr>
              <a:t> PX revient au même...)</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6"/>
          <p:cNvSpPr>
            <a:spLocks noGrp="1" noChangeArrowheads="1"/>
          </p:cNvSpPr>
          <p:nvPr>
            <p:ph type="sldNum" sz="quarter"/>
          </p:nvPr>
        </p:nvSpPr>
        <p:spPr>
          <a:noFill/>
        </p:spPr>
        <p:txBody>
          <a:bodyPr/>
          <a:lstStyle/>
          <a:p>
            <a:fld id="{73EF2ED7-379F-48DC-946C-C4462DA4734D}" type="slidenum">
              <a:rPr lang="fr-FR"/>
              <a:pPr/>
              <a:t>79</a:t>
            </a:fld>
            <a:endParaRPr lang="fr-FR"/>
          </a:p>
        </p:txBody>
      </p:sp>
      <p:sp>
        <p:nvSpPr>
          <p:cNvPr id="17101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1012" name="Text Box 2"/>
          <p:cNvSpPr txBox="1">
            <a:spLocks noGrp="1" noChangeArrowheads="1"/>
          </p:cNvSpPr>
          <p:nvPr>
            <p:ph type="body" idx="1"/>
          </p:nvPr>
        </p:nvSpPr>
        <p:spPr>
          <a:xfrm>
            <a:off x="707411" y="4253501"/>
            <a:ext cx="5662254" cy="2510350"/>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chose à faire : se défaire des dépendances superflues.</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cela, il faut privatiser les variables, calculer les nouvelles valeurs en local puis sauvegarder les résultats là où il faut.</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Choses dont il faut tenir compte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copier les bonnes choses dans les variables privées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s'assurer que les calculs locaux sont vraiment indépendants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écrire les résultats au bon endroit.</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 qu'on obtient c'est une séquence de deux ou trois boucles parallèles. Rigolo, n'est-ce pas ?</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méthode est 'assez' générale – pour être vraiment générale, il faut prendre les dépendances une à une, ou parfois modifier l'ordre des boucles, etc.  Il y a des bouquins entiers d'écrit là-dessus...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6"/>
          <p:cNvSpPr>
            <a:spLocks noGrp="1" noChangeArrowheads="1"/>
          </p:cNvSpPr>
          <p:nvPr>
            <p:ph type="sldNum" sz="quarter"/>
          </p:nvPr>
        </p:nvSpPr>
        <p:spPr>
          <a:noFill/>
        </p:spPr>
        <p:txBody>
          <a:bodyPr/>
          <a:lstStyle/>
          <a:p>
            <a:fld id="{54565118-808B-48F5-80EF-1C111A0E603B}" type="slidenum">
              <a:rPr lang="fr-FR"/>
              <a:pPr/>
              <a:t>80</a:t>
            </a:fld>
            <a:endParaRPr lang="fr-FR"/>
          </a:p>
        </p:txBody>
      </p:sp>
      <p:sp>
        <p:nvSpPr>
          <p:cNvPr id="17203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2036" name="Text Box 2"/>
          <p:cNvSpPr txBox="1">
            <a:spLocks noGrp="1" noChangeArrowheads="1"/>
          </p:cNvSpPr>
          <p:nvPr>
            <p:ph type="body" idx="1"/>
          </p:nvPr>
        </p:nvSpPr>
        <p:spPr>
          <a:xfrm>
            <a:off x="707411" y="4253501"/>
            <a:ext cx="5662254" cy="2848077"/>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résultats de telles compétitions sont imprévisibles et surtout, peuvent rester inaperçus jusqu'au jour où une modification minime du code (même une simple lecture d'une autre variable) modifiera l'ordre de traitement des branches et par la même occasion activera le bug.</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trois règles de base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t>
            </a:r>
            <a:r>
              <a:rPr lang="fr-FR" err="1" smtClean="0">
                <a:latin typeface="Arial" charset="0"/>
                <a:cs typeface="Arial Unicode MS" charset="0"/>
              </a:rPr>
              <a:t>exclusivite</a:t>
            </a:r>
            <a:r>
              <a:rPr lang="fr-FR" smtClean="0">
                <a:latin typeface="Arial" charset="0"/>
                <a:cs typeface="Arial Unicode MS" charset="0"/>
              </a:rPr>
              <a:t> de l'accès en écriture) à chaque fois qu'une variable est modifiée dans une branche, aucune autre branche ne doit pouvoir ni lire ni écrire cette variable.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(ordre déterministe des écritures) les écritures dans une variable donnée devraient toujours être faites dans un ordre déterministe</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(causalité DEF - USE) les lectures (les </a:t>
            </a:r>
            <a:r>
              <a:rPr lang="fr-FR" err="1" smtClean="0">
                <a:latin typeface="Arial" charset="0"/>
                <a:cs typeface="Arial Unicode MS" charset="0"/>
              </a:rPr>
              <a:t>USEs</a:t>
            </a:r>
            <a:r>
              <a:rPr lang="fr-FR" smtClean="0">
                <a:latin typeface="Arial" charset="0"/>
                <a:cs typeface="Arial Unicode MS" charset="0"/>
              </a:rPr>
              <a:t>) censées lire la valeur produite par une opération d'écriture donnée (la </a:t>
            </a:r>
            <a:r>
              <a:rPr lang="fr-FR" err="1" smtClean="0">
                <a:latin typeface="Arial" charset="0"/>
                <a:cs typeface="Arial Unicode MS" charset="0"/>
              </a:rPr>
              <a:t>DEFinition</a:t>
            </a:r>
            <a:r>
              <a:rPr lang="fr-FR" smtClean="0">
                <a:latin typeface="Arial" charset="0"/>
                <a:cs typeface="Arial Unicode MS" charset="0"/>
              </a:rPr>
              <a:t> de la valeur) doivent être exécutées </a:t>
            </a:r>
            <a:r>
              <a:rPr lang="fr-FR" b="1" i="1" smtClean="0">
                <a:latin typeface="Arial" charset="0"/>
                <a:cs typeface="Arial Unicode MS" charset="0"/>
              </a:rPr>
              <a:t>après</a:t>
            </a:r>
            <a:r>
              <a:rPr lang="fr-FR" smtClean="0">
                <a:latin typeface="Arial" charset="0"/>
                <a:cs typeface="Arial Unicode MS" charset="0"/>
              </a:rPr>
              <a:t> cette écriture (et </a:t>
            </a:r>
            <a:r>
              <a:rPr lang="fr-FR" b="1" i="1" smtClean="0">
                <a:latin typeface="Arial" charset="0"/>
                <a:cs typeface="Arial Unicode MS" charset="0"/>
              </a:rPr>
              <a:t>avant</a:t>
            </a:r>
            <a:r>
              <a:rPr lang="fr-FR" smtClean="0">
                <a:latin typeface="Arial" charset="0"/>
                <a:cs typeface="Arial Unicode MS" charset="0"/>
              </a:rPr>
              <a:t> la prochaine opération d'écriture sur cette même variable).</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Ces règles ont beau être naturelles voire triviales, on les oublie souvent...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6"/>
          <p:cNvSpPr>
            <a:spLocks noGrp="1" noChangeArrowheads="1"/>
          </p:cNvSpPr>
          <p:nvPr>
            <p:ph type="sldNum" sz="quarter"/>
          </p:nvPr>
        </p:nvSpPr>
        <p:spPr>
          <a:noFill/>
        </p:spPr>
        <p:txBody>
          <a:bodyPr/>
          <a:lstStyle/>
          <a:p>
            <a:fld id="{0C2DB99F-3B3A-4583-A3E0-0D5E472EC016}" type="slidenum">
              <a:rPr lang="fr-FR"/>
              <a:pPr/>
              <a:t>8</a:t>
            </a:fld>
            <a:endParaRPr lang="fr-FR"/>
          </a:p>
        </p:txBody>
      </p:sp>
      <p:sp>
        <p:nvSpPr>
          <p:cNvPr id="10649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6500" name="Text Box 2"/>
          <p:cNvSpPr txBox="1">
            <a:spLocks noGrp="1" noChangeArrowheads="1"/>
          </p:cNvSpPr>
          <p:nvPr>
            <p:ph type="body" idx="1"/>
          </p:nvPr>
        </p:nvSpPr>
        <p:spPr>
          <a:xfrm>
            <a:off x="707411" y="4253501"/>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processeurs pour serveurs commercialisés en 2010 atteignent 8 à 12 </a:t>
            </a:r>
            <a:r>
              <a:rPr lang="fr-FR" err="1" smtClean="0">
                <a:latin typeface="Arial" charset="0"/>
                <a:cs typeface="Arial Unicode MS" charset="0"/>
              </a:rPr>
              <a:t>coeurs</a:t>
            </a:r>
            <a:r>
              <a:rPr lang="fr-FR" smtClean="0">
                <a:latin typeface="Arial" charset="0"/>
                <a:cs typeface="Arial Unicode MS" charset="0"/>
              </a:rPr>
              <a:t>, aussi bien chez Intel que AMD et IBM (Power7).</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 peu d'histoire du </a:t>
            </a:r>
            <a:r>
              <a:rPr lang="fr-FR" err="1" smtClean="0">
                <a:latin typeface="Arial" charset="0"/>
                <a:cs typeface="Arial Unicode MS" charset="0"/>
              </a:rPr>
              <a:t>multicore</a:t>
            </a:r>
            <a:r>
              <a:rPr lang="fr-FR" smtClean="0">
                <a:latin typeface="Arial" charset="0"/>
                <a:cs typeface="Arial Unicode MS" charset="0"/>
              </a:rPr>
              <a:t> « massif »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  en septembre 2006 Intel avait annoncé la réalisation d'un prototype de processeur à 80 </a:t>
            </a:r>
            <a:r>
              <a:rPr lang="fr-FR" err="1" smtClean="0">
                <a:latin typeface="Arial" charset="0"/>
                <a:cs typeface="Arial Unicode MS" charset="0"/>
              </a:rPr>
              <a:t>coeurs</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  en mai 2008, </a:t>
            </a:r>
            <a:r>
              <a:rPr lang="fr-FR" err="1" smtClean="0">
                <a:latin typeface="Arial" charset="0"/>
                <a:cs typeface="Arial Unicode MS" charset="0"/>
              </a:rPr>
              <a:t>Tilera</a:t>
            </a:r>
            <a:r>
              <a:rPr lang="fr-FR" smtClean="0">
                <a:latin typeface="Arial" charset="0"/>
                <a:cs typeface="Arial Unicode MS" charset="0"/>
              </a:rPr>
              <a:t> a annoncé la disponibilité en volume du processeur TILE64 avec 64 </a:t>
            </a:r>
            <a:r>
              <a:rPr lang="fr-FR" err="1" smtClean="0">
                <a:latin typeface="Arial" charset="0"/>
                <a:cs typeface="Arial Unicode MS" charset="0"/>
              </a:rPr>
              <a:t>coeurs</a:t>
            </a: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  en octobre 2009 </a:t>
            </a:r>
            <a:r>
              <a:rPr lang="fr-FR" err="1" smtClean="0">
                <a:latin typeface="Arial" charset="0"/>
                <a:cs typeface="Arial Unicode MS" charset="0"/>
              </a:rPr>
              <a:t>Tilera</a:t>
            </a:r>
            <a:r>
              <a:rPr lang="fr-FR" smtClean="0">
                <a:latin typeface="Arial" charset="0"/>
                <a:cs typeface="Arial Unicode MS" charset="0"/>
              </a:rPr>
              <a:t> a annoncé la famille TILE-</a:t>
            </a:r>
            <a:r>
              <a:rPr lang="fr-FR" err="1" smtClean="0">
                <a:latin typeface="Arial" charset="0"/>
                <a:cs typeface="Arial Unicode MS" charset="0"/>
              </a:rPr>
              <a:t>Gx</a:t>
            </a:r>
            <a:r>
              <a:rPr lang="fr-FR" smtClean="0">
                <a:latin typeface="Arial" charset="0"/>
                <a:cs typeface="Arial Unicode MS" charset="0"/>
              </a:rPr>
              <a:t> montant jusqu'à 100 </a:t>
            </a:r>
            <a:r>
              <a:rPr lang="fr-FR" err="1" smtClean="0">
                <a:latin typeface="Arial" charset="0"/>
                <a:cs typeface="Arial Unicode MS" charset="0"/>
              </a:rPr>
              <a:t>coeurs</a:t>
            </a:r>
            <a:r>
              <a:rPr lang="fr-FR" smtClean="0">
                <a:latin typeface="Arial" charset="0"/>
                <a:cs typeface="Arial Unicode MS" charset="0"/>
              </a:rPr>
              <a:t> (premiers chips prévus pour 2010)</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Petit problème : 100 </a:t>
            </a:r>
            <a:r>
              <a:rPr lang="fr-FR" err="1" smtClean="0">
                <a:latin typeface="Arial" charset="0"/>
                <a:cs typeface="Arial Unicode MS" charset="0"/>
              </a:rPr>
              <a:t>coeurs</a:t>
            </a:r>
            <a:r>
              <a:rPr lang="fr-FR" smtClean="0">
                <a:latin typeface="Arial" charset="0"/>
                <a:cs typeface="Arial Unicode MS" charset="0"/>
              </a:rPr>
              <a:t> = au moins 100 « choses » distinctes à leur donner à faire...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i="1" smtClean="0">
                <a:latin typeface="Arial" charset="0"/>
                <a:cs typeface="Arial Unicode MS" charset="0"/>
              </a:rPr>
              <a:t>Au passage : pour se représenter les choses parallèles (que ce soient des lignes parallèles en géométrie ou les </a:t>
            </a:r>
            <a:r>
              <a:rPr lang="fr-FR" i="1" err="1" smtClean="0">
                <a:latin typeface="Arial" charset="0"/>
                <a:cs typeface="Arial Unicode MS" charset="0"/>
              </a:rPr>
              <a:t>coeurs</a:t>
            </a:r>
            <a:r>
              <a:rPr lang="fr-FR" i="1" smtClean="0">
                <a:latin typeface="Arial" charset="0"/>
                <a:cs typeface="Arial Unicode MS" charset="0"/>
              </a:rPr>
              <a:t> d'un processeur) rien ne vaut un dessin. Il faut dessiner le parallélisme pour le comprendre, et c'est ce qu'on va faire souvent dans cette formation.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6"/>
          <p:cNvSpPr>
            <a:spLocks noGrp="1" noChangeArrowheads="1"/>
          </p:cNvSpPr>
          <p:nvPr>
            <p:ph type="sldNum" sz="quarter"/>
          </p:nvPr>
        </p:nvSpPr>
        <p:spPr>
          <a:noFill/>
        </p:spPr>
        <p:txBody>
          <a:bodyPr/>
          <a:lstStyle/>
          <a:p>
            <a:fld id="{1F4EFFC9-A1AD-4FFA-AC04-08EE57AB787C}" type="slidenum">
              <a:rPr lang="fr-FR"/>
              <a:pPr/>
              <a:t>81</a:t>
            </a:fld>
            <a:endParaRPr lang="fr-FR"/>
          </a:p>
        </p:txBody>
      </p:sp>
      <p:sp>
        <p:nvSpPr>
          <p:cNvPr id="17305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3060" name="Text Box 2"/>
          <p:cNvSpPr txBox="1">
            <a:spLocks noGrp="1" noChangeArrowheads="1"/>
          </p:cNvSpPr>
          <p:nvPr>
            <p:ph type="body" idx="1"/>
          </p:nvPr>
        </p:nvSpPr>
        <p:spPr>
          <a:xfrm>
            <a:off x="707411" y="4253501"/>
            <a:ext cx="5662254" cy="1674009"/>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Exercice </a:t>
            </a:r>
            <a:r>
              <a:rPr lang="fr-FR" err="1" smtClean="0">
                <a:latin typeface="Arial" charset="0"/>
                <a:cs typeface="Arial Unicode MS" charset="0"/>
              </a:rPr>
              <a:t>rw</a:t>
            </a:r>
            <a:r>
              <a:rPr lang="fr-FR" smtClean="0">
                <a:latin typeface="Arial" charset="0"/>
                <a:cs typeface="Arial Unicode MS" charset="0"/>
              </a:rPr>
              <a:t> (</a:t>
            </a:r>
            <a:r>
              <a:rPr lang="fr-FR" err="1" smtClean="0">
                <a:latin typeface="Arial" charset="0"/>
                <a:cs typeface="Arial Unicode MS" charset="0"/>
              </a:rPr>
              <a:t>read</a:t>
            </a:r>
            <a:r>
              <a:rPr lang="fr-FR" smtClean="0">
                <a:latin typeface="Arial" charset="0"/>
                <a:cs typeface="Arial Unicode MS" charset="0"/>
              </a:rPr>
              <a:t>-</a:t>
            </a:r>
            <a:r>
              <a:rPr lang="fr-FR" err="1" smtClean="0">
                <a:latin typeface="Arial" charset="0"/>
                <a:cs typeface="Arial Unicode MS" charset="0"/>
              </a:rPr>
              <a:t>write</a:t>
            </a:r>
            <a:r>
              <a:rPr lang="fr-FR" smtClean="0">
                <a:latin typeface="Arial" charset="0"/>
                <a:cs typeface="Arial Unicode MS" charset="0"/>
              </a:rPr>
              <a:t>) :</a:t>
            </a:r>
          </a:p>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branche B peut voir deux valeurs distinctes...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valeur finale est déterministe (2)</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Exercice </a:t>
            </a:r>
            <a:r>
              <a:rPr lang="fr-FR" err="1" smtClean="0">
                <a:latin typeface="Arial" charset="0"/>
                <a:cs typeface="Arial Unicode MS" charset="0"/>
              </a:rPr>
              <a:t>ww</a:t>
            </a:r>
            <a:r>
              <a:rPr lang="fr-FR" smtClean="0">
                <a:latin typeface="Arial" charset="0"/>
                <a:cs typeface="Arial Unicode MS" charset="0"/>
              </a:rPr>
              <a:t> (</a:t>
            </a:r>
            <a:r>
              <a:rPr lang="fr-FR" err="1" smtClean="0">
                <a:latin typeface="Arial" charset="0"/>
                <a:cs typeface="Arial Unicode MS" charset="0"/>
              </a:rPr>
              <a:t>write</a:t>
            </a:r>
            <a:r>
              <a:rPr lang="fr-FR" smtClean="0">
                <a:latin typeface="Arial" charset="0"/>
                <a:cs typeface="Arial Unicode MS" charset="0"/>
              </a:rPr>
              <a:t>-</a:t>
            </a:r>
            <a:r>
              <a:rPr lang="fr-FR" err="1" smtClean="0">
                <a:latin typeface="Arial" charset="0"/>
                <a:cs typeface="Arial Unicode MS" charset="0"/>
              </a:rPr>
              <a:t>write</a:t>
            </a:r>
            <a:r>
              <a:rPr lang="fr-FR" smtClean="0">
                <a:latin typeface="Arial" charset="0"/>
                <a:cs typeface="Arial Unicode MS" charset="0"/>
              </a:rPr>
              <a:t>) :</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branche B peut voir deux valeurs distinctes...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il y a deux valeurs finales possibles dans </a:t>
            </a:r>
            <a:r>
              <a:rPr lang="fr-FR" err="1" smtClean="0">
                <a:latin typeface="Arial" charset="0"/>
                <a:cs typeface="Arial Unicode MS" charset="0"/>
              </a:rPr>
              <a:t>data.value</a:t>
            </a:r>
            <a:r>
              <a:rPr lang="fr-FR" smtClean="0">
                <a:latin typeface="Arial" charset="0"/>
                <a:cs typeface="Arial Unicode MS" charset="0"/>
              </a:rPr>
              <a:t> : 0 et 2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6"/>
          <p:cNvSpPr>
            <a:spLocks noGrp="1" noChangeArrowheads="1"/>
          </p:cNvSpPr>
          <p:nvPr>
            <p:ph type="sldNum" sz="quarter"/>
          </p:nvPr>
        </p:nvSpPr>
        <p:spPr>
          <a:noFill/>
        </p:spPr>
        <p:txBody>
          <a:bodyPr/>
          <a:lstStyle/>
          <a:p>
            <a:fld id="{7261D7DF-7EC5-4EFB-9227-30A94BA9D9A7}" type="slidenum">
              <a:rPr lang="fr-FR"/>
              <a:pPr/>
              <a:t>82</a:t>
            </a:fld>
            <a:endParaRPr lang="fr-FR"/>
          </a:p>
        </p:txBody>
      </p:sp>
      <p:sp>
        <p:nvSpPr>
          <p:cNvPr id="17408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4084" name="Text Box 2"/>
          <p:cNvSpPr txBox="1">
            <a:spLocks noGrp="1" noChangeArrowheads="1"/>
          </p:cNvSpPr>
          <p:nvPr>
            <p:ph type="body" idx="1"/>
          </p:nvPr>
        </p:nvSpPr>
        <p:spPr>
          <a:xfrm>
            <a:off x="707411" y="4253501"/>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 phénomène est EXTREMEMENT sensible aux changements dans le code, au paramétrage de la JVM etc.  C'est une preuve (s'il en fallait encore) que le mot-clé </a:t>
            </a:r>
            <a:r>
              <a:rPr lang="fr-FR" b="1" smtClean="0">
                <a:latin typeface="Courier New" pitchFamily="49" charset="0"/>
                <a:cs typeface="Arial Unicode MS" charset="0"/>
              </a:rPr>
              <a:t>volatile</a:t>
            </a:r>
            <a:r>
              <a:rPr lang="fr-FR" smtClean="0">
                <a:latin typeface="Arial" charset="0"/>
                <a:cs typeface="Arial Unicode MS" charset="0"/>
              </a:rPr>
              <a:t> est plus que recommandé, et que les bugs de ce type peuvent être particulièrement pernicieux...</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6"/>
          <p:cNvSpPr>
            <a:spLocks noGrp="1" noChangeArrowheads="1"/>
          </p:cNvSpPr>
          <p:nvPr>
            <p:ph type="sldNum" sz="quarter"/>
          </p:nvPr>
        </p:nvSpPr>
        <p:spPr>
          <a:noFill/>
        </p:spPr>
        <p:txBody>
          <a:bodyPr/>
          <a:lstStyle/>
          <a:p>
            <a:fld id="{7A3622CA-A0E1-45DB-B558-23C18F871FAE}" type="slidenum">
              <a:rPr lang="fr-FR"/>
              <a:pPr/>
              <a:t>83</a:t>
            </a:fld>
            <a:endParaRPr lang="fr-FR"/>
          </a:p>
        </p:txBody>
      </p:sp>
      <p:sp>
        <p:nvSpPr>
          <p:cNvPr id="17510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5108" name="Text Box 2"/>
          <p:cNvSpPr txBox="1">
            <a:spLocks noGrp="1" noChangeArrowheads="1"/>
          </p:cNvSpPr>
          <p:nvPr>
            <p:ph type="body" idx="1"/>
          </p:nvPr>
        </p:nvSpPr>
        <p:spPr>
          <a:xfrm>
            <a:off x="707411" y="4253501"/>
            <a:ext cx="5662254" cy="1674009"/>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branche qui effectue la boucle d'attente peut (et le plus probablement va) partir en une boucle infinie NON INTERRUPTIBLE DEPUIS JAVA.</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Cette situation est indiquée par le message du chien de garde (</a:t>
            </a:r>
            <a:r>
              <a:rPr lang="fr-FR" err="1" smtClean="0">
                <a:latin typeface="Arial" charset="0"/>
                <a:cs typeface="Arial Unicode MS" charset="0"/>
              </a:rPr>
              <a:t>watchdog</a:t>
            </a:r>
            <a:r>
              <a:rPr lang="fr-FR" smtClean="0">
                <a:latin typeface="Arial" charset="0"/>
                <a:cs typeface="Arial Unicode MS" charset="0"/>
              </a:rPr>
              <a:t>) qui s'exécute dans la méthode 'main'.</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 Dans ce cas-là, il faut tuer l'exécution à la main depuis Eclipse (carré rouge dans le menu de la console).   Dans certaines situations cela ne suffit pas – il faut alors recourir à) des moyens lourds et tuer la JVM (via </a:t>
            </a:r>
            <a:r>
              <a:rPr lang="fr-FR" err="1" smtClean="0">
                <a:latin typeface="Arial" charset="0"/>
                <a:cs typeface="Arial Unicode MS" charset="0"/>
              </a:rPr>
              <a:t>Task</a:t>
            </a:r>
            <a:r>
              <a:rPr lang="fr-FR" smtClean="0">
                <a:latin typeface="Arial" charset="0"/>
                <a:cs typeface="Arial Unicode MS" charset="0"/>
              </a:rPr>
              <a:t> Manager sous Windows, avec top+'k' ou </a:t>
            </a:r>
            <a:r>
              <a:rPr lang="fr-FR" err="1" smtClean="0">
                <a:latin typeface="Arial" charset="0"/>
                <a:cs typeface="Arial Unicode MS" charset="0"/>
              </a:rPr>
              <a:t>kill</a:t>
            </a:r>
            <a:r>
              <a:rPr lang="fr-FR" smtClean="0">
                <a:latin typeface="Arial" charset="0"/>
                <a:cs typeface="Arial Unicode MS" charset="0"/>
              </a:rPr>
              <a:t> sous Linux).</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6"/>
          <p:cNvSpPr>
            <a:spLocks noGrp="1" noChangeArrowheads="1"/>
          </p:cNvSpPr>
          <p:nvPr>
            <p:ph type="sldNum" sz="quarter"/>
          </p:nvPr>
        </p:nvSpPr>
        <p:spPr>
          <a:noFill/>
        </p:spPr>
        <p:txBody>
          <a:bodyPr/>
          <a:lstStyle/>
          <a:p>
            <a:fld id="{4C084351-CE85-4A0B-80A0-7151B84AC022}" type="slidenum">
              <a:rPr lang="fr-FR"/>
              <a:pPr/>
              <a:t>84</a:t>
            </a:fld>
            <a:endParaRPr lang="fr-FR"/>
          </a:p>
        </p:txBody>
      </p:sp>
      <p:sp>
        <p:nvSpPr>
          <p:cNvPr id="17613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6132" name="Text Box 2"/>
          <p:cNvSpPr txBox="1">
            <a:spLocks noGrp="1" noChangeArrowheads="1"/>
          </p:cNvSpPr>
          <p:nvPr>
            <p:ph type="body" idx="1"/>
          </p:nvPr>
        </p:nvSpPr>
        <p:spPr>
          <a:xfrm>
            <a:off x="707411" y="4253501"/>
            <a:ext cx="5662254" cy="1506475"/>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l'exemple de gauche, 'i' peut valoir 1 ou 2 suivant que les deux incrémentations se superposent ou pas.  Si 'i' est déclaré sans le qualificateur 'volatile', il y a des fortes chances pour que la valeur finale soit presque toujours 1 car les deux incrémentations vont travailler sur des copies locales.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l'exemple de droit, si 'condition' est vraie, le message peut être affiché deux fois (lorsque les deux branches liront le drapeau flag simultanément avec la valeur 'false').</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Rectangle 6"/>
          <p:cNvSpPr>
            <a:spLocks noGrp="1" noChangeArrowheads="1"/>
          </p:cNvSpPr>
          <p:nvPr>
            <p:ph type="sldNum" sz="quarter"/>
          </p:nvPr>
        </p:nvSpPr>
        <p:spPr>
          <a:noFill/>
        </p:spPr>
        <p:txBody>
          <a:bodyPr/>
          <a:lstStyle/>
          <a:p>
            <a:fld id="{8834796F-44E9-4350-B989-3619B83C95C5}" type="slidenum">
              <a:rPr lang="fr-FR"/>
              <a:pPr/>
              <a:t>85</a:t>
            </a:fld>
            <a:endParaRPr lang="fr-FR"/>
          </a:p>
        </p:txBody>
      </p:sp>
      <p:sp>
        <p:nvSpPr>
          <p:cNvPr id="17715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7156" name="Text Box 2"/>
          <p:cNvSpPr txBox="1">
            <a:spLocks noGrp="1" noChangeArrowheads="1"/>
          </p:cNvSpPr>
          <p:nvPr>
            <p:ph type="body" idx="1"/>
          </p:nvPr>
        </p:nvSpPr>
        <p:spPr>
          <a:xfrm>
            <a:off x="707411" y="4253501"/>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cet exercice, le compteur volatile est corrompu de manière très aléatoire. La raison est que lorsque les incréments se chevauchent, ils le font pendant plusieurs itérations successives dans deux branches parallèles.  La moindre variation dans le fonctionnement d'un </a:t>
            </a:r>
            <a:r>
              <a:rPr lang="fr-FR" err="1" smtClean="0">
                <a:latin typeface="Arial" charset="0"/>
                <a:cs typeface="Arial Unicode MS" charset="0"/>
              </a:rPr>
              <a:t>coeur</a:t>
            </a:r>
            <a:r>
              <a:rPr lang="fr-FR" smtClean="0">
                <a:latin typeface="Arial" charset="0"/>
                <a:cs typeface="Arial Unicode MS" charset="0"/>
              </a:rPr>
              <a:t> (interruption etc.) peut perturber cet entrelacement des opérations.</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6"/>
          <p:cNvSpPr>
            <a:spLocks noGrp="1" noChangeArrowheads="1"/>
          </p:cNvSpPr>
          <p:nvPr>
            <p:ph type="sldNum" sz="quarter"/>
          </p:nvPr>
        </p:nvSpPr>
        <p:spPr>
          <a:noFill/>
        </p:spPr>
        <p:txBody>
          <a:bodyPr/>
          <a:lstStyle/>
          <a:p>
            <a:fld id="{C4BE762F-6844-4B33-8776-9A00ED18BEFB}" type="slidenum">
              <a:rPr lang="fr-FR"/>
              <a:pPr/>
              <a:t>86</a:t>
            </a:fld>
            <a:endParaRPr lang="fr-FR"/>
          </a:p>
        </p:txBody>
      </p:sp>
      <p:sp>
        <p:nvSpPr>
          <p:cNvPr id="17817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8180" name="Text Box 2"/>
          <p:cNvSpPr txBox="1">
            <a:spLocks noGrp="1" noChangeArrowheads="1"/>
          </p:cNvSpPr>
          <p:nvPr>
            <p:ph type="body" idx="1"/>
          </p:nvPr>
        </p:nvSpPr>
        <p:spPr>
          <a:xfrm>
            <a:off x="707411" y="4253501"/>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L'atomicité s'applique aux types de base – entiers, flottants, booléens etc.</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le cas d'objets plus complexes, cela ne suffit pas : sans précautions additionnelles, si une branche parallèle modifie les champs </a:t>
            </a:r>
            <a:r>
              <a:rPr lang="fr-FR" err="1" smtClean="0">
                <a:latin typeface="Arial" charset="0"/>
                <a:cs typeface="Arial Unicode MS" charset="0"/>
              </a:rPr>
              <a:t>atomiquement</a:t>
            </a:r>
            <a:r>
              <a:rPr lang="fr-FR" smtClean="0">
                <a:latin typeface="Arial" charset="0"/>
                <a:cs typeface="Arial Unicode MS" charset="0"/>
              </a:rPr>
              <a:t>, elle le fera en séquence.  Pendant ce temps-là, une autre branche peut lire ou modifier ces champs dans un ordre différent ce qui va conduire à des états incohérents.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y remédier, il faut s'assurer qu'à ces moments critiques, les accès à l'objet tout entier se font de manière exclusive – si une méthode accède à l'objet, une autre méthode ne doit pas pouvoir le faire avant que la première n'ait fini.  Ce sera seulement à ce moment-là que la seconde méthode pourra accéder à l'objet.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 mécanisme est supporté en Java par le biais de la 'synchronisation' des méthodes ou des blocs de code sur des verrous via le mot-clé '</a:t>
            </a:r>
            <a:r>
              <a:rPr lang="fr-FR" err="1" smtClean="0">
                <a:latin typeface="Arial" charset="0"/>
                <a:cs typeface="Arial Unicode MS" charset="0"/>
              </a:rPr>
              <a:t>synchronized</a:t>
            </a:r>
            <a:r>
              <a:rPr lang="fr-FR" smtClean="0">
                <a:latin typeface="Arial" charset="0"/>
                <a:cs typeface="Arial Unicode MS" charset="0"/>
              </a:rPr>
              <a:t>'.</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6"/>
          <p:cNvSpPr>
            <a:spLocks noGrp="1" noChangeArrowheads="1"/>
          </p:cNvSpPr>
          <p:nvPr>
            <p:ph type="sldNum" sz="quarter"/>
          </p:nvPr>
        </p:nvSpPr>
        <p:spPr>
          <a:noFill/>
        </p:spPr>
        <p:txBody>
          <a:bodyPr/>
          <a:lstStyle/>
          <a:p>
            <a:fld id="{2F64E8F2-81CA-4EA3-A98C-9D8C72377682}" type="slidenum">
              <a:rPr lang="fr-FR"/>
              <a:pPr/>
              <a:t>87</a:t>
            </a:fld>
            <a:endParaRPr lang="fr-FR"/>
          </a:p>
        </p:txBody>
      </p:sp>
      <p:sp>
        <p:nvSpPr>
          <p:cNvPr id="17920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79204" name="Text Box 2"/>
          <p:cNvSpPr txBox="1">
            <a:spLocks noGrp="1" noChangeArrowheads="1"/>
          </p:cNvSpPr>
          <p:nvPr>
            <p:ph type="body" idx="1"/>
          </p:nvPr>
        </p:nvSpPr>
        <p:spPr>
          <a:xfrm>
            <a:off x="707411" y="4253501"/>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L'exclusion mutuelle entre les méthodes est assuré par l'utilisation d'entités spéciales appelées verrous. Un verrou peut être accédé par AU PLUS UN fragment de code à la fois et de ce fait contrôle l'exclusivité d'accès à l'objet entre tous les demandeurs de ce verrou.</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A tout objet Java est associé un verrou implicite. Les méthodes déclarées '</a:t>
            </a:r>
            <a:r>
              <a:rPr lang="fr-FR" err="1" smtClean="0">
                <a:latin typeface="Arial" charset="0"/>
                <a:cs typeface="Arial Unicode MS" charset="0"/>
              </a:rPr>
              <a:t>synchronized</a:t>
            </a:r>
            <a:r>
              <a:rPr lang="fr-FR" smtClean="0">
                <a:latin typeface="Arial" charset="0"/>
                <a:cs typeface="Arial Unicode MS" charset="0"/>
              </a:rPr>
              <a:t>' accèdent toutes au verrou explicite de l'objet sur lequel elles sont appelées.  Si l'une d'elles est en train de s'exécuter, toutes les autres invocations de méthodes synchronisées sur cet objet devront attendre que l'invocation en cours soit terminée.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Une méthode déclarée sans le mot-clé '</a:t>
            </a:r>
            <a:r>
              <a:rPr lang="fr-FR" err="1" smtClean="0">
                <a:latin typeface="Arial" charset="0"/>
                <a:cs typeface="Arial Unicode MS" charset="0"/>
              </a:rPr>
              <a:t>synchronized</a:t>
            </a:r>
            <a:r>
              <a:rPr lang="fr-FR" smtClean="0">
                <a:latin typeface="Arial" charset="0"/>
                <a:cs typeface="Arial Unicode MS" charset="0"/>
              </a:rPr>
              <a:t>' pourra accéder à l'objet </a:t>
            </a:r>
            <a:r>
              <a:rPr lang="fr-FR" b="1" i="1" smtClean="0">
                <a:latin typeface="Arial" charset="0"/>
                <a:cs typeface="Arial Unicode MS" charset="0"/>
              </a:rPr>
              <a:t>sans</a:t>
            </a:r>
            <a:r>
              <a:rPr lang="fr-FR" smtClean="0">
                <a:latin typeface="Arial" charset="0"/>
                <a:cs typeface="Arial Unicode MS" charset="0"/>
              </a:rPr>
              <a:t> vérification de l'exclusivité d'accès, et de ce fait peut causer des problèmes do cohérence même si elle ne fait que lire des champs.</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6"/>
          <p:cNvSpPr>
            <a:spLocks noGrp="1" noChangeArrowheads="1"/>
          </p:cNvSpPr>
          <p:nvPr>
            <p:ph type="sldNum" sz="quarter"/>
          </p:nvPr>
        </p:nvSpPr>
        <p:spPr>
          <a:noFill/>
        </p:spPr>
        <p:txBody>
          <a:bodyPr/>
          <a:lstStyle/>
          <a:p>
            <a:fld id="{C81A5C10-2351-4075-A531-B6B0B8FA157A}" type="slidenum">
              <a:rPr lang="fr-FR"/>
              <a:pPr/>
              <a:t>88</a:t>
            </a:fld>
            <a:endParaRPr lang="fr-FR"/>
          </a:p>
        </p:txBody>
      </p:sp>
      <p:sp>
        <p:nvSpPr>
          <p:cNvPr id="18022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0228" name="Text Box 2"/>
          <p:cNvSpPr txBox="1">
            <a:spLocks noGrp="1" noChangeArrowheads="1"/>
          </p:cNvSpPr>
          <p:nvPr>
            <p:ph type="body" idx="1"/>
          </p:nvPr>
        </p:nvSpPr>
        <p:spPr>
          <a:xfrm>
            <a:off x="707411" y="4253501"/>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verrouiller juste une partie des champs d'un objet on peut utiliser des blocs synchronisés sur un verrou particulier ; comme il y a un verrou implicite associé avec tout objet Java, il suffit de créer juste un objet de la classe Object et de synchroniser les blocs concernés sur cet objet dédié.</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Java fournit également des mises en </a:t>
            </a:r>
            <a:r>
              <a:rPr lang="fr-FR" err="1" smtClean="0">
                <a:latin typeface="Arial" charset="0"/>
                <a:cs typeface="Arial Unicode MS" charset="0"/>
              </a:rPr>
              <a:t>oeuvre</a:t>
            </a:r>
            <a:r>
              <a:rPr lang="fr-FR" smtClean="0">
                <a:latin typeface="Arial" charset="0"/>
                <a:cs typeface="Arial Unicode MS" charset="0"/>
              </a:rPr>
              <a:t> 'synchronisées' des collections  de </a:t>
            </a:r>
            <a:r>
              <a:rPr lang="fr-FR" b="1" err="1" smtClean="0">
                <a:latin typeface="Arial" charset="0"/>
                <a:cs typeface="Arial Unicode MS" charset="0"/>
              </a:rPr>
              <a:t>java.util.Collections</a:t>
            </a:r>
            <a:r>
              <a:rPr lang="fr-FR" smtClean="0">
                <a:latin typeface="Arial" charset="0"/>
                <a:cs typeface="Arial Unicode MS" charset="0"/>
              </a:rPr>
              <a:t>.  Ces 'collections synchronisées' permettent d'effectuer des accès en parallèle sur une collection sans recourir à des synchronisations explicites – l'exclusion mutuelle des accès sera assurée par le code de la collection.</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Rectangle 6"/>
          <p:cNvSpPr>
            <a:spLocks noGrp="1" noChangeArrowheads="1"/>
          </p:cNvSpPr>
          <p:nvPr>
            <p:ph type="sldNum" sz="quarter"/>
          </p:nvPr>
        </p:nvSpPr>
        <p:spPr>
          <a:noFill/>
        </p:spPr>
        <p:txBody>
          <a:bodyPr/>
          <a:lstStyle/>
          <a:p>
            <a:fld id="{F2B1BCD9-7EC6-4666-84BE-E265F16279AC}" type="slidenum">
              <a:rPr lang="fr-FR"/>
              <a:pPr/>
              <a:t>89</a:t>
            </a:fld>
            <a:endParaRPr lang="fr-FR"/>
          </a:p>
        </p:txBody>
      </p:sp>
      <p:sp>
        <p:nvSpPr>
          <p:cNvPr id="18125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1252" name="Text Box 2"/>
          <p:cNvSpPr txBox="1">
            <a:spLocks noGrp="1" noChangeArrowheads="1"/>
          </p:cNvSpPr>
          <p:nvPr>
            <p:ph type="body" idx="1"/>
          </p:nvPr>
        </p:nvSpPr>
        <p:spPr>
          <a:xfrm>
            <a:off x="707411" y="4253501"/>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Dans l'exercice, un compteur avec plusieurs champs est mis en </a:t>
            </a:r>
            <a:r>
              <a:rPr lang="fr-FR" err="1" smtClean="0">
                <a:latin typeface="Arial" charset="0"/>
                <a:cs typeface="Arial Unicode MS" charset="0"/>
              </a:rPr>
              <a:t>oeuvre</a:t>
            </a:r>
            <a:r>
              <a:rPr lang="fr-FR" smtClean="0">
                <a:latin typeface="Arial" charset="0"/>
                <a:cs typeface="Arial Unicode MS" charset="0"/>
              </a:rPr>
              <a:t> de deux manières – avec des champs atomiques et avec des méthodes synchronisées.  Alors que les valeurs finales du compteur sont correctes, une analyse plus fine des états intermédiaires montre que le compteur en version 'atomique' se retrouve dans un état incohérent lorsque plusieurs invocations de méthodes se chevauchent et conduisent à l'entrelacement des opérations provenant des </a:t>
            </a:r>
            <a:r>
              <a:rPr lang="fr-FR" err="1" smtClean="0">
                <a:latin typeface="Arial" charset="0"/>
                <a:cs typeface="Arial Unicode MS" charset="0"/>
              </a:rPr>
              <a:t>differents</a:t>
            </a:r>
            <a:r>
              <a:rPr lang="fr-FR" smtClean="0">
                <a:latin typeface="Arial" charset="0"/>
                <a:cs typeface="Arial Unicode MS" charset="0"/>
              </a:rPr>
              <a:t> appels.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Morale de l'exercice : en cas de doute sur le chevauchement possible des appels de méthodes sur un objet donné, il vaut mieux programmer défensivement et recourir au mot-clé '</a:t>
            </a:r>
            <a:r>
              <a:rPr lang="fr-FR" err="1" smtClean="0">
                <a:latin typeface="Arial" charset="0"/>
                <a:cs typeface="Arial Unicode MS" charset="0"/>
              </a:rPr>
              <a:t>synchronized</a:t>
            </a:r>
            <a:r>
              <a:rPr lang="fr-FR" smtClean="0">
                <a:latin typeface="Arial" charset="0"/>
                <a:cs typeface="Arial Unicode MS" charset="0"/>
              </a:rPr>
              <a:t>'.</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6"/>
          <p:cNvSpPr>
            <a:spLocks noGrp="1" noChangeArrowheads="1"/>
          </p:cNvSpPr>
          <p:nvPr>
            <p:ph type="sldNum" sz="quarter"/>
          </p:nvPr>
        </p:nvSpPr>
        <p:spPr>
          <a:noFill/>
        </p:spPr>
        <p:txBody>
          <a:bodyPr/>
          <a:lstStyle/>
          <a:p>
            <a:fld id="{A267BCAB-18C0-4968-B6C5-6DDC08D37757}" type="slidenum">
              <a:rPr lang="fr-FR"/>
              <a:pPr/>
              <a:t>90</a:t>
            </a:fld>
            <a:endParaRPr lang="fr-FR"/>
          </a:p>
        </p:txBody>
      </p:sp>
      <p:sp>
        <p:nvSpPr>
          <p:cNvPr id="18227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2276"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err="1" smtClean="0">
                <a:latin typeface="Arial" charset="0"/>
                <a:cs typeface="Arial Unicode MS" charset="0"/>
              </a:rPr>
              <a:t>Ateji</a:t>
            </a:r>
            <a:r>
              <a:rPr lang="fr-FR" smtClean="0">
                <a:latin typeface="Arial" charset="0"/>
                <a:cs typeface="Arial Unicode MS" charset="0"/>
              </a:rPr>
              <a:t> PX évite une partie des écueils liés à la programmation parallèle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pas de primitives sans relation les unes avec les autres qu'on oublie çà et là</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err="1" smtClean="0">
                <a:latin typeface="Arial" charset="0"/>
                <a:cs typeface="Arial Unicode MS" charset="0"/>
              </a:rPr>
              <a:t>composabilité</a:t>
            </a:r>
            <a:r>
              <a:rPr lang="fr-FR" smtClean="0">
                <a:latin typeface="Arial" charset="0"/>
                <a:cs typeface="Arial Unicode MS" charset="0"/>
              </a:rPr>
              <a:t> permet d'éviter les interférences difficiles à comprendre (cf. méthodes sur les threads)</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pièges les plus communs pour les débutants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variables partagées</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Comment « penser parallèle » dans le </a:t>
            </a:r>
            <a:r>
              <a:rPr lang="fr-FR" err="1" smtClean="0">
                <a:latin typeface="Arial" charset="0"/>
                <a:cs typeface="Arial Unicode MS" charset="0"/>
              </a:rPr>
              <a:t>debug</a:t>
            </a:r>
            <a:r>
              <a:rPr lang="fr-FR" smtClean="0">
                <a:latin typeface="Arial" charset="0"/>
                <a:cs typeface="Arial Unicode MS" charset="0"/>
              </a:rPr>
              <a:t>:</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simplifier, simplifier, simplifier</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vérifier les propriétés avant et après les régions parallèles</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obtenir une vue globale de l'exécution (cf. les observateurs, plus loin dans la section)</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6"/>
          <p:cNvSpPr>
            <a:spLocks noGrp="1" noChangeArrowheads="1"/>
          </p:cNvSpPr>
          <p:nvPr>
            <p:ph type="sldNum" sz="quarter"/>
          </p:nvPr>
        </p:nvSpPr>
        <p:spPr>
          <a:noFill/>
        </p:spPr>
        <p:txBody>
          <a:bodyPr/>
          <a:lstStyle/>
          <a:p>
            <a:fld id="{E0AABA0B-8221-400F-82C6-885BF475108B}" type="slidenum">
              <a:rPr lang="fr-FR"/>
              <a:pPr/>
              <a:t>9</a:t>
            </a:fld>
            <a:endParaRPr lang="fr-FR"/>
          </a:p>
        </p:txBody>
      </p:sp>
      <p:sp>
        <p:nvSpPr>
          <p:cNvPr id="10752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07524"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Constat : le potentiel y est (les benchmarks spécialisés le prouvent), mais on n'arrive pas à bien l'exploiter.</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a:t>
            </a:r>
            <a:r>
              <a:rPr lang="fr-FR" b="1" i="1" smtClean="0">
                <a:latin typeface="Arial" charset="0"/>
                <a:cs typeface="Arial Unicode MS" charset="0"/>
              </a:rPr>
              <a:t>utilisateurs</a:t>
            </a:r>
            <a:r>
              <a:rPr lang="fr-FR" smtClean="0">
                <a:latin typeface="Arial" charset="0"/>
                <a:cs typeface="Arial Unicode MS" charset="0"/>
              </a:rPr>
              <a:t> ne voient pas de croissance de perfs, voire même qu'ils voient une régression (et ce n'est pas que de la faute à Vista).</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a:t>
            </a:r>
            <a:r>
              <a:rPr lang="fr-FR" b="1" i="1" smtClean="0">
                <a:latin typeface="Arial" charset="0"/>
                <a:cs typeface="Arial Unicode MS" charset="0"/>
              </a:rPr>
              <a:t>développeurs</a:t>
            </a:r>
            <a:r>
              <a:rPr lang="fr-FR" smtClean="0">
                <a:latin typeface="Arial" charset="0"/>
                <a:cs typeface="Arial Unicode MS" charset="0"/>
              </a:rPr>
              <a:t> ont un problème de </a:t>
            </a:r>
            <a:r>
              <a:rPr lang="fr-FR" err="1" smtClean="0">
                <a:latin typeface="Arial" charset="0"/>
                <a:cs typeface="Arial Unicode MS" charset="0"/>
              </a:rPr>
              <a:t>programmabilité</a:t>
            </a:r>
            <a:r>
              <a:rPr lang="fr-FR" smtClean="0">
                <a:latin typeface="Arial" charset="0"/>
                <a:cs typeface="Arial Unicode MS" charset="0"/>
              </a:rPr>
              <a:t> (comment faire pour programmer ces bêtes sans perdre tous les cheveux ?) La programmation avec threads ressemble à de la programmation en « assembleur parallèle », et en fait elle n'est rien d'autre.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b="1" i="1" smtClean="0">
                <a:latin typeface="Arial" charset="0"/>
                <a:cs typeface="Arial Unicode MS" charset="0"/>
              </a:rPr>
              <a:t>Pour tout le monde</a:t>
            </a:r>
            <a:r>
              <a:rPr lang="fr-FR" smtClean="0">
                <a:latin typeface="Arial" charset="0"/>
                <a:cs typeface="Arial Unicode MS" charset="0"/>
              </a:rPr>
              <a:t> : on paie, mais on n'utilise qu'une fraction de l'investissement.  La liste des aspects est longue : prix d'achat, coût de l'électricité, temps et effort pour programmer, délais d'introduction de nouveaux produits = '</a:t>
            </a:r>
            <a:r>
              <a:rPr lang="fr-FR" i="1" smtClean="0">
                <a:latin typeface="Arial" charset="0"/>
                <a:cs typeface="Arial Unicode MS" charset="0"/>
              </a:rPr>
              <a:t>time to </a:t>
            </a:r>
            <a:r>
              <a:rPr lang="fr-FR" i="1" err="1" smtClean="0">
                <a:latin typeface="Arial" charset="0"/>
                <a:cs typeface="Arial Unicode MS" charset="0"/>
              </a:rPr>
              <a:t>market</a:t>
            </a:r>
            <a:r>
              <a:rPr lang="fr-FR" smtClean="0">
                <a:latin typeface="Arial" charset="0"/>
                <a:cs typeface="Arial Unicode MS" charset="0"/>
              </a:rPr>
              <a:t>', lenteur à l'exécution = perte du temps et frustration pour les utilisateurs.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6"/>
          <p:cNvSpPr>
            <a:spLocks noGrp="1" noChangeArrowheads="1"/>
          </p:cNvSpPr>
          <p:nvPr>
            <p:ph type="sldNum" sz="quarter"/>
          </p:nvPr>
        </p:nvSpPr>
        <p:spPr>
          <a:noFill/>
        </p:spPr>
        <p:txBody>
          <a:bodyPr/>
          <a:lstStyle/>
          <a:p>
            <a:fld id="{323402D8-3F66-413A-B1B4-C79AC02AFC86}" type="slidenum">
              <a:rPr lang="fr-FR"/>
              <a:pPr/>
              <a:t>91</a:t>
            </a:fld>
            <a:endParaRPr lang="fr-FR"/>
          </a:p>
        </p:txBody>
      </p:sp>
      <p:sp>
        <p:nvSpPr>
          <p:cNvPr id="18329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3300"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points de séquence = observation du programme là où il est moins complexe – avant et après exécution parallèle (en espérant qu'elle ait terminé correctement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6"/>
          <p:cNvSpPr>
            <a:spLocks noGrp="1" noChangeArrowheads="1"/>
          </p:cNvSpPr>
          <p:nvPr>
            <p:ph type="sldNum" sz="quarter"/>
          </p:nvPr>
        </p:nvSpPr>
        <p:spPr>
          <a:noFill/>
        </p:spPr>
        <p:txBody>
          <a:bodyPr/>
          <a:lstStyle/>
          <a:p>
            <a:fld id="{D64D410A-7048-4AF9-8BB1-2C5F57DB9642}" type="slidenum">
              <a:rPr lang="fr-FR"/>
              <a:pPr/>
              <a:t>92</a:t>
            </a:fld>
            <a:endParaRPr lang="fr-FR"/>
          </a:p>
        </p:txBody>
      </p:sp>
      <p:sp>
        <p:nvSpPr>
          <p:cNvPr id="18432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4324"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Comme rajouter une branche parallèle en APX est très facile, on peut s'en servir pour le </a:t>
            </a:r>
            <a:r>
              <a:rPr lang="fr-FR" err="1" smtClean="0">
                <a:latin typeface="Arial" charset="0"/>
                <a:cs typeface="Arial Unicode MS" charset="0"/>
              </a:rPr>
              <a:t>debug</a:t>
            </a:r>
            <a:r>
              <a:rPr lang="fr-FR"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concept est emprunté aux techniques de débogage de programmes synchrones, utilisés dans l'avionique, l'industrie automobile, le nucléaire, le TGV...</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observateurs sont très difficiles à mettre en place avec la programmation séquentielle ou par threads, mais sont faciles à mettre en place quand le parallélisme est composable.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mise en place d'observateurs oblige à altérer le code un peu (il faut « connecter » les signaux à la main aux deux bouts), mais c'est une technique qui devient vite toute naturelle.</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6"/>
          <p:cNvSpPr>
            <a:spLocks noGrp="1" noChangeArrowheads="1"/>
          </p:cNvSpPr>
          <p:nvPr>
            <p:ph type="sldNum" sz="quarter"/>
          </p:nvPr>
        </p:nvSpPr>
        <p:spPr>
          <a:noFill/>
        </p:spPr>
        <p:txBody>
          <a:bodyPr/>
          <a:lstStyle/>
          <a:p>
            <a:fld id="{18CBC2EF-F752-49BB-BB5F-E1CC042CAE2D}" type="slidenum">
              <a:rPr lang="fr-FR"/>
              <a:pPr/>
              <a:t>93</a:t>
            </a:fld>
            <a:endParaRPr lang="fr-FR"/>
          </a:p>
        </p:txBody>
      </p:sp>
      <p:sp>
        <p:nvSpPr>
          <p:cNvPr id="18534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5348" name="Text Box 2"/>
          <p:cNvSpPr txBox="1">
            <a:spLocks noGrp="1" noChangeArrowheads="1"/>
          </p:cNvSpPr>
          <p:nvPr>
            <p:ph type="body" idx="1"/>
          </p:nvPr>
        </p:nvSpPr>
        <p:spPr>
          <a:xfrm>
            <a:off x="707411" y="4253501"/>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Deux tâches doivent être effectuées : l'instrumentation du code original et l'adjonction de l'observateur au code à observer.</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L'instrumentation du code consiste à rajouter la génération de messages de </a:t>
            </a:r>
            <a:r>
              <a:rPr lang="fr-FR" err="1" smtClean="0">
                <a:latin typeface="Arial" charset="0"/>
                <a:cs typeface="Arial Unicode MS" charset="0"/>
              </a:rPr>
              <a:t>debug</a:t>
            </a:r>
            <a:r>
              <a:rPr lang="fr-FR" smtClean="0">
                <a:latin typeface="Arial" charset="0"/>
                <a:cs typeface="Arial Unicode MS" charset="0"/>
              </a:rPr>
              <a:t> aux endroits où les propriétés importantes sont censées vraies ou des valeurs importantes sont connues.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L'observateur est composé avec le code original en plaçant les deux dans deux branches parallèles.  La branche contenant le code à observer contient à la fin un 'return' qui assure que l'ensemble code observé + observateur terminera immédiatement après la terminaison du code observé.</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6"/>
          <p:cNvSpPr>
            <a:spLocks noGrp="1" noChangeArrowheads="1"/>
          </p:cNvSpPr>
          <p:nvPr>
            <p:ph type="sldNum" sz="quarter"/>
          </p:nvPr>
        </p:nvSpPr>
        <p:spPr>
          <a:noFill/>
        </p:spPr>
        <p:txBody>
          <a:bodyPr/>
          <a:lstStyle/>
          <a:p>
            <a:fld id="{0CC26A48-6E75-4EDB-8561-5EBDCE3D9E4D}" type="slidenum">
              <a:rPr lang="fr-FR"/>
              <a:pPr/>
              <a:t>94</a:t>
            </a:fld>
            <a:endParaRPr lang="fr-FR"/>
          </a:p>
        </p:txBody>
      </p:sp>
      <p:sp>
        <p:nvSpPr>
          <p:cNvPr id="18637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6372" name="Text Box 2"/>
          <p:cNvSpPr txBox="1">
            <a:spLocks noGrp="1" noChangeArrowheads="1"/>
          </p:cNvSpPr>
          <p:nvPr>
            <p:ph type="body" idx="1"/>
          </p:nvPr>
        </p:nvSpPr>
        <p:spPr>
          <a:xfrm>
            <a:off x="691064" y="4266798"/>
            <a:ext cx="5662254" cy="3968958"/>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Le code de l'observateur se limite à une boucle infinie qui reçoit et affiche les messages provenant de l'instrumentation placée dans le code à  observer.</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Dans notre exemple ces messages ont la forme de chaînes de caractères, mais rien n'empêche d'utiliser des messages plus structurés si nécessaire.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dirty="0" smtClean="0">
                <a:latin typeface="Arial" charset="0"/>
                <a:cs typeface="Arial Unicode MS" charset="0"/>
              </a:rPr>
              <a:t>NB : avant de commencer le travail avec cet exercice, il faut renommer les fichiers de l'exercice avec Eclipse pour qu'ils aient l'extension .</a:t>
            </a:r>
            <a:r>
              <a:rPr lang="fr-FR" dirty="0" err="1" smtClean="0">
                <a:latin typeface="Arial" charset="0"/>
                <a:cs typeface="Arial Unicode MS" charset="0"/>
              </a:rPr>
              <a:t>apx</a:t>
            </a:r>
            <a:r>
              <a:rPr lang="fr-FR" dirty="0" smtClean="0">
                <a:latin typeface="Arial" charset="0"/>
                <a:cs typeface="Arial Unicode MS" charset="0"/>
              </a:rPr>
              <a: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dirty="0" smtClean="0">
              <a:latin typeface="Arial" charset="0"/>
              <a:cs typeface="Arial Unicode MS"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6"/>
          <p:cNvSpPr>
            <a:spLocks noGrp="1" noChangeArrowheads="1"/>
          </p:cNvSpPr>
          <p:nvPr>
            <p:ph type="sldNum" sz="quarter"/>
          </p:nvPr>
        </p:nvSpPr>
        <p:spPr>
          <a:noFill/>
        </p:spPr>
        <p:txBody>
          <a:bodyPr/>
          <a:lstStyle/>
          <a:p>
            <a:fld id="{0052B91D-9BF2-4F11-BA05-2B96BD2152D3}" type="slidenum">
              <a:rPr lang="fr-FR"/>
              <a:pPr/>
              <a:t>95</a:t>
            </a:fld>
            <a:endParaRPr lang="fr-FR"/>
          </a:p>
        </p:txBody>
      </p:sp>
      <p:sp>
        <p:nvSpPr>
          <p:cNvPr id="18739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739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15' sur l'optimisation des performances.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Volontairement placé comme dernier sujet, parce qu'avant d'optimiser le programme il faut qu'il soit correct.  Optimiser un programme incorrect donne une occasion de perdre ou faire perdre du temps et/ou de l'argent.</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6"/>
          <p:cNvSpPr>
            <a:spLocks noGrp="1" noChangeArrowheads="1"/>
          </p:cNvSpPr>
          <p:nvPr>
            <p:ph type="sldNum" sz="quarter"/>
          </p:nvPr>
        </p:nvSpPr>
        <p:spPr>
          <a:noFill/>
        </p:spPr>
        <p:txBody>
          <a:bodyPr/>
          <a:lstStyle/>
          <a:p>
            <a:fld id="{6B31F3F1-6EEA-44A4-A07C-46AA94A0A6DB}" type="slidenum">
              <a:rPr lang="fr-FR"/>
              <a:pPr/>
              <a:t>96</a:t>
            </a:fld>
            <a:endParaRPr lang="fr-FR"/>
          </a:p>
        </p:txBody>
      </p:sp>
      <p:sp>
        <p:nvSpPr>
          <p:cNvPr id="188419"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8420" name="Text Box 2"/>
          <p:cNvSpPr txBox="1">
            <a:spLocks noGrp="1" noChangeArrowheads="1"/>
          </p:cNvSpPr>
          <p:nvPr>
            <p:ph type="body" idx="1"/>
          </p:nvPr>
        </p:nvSpPr>
        <p:spPr>
          <a:xfrm>
            <a:off x="707411" y="4253501"/>
            <a:ext cx="5662254" cy="435189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loi d'</a:t>
            </a:r>
            <a:r>
              <a:rPr lang="fr-FR" err="1" smtClean="0">
                <a:latin typeface="Arial" charset="0"/>
                <a:cs typeface="Arial Unicode MS" charset="0"/>
              </a:rPr>
              <a:t>Amdahl</a:t>
            </a:r>
            <a:r>
              <a:rPr lang="fr-FR" smtClean="0">
                <a:latin typeface="Arial" charset="0"/>
                <a:cs typeface="Arial Unicode MS" charset="0"/>
              </a:rPr>
              <a:t> dit que le gain de performance lié à la </a:t>
            </a:r>
            <a:r>
              <a:rPr lang="fr-FR" err="1" smtClean="0">
                <a:latin typeface="Arial" charset="0"/>
                <a:cs typeface="Arial Unicode MS" charset="0"/>
              </a:rPr>
              <a:t>parallélisation</a:t>
            </a:r>
            <a:r>
              <a:rPr lang="fr-FR" smtClean="0">
                <a:latin typeface="Arial" charset="0"/>
                <a:cs typeface="Arial Unicode MS" charset="0"/>
              </a:rPr>
              <a:t> est limité par la fraction de code qui n'est pas parallélisée/</a:t>
            </a:r>
            <a:r>
              <a:rPr lang="fr-FR" err="1" smtClean="0">
                <a:latin typeface="Arial" charset="0"/>
                <a:cs typeface="Arial Unicode MS" charset="0"/>
              </a:rPr>
              <a:t>parallélisable</a:t>
            </a:r>
            <a:r>
              <a:rPr lang="fr-FR" smtClean="0">
                <a:latin typeface="Arial" charset="0"/>
                <a:cs typeface="Arial Unicode MS" charset="0"/>
              </a:rPr>
              <a:t>.  Il faut donc que les attentes soient réalistes – et que la plus grande partie possible du code soit parallélisée.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découpage de la charge est un aspect crucial – les disparités trop grandes feront qu'une grande partie du code s'exécutera sur seule une partie des </a:t>
            </a:r>
            <a:r>
              <a:rPr lang="fr-FR" err="1" smtClean="0">
                <a:latin typeface="Arial" charset="0"/>
                <a:cs typeface="Arial Unicode MS" charset="0"/>
              </a:rPr>
              <a:t>coeurs</a:t>
            </a:r>
            <a:r>
              <a:rPr lang="fr-FR" smtClean="0">
                <a:latin typeface="Arial" charset="0"/>
                <a:cs typeface="Arial Unicode MS" charset="0"/>
              </a:rPr>
              <a:t> disponibles, réduisant ainsi l'efficacité de la </a:t>
            </a:r>
            <a:r>
              <a:rPr lang="fr-FR" err="1" smtClean="0">
                <a:latin typeface="Arial" charset="0"/>
                <a:cs typeface="Arial Unicode MS" charset="0"/>
              </a:rPr>
              <a:t>parallélisation</a:t>
            </a:r>
            <a:r>
              <a:rPr lang="fr-FR" smtClean="0">
                <a:latin typeface="Arial" charset="0"/>
                <a:cs typeface="Arial Unicode MS" charset="0"/>
              </a:rPr>
              <a:t>.  Les branches parallèles et les boucles sont le principal point où le découpage peut être contrôlé, mais un usage judicieux des réductions peut y aider aussi.</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style de codage va influer sur l'efficacité du code à bas niveau, mais également au niveau des interactions avec les JVM qui généralement s'accommodent mal d'un code avec comportements irréguliers et changeants.  Une régularité accrue du code donne plus de chances à l'optimiseur de la JVM pour s'adapter à une configuration donnée.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choix de la JVM est un facteur tout aussi important.  Il faut expérimenter </a:t>
            </a:r>
            <a:r>
              <a:rPr lang="fr-FR" err="1" smtClean="0">
                <a:latin typeface="Arial" charset="0"/>
                <a:cs typeface="Arial Unicode MS" charset="0"/>
              </a:rPr>
              <a:t>beacoup</a:t>
            </a:r>
            <a:r>
              <a:rPr lang="fr-FR" smtClean="0">
                <a:latin typeface="Arial" charset="0"/>
                <a:cs typeface="Arial Unicode MS" charset="0"/>
              </a:rPr>
              <a:t> et parfois ne pas hésiter à changer de JVM si la performance diffère de manière substantielle.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C'est l'exécutif </a:t>
            </a:r>
            <a:r>
              <a:rPr lang="fr-FR" err="1" smtClean="0">
                <a:latin typeface="Arial" charset="0"/>
                <a:cs typeface="Arial Unicode MS" charset="0"/>
              </a:rPr>
              <a:t>Ateji</a:t>
            </a:r>
            <a:r>
              <a:rPr lang="fr-FR" smtClean="0">
                <a:latin typeface="Arial" charset="0"/>
                <a:cs typeface="Arial Unicode MS" charset="0"/>
              </a:rPr>
              <a:t> PX qui met en </a:t>
            </a:r>
            <a:r>
              <a:rPr lang="fr-FR" err="1" smtClean="0">
                <a:latin typeface="Arial" charset="0"/>
                <a:cs typeface="Arial Unicode MS" charset="0"/>
              </a:rPr>
              <a:t>oeuvre</a:t>
            </a:r>
            <a:r>
              <a:rPr lang="fr-FR" smtClean="0">
                <a:latin typeface="Arial" charset="0"/>
                <a:cs typeface="Arial Unicode MS" charset="0"/>
              </a:rPr>
              <a:t> les primitives parallèles.  Les temps de création de branches parallèles, de synchronisation et de communication ne sont pas nuls et doivent être pris en compte dans l'analyse des performances.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6"/>
          <p:cNvSpPr>
            <a:spLocks noGrp="1" noChangeArrowheads="1"/>
          </p:cNvSpPr>
          <p:nvPr>
            <p:ph type="sldNum" sz="quarter"/>
          </p:nvPr>
        </p:nvSpPr>
        <p:spPr>
          <a:noFill/>
        </p:spPr>
        <p:txBody>
          <a:bodyPr/>
          <a:lstStyle/>
          <a:p>
            <a:fld id="{3E4493D4-B5A2-4485-85D1-1E34E81B09D6}" type="slidenum">
              <a:rPr lang="fr-FR"/>
              <a:pPr/>
              <a:t>97</a:t>
            </a:fld>
            <a:endParaRPr lang="fr-FR"/>
          </a:p>
        </p:txBody>
      </p:sp>
      <p:sp>
        <p:nvSpPr>
          <p:cNvPr id="189443"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89444" name="Text Box 2"/>
          <p:cNvSpPr txBox="1">
            <a:spLocks noGrp="1" noChangeArrowheads="1"/>
          </p:cNvSpPr>
          <p:nvPr>
            <p:ph type="body" idx="1"/>
          </p:nvPr>
        </p:nvSpPr>
        <p:spPr>
          <a:xfrm>
            <a:off x="707411" y="4253501"/>
            <a:ext cx="5662254" cy="3954333"/>
          </a:xfrm>
          <a:noFill/>
          <a:ln/>
        </p:spPr>
        <p:txBody>
          <a:bodyPr tIns="10846"/>
          <a:lstStyle/>
          <a:p>
            <a:pPr marL="379293" indent="-377899"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La VM peut </a:t>
            </a:r>
            <a:r>
              <a:rPr lang="fr-FR" err="1" smtClean="0">
                <a:latin typeface="Arial" charset="0"/>
                <a:cs typeface="Arial Unicode MS" charset="0"/>
              </a:rPr>
              <a:t>introdure</a:t>
            </a:r>
            <a:r>
              <a:rPr lang="fr-FR" smtClean="0">
                <a:latin typeface="Arial" charset="0"/>
                <a:cs typeface="Arial Unicode MS" charset="0"/>
              </a:rPr>
              <a:t> des variations d'un facteur 10, donc il faut lui laisser le temps de s'adapter :</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privilégier des étapes homogènes dans le fonctionnement de l'application,</a:t>
            </a: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éviter les reconfigurations trop fréquentes.</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Conséquence : il faut rester à haut niveau et considérer uniquement les grands changements</a:t>
            </a:r>
          </a:p>
          <a:p>
            <a:pPr marL="379293" indent="-377899" eaLnBrk="1">
              <a:lnSpc>
                <a:spcPct val="93000"/>
              </a:lnSpc>
              <a:spcBef>
                <a:spcPct val="0"/>
              </a:spcBef>
              <a:buClrTx/>
              <a:buSzTx/>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marL="379293" indent="-377899" eaLnBrk="1">
              <a:lnSpc>
                <a:spcPct val="93000"/>
              </a:lnSpc>
              <a:spcBef>
                <a:spcPct val="0"/>
              </a:spcBef>
              <a:buSzPct val="45000"/>
              <a:buFont typeface="Wingdings" charset="2"/>
              <a:buChar char=""/>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découpage en grandes branches parallèles</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6"/>
          <p:cNvSpPr>
            <a:spLocks noGrp="1" noChangeArrowheads="1"/>
          </p:cNvSpPr>
          <p:nvPr>
            <p:ph type="sldNum" sz="quarter"/>
          </p:nvPr>
        </p:nvSpPr>
        <p:spPr>
          <a:noFill/>
        </p:spPr>
        <p:txBody>
          <a:bodyPr/>
          <a:lstStyle/>
          <a:p>
            <a:fld id="{FA7689E1-26E8-4FF8-ABD4-1C185E7CD5FB}" type="slidenum">
              <a:rPr lang="fr-FR"/>
              <a:pPr/>
              <a:t>98</a:t>
            </a:fld>
            <a:endParaRPr lang="fr-FR"/>
          </a:p>
        </p:txBody>
      </p:sp>
      <p:sp>
        <p:nvSpPr>
          <p:cNvPr id="190467"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90468" name="Text Box 2"/>
          <p:cNvSpPr txBox="1">
            <a:spLocks noGrp="1" noChangeArrowheads="1"/>
          </p:cNvSpPr>
          <p:nvPr>
            <p:ph type="body" idx="1"/>
          </p:nvPr>
        </p:nvSpPr>
        <p:spPr>
          <a:xfrm>
            <a:off x="725245" y="4250842"/>
            <a:ext cx="5662254" cy="1506475"/>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a:t>
            </a:r>
            <a:r>
              <a:rPr lang="fr-FR" err="1" smtClean="0">
                <a:latin typeface="Arial" charset="0"/>
                <a:cs typeface="Arial Unicode MS" charset="0"/>
              </a:rPr>
              <a:t>mutlicore</a:t>
            </a:r>
            <a:r>
              <a:rPr lang="fr-FR" smtClean="0">
                <a:latin typeface="Arial" charset="0"/>
                <a:cs typeface="Arial Unicode MS" charset="0"/>
              </a:rPr>
              <a:t> ce n'est pas excessivement parallèle, il faut donc penser comment répartir les calculs...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Placement entrelacé (indice modulo le nombre de processeurs)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Ou peut-être mieux, par blocs d'indices adjacents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Question : pourquoi par blocs c'est mieux ?</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Réponse : à cause de la localité des données (caches etc...)</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6"/>
          <p:cNvSpPr>
            <a:spLocks noGrp="1" noChangeArrowheads="1"/>
          </p:cNvSpPr>
          <p:nvPr>
            <p:ph type="sldNum" sz="quarter"/>
          </p:nvPr>
        </p:nvSpPr>
        <p:spPr>
          <a:noFill/>
        </p:spPr>
        <p:txBody>
          <a:bodyPr/>
          <a:lstStyle/>
          <a:p>
            <a:fld id="{69E9D7AC-273A-484A-A6CE-5DB004AC7887}" type="slidenum">
              <a:rPr lang="fr-FR"/>
              <a:pPr/>
              <a:t>99</a:t>
            </a:fld>
            <a:endParaRPr lang="fr-FR"/>
          </a:p>
        </p:txBody>
      </p:sp>
      <p:sp>
        <p:nvSpPr>
          <p:cNvPr id="191491"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91492"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L'impact du style de codage est crucial – un abus inconsidéré de structures parallèles peut être néfaste pour la performance, alors qu'une bonne </a:t>
            </a:r>
            <a:r>
              <a:rPr lang="fr-FR" err="1" smtClean="0">
                <a:latin typeface="Arial" charset="0"/>
                <a:cs typeface="Arial Unicode MS" charset="0"/>
              </a:rPr>
              <a:t>parallélisation</a:t>
            </a:r>
            <a:r>
              <a:rPr lang="fr-FR" smtClean="0">
                <a:latin typeface="Arial" charset="0"/>
                <a:cs typeface="Arial Unicode MS" charset="0"/>
              </a:rPr>
              <a:t> fera utiliser tous les </a:t>
            </a:r>
            <a:r>
              <a:rPr lang="fr-FR" err="1" smtClean="0">
                <a:latin typeface="Arial" charset="0"/>
                <a:cs typeface="Arial Unicode MS" charset="0"/>
              </a:rPr>
              <a:t>coeurs</a:t>
            </a:r>
            <a:r>
              <a:rPr lang="fr-FR" smtClean="0">
                <a:latin typeface="Arial" charset="0"/>
                <a:cs typeface="Arial Unicode MS" charset="0"/>
              </a:rPr>
              <a:t> disponibles au mieux et pourra en plus éliminer les inefficacités dans le code séquentiel en mettant en avant une meilleure localité des données et/ou du code.</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Pour Le transparent suivant donne quelques ordres de grandeur pour les opérations de base en </a:t>
            </a:r>
            <a:r>
              <a:rPr lang="fr-FR" err="1" smtClean="0">
                <a:latin typeface="Arial" charset="0"/>
                <a:cs typeface="Arial Unicode MS" charset="0"/>
              </a:rPr>
              <a:t>Ateji</a:t>
            </a:r>
            <a:r>
              <a:rPr lang="fr-FR" smtClean="0">
                <a:latin typeface="Arial" charset="0"/>
                <a:cs typeface="Arial Unicode MS" charset="0"/>
              </a:rPr>
              <a:t> PX.</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 choix de la JVM peut être vital pour l'application considérée – sur une même application on a observé des variations du simple au double entre deux JVM majeures (</a:t>
            </a:r>
            <a:r>
              <a:rPr lang="fr-FR" err="1" smtClean="0">
                <a:latin typeface="Arial" charset="0"/>
                <a:cs typeface="Arial Unicode MS" charset="0"/>
              </a:rPr>
              <a:t>HotSpot</a:t>
            </a:r>
            <a:r>
              <a:rPr lang="fr-FR" smtClean="0">
                <a:latin typeface="Arial" charset="0"/>
                <a:cs typeface="Arial Unicode MS" charset="0"/>
              </a:rPr>
              <a:t> et </a:t>
            </a:r>
            <a:r>
              <a:rPr lang="fr-FR" err="1" smtClean="0">
                <a:latin typeface="Arial" charset="0"/>
                <a:cs typeface="Arial Unicode MS" charset="0"/>
              </a:rPr>
              <a:t>JRockit</a:t>
            </a:r>
            <a:r>
              <a:rPr lang="fr-FR" smtClean="0">
                <a:latin typeface="Arial" charset="0"/>
                <a:cs typeface="Arial Unicode MS" charset="0"/>
              </a:rPr>
              <a:t> Mission Control (MC)).</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4" name="Rectangle 6"/>
          <p:cNvSpPr>
            <a:spLocks noGrp="1" noChangeArrowheads="1"/>
          </p:cNvSpPr>
          <p:nvPr>
            <p:ph type="sldNum" sz="quarter"/>
          </p:nvPr>
        </p:nvSpPr>
        <p:spPr>
          <a:noFill/>
        </p:spPr>
        <p:txBody>
          <a:bodyPr/>
          <a:lstStyle/>
          <a:p>
            <a:fld id="{9E48BDC5-BFF9-448B-87F8-76C53CF4FD8A}" type="slidenum">
              <a:rPr lang="fr-FR"/>
              <a:pPr/>
              <a:t>100</a:t>
            </a:fld>
            <a:endParaRPr lang="fr-FR"/>
          </a:p>
        </p:txBody>
      </p:sp>
      <p:sp>
        <p:nvSpPr>
          <p:cNvPr id="192515" name="Rectangle 1"/>
          <p:cNvSpPr txBox="1">
            <a:spLocks noGrp="1" noRot="1" noChangeAspect="1" noChangeArrowheads="1" noTextEdit="1"/>
          </p:cNvSpPr>
          <p:nvPr>
            <p:ph type="sldImg"/>
          </p:nvPr>
        </p:nvSpPr>
        <p:spPr>
          <a:xfrm>
            <a:off x="1300163" y="681038"/>
            <a:ext cx="4476750" cy="3357562"/>
          </a:xfrm>
          <a:solidFill>
            <a:srgbClr val="FFFFFF"/>
          </a:solidFill>
          <a:ln>
            <a:solidFill>
              <a:srgbClr val="000000"/>
            </a:solidFill>
            <a:miter lim="800000"/>
          </a:ln>
        </p:spPr>
      </p:sp>
      <p:sp>
        <p:nvSpPr>
          <p:cNvPr id="192516" name="Text Box 2"/>
          <p:cNvSpPr txBox="1">
            <a:spLocks noGrp="1" noChangeArrowheads="1"/>
          </p:cNvSpPr>
          <p:nvPr>
            <p:ph type="body" idx="1"/>
          </p:nvPr>
        </p:nvSpPr>
        <p:spPr>
          <a:xfrm>
            <a:off x="707411" y="4253501"/>
            <a:ext cx="5662254" cy="3954333"/>
          </a:xfrm>
          <a:noFill/>
          <a:ln/>
        </p:spPr>
        <p:txBody>
          <a:bodyPr tIns="10846"/>
          <a:lstStyle/>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Les valeurs donnent une idée de la fréquence avec laquelle utiliser les différents concepts.</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r>
              <a:rPr lang="fr-FR" smtClean="0">
                <a:latin typeface="Arial" charset="0"/>
                <a:cs typeface="Arial Unicode MS" charset="0"/>
              </a:rPr>
              <a:t>Ces mesures ont été faites dans des conditions proches de l'idéal, sur un système non chargé.  Avec l'augmentation de la charge il faut s'attende à une dégradation de la performance (augmentation des latences, diminution des débits en opérations/seconde) – ce qui est normal pour tout système concurrent.</a:t>
            </a: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z="1800" smtClean="0">
              <a:latin typeface="Arial" charset="0"/>
              <a:cs typeface="Arial Unicode MS" charset="0"/>
            </a:endParaRPr>
          </a:p>
          <a:p>
            <a:pPr eaLnBrk="1">
              <a:lnSpc>
                <a:spcPct val="93000"/>
              </a:lnSpc>
              <a:spcBef>
                <a:spcPct val="0"/>
              </a:spcBef>
              <a:tabLst>
                <a:tab pos="635874" algn="l"/>
                <a:tab pos="1271748" algn="l"/>
                <a:tab pos="1907621" algn="l"/>
                <a:tab pos="2543495" algn="l"/>
                <a:tab pos="3179369" algn="l"/>
                <a:tab pos="3815243" algn="l"/>
                <a:tab pos="4451116" algn="l"/>
                <a:tab pos="5086990" algn="l"/>
              </a:tabLst>
            </a:pPr>
            <a:endParaRPr lang="fr-FR" sz="1800" smtClean="0">
              <a:latin typeface="Arial" charset="0"/>
              <a:cs typeface="Arial Unicode M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49213"/>
            <a:ext cx="2266950" cy="6491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49213"/>
            <a:ext cx="6650037" cy="6491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49213"/>
            <a:ext cx="9069387" cy="1260475"/>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5525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5525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49213"/>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US" noProof="0" dirty="0" err="1" smtClean="0"/>
              <a:t>Cliquez</a:t>
            </a:r>
            <a:r>
              <a:rPr lang="en-US" noProof="0" dirty="0" smtClean="0"/>
              <a:t> pour </a:t>
            </a:r>
            <a:r>
              <a:rPr lang="en-US" noProof="0" dirty="0" err="1" smtClean="0"/>
              <a:t>éditer</a:t>
            </a:r>
            <a:r>
              <a:rPr lang="en-US" noProof="0" dirty="0" smtClean="0"/>
              <a:t> le format du </a:t>
            </a:r>
            <a:r>
              <a:rPr lang="en-US" noProof="0" dirty="0" err="1" smtClean="0"/>
              <a:t>texte-titre</a:t>
            </a:r>
            <a:endParaRPr lang="en-US" noProof="0" dirty="0" smtClean="0"/>
          </a:p>
        </p:txBody>
      </p:sp>
      <p:sp>
        <p:nvSpPr>
          <p:cNvPr id="1027" name="Rectangle 2"/>
          <p:cNvSpPr>
            <a:spLocks noGrp="1" noChangeArrowheads="1"/>
          </p:cNvSpPr>
          <p:nvPr>
            <p:ph type="body" idx="1"/>
          </p:nvPr>
        </p:nvSpPr>
        <p:spPr bwMode="auto">
          <a:xfrm>
            <a:off x="503238" y="1552575"/>
            <a:ext cx="9069387" cy="4987925"/>
          </a:xfrm>
          <a:prstGeom prst="rect">
            <a:avLst/>
          </a:prstGeom>
          <a:noFill/>
          <a:ln w="9525">
            <a:noFill/>
            <a:round/>
            <a:headEnd/>
            <a:tailEnd/>
          </a:ln>
        </p:spPr>
        <p:txBody>
          <a:bodyPr vert="horz" wrap="square" lIns="0" tIns="24695" rIns="0" bIns="0" numCol="1" anchor="t" anchorCtr="0" compatLnSpc="1">
            <a:prstTxWarp prst="textNoShape">
              <a:avLst/>
            </a:prstTxWarp>
          </a:bodyPr>
          <a:lstStyle/>
          <a:p>
            <a:pPr lvl="0"/>
            <a:r>
              <a:rPr lang="en-GB" dirty="0" err="1" smtClean="0"/>
              <a:t>Cliquez</a:t>
            </a:r>
            <a:r>
              <a:rPr lang="en-GB" dirty="0" smtClean="0"/>
              <a:t> pour </a:t>
            </a:r>
            <a:r>
              <a:rPr lang="en-GB" dirty="0" err="1" smtClean="0"/>
              <a:t>éditer</a:t>
            </a:r>
            <a:r>
              <a:rPr lang="en-GB" dirty="0" smtClean="0"/>
              <a:t> le format du plan de </a:t>
            </a:r>
            <a:r>
              <a:rPr lang="en-GB" dirty="0" err="1" smtClean="0"/>
              <a:t>texte</a:t>
            </a:r>
            <a:r>
              <a:rPr lang="en-GB" dirty="0" smtClean="0"/>
              <a:t> du </a:t>
            </a:r>
            <a:r>
              <a:rPr lang="en-GB" dirty="0" err="1" smtClean="0"/>
              <a:t>texte</a:t>
            </a:r>
            <a:r>
              <a:rPr lang="en-GB" dirty="0" smtClean="0"/>
              <a:t> </a:t>
            </a:r>
            <a:r>
              <a:rPr lang="en-GB" dirty="0" err="1" smtClean="0"/>
              <a:t>foobar</a:t>
            </a:r>
            <a:endParaRPr lang="en-GB" dirty="0" smtClean="0"/>
          </a:p>
          <a:p>
            <a:pPr lvl="1"/>
            <a:r>
              <a:rPr lang="en-GB" dirty="0" smtClean="0"/>
              <a:t>Second </a:t>
            </a:r>
            <a:r>
              <a:rPr lang="en-GB" dirty="0" err="1" smtClean="0"/>
              <a:t>niveau</a:t>
            </a:r>
            <a:r>
              <a:rPr lang="en-GB" dirty="0" smtClean="0"/>
              <a:t> de </a:t>
            </a:r>
            <a:r>
              <a:rPr lang="en-GB" dirty="0" err="1" smtClean="0"/>
              <a:t>planSecond</a:t>
            </a:r>
            <a:r>
              <a:rPr lang="en-GB" dirty="0" smtClean="0"/>
              <a:t> </a:t>
            </a:r>
            <a:r>
              <a:rPr lang="en-GB" dirty="0" err="1" smtClean="0"/>
              <a:t>niveau</a:t>
            </a:r>
            <a:r>
              <a:rPr lang="en-GB" dirty="0" smtClean="0"/>
              <a:t> de plan </a:t>
            </a:r>
            <a:r>
              <a:rPr lang="en-GB" dirty="0" err="1" smtClean="0"/>
              <a:t>plan</a:t>
            </a:r>
            <a:r>
              <a:rPr lang="en-GB" dirty="0" smtClean="0"/>
              <a:t> </a:t>
            </a:r>
            <a:r>
              <a:rPr lang="en-GB" dirty="0" err="1" smtClean="0"/>
              <a:t>planplplna</a:t>
            </a:r>
            <a:endParaRPr lang="en-GB" dirty="0" smtClean="0"/>
          </a:p>
          <a:p>
            <a:pPr lvl="1"/>
            <a:r>
              <a:rPr lang="en-GB" dirty="0" smtClean="0"/>
              <a:t> </a:t>
            </a:r>
          </a:p>
          <a:p>
            <a:pPr lvl="2"/>
            <a:r>
              <a:rPr lang="en-GB" dirty="0" err="1" smtClean="0"/>
              <a:t>Troisième</a:t>
            </a:r>
            <a:r>
              <a:rPr lang="en-GB" dirty="0" smtClean="0"/>
              <a:t> </a:t>
            </a:r>
            <a:r>
              <a:rPr lang="en-GB" dirty="0" err="1" smtClean="0"/>
              <a:t>niveau</a:t>
            </a:r>
            <a:r>
              <a:rPr lang="en-GB" dirty="0" smtClean="0"/>
              <a:t> de plan</a:t>
            </a:r>
          </a:p>
          <a:p>
            <a:pPr lvl="3"/>
            <a:r>
              <a:rPr lang="en-GB" dirty="0" err="1" smtClean="0"/>
              <a:t>Quatrième</a:t>
            </a:r>
            <a:r>
              <a:rPr lang="en-GB" dirty="0" smtClean="0"/>
              <a:t> </a:t>
            </a:r>
            <a:r>
              <a:rPr lang="en-GB" dirty="0" err="1" smtClean="0"/>
              <a:t>niveau</a:t>
            </a:r>
            <a:r>
              <a:rPr lang="en-GB" dirty="0" smtClean="0"/>
              <a:t> de plan</a:t>
            </a:r>
          </a:p>
          <a:p>
            <a:pPr lvl="4"/>
            <a:r>
              <a:rPr lang="en-GB" dirty="0" err="1" smtClean="0"/>
              <a:t>Cinquième</a:t>
            </a:r>
            <a:r>
              <a:rPr lang="en-GB" dirty="0" smtClean="0"/>
              <a:t> </a:t>
            </a:r>
            <a:r>
              <a:rPr lang="en-GB" dirty="0" err="1" smtClean="0"/>
              <a:t>niveau</a:t>
            </a:r>
            <a:r>
              <a:rPr lang="en-GB" dirty="0" smtClean="0"/>
              <a:t> de plan</a:t>
            </a:r>
          </a:p>
          <a:p>
            <a:pPr lvl="4"/>
            <a:r>
              <a:rPr lang="en-GB" dirty="0" err="1" smtClean="0"/>
              <a:t>Sixième</a:t>
            </a:r>
            <a:r>
              <a:rPr lang="en-GB" dirty="0" smtClean="0"/>
              <a:t> </a:t>
            </a:r>
            <a:r>
              <a:rPr lang="en-GB" dirty="0" err="1" smtClean="0"/>
              <a:t>niveau</a:t>
            </a:r>
            <a:r>
              <a:rPr lang="en-GB" dirty="0" smtClean="0"/>
              <a:t> de plan</a:t>
            </a:r>
          </a:p>
          <a:p>
            <a:pPr lvl="4"/>
            <a:r>
              <a:rPr lang="en-GB" dirty="0" err="1" smtClean="0"/>
              <a:t>Septième</a:t>
            </a:r>
            <a:r>
              <a:rPr lang="en-GB" dirty="0" smtClean="0"/>
              <a:t> </a:t>
            </a:r>
            <a:r>
              <a:rPr lang="en-GB" dirty="0" err="1" smtClean="0"/>
              <a:t>niveau</a:t>
            </a:r>
            <a:r>
              <a:rPr lang="en-GB" dirty="0" smtClean="0"/>
              <a:t> de plan</a:t>
            </a:r>
          </a:p>
          <a:p>
            <a:pPr lvl="4"/>
            <a:r>
              <a:rPr lang="en-GB" dirty="0" err="1" smtClean="0"/>
              <a:t>Huitième</a:t>
            </a:r>
            <a:r>
              <a:rPr lang="en-GB" dirty="0" smtClean="0"/>
              <a:t> </a:t>
            </a:r>
            <a:r>
              <a:rPr lang="en-GB" dirty="0" err="1" smtClean="0"/>
              <a:t>niveau</a:t>
            </a:r>
            <a:r>
              <a:rPr lang="en-GB" dirty="0" smtClean="0"/>
              <a:t> de plan</a:t>
            </a:r>
          </a:p>
          <a:p>
            <a:pPr lvl="4"/>
            <a:r>
              <a:rPr lang="en-GB" dirty="0" err="1" smtClean="0"/>
              <a:t>Neuvième</a:t>
            </a:r>
            <a:r>
              <a:rPr lang="en-GB" dirty="0" smtClean="0"/>
              <a:t> </a:t>
            </a:r>
            <a:r>
              <a:rPr lang="en-GB" dirty="0" err="1" smtClean="0"/>
              <a:t>niveau</a:t>
            </a:r>
            <a:r>
              <a:rPr lang="en-GB" dirty="0" smtClean="0"/>
              <a:t> de plan</a:t>
            </a:r>
          </a:p>
        </p:txBody>
      </p:sp>
      <p:sp>
        <p:nvSpPr>
          <p:cNvPr id="2" name="Text Box 3"/>
          <p:cNvSpPr txBox="1">
            <a:spLocks noChangeArrowheads="1"/>
          </p:cNvSpPr>
          <p:nvPr/>
        </p:nvSpPr>
        <p:spPr bwMode="auto">
          <a:xfrm>
            <a:off x="179388" y="7269163"/>
            <a:ext cx="9720262" cy="280987"/>
          </a:xfrm>
          <a:prstGeom prst="rect">
            <a:avLst/>
          </a:prstGeom>
          <a:noFill/>
          <a:ln w="9525">
            <a:noFill/>
            <a:round/>
            <a:headEnd/>
            <a:tailEnd/>
          </a:ln>
          <a:effectLst/>
        </p:spPr>
        <p:txBody>
          <a:bodyPr lIns="36000" tIns="39528" rIns="36000" bIns="36000" anchor="ctr" anchorCtr="1"/>
          <a:lstStyle/>
          <a:p>
            <a:pPr algn="just">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US" sz="1400" dirty="0" smtClean="0">
                <a:solidFill>
                  <a:srgbClr val="000000"/>
                </a:solidFill>
                <a:latin typeface="DejaVu Sans" pitchFamily="32" charset="0"/>
              </a:rPr>
              <a:t>©</a:t>
            </a:r>
            <a:r>
              <a:rPr lang="en-US" sz="1400" dirty="0" smtClean="0">
                <a:solidFill>
                  <a:srgbClr val="000000"/>
                </a:solidFill>
              </a:rPr>
              <a:t>2011 Ateji. All </a:t>
            </a:r>
            <a:r>
              <a:rPr lang="en-US" sz="1400" noProof="0" dirty="0" smtClean="0">
                <a:solidFill>
                  <a:srgbClr val="000000"/>
                </a:solidFill>
              </a:rPr>
              <a:t>rights</a:t>
            </a:r>
            <a:r>
              <a:rPr lang="en-US" sz="1400" dirty="0" smtClean="0">
                <a:solidFill>
                  <a:srgbClr val="000000"/>
                </a:solidFill>
              </a:rPr>
              <a:t> reserved	  Ateji PX Hands-On Introduction - v1.0	July 2011	</a:t>
            </a:r>
            <a:fld id="{62DAF0F8-D3DC-4F70-A5F4-F1EFBAF2BA4A}" type="slidenum">
              <a:rPr lang="en-US" sz="1400" smtClean="0">
                <a:solidFill>
                  <a:srgbClr val="000000"/>
                </a:solidFill>
              </a:rPr>
              <a:pPr algn="just">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t>‹#›</a:t>
            </a:fld>
            <a:endParaRPr lang="en-US" sz="1400" dirty="0">
              <a:solidFill>
                <a:srgbClr val="000000"/>
              </a:solidFill>
            </a:endParaRPr>
          </a:p>
        </p:txBody>
      </p:sp>
      <p:pic>
        <p:nvPicPr>
          <p:cNvPr id="1029" name="Picture 4"/>
          <p:cNvPicPr>
            <a:picLocks noChangeAspect="1" noChangeArrowheads="1"/>
          </p:cNvPicPr>
          <p:nvPr/>
        </p:nvPicPr>
        <p:blipFill>
          <a:blip r:embed="rId15" cstate="print"/>
          <a:srcRect/>
          <a:stretch>
            <a:fillRect/>
          </a:stretch>
        </p:blipFill>
        <p:spPr bwMode="auto">
          <a:xfrm>
            <a:off x="9450388" y="7110413"/>
            <a:ext cx="539750" cy="395287"/>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Arial" charset="0"/>
          <a:cs typeface="Arial Unicode M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Arial" charset="0"/>
          <a:cs typeface="Arial Unicode M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Arial" charset="0"/>
          <a:cs typeface="Arial Unicode M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Arial" charset="0"/>
          <a:cs typeface="Arial Unicode M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Arial" charset="0"/>
          <a:cs typeface="Arial Unicode M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Arial" charset="0"/>
          <a:cs typeface="Arial Unicode M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Arial" charset="0"/>
          <a:cs typeface="Arial Unicode M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000" b="1">
          <a:solidFill>
            <a:srgbClr val="B80047"/>
          </a:solidFill>
          <a:latin typeface="Arial" charset="0"/>
          <a:cs typeface="Arial Unicode MS" charset="0"/>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2800" b="1">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cstate="print"/>
          <a:srcRect/>
          <a:stretch>
            <a:fillRect/>
          </a:stretch>
        </p:blipFill>
        <p:spPr bwMode="auto">
          <a:xfrm>
            <a:off x="2339975" y="1619250"/>
            <a:ext cx="5400675" cy="3949700"/>
          </a:xfrm>
          <a:prstGeom prst="rect">
            <a:avLst/>
          </a:prstGeom>
          <a:noFill/>
          <a:ln w="9525">
            <a:noFill/>
            <a:round/>
            <a:headEnd/>
            <a:tailEnd/>
          </a:ln>
        </p:spPr>
      </p:pic>
      <p:sp>
        <p:nvSpPr>
          <p:cNvPr id="3075" name="Rectangle 2"/>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Ateji PX for Java:</a:t>
            </a:r>
            <a:br>
              <a:rPr lang="en-US" noProof="0" dirty="0" smtClean="0"/>
            </a:br>
            <a:r>
              <a:rPr lang="en-US" noProof="0" dirty="0" smtClean="0"/>
              <a:t>A Hands-On Introduction</a:t>
            </a:r>
          </a:p>
        </p:txBody>
      </p:sp>
      <p:sp>
        <p:nvSpPr>
          <p:cNvPr id="3076" name="Rectangle 3"/>
          <p:cNvSpPr>
            <a:spLocks noGrp="1" noChangeArrowheads="1"/>
          </p:cNvSpPr>
          <p:nvPr>
            <p:ph type="subTitle" idx="4294967295"/>
          </p:nvPr>
        </p:nvSpPr>
        <p:spPr>
          <a:xfrm>
            <a:off x="503238" y="5400675"/>
            <a:ext cx="9070975" cy="1800225"/>
          </a:xfrm>
        </p:spPr>
        <p:txBody>
          <a:bodyPr tIns="28224"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0" noProof="0" dirty="0" smtClean="0"/>
              <a:t>&lt;organization name&gt;</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0" noProof="0" dirty="0" smtClean="0"/>
              <a:t>&lt;location&gt;</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200" b="0" noProof="0" dirty="0" smtClean="0"/>
              <a:t>&lt;presenter&gt;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3 Challenges of Parallelism</a:t>
            </a:r>
          </a:p>
        </p:txBody>
      </p:sp>
      <p:sp>
        <p:nvSpPr>
          <p:cNvPr id="11267" name="Rectangle 2"/>
          <p:cNvSpPr>
            <a:spLocks noGrp="1" noChangeArrowheads="1"/>
          </p:cNvSpPr>
          <p:nvPr>
            <p:ph type="body" idx="1"/>
          </p:nvPr>
        </p:nvSpPr>
        <p:spPr>
          <a:xfrm>
            <a:off x="3706813" y="1465263"/>
            <a:ext cx="6300787" cy="543877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noProof="0" smtClean="0"/>
              <a:t>Identify it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Find independent tasks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noProof="0" smtClean="0"/>
              <a:t>Express it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Simply and clearly</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noProof="0" smtClean="0"/>
              <a:t>Manage it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Synchronization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Communication</a:t>
            </a:r>
          </a:p>
          <a:p>
            <a:pPr marL="431800" indent="-323850" eaLnBrk="1">
              <a:buClr>
                <a:srgbClr val="B80047"/>
              </a:buClr>
              <a:buSzPct val="45000"/>
              <a:buFont typeface="Wingdings" charset="2"/>
              <a:buNone/>
              <a:tabLst>
                <a:tab pos="723900" algn="l"/>
                <a:tab pos="1447800" algn="l"/>
                <a:tab pos="2171700" algn="l"/>
                <a:tab pos="2895600" algn="l"/>
                <a:tab pos="3619500" algn="l"/>
                <a:tab pos="4343400" algn="l"/>
                <a:tab pos="5067300" algn="l"/>
                <a:tab pos="5791200" algn="l"/>
              </a:tabLst>
            </a:pPr>
            <a:r>
              <a:rPr lang="en-US" noProof="0" smtClean="0"/>
              <a:t>What about optimization?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Simple cases achieve it immediately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More complex cases: parallelize first, optimize next</a:t>
            </a:r>
          </a:p>
        </p:txBody>
      </p:sp>
      <p:pic>
        <p:nvPicPr>
          <p:cNvPr id="11268" name="Picture 3"/>
          <p:cNvPicPr>
            <a:picLocks noChangeAspect="1" noChangeArrowheads="1"/>
          </p:cNvPicPr>
          <p:nvPr/>
        </p:nvPicPr>
        <p:blipFill>
          <a:blip r:embed="rId3" cstate="print"/>
          <a:srcRect/>
          <a:stretch>
            <a:fillRect/>
          </a:stretch>
        </p:blipFill>
        <p:spPr bwMode="auto">
          <a:xfrm>
            <a:off x="287338" y="1493838"/>
            <a:ext cx="3240087" cy="2519362"/>
          </a:xfrm>
          <a:prstGeom prst="rect">
            <a:avLst/>
          </a:prstGeom>
          <a:noFill/>
          <a:ln w="9525">
            <a:noFill/>
            <a:round/>
            <a:headEnd/>
            <a:tailEnd/>
          </a:ln>
        </p:spPr>
      </p:pic>
      <p:pic>
        <p:nvPicPr>
          <p:cNvPr id="11269" name="Picture 4"/>
          <p:cNvPicPr>
            <a:picLocks noChangeAspect="1" noChangeArrowheads="1"/>
          </p:cNvPicPr>
          <p:nvPr/>
        </p:nvPicPr>
        <p:blipFill>
          <a:blip r:embed="rId4" cstate="print"/>
          <a:srcRect/>
          <a:stretch>
            <a:fillRect/>
          </a:stretch>
        </p:blipFill>
        <p:spPr bwMode="auto">
          <a:xfrm>
            <a:off x="107950" y="4618038"/>
            <a:ext cx="3600450" cy="2249487"/>
          </a:xfrm>
          <a:prstGeom prst="rect">
            <a:avLst/>
          </a:prstGeom>
          <a:noFill/>
          <a:ln w="9525">
            <a:noFill/>
            <a:round/>
            <a:headEnd/>
            <a:tailEnd/>
          </a:ln>
        </p:spPr>
      </p:pic>
      <p:cxnSp>
        <p:nvCxnSpPr>
          <p:cNvPr id="11270" name="AutoShape 5"/>
          <p:cNvCxnSpPr>
            <a:cxnSpLocks noChangeShapeType="1"/>
          </p:cNvCxnSpPr>
          <p:nvPr/>
        </p:nvCxnSpPr>
        <p:spPr bwMode="auto">
          <a:xfrm>
            <a:off x="1908175" y="3294063"/>
            <a:ext cx="1588" cy="755650"/>
          </a:xfrm>
          <a:prstGeom prst="straightConnector1">
            <a:avLst/>
          </a:prstGeom>
          <a:noFill/>
          <a:ln w="36000">
            <a:solidFill>
              <a:srgbClr val="FFFF00"/>
            </a:solidFill>
            <a:round/>
            <a:headEnd type="triangle" w="med" len="med"/>
            <a:tailEnd type="triangle" w="med" len="med"/>
          </a:ln>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1"/>
          <p:cNvSpPr>
            <a:spLocks noGrp="1" noChangeArrowheads="1"/>
          </p:cNvSpPr>
          <p:nvPr>
            <p:ph type="title"/>
          </p:nvPr>
        </p:nvSpPr>
        <p:spPr>
          <a:xfrm>
            <a:off x="360363" y="93663"/>
            <a:ext cx="9359900"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Performance: reference numbers</a:t>
            </a:r>
          </a:p>
        </p:txBody>
      </p:sp>
      <p:sp>
        <p:nvSpPr>
          <p:cNvPr id="95235" name="Rectangle 2"/>
          <p:cNvSpPr>
            <a:spLocks noGrp="1" noChangeArrowheads="1"/>
          </p:cNvSpPr>
          <p:nvPr>
            <p:ph type="body" idx="1"/>
          </p:nvPr>
        </p:nvSpPr>
        <p:spPr>
          <a:xfrm>
            <a:off x="503238" y="1552575"/>
            <a:ext cx="9070975" cy="55467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Creation</a:t>
            </a:r>
            <a:r>
              <a:rPr lang="en-US" noProof="0" dirty="0" smtClean="0"/>
              <a:t> of a parallel branch</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30-35µs per branch (30K branches/s)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Synchronous communication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800K à 1,4 M </a:t>
            </a:r>
            <a:r>
              <a:rPr lang="en-US" noProof="0" dirty="0" err="1" smtClean="0"/>
              <a:t>rendez-vous</a:t>
            </a:r>
            <a:r>
              <a:rPr lang="en-US" noProof="0" dirty="0" smtClean="0"/>
              <a:t> per second</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Asynchronous channel communication</a:t>
            </a:r>
            <a:r>
              <a:rPr lang="en-US" noProof="0" dirty="0" smtClean="0"/>
              <a:t> (FIFOs)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600K à 1,1 M messages per second</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Benchmarking setup</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AMD </a:t>
            </a:r>
            <a:r>
              <a:rPr lang="en-US" noProof="0" dirty="0" err="1" smtClean="0"/>
              <a:t>PhenomII</a:t>
            </a:r>
            <a:r>
              <a:rPr lang="en-US" noProof="0" dirty="0" smtClean="0"/>
              <a:t> x4 (quad-core 64 bits), 3GHz, JDK Sun 1.6.0_20 </a:t>
            </a:r>
            <a:r>
              <a:rPr lang="en-US" dirty="0" smtClean="0"/>
              <a:t>under</a:t>
            </a:r>
            <a:r>
              <a:rPr lang="en-US" noProof="0" dirty="0" smtClean="0"/>
              <a:t> Linux</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Let’s redo those measurements on your PCs !</a:t>
            </a:r>
          </a:p>
          <a:p>
            <a:pPr marL="971550" lvl="1" indent="-287338" eaLnBrk="1">
              <a:lnSpc>
                <a:spcPct val="89000"/>
              </a:lnSpc>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1" noProof="0" dirty="0" smtClean="0">
                <a:solidFill>
                  <a:srgbClr val="B80047"/>
                </a:solidFill>
                <a:latin typeface="Courier New" pitchFamily="49" charset="0"/>
              </a:rPr>
              <a:t>com.ateji.px.performance.*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Grp="1" noChangeArrowheads="1"/>
          </p:cNvSpPr>
          <p:nvPr>
            <p:ph type="title"/>
          </p:nvPr>
        </p:nvSpPr>
        <p:spPr>
          <a:xfrm>
            <a:off x="539750" y="2514600"/>
            <a:ext cx="9070975" cy="1701800"/>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Your own projects with Ateji PX :</a:t>
            </a:r>
            <a:br>
              <a:rPr lang="en-US" noProof="0" dirty="0" smtClean="0"/>
            </a:br>
            <a:r>
              <a:rPr lang="en-US" noProof="0" dirty="0" smtClean="0"/>
              <a:t>how to </a:t>
            </a:r>
            <a:r>
              <a:rPr lang="en-US" dirty="0"/>
              <a:t>d</a:t>
            </a:r>
            <a:r>
              <a:rPr lang="en-US" noProof="0" dirty="0" smtClean="0"/>
              <a:t>o it ?</a:t>
            </a:r>
            <a:r>
              <a:rPr lang="en-US" dirty="0"/>
              <a:t/>
            </a:r>
            <a:br>
              <a:rPr lang="en-US" dirty="0"/>
            </a:br>
            <a:r>
              <a:rPr lang="en-US" dirty="0"/>
              <a:t>(interactive session)</a:t>
            </a:r>
            <a:endParaRPr lang="en-US" noProof="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Grp="1" noChangeArrowheads="1"/>
          </p:cNvSpPr>
          <p:nvPr>
            <p:ph type="title"/>
          </p:nvPr>
        </p:nvSpPr>
        <p:spPr>
          <a:xfrm>
            <a:off x="539750" y="2514600"/>
            <a:ext cx="9070975" cy="1701800"/>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This training session nears its end ...</a:t>
            </a:r>
            <a:br>
              <a:rPr lang="en-US" noProof="0" dirty="0" smtClean="0"/>
            </a:br>
            <a:r>
              <a:rPr lang="en-US" noProof="0" dirty="0" smtClean="0"/>
              <a:t/>
            </a:r>
            <a:br>
              <a:rPr lang="en-US" noProof="0" dirty="0" smtClean="0"/>
            </a:br>
            <a:r>
              <a:rPr lang="en-US" noProof="0" dirty="0" smtClean="0"/>
              <a:t>Your opinion matters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Debugging: shared variables</a:t>
            </a:r>
          </a:p>
        </p:txBody>
      </p:sp>
      <p:sp>
        <p:nvSpPr>
          <p:cNvPr id="98307" name="Rectangle 2"/>
          <p:cNvSpPr>
            <a:spLocks noGrp="1" noChangeArrowheads="1"/>
          </p:cNvSpPr>
          <p:nvPr>
            <p:ph type="body" idx="1"/>
          </p:nvPr>
        </p:nvSpPr>
        <p:spPr>
          <a:xfrm>
            <a:off x="503238" y="1552575"/>
            <a:ext cx="9070975" cy="54800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You forgot to coordinate the access to a variable if</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Computations are done but results are incorrect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Some computations depending on intermediate results are not done (or on the contrary are performed unexpectedly)</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Check-list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Parallel branches</a:t>
            </a:r>
            <a:r>
              <a:rPr lang="en-US" noProof="0" dirty="0" smtClean="0"/>
              <a:t>: are the accesses to shared variables properly synchronized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for|| loops: are the iterations really independent (no cross-iterations dependencies)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When in doubt, be conservative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Synchronized methods, </a:t>
            </a:r>
            <a:r>
              <a:rPr lang="en-US" b="1" noProof="0" dirty="0" smtClean="0">
                <a:latin typeface="Courier New" pitchFamily="49" charset="0"/>
              </a:rPr>
              <a:t>volatile</a:t>
            </a:r>
            <a:r>
              <a:rPr lang="en-US" noProof="0" dirty="0" smtClean="0"/>
              <a:t>, atomicity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Ateji PX on </a:t>
            </a:r>
            <a:r>
              <a:rPr lang="fr-FR" dirty="0" err="1" smtClean="0"/>
              <a:t>GPUs</a:t>
            </a:r>
            <a:endParaRPr lang="en-US" dirty="0"/>
          </a:p>
        </p:txBody>
      </p:sp>
      <p:sp>
        <p:nvSpPr>
          <p:cNvPr id="7" name="Rectangle 2"/>
          <p:cNvSpPr txBox="1">
            <a:spLocks noChangeArrowheads="1"/>
          </p:cNvSpPr>
          <p:nvPr/>
        </p:nvSpPr>
        <p:spPr bwMode="auto">
          <a:xfrm>
            <a:off x="503238" y="1552575"/>
            <a:ext cx="9070975" cy="5480050"/>
          </a:xfrm>
          <a:prstGeom prst="rect">
            <a:avLst/>
          </a:prstGeom>
          <a:noFill/>
          <a:ln w="9525">
            <a:noFill/>
            <a:round/>
            <a:headEnd/>
            <a:tailEnd/>
          </a:ln>
        </p:spPr>
        <p:txBody>
          <a:bodyPr vert="horz" wrap="square" lIns="0" tIns="24695" rIns="0" bIns="0" numCol="1" anchor="t" anchorCtr="0" compatLnSpc="1">
            <a:prstTxWarp prst="textNoShape">
              <a:avLst/>
            </a:prstTxWarp>
          </a:bodyPr>
          <a:lst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2800" b="1">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Write once, run everywhere, even on a GPU</a:t>
            </a:r>
          </a:p>
        </p:txBody>
      </p:sp>
    </p:spTree>
    <p:extLst>
      <p:ext uri="{BB962C8B-B14F-4D97-AF65-F5344CB8AC3E}">
        <p14:creationId xmlns:p14="http://schemas.microsoft.com/office/powerpoint/2010/main" val="3597417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Isn’t Parallel Programming Hard?</a:t>
            </a:r>
          </a:p>
        </p:txBody>
      </p:sp>
      <p:sp>
        <p:nvSpPr>
          <p:cNvPr id="12291" name="Rectangle 2"/>
          <p:cNvSpPr>
            <a:spLocks noGrp="1" noChangeArrowheads="1"/>
          </p:cNvSpPr>
          <p:nvPr>
            <p:ph type="body" idx="1"/>
          </p:nvPr>
        </p:nvSpPr>
        <p:spPr>
          <a:xfrm>
            <a:off x="503238" y="1552575"/>
            <a:ext cx="9070975" cy="49974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No!</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Easy and gratifying with the right approach</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key: be able to represent parallelism naturally</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To get there, </a:t>
            </a:r>
            <a:r>
              <a:rPr lang="en-US" u="sng" noProof="0" smtClean="0"/>
              <a:t>think</a:t>
            </a:r>
            <a:r>
              <a:rPr lang="en-US" noProof="0" smtClean="0"/>
              <a:t> parallel!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Independent tasks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Communication and coordination between tasks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Don’t introduce extraneous constraints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In praise of simplicity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Parallel execution is a new degree of freedom</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simpler the program, the easier it is to master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39750" y="2770188"/>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Installing the Environment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Installing Eclipse (3.4 to </a:t>
            </a:r>
            <a:r>
              <a:rPr lang="en-US" noProof="0" dirty="0" smtClean="0"/>
              <a:t>3.7)</a:t>
            </a:r>
            <a:endParaRPr lang="en-US" noProof="0" dirty="0" smtClean="0"/>
          </a:p>
        </p:txBody>
      </p:sp>
      <p:sp>
        <p:nvSpPr>
          <p:cNvPr id="14339"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Prerequisites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computer with a multicore CPU </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a:t>
            </a:r>
            <a:r>
              <a:rPr lang="en-US" noProof="0" dirty="0" smtClean="0"/>
              <a:t>Java development environment (1.6 SE or equivalent)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Disk space required by Eclipse 3.6 (Helios): 106 MB</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If not yet installed on your PC</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Use the ZIP/tar.gz archived supplied by the trainer</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Installation steps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Decompress the Eclipse archive into a working area (e.g., Desktop) – do </a:t>
            </a:r>
            <a:r>
              <a:rPr lang="en-US" u="sng" noProof="0" dirty="0" smtClean="0"/>
              <a:t>not</a:t>
            </a:r>
            <a:r>
              <a:rPr lang="en-US" noProof="0" dirty="0" smtClean="0"/>
              <a:t> install it in a Windows directory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Installing Ateji </a:t>
            </a:r>
            <a:r>
              <a:rPr lang="en-US" noProof="0" dirty="0" smtClean="0"/>
              <a:t>PX</a:t>
            </a:r>
            <a:endParaRPr lang="en-US" noProof="0" dirty="0" smtClean="0"/>
          </a:p>
        </p:txBody>
      </p:sp>
      <p:sp>
        <p:nvSpPr>
          <p:cNvPr id="15363"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Prerequisites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computer with a multicore CPU</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Java development environment (1.6 SE or equivalent)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Eclipse 3.7.0 (Indigo), 3.6.2 (Helios), 3.5.2 (Galileo) or 3.4.2 (Ganymede)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Disk space required: about 40 MB</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Distributed as a local archive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Installation steps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See the screenshots...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Installing Ateji PX </a:t>
            </a:r>
            <a:r>
              <a:rPr lang="en-US" noProof="0" dirty="0" smtClean="0"/>
              <a:t>(</a:t>
            </a:r>
            <a:r>
              <a:rPr lang="en-US" noProof="0" dirty="0" smtClean="0"/>
              <a:t>2)</a:t>
            </a:r>
          </a:p>
        </p:txBody>
      </p:sp>
      <p:sp>
        <p:nvSpPr>
          <p:cNvPr id="16387"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To install the Ateji PX archive supplied to you:</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Help &gt; Install New Software...</a:t>
            </a:r>
          </a:p>
        </p:txBody>
      </p:sp>
      <p:pic>
        <p:nvPicPr>
          <p:cNvPr id="16388" name="Picture 3"/>
          <p:cNvPicPr>
            <a:picLocks noChangeAspect="1" noChangeArrowheads="1"/>
          </p:cNvPicPr>
          <p:nvPr/>
        </p:nvPicPr>
        <p:blipFill>
          <a:blip r:embed="rId3" cstate="print"/>
          <a:srcRect/>
          <a:stretch>
            <a:fillRect/>
          </a:stretch>
        </p:blipFill>
        <p:spPr bwMode="auto">
          <a:xfrm>
            <a:off x="147638" y="2851150"/>
            <a:ext cx="9752012" cy="3808413"/>
          </a:xfrm>
          <a:prstGeom prst="rect">
            <a:avLst/>
          </a:prstGeom>
          <a:noFill/>
          <a:ln w="9525">
            <a:noFill/>
            <a:round/>
            <a:headEnd/>
            <a:tailEnd/>
          </a:ln>
        </p:spPr>
      </p:pic>
      <p:sp>
        <p:nvSpPr>
          <p:cNvPr id="16389" name="Oval 4"/>
          <p:cNvSpPr>
            <a:spLocks noChangeArrowheads="1"/>
          </p:cNvSpPr>
          <p:nvPr/>
        </p:nvSpPr>
        <p:spPr bwMode="auto">
          <a:xfrm>
            <a:off x="3095625" y="3024188"/>
            <a:ext cx="720725" cy="360362"/>
          </a:xfrm>
          <a:prstGeom prst="ellipse">
            <a:avLst/>
          </a:prstGeom>
          <a:noFill/>
          <a:ln w="36000">
            <a:solidFill>
              <a:srgbClr val="DC2300"/>
            </a:solidFill>
            <a:round/>
            <a:headEnd/>
            <a:tailEnd/>
          </a:ln>
        </p:spPr>
        <p:txBody>
          <a:bodyPr wrap="none" anchor="ctr"/>
          <a:lstStyle/>
          <a:p>
            <a:endParaRPr lang="en-US"/>
          </a:p>
        </p:txBody>
      </p:sp>
      <p:sp>
        <p:nvSpPr>
          <p:cNvPr id="16390" name="Oval 5"/>
          <p:cNvSpPr>
            <a:spLocks noChangeArrowheads="1"/>
          </p:cNvSpPr>
          <p:nvPr/>
        </p:nvSpPr>
        <p:spPr bwMode="auto">
          <a:xfrm>
            <a:off x="828675" y="5327650"/>
            <a:ext cx="1403350" cy="468313"/>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Installing Ateji PX </a:t>
            </a:r>
            <a:r>
              <a:rPr lang="en-US" noProof="0" dirty="0" smtClean="0"/>
              <a:t>(</a:t>
            </a:r>
            <a:r>
              <a:rPr lang="en-US" noProof="0" dirty="0" smtClean="0"/>
              <a:t>3)</a:t>
            </a:r>
          </a:p>
        </p:txBody>
      </p:sp>
      <p:sp>
        <p:nvSpPr>
          <p:cNvPr id="17411" name="Rectangle 2"/>
          <p:cNvSpPr>
            <a:spLocks noGrp="1" noChangeArrowheads="1"/>
          </p:cNvSpPr>
          <p:nvPr>
            <p:ph type="body" idx="1"/>
          </p:nvPr>
        </p:nvSpPr>
        <p:spPr>
          <a:xfrm>
            <a:off x="503238" y="1341437"/>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Select installation from an archive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Help &gt; Install New Software... &gt; Add... &gt; Archive...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Name and location: </a:t>
            </a:r>
            <a:r>
              <a:rPr lang="en-US" b="1" i="1" noProof="0" smtClean="0"/>
              <a:t>on a case by case basis</a:t>
            </a:r>
          </a:p>
        </p:txBody>
      </p:sp>
      <p:pic>
        <p:nvPicPr>
          <p:cNvPr id="17412" name="Picture 3"/>
          <p:cNvPicPr>
            <a:picLocks noChangeAspect="1" noChangeArrowheads="1"/>
          </p:cNvPicPr>
          <p:nvPr/>
        </p:nvPicPr>
        <p:blipFill>
          <a:blip r:embed="rId3" cstate="print"/>
          <a:srcRect/>
          <a:stretch>
            <a:fillRect/>
          </a:stretch>
        </p:blipFill>
        <p:spPr bwMode="auto">
          <a:xfrm>
            <a:off x="392112" y="2809547"/>
            <a:ext cx="8991599" cy="4475490"/>
          </a:xfrm>
          <a:prstGeom prst="rect">
            <a:avLst/>
          </a:prstGeom>
          <a:noFill/>
          <a:ln w="9525">
            <a:noFill/>
            <a:round/>
            <a:headEnd/>
            <a:tailEnd/>
          </a:ln>
        </p:spPr>
      </p:pic>
      <p:sp>
        <p:nvSpPr>
          <p:cNvPr id="17413" name="Oval 4"/>
          <p:cNvSpPr>
            <a:spLocks noChangeArrowheads="1"/>
          </p:cNvSpPr>
          <p:nvPr/>
        </p:nvSpPr>
        <p:spPr bwMode="auto">
          <a:xfrm>
            <a:off x="6294437" y="3363912"/>
            <a:ext cx="1260475" cy="720725"/>
          </a:xfrm>
          <a:prstGeom prst="ellipse">
            <a:avLst/>
          </a:prstGeom>
          <a:noFill/>
          <a:ln w="36000">
            <a:solidFill>
              <a:srgbClr val="DC2300"/>
            </a:solidFill>
            <a:round/>
            <a:headEnd/>
            <a:tailEnd/>
          </a:ln>
        </p:spPr>
        <p:txBody>
          <a:bodyPr wrap="none" anchor="ctr"/>
          <a:lstStyle/>
          <a:p>
            <a:endParaRPr lang="en-US"/>
          </a:p>
        </p:txBody>
      </p:sp>
      <p:sp>
        <p:nvSpPr>
          <p:cNvPr id="17414" name="Oval 5"/>
          <p:cNvSpPr>
            <a:spLocks noChangeArrowheads="1"/>
          </p:cNvSpPr>
          <p:nvPr/>
        </p:nvSpPr>
        <p:spPr bwMode="auto">
          <a:xfrm>
            <a:off x="5116512" y="4694237"/>
            <a:ext cx="1260475" cy="720725"/>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3" cstate="print"/>
          <a:srcRect/>
          <a:stretch>
            <a:fillRect/>
          </a:stretch>
        </p:blipFill>
        <p:spPr bwMode="auto">
          <a:xfrm>
            <a:off x="0" y="2465388"/>
            <a:ext cx="10079038" cy="4764087"/>
          </a:xfrm>
          <a:prstGeom prst="rect">
            <a:avLst/>
          </a:prstGeom>
          <a:noFill/>
          <a:ln w="9525">
            <a:noFill/>
            <a:round/>
            <a:headEnd/>
            <a:tailEnd/>
          </a:ln>
        </p:spPr>
      </p:pic>
      <p:sp>
        <p:nvSpPr>
          <p:cNvPr id="18435" name="Rectangle 2"/>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Installing Ateji PX </a:t>
            </a:r>
            <a:r>
              <a:rPr lang="en-US" noProof="0" dirty="0" smtClean="0"/>
              <a:t>(</a:t>
            </a:r>
            <a:r>
              <a:rPr lang="en-US" noProof="0" dirty="0" smtClean="0"/>
              <a:t>4)</a:t>
            </a:r>
          </a:p>
        </p:txBody>
      </p:sp>
      <p:sp>
        <p:nvSpPr>
          <p:cNvPr id="18436" name="Rectangle 3"/>
          <p:cNvSpPr>
            <a:spLocks noGrp="1" noChangeArrowheads="1"/>
          </p:cNvSpPr>
          <p:nvPr>
            <p:ph type="body" idx="1"/>
          </p:nvPr>
        </p:nvSpPr>
        <p:spPr>
          <a:xfrm>
            <a:off x="503238" y="1417638"/>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Choose the right version of the Ateji PX SDK</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According to your Eclipse installation – 3.7, 3.6, 3.5 or 3.4</a:t>
            </a:r>
          </a:p>
        </p:txBody>
      </p:sp>
      <p:sp>
        <p:nvSpPr>
          <p:cNvPr id="18437" name="Oval 4"/>
          <p:cNvSpPr>
            <a:spLocks noChangeArrowheads="1"/>
          </p:cNvSpPr>
          <p:nvPr/>
        </p:nvSpPr>
        <p:spPr bwMode="auto">
          <a:xfrm>
            <a:off x="1692275" y="3995738"/>
            <a:ext cx="3257550" cy="900112"/>
          </a:xfrm>
          <a:prstGeom prst="ellipse">
            <a:avLst/>
          </a:prstGeom>
          <a:noFill/>
          <a:ln w="36000">
            <a:solidFill>
              <a:srgbClr val="DC2300"/>
            </a:solidFill>
            <a:round/>
            <a:headEnd/>
            <a:tailEnd/>
          </a:ln>
        </p:spPr>
        <p:txBody>
          <a:bodyPr wrap="none" anchor="ctr"/>
          <a:lstStyle/>
          <a:p>
            <a:endParaRPr lang="en-US"/>
          </a:p>
        </p:txBody>
      </p:sp>
      <p:sp>
        <p:nvSpPr>
          <p:cNvPr id="18438" name="Oval 5"/>
          <p:cNvSpPr>
            <a:spLocks noChangeArrowheads="1"/>
          </p:cNvSpPr>
          <p:nvPr/>
        </p:nvSpPr>
        <p:spPr bwMode="auto">
          <a:xfrm>
            <a:off x="5759450" y="6786563"/>
            <a:ext cx="1079500" cy="323850"/>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112" y="2259806"/>
            <a:ext cx="4596732"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2"/>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First Steps with Ateji PX (</a:t>
            </a:r>
            <a:r>
              <a:rPr lang="en-US" noProof="0" dirty="0" smtClean="0"/>
              <a:t>1)</a:t>
            </a:r>
            <a:endParaRPr lang="en-US" noProof="0" dirty="0" smtClean="0"/>
          </a:p>
        </p:txBody>
      </p:sp>
      <p:sp>
        <p:nvSpPr>
          <p:cNvPr id="19460" name="Rectangle 3"/>
          <p:cNvSpPr>
            <a:spLocks noGrp="1" noChangeArrowheads="1"/>
          </p:cNvSpPr>
          <p:nvPr>
            <p:ph type="body" idx="1"/>
          </p:nvPr>
        </p:nvSpPr>
        <p:spPr>
          <a:xfrm>
            <a:off x="360363" y="1552575"/>
            <a:ext cx="9359900"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File &gt; Import... &gt; Existing projects into workspace</a:t>
            </a:r>
          </a:p>
        </p:txBody>
      </p:sp>
      <p:sp>
        <p:nvSpPr>
          <p:cNvPr id="19461" name="Oval 4"/>
          <p:cNvSpPr>
            <a:spLocks noChangeArrowheads="1"/>
          </p:cNvSpPr>
          <p:nvPr/>
        </p:nvSpPr>
        <p:spPr bwMode="auto">
          <a:xfrm>
            <a:off x="2601912" y="3406774"/>
            <a:ext cx="4716462" cy="449263"/>
          </a:xfrm>
          <a:prstGeom prst="ellipse">
            <a:avLst/>
          </a:prstGeom>
          <a:noFill/>
          <a:ln w="36000">
            <a:solidFill>
              <a:srgbClr val="DC2300"/>
            </a:solidFill>
            <a:round/>
            <a:headEnd/>
            <a:tailEnd/>
          </a:ln>
        </p:spPr>
        <p:txBody>
          <a:bodyPr wrap="none" anchor="ctr"/>
          <a:lstStyle/>
          <a:p>
            <a:endParaRPr lang="en-US"/>
          </a:p>
        </p:txBody>
      </p:sp>
      <p:sp>
        <p:nvSpPr>
          <p:cNvPr id="19462" name="Oval 5"/>
          <p:cNvSpPr>
            <a:spLocks noChangeArrowheads="1"/>
          </p:cNvSpPr>
          <p:nvPr/>
        </p:nvSpPr>
        <p:spPr bwMode="auto">
          <a:xfrm>
            <a:off x="5408612" y="6523037"/>
            <a:ext cx="927100" cy="385837"/>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2" y="2372302"/>
            <a:ext cx="8077200" cy="469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2"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First Steps with Ateji PX (2)</a:t>
            </a:r>
          </a:p>
        </p:txBody>
      </p:sp>
      <p:sp>
        <p:nvSpPr>
          <p:cNvPr id="20483" name="Rectangle 2"/>
          <p:cNvSpPr>
            <a:spLocks noGrp="1" noChangeArrowheads="1"/>
          </p:cNvSpPr>
          <p:nvPr>
            <p:ph type="body" idx="1"/>
          </p:nvPr>
        </p:nvSpPr>
        <p:spPr>
          <a:xfrm>
            <a:off x="503238" y="1552575"/>
            <a:ext cx="9396412"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First example: </a:t>
            </a:r>
            <a:r>
              <a:rPr lang="en-US" noProof="0" dirty="0" err="1" smtClean="0">
                <a:solidFill>
                  <a:srgbClr val="DC2300"/>
                </a:solidFill>
                <a:latin typeface="Courier New" pitchFamily="49" charset="0"/>
              </a:rPr>
              <a:t>com.ateji.px.training.intro.hello</a:t>
            </a:r>
            <a:endParaRPr lang="en-US" noProof="0" dirty="0" smtClean="0">
              <a:solidFill>
                <a:srgbClr val="DC2300"/>
              </a:solidFill>
              <a:latin typeface="Courier New" pitchFamily="49" charset="0"/>
            </a:endParaRPr>
          </a:p>
        </p:txBody>
      </p:sp>
      <p:sp>
        <p:nvSpPr>
          <p:cNvPr id="20485" name="Oval 4"/>
          <p:cNvSpPr>
            <a:spLocks noChangeArrowheads="1"/>
          </p:cNvSpPr>
          <p:nvPr/>
        </p:nvSpPr>
        <p:spPr bwMode="auto">
          <a:xfrm>
            <a:off x="1036782" y="4718536"/>
            <a:ext cx="2141538" cy="356701"/>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Course Agenda (day 1)</a:t>
            </a:r>
          </a:p>
        </p:txBody>
      </p:sp>
      <p:graphicFrame>
        <p:nvGraphicFramePr>
          <p:cNvPr id="2" name="Group 2"/>
          <p:cNvGraphicFramePr>
            <a:graphicFrameLocks noGrp="1"/>
          </p:cNvGraphicFramePr>
          <p:nvPr/>
        </p:nvGraphicFramePr>
        <p:xfrm>
          <a:off x="441325" y="1085850"/>
          <a:ext cx="9083675" cy="6059696"/>
        </p:xfrm>
        <a:graphic>
          <a:graphicData uri="http://schemas.openxmlformats.org/drawingml/2006/table">
            <a:tbl>
              <a:tblPr/>
              <a:tblGrid>
                <a:gridCol w="1641475"/>
                <a:gridCol w="7442200"/>
              </a:tblGrid>
              <a:tr h="11572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  </a:t>
                      </a:r>
                      <a:r>
                        <a:rPr kumimoji="0" lang="en-US" sz="1800" b="1" i="0" u="none" strike="noStrike" cap="none" normalizeH="0" baseline="0" noProof="0" dirty="0" smtClean="0">
                          <a:ln>
                            <a:noFill/>
                          </a:ln>
                          <a:solidFill>
                            <a:srgbClr val="008000"/>
                          </a:solidFill>
                          <a:effectLst/>
                          <a:latin typeface="Arial" charset="0"/>
                          <a:cs typeface="Arial Unicode MS" charset="0"/>
                        </a:rPr>
                        <a:t>9:00 – 10:30</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8000"/>
                          </a:solidFill>
                          <a:effectLst/>
                          <a:latin typeface="Arial" charset="0"/>
                          <a:cs typeface="Arial Unicode MS" charset="0"/>
                        </a:rPr>
                        <a:t>Part 1: Introducing Ateji PX for Java ... and parallelism</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Participant introduction; objectives of the course</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Parallelism: where, why, how?</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Ateji PX for Java: Installation and first use</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Parallelism made simple: parallel branches and loops</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571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10:30 – 10:45 </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Break</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10:45 – 12:15 </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Part 2: Expressing parallelism in Ateji PX</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Communication and synchronization between parallel branches</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Computing on “interesting” data sets: set comprehension and reduction</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571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12:15 – 1:45 </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Lunch</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1:45 – 2:15</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Part 3: Dynamic Parallelism</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Dealing with the unexpected: speculation and selection</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On-demand activation</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11572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2:15 – 3:15</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Part 4: Porting, Debugging and Optimization</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Porting applications to Ateji PX with the least effort</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Traps in which novices may fall, and how to avoid them</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Debugging parallel programs </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Optimizing performance</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571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3:15 – 3:30 </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Break</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3:30 – 4:30</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Part 5: Project workshop and Q&amp;A</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Interactive session: addressing your specific projects</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Discussion</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571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4:30 – 5:00</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Evaluation and Close</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3798888"/>
            <a:ext cx="71437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First Steps with Ateji PX (3)</a:t>
            </a:r>
          </a:p>
        </p:txBody>
      </p:sp>
      <p:sp>
        <p:nvSpPr>
          <p:cNvPr id="21507" name="Rectangle 2"/>
          <p:cNvSpPr>
            <a:spLocks noGrp="1" noChangeArrowheads="1"/>
          </p:cNvSpPr>
          <p:nvPr>
            <p:ph type="body" idx="1"/>
          </p:nvPr>
        </p:nvSpPr>
        <p:spPr>
          <a:xfrm>
            <a:off x="503238" y="1193800"/>
            <a:ext cx="9396412"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Select the following package:</a:t>
            </a:r>
            <a:br>
              <a:rPr lang="en-US" noProof="0" dirty="0" smtClean="0"/>
            </a:br>
            <a:r>
              <a:rPr lang="en-US" noProof="0" dirty="0" smtClean="0"/>
              <a:t>	</a:t>
            </a:r>
            <a:r>
              <a:rPr lang="en-US" noProof="0" dirty="0" err="1" smtClean="0">
                <a:solidFill>
                  <a:srgbClr val="DC2300"/>
                </a:solidFill>
                <a:latin typeface="Courier New" pitchFamily="49" charset="0"/>
              </a:rPr>
              <a:t>com.ateji.px.training.intro.hello</a:t>
            </a:r>
            <a:endParaRPr lang="en-US" noProof="0" dirty="0" smtClean="0">
              <a:solidFill>
                <a:srgbClr val="DC2300"/>
              </a:solidFill>
              <a:latin typeface="Courier New" pitchFamily="49" charset="0"/>
            </a:endParaRP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Run the examples: just as for Java code</a:t>
            </a:r>
          </a:p>
        </p:txBody>
      </p:sp>
      <p:pic>
        <p:nvPicPr>
          <p:cNvPr id="21508" name="Picture 3"/>
          <p:cNvPicPr>
            <a:picLocks noChangeAspect="1" noChangeArrowheads="1"/>
          </p:cNvPicPr>
          <p:nvPr/>
        </p:nvPicPr>
        <p:blipFill>
          <a:blip r:embed="rId4" cstate="print"/>
          <a:srcRect/>
          <a:stretch>
            <a:fillRect/>
          </a:stretch>
        </p:blipFill>
        <p:spPr bwMode="auto">
          <a:xfrm>
            <a:off x="1493838" y="2843213"/>
            <a:ext cx="6665912" cy="333375"/>
          </a:xfrm>
          <a:prstGeom prst="rect">
            <a:avLst/>
          </a:prstGeom>
          <a:noFill/>
          <a:ln w="9525">
            <a:noFill/>
            <a:round/>
            <a:headEnd/>
            <a:tailEnd/>
          </a:ln>
        </p:spPr>
      </p:pic>
      <p:sp>
        <p:nvSpPr>
          <p:cNvPr id="21509" name="Oval 4"/>
          <p:cNvSpPr>
            <a:spLocks noChangeArrowheads="1"/>
          </p:cNvSpPr>
          <p:nvPr/>
        </p:nvSpPr>
        <p:spPr bwMode="auto">
          <a:xfrm>
            <a:off x="2825750" y="2771775"/>
            <a:ext cx="539750" cy="503238"/>
          </a:xfrm>
          <a:prstGeom prst="ellipse">
            <a:avLst/>
          </a:prstGeom>
          <a:noFill/>
          <a:ln w="36000">
            <a:solidFill>
              <a:srgbClr val="DC2300"/>
            </a:solidFill>
            <a:round/>
            <a:headEnd/>
            <a:tailEnd/>
          </a:ln>
        </p:spPr>
        <p:txBody>
          <a:bodyPr wrap="none" anchor="ctr"/>
          <a:lstStyle/>
          <a:p>
            <a:endParaRPr lang="en-US"/>
          </a:p>
        </p:txBody>
      </p:sp>
      <p:sp>
        <p:nvSpPr>
          <p:cNvPr id="21511" name="Oval 6"/>
          <p:cNvSpPr>
            <a:spLocks noChangeArrowheads="1"/>
          </p:cNvSpPr>
          <p:nvPr/>
        </p:nvSpPr>
        <p:spPr bwMode="auto">
          <a:xfrm>
            <a:off x="1899299" y="6092824"/>
            <a:ext cx="1349375" cy="360363"/>
          </a:xfrm>
          <a:prstGeom prst="ellipse">
            <a:avLst/>
          </a:prstGeom>
          <a:noFill/>
          <a:ln w="36000">
            <a:solidFill>
              <a:srgbClr val="DC2300"/>
            </a:solidFill>
            <a:round/>
            <a:headEnd/>
            <a:tailEnd/>
          </a:ln>
        </p:spPr>
        <p:txBody>
          <a:bodyPr wrap="none" anchor="ctr"/>
          <a:lstStyle/>
          <a:p>
            <a:endParaRPr lang="en-US"/>
          </a:p>
        </p:txBody>
      </p:sp>
      <p:sp>
        <p:nvSpPr>
          <p:cNvPr id="21512" name="Oval 7"/>
          <p:cNvSpPr>
            <a:spLocks noChangeArrowheads="1"/>
          </p:cNvSpPr>
          <p:nvPr/>
        </p:nvSpPr>
        <p:spPr bwMode="auto">
          <a:xfrm>
            <a:off x="6183312" y="4282280"/>
            <a:ext cx="900113" cy="269875"/>
          </a:xfrm>
          <a:prstGeom prst="ellipse">
            <a:avLst/>
          </a:prstGeom>
          <a:noFill/>
          <a:ln w="36000">
            <a:solidFill>
              <a:srgbClr val="DC2300"/>
            </a:solidFill>
            <a:round/>
            <a:headEnd/>
            <a:tailEnd/>
          </a:ln>
        </p:spPr>
        <p:txBody>
          <a:bodyPr wrap="none" anchor="ctr"/>
          <a:lstStyle/>
          <a:p>
            <a:endParaRPr lang="en-US"/>
          </a:p>
        </p:txBody>
      </p:sp>
      <p:sp>
        <p:nvSpPr>
          <p:cNvPr id="21513" name="Oval 8"/>
          <p:cNvSpPr>
            <a:spLocks noChangeArrowheads="1"/>
          </p:cNvSpPr>
          <p:nvPr/>
        </p:nvSpPr>
        <p:spPr bwMode="auto">
          <a:xfrm>
            <a:off x="2357438" y="4237037"/>
            <a:ext cx="2609850" cy="360363"/>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539750" y="2770188"/>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Parallelism in Ateji PX:</a:t>
            </a:r>
            <a:br>
              <a:rPr lang="en-US" noProof="0" smtClean="0"/>
            </a:br>
            <a:r>
              <a:rPr lang="en-US" noProof="0" smtClean="0"/>
              <a:t>Parallel Branches and Loops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cstate="print"/>
          <a:srcRect/>
          <a:stretch>
            <a:fillRect/>
          </a:stretch>
        </p:blipFill>
        <p:spPr bwMode="auto">
          <a:xfrm>
            <a:off x="538163" y="3322637"/>
            <a:ext cx="9047162" cy="1522413"/>
          </a:xfrm>
          <a:prstGeom prst="rect">
            <a:avLst/>
          </a:prstGeom>
          <a:noFill/>
          <a:ln w="9525">
            <a:noFill/>
            <a:round/>
            <a:headEnd/>
            <a:tailEnd/>
          </a:ln>
        </p:spPr>
      </p:pic>
      <p:pic>
        <p:nvPicPr>
          <p:cNvPr id="23555" name="Picture 2"/>
          <p:cNvPicPr>
            <a:picLocks noChangeAspect="1" noChangeArrowheads="1"/>
          </p:cNvPicPr>
          <p:nvPr/>
        </p:nvPicPr>
        <p:blipFill>
          <a:blip r:embed="rId4" cstate="print"/>
          <a:srcRect/>
          <a:stretch>
            <a:fillRect/>
          </a:stretch>
        </p:blipFill>
        <p:spPr bwMode="auto">
          <a:xfrm>
            <a:off x="539750" y="5057775"/>
            <a:ext cx="9115425" cy="1443037"/>
          </a:xfrm>
          <a:prstGeom prst="rect">
            <a:avLst/>
          </a:prstGeom>
          <a:noFill/>
          <a:ln w="9525">
            <a:noFill/>
            <a:round/>
            <a:headEnd/>
            <a:tailEnd/>
          </a:ln>
        </p:spPr>
      </p:pic>
      <p:sp>
        <p:nvSpPr>
          <p:cNvPr id="23556" name="Rectangle 3"/>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First Experience with Parallelism</a:t>
            </a:r>
          </a:p>
        </p:txBody>
      </p:sp>
      <p:sp>
        <p:nvSpPr>
          <p:cNvPr id="23557" name="Rectangle 4"/>
          <p:cNvSpPr>
            <a:spLocks noGrp="1" noChangeArrowheads="1"/>
          </p:cNvSpPr>
          <p:nvPr>
            <p:ph type="body" idx="1"/>
          </p:nvPr>
        </p:nvSpPr>
        <p:spPr>
          <a:xfrm>
            <a:off x="431800" y="1189037"/>
            <a:ext cx="9504363" cy="65087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Select </a:t>
            </a:r>
            <a:r>
              <a:rPr lang="en-US" sz="2600" noProof="0" dirty="0" err="1" smtClean="0">
                <a:solidFill>
                  <a:srgbClr val="DC2300"/>
                </a:solidFill>
                <a:latin typeface="Courier New" pitchFamily="49" charset="0"/>
              </a:rPr>
              <a:t>com.ateji.px.training.intro.hello</a:t>
            </a:r>
            <a:endParaRPr lang="en-US" sz="2600" noProof="0" dirty="0" smtClean="0">
              <a:solidFill>
                <a:srgbClr val="DC2300"/>
              </a:solidFill>
              <a:latin typeface="Courier New" pitchFamily="49" charset="0"/>
            </a:endParaRP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Run the program several times in a row</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Observe the outputs in the console window</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Anything strange?</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The execution order of parallel actions is random!</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noProof="0" dirty="0" smtClean="0"/>
          </a:p>
        </p:txBody>
      </p:sp>
      <p:sp>
        <p:nvSpPr>
          <p:cNvPr id="23558" name="Oval 5"/>
          <p:cNvSpPr>
            <a:spLocks noChangeArrowheads="1"/>
          </p:cNvSpPr>
          <p:nvPr/>
        </p:nvSpPr>
        <p:spPr bwMode="auto">
          <a:xfrm>
            <a:off x="395288" y="3656012"/>
            <a:ext cx="755650" cy="539750"/>
          </a:xfrm>
          <a:prstGeom prst="ellipse">
            <a:avLst/>
          </a:prstGeom>
          <a:noFill/>
          <a:ln w="36000">
            <a:solidFill>
              <a:srgbClr val="DC2300"/>
            </a:solidFill>
            <a:round/>
            <a:headEnd/>
            <a:tailEnd/>
          </a:ln>
        </p:spPr>
        <p:txBody>
          <a:bodyPr wrap="none" anchor="ctr"/>
          <a:lstStyle/>
          <a:p>
            <a:endParaRPr lang="en-US"/>
          </a:p>
        </p:txBody>
      </p:sp>
      <p:sp>
        <p:nvSpPr>
          <p:cNvPr id="23559" name="Oval 6"/>
          <p:cNvSpPr>
            <a:spLocks noChangeArrowheads="1"/>
          </p:cNvSpPr>
          <p:nvPr/>
        </p:nvSpPr>
        <p:spPr bwMode="auto">
          <a:xfrm>
            <a:off x="395288" y="5384800"/>
            <a:ext cx="755650" cy="539750"/>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Multiple Parallel Activities</a:t>
            </a:r>
          </a:p>
        </p:txBody>
      </p:sp>
      <p:sp>
        <p:nvSpPr>
          <p:cNvPr id="24579" name="Rectangle 2"/>
          <p:cNvSpPr>
            <a:spLocks noGrp="1" noChangeArrowheads="1"/>
          </p:cNvSpPr>
          <p:nvPr>
            <p:ph type="body" idx="1"/>
          </p:nvPr>
        </p:nvSpPr>
        <p:spPr>
          <a:xfrm>
            <a:off x="503238" y="1377950"/>
            <a:ext cx="9215437" cy="56991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If several actions are independent of each other…</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 you have to know how to state it!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Coding this in Ateji PX: as simple as '||' (as well as brackets)</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endParaRPr lang="en-US" noProof="0" smtClean="0"/>
          </a:p>
          <a:p>
            <a:pPr marL="971550" lvl="1" indent="-287338" algn="just"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brackets ‘[…]’ delineate a </a:t>
            </a:r>
            <a:r>
              <a:rPr lang="en-US" b="1" i="1" noProof="0" smtClean="0"/>
              <a:t>parallel block</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vertical bars '||' precede the code of a </a:t>
            </a:r>
            <a:r>
              <a:rPr lang="en-US" b="1" i="1" noProof="0" smtClean="0"/>
              <a:t>parallel branch</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smtClean="0"/>
          </a:p>
        </p:txBody>
      </p:sp>
      <p:sp>
        <p:nvSpPr>
          <p:cNvPr id="24580" name="AutoShape 3"/>
          <p:cNvSpPr>
            <a:spLocks noChangeArrowheads="1"/>
          </p:cNvSpPr>
          <p:nvPr/>
        </p:nvSpPr>
        <p:spPr bwMode="auto">
          <a:xfrm>
            <a:off x="1476375" y="3094038"/>
            <a:ext cx="5219700" cy="2413000"/>
          </a:xfrm>
          <a:prstGeom prst="roundRect">
            <a:avLst>
              <a:gd name="adj" fmla="val 65"/>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public class HelloWorld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public static void main(String[] args)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r>
              <a:rPr lang="en-US" sz="1600" b="1"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r>
              <a:rPr lang="en-US" sz="1600" b="1" smtClean="0">
                <a:solidFill>
                  <a:srgbClr val="DC2300"/>
                </a:solidFill>
                <a:latin typeface="Courier New" pitchFamily="49" charset="0"/>
              </a:rPr>
              <a:t>||</a:t>
            </a:r>
            <a:r>
              <a:rPr lang="en-US" sz="1600" b="1" smtClean="0">
                <a:solidFill>
                  <a:srgbClr val="000000"/>
                </a:solidFill>
                <a:latin typeface="Courier New" pitchFamily="49" charset="0"/>
              </a:rPr>
              <a:t> System.out.println("Hello");</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r>
              <a:rPr lang="en-US" sz="1600" b="1" smtClean="0">
                <a:solidFill>
                  <a:srgbClr val="DC2300"/>
                </a:solidFill>
                <a:latin typeface="Courier New" pitchFamily="49" charset="0"/>
              </a:rPr>
              <a:t>||</a:t>
            </a:r>
            <a:r>
              <a:rPr lang="en-US" sz="1600" b="1" smtClean="0">
                <a:solidFill>
                  <a:srgbClr val="000000"/>
                </a:solidFill>
                <a:latin typeface="Courier New" pitchFamily="49" charset="0"/>
              </a:rPr>
              <a:t> System.out.println("World");</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r>
              <a:rPr lang="en-US" sz="1600" b="1"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
        <p:nvSpPr>
          <p:cNvPr id="24581" name="Oval 4"/>
          <p:cNvSpPr>
            <a:spLocks noChangeArrowheads="1"/>
          </p:cNvSpPr>
          <p:nvPr/>
        </p:nvSpPr>
        <p:spPr bwMode="auto">
          <a:xfrm>
            <a:off x="1819275" y="3889375"/>
            <a:ext cx="917575" cy="1258888"/>
          </a:xfrm>
          <a:prstGeom prst="ellipse">
            <a:avLst/>
          </a:prstGeom>
          <a:noFill/>
          <a:ln w="36000">
            <a:solidFill>
              <a:srgbClr val="B80047"/>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How Does It Work?</a:t>
            </a:r>
          </a:p>
        </p:txBody>
      </p:sp>
      <p:sp>
        <p:nvSpPr>
          <p:cNvPr id="25603" name="Rectangle 2"/>
          <p:cNvSpPr>
            <a:spLocks noGrp="1" noChangeArrowheads="1"/>
          </p:cNvSpPr>
          <p:nvPr>
            <p:ph type="body" idx="1"/>
          </p:nvPr>
        </p:nvSpPr>
        <p:spPr>
          <a:xfrm>
            <a:off x="360363" y="1552575"/>
            <a:ext cx="9359900"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Parallel block </a:t>
            </a:r>
            <a:r>
              <a:rPr lang="en-US" noProof="0" smtClean="0">
                <a:sym typeface="Wingdings" pitchFamily="2" charset="2"/>
              </a:rPr>
              <a:t> Multiple branches</a:t>
            </a:r>
            <a:endParaRPr lang="en-US" noProof="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Each branch is executed independently of the others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block terminates when all branches have completed</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Hello World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Two branches: one displays “Hello”, the other “World”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block ends when both messages have been output</a:t>
            </a:r>
          </a:p>
        </p:txBody>
      </p:sp>
      <p:sp>
        <p:nvSpPr>
          <p:cNvPr id="25604" name="AutoShape 3"/>
          <p:cNvSpPr>
            <a:spLocks noChangeArrowheads="1"/>
          </p:cNvSpPr>
          <p:nvPr/>
        </p:nvSpPr>
        <p:spPr bwMode="auto">
          <a:xfrm>
            <a:off x="2195513" y="4678363"/>
            <a:ext cx="5219700" cy="2413000"/>
          </a:xfrm>
          <a:prstGeom prst="roundRect">
            <a:avLst>
              <a:gd name="adj" fmla="val 65"/>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public class HelloWorld </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  public static void main(String[] args) </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    </a:t>
            </a:r>
            <a:r>
              <a:rPr lang="fr-FR" sz="1600" b="1">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      </a:t>
            </a:r>
            <a:r>
              <a:rPr lang="fr-FR" sz="1600" b="1">
                <a:solidFill>
                  <a:srgbClr val="DC2300"/>
                </a:solidFill>
                <a:latin typeface="Courier New" pitchFamily="49" charset="0"/>
              </a:rPr>
              <a:t>||</a:t>
            </a:r>
            <a:r>
              <a:rPr lang="fr-FR" sz="1600" b="1">
                <a:solidFill>
                  <a:srgbClr val="000000"/>
                </a:solidFill>
                <a:latin typeface="Courier New" pitchFamily="49" charset="0"/>
              </a:rPr>
              <a:t> System.out.println("Hello");</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      </a:t>
            </a:r>
            <a:r>
              <a:rPr lang="fr-FR" sz="1600" b="1">
                <a:solidFill>
                  <a:srgbClr val="DC2300"/>
                </a:solidFill>
                <a:latin typeface="Courier New" pitchFamily="49" charset="0"/>
              </a:rPr>
              <a:t>||</a:t>
            </a:r>
            <a:r>
              <a:rPr lang="fr-FR" sz="1600" b="1">
                <a:solidFill>
                  <a:srgbClr val="000000"/>
                </a:solidFill>
                <a:latin typeface="Courier New" pitchFamily="49" charset="0"/>
              </a:rPr>
              <a:t> System.out.println("World");</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    </a:t>
            </a:r>
            <a:r>
              <a:rPr lang="fr-FR" sz="1600" b="1">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A Graphical View of “Hello World”</a:t>
            </a:r>
            <a:endParaRPr lang="en-US" noProof="0"/>
          </a:p>
        </p:txBody>
      </p:sp>
      <p:sp>
        <p:nvSpPr>
          <p:cNvPr id="3" name="Content Placeholder 2"/>
          <p:cNvSpPr>
            <a:spLocks noGrp="1"/>
          </p:cNvSpPr>
          <p:nvPr>
            <p:ph idx="1"/>
          </p:nvPr>
        </p:nvSpPr>
        <p:spPr>
          <a:xfrm>
            <a:off x="503238" y="1265237"/>
            <a:ext cx="9069387" cy="4987925"/>
          </a:xfrm>
        </p:spPr>
        <p:txBody>
          <a:bodyPr/>
          <a:lstStyle/>
          <a:p>
            <a:r>
              <a:rPr lang="en-US" noProof="0" dirty="0" smtClean="0"/>
              <a:t>Two actions executed in parallel:</a:t>
            </a:r>
            <a:endParaRPr lang="en-US" noProof="0" dirty="0"/>
          </a:p>
        </p:txBody>
      </p:sp>
      <p:sp>
        <p:nvSpPr>
          <p:cNvPr id="4" name="Rectangle 3"/>
          <p:cNvSpPr/>
          <p:nvPr/>
        </p:nvSpPr>
        <p:spPr>
          <a:xfrm>
            <a:off x="756000" y="1908000"/>
            <a:ext cx="7830000" cy="5112000"/>
          </a:xfrm>
          <a:prstGeom prst="rect">
            <a:avLst/>
          </a:prstGeom>
          <a:solidFill>
            <a:srgbClr val="FFFFCC"/>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5" name="Straight Connector 4"/>
          <p:cNvSpPr/>
          <p:nvPr/>
        </p:nvSpPr>
        <p:spPr>
          <a:xfrm>
            <a:off x="4806000" y="2142000"/>
            <a:ext cx="0" cy="63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6" name="Straight Connector 5"/>
          <p:cNvSpPr/>
          <p:nvPr/>
        </p:nvSpPr>
        <p:spPr>
          <a:xfrm>
            <a:off x="6750000" y="3042000"/>
            <a:ext cx="0" cy="279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7" name="Straight Connector 6"/>
          <p:cNvSpPr/>
          <p:nvPr/>
        </p:nvSpPr>
        <p:spPr>
          <a:xfrm>
            <a:off x="2988000" y="3060000"/>
            <a:ext cx="0" cy="270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8" name="Straight Connector 7"/>
          <p:cNvSpPr/>
          <p:nvPr/>
        </p:nvSpPr>
        <p:spPr>
          <a:xfrm>
            <a:off x="4806000" y="6102000"/>
            <a:ext cx="0" cy="72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cxnSp>
        <p:nvCxnSpPr>
          <p:cNvPr id="9" name="Straight Arrow Connector 8"/>
          <p:cNvCxnSpPr>
            <a:endCxn id="7" idx="0"/>
          </p:cNvCxnSpPr>
          <p:nvPr/>
        </p:nvCxnSpPr>
        <p:spPr>
          <a:xfrm rot="10800000" flipV="1">
            <a:off x="2988000" y="2772000"/>
            <a:ext cx="1818000" cy="288000"/>
          </a:xfrm>
          <a:prstGeom prst="straightConnector1">
            <a:avLst/>
          </a:prstGeom>
          <a:noFill/>
          <a:ln w="0">
            <a:solidFill>
              <a:srgbClr val="000000"/>
            </a:solidFill>
            <a:prstDash val="solid"/>
            <a:tailEnd type="arrow"/>
          </a:ln>
        </p:spPr>
      </p:cxnSp>
      <p:cxnSp>
        <p:nvCxnSpPr>
          <p:cNvPr id="10" name="Straight Arrow Connector 9"/>
          <p:cNvCxnSpPr/>
          <p:nvPr/>
        </p:nvCxnSpPr>
        <p:spPr>
          <a:xfrm>
            <a:off x="4806000" y="2772000"/>
            <a:ext cx="1944000" cy="270000"/>
          </a:xfrm>
          <a:prstGeom prst="straightConnector1">
            <a:avLst/>
          </a:prstGeom>
          <a:noFill/>
          <a:ln w="0">
            <a:solidFill>
              <a:srgbClr val="000000"/>
            </a:solidFill>
            <a:prstDash val="solid"/>
            <a:tailEnd type="arrow"/>
          </a:ln>
        </p:spPr>
      </p:cxnSp>
      <p:cxnSp>
        <p:nvCxnSpPr>
          <p:cNvPr id="11" name="Straight Arrow Connector 10"/>
          <p:cNvCxnSpPr/>
          <p:nvPr/>
        </p:nvCxnSpPr>
        <p:spPr>
          <a:xfrm>
            <a:off x="2988000" y="5760000"/>
            <a:ext cx="1818000" cy="342000"/>
          </a:xfrm>
          <a:prstGeom prst="straightConnector1">
            <a:avLst/>
          </a:prstGeom>
          <a:noFill/>
          <a:ln w="0">
            <a:solidFill>
              <a:srgbClr val="000000"/>
            </a:solidFill>
            <a:prstDash val="solid"/>
            <a:tailEnd type="arrow"/>
          </a:ln>
        </p:spPr>
      </p:cxnSp>
      <p:cxnSp>
        <p:nvCxnSpPr>
          <p:cNvPr id="12" name="Straight Arrow Connector 11"/>
          <p:cNvCxnSpPr>
            <a:endCxn id="8" idx="0"/>
          </p:cNvCxnSpPr>
          <p:nvPr/>
        </p:nvCxnSpPr>
        <p:spPr>
          <a:xfrm rot="10800000" flipV="1">
            <a:off x="4806000" y="5832000"/>
            <a:ext cx="1944000" cy="270000"/>
          </a:xfrm>
          <a:prstGeom prst="straightConnector1">
            <a:avLst/>
          </a:prstGeom>
          <a:noFill/>
          <a:ln w="0">
            <a:solidFill>
              <a:srgbClr val="000000"/>
            </a:solidFill>
            <a:prstDash val="solid"/>
            <a:tailEnd type="arrow"/>
          </a:ln>
        </p:spPr>
      </p:cxnSp>
      <p:sp>
        <p:nvSpPr>
          <p:cNvPr id="13" name="TextBox 12"/>
          <p:cNvSpPr txBox="1"/>
          <p:nvPr/>
        </p:nvSpPr>
        <p:spPr>
          <a:xfrm>
            <a:off x="5076000" y="4248000"/>
            <a:ext cx="336456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b="1" i="1" u="none" strike="noStrike" kern="1200">
                <a:ln>
                  <a:noFill/>
                </a:ln>
                <a:solidFill>
                  <a:srgbClr val="DC2300"/>
                </a:solidFill>
                <a:latin typeface="Courier New" pitchFamily="49"/>
                <a:ea typeface="Andale Sans UI" pitchFamily="2"/>
                <a:cs typeface="Tahoma" pitchFamily="2"/>
              </a:rPr>
              <a:t>System.out.println(</a:t>
            </a:r>
            <a:r>
              <a:rPr lang="fr-FR" sz="1600" b="1" i="1" u="none" strike="noStrike" kern="1200">
                <a:ln>
                  <a:noFill/>
                </a:ln>
                <a:solidFill>
                  <a:srgbClr val="DC2300"/>
                </a:solidFill>
                <a:latin typeface="Courier New" pitchFamily="49"/>
                <a:ea typeface="Arial" pitchFamily="34"/>
                <a:cs typeface="Arial" pitchFamily="34"/>
              </a:rPr>
              <a:t>"World")</a:t>
            </a:r>
          </a:p>
        </p:txBody>
      </p:sp>
      <p:sp>
        <p:nvSpPr>
          <p:cNvPr id="14" name="TextBox 13"/>
          <p:cNvSpPr txBox="1"/>
          <p:nvPr/>
        </p:nvSpPr>
        <p:spPr>
          <a:xfrm>
            <a:off x="1312920" y="4248000"/>
            <a:ext cx="336456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b="1" i="1" u="none" strike="noStrike" kern="1200">
                <a:ln>
                  <a:noFill/>
                </a:ln>
                <a:solidFill>
                  <a:srgbClr val="DC2300"/>
                </a:solidFill>
                <a:latin typeface="Courier New" pitchFamily="49"/>
                <a:ea typeface="Andale Sans UI" pitchFamily="2"/>
                <a:cs typeface="Tahoma" pitchFamily="2"/>
              </a:rPr>
              <a:t>System.out.println(</a:t>
            </a:r>
            <a:r>
              <a:rPr lang="fr-FR" sz="1600" b="1" i="1" u="none" strike="noStrike" kern="1200">
                <a:ln>
                  <a:noFill/>
                </a:ln>
                <a:solidFill>
                  <a:srgbClr val="DC2300"/>
                </a:solidFill>
                <a:latin typeface="Courier New" pitchFamily="49"/>
                <a:ea typeface="Arial" pitchFamily="34"/>
                <a:cs typeface="Arial" pitchFamily="34"/>
              </a:rPr>
              <a:t>"Hello")</a:t>
            </a:r>
          </a:p>
        </p:txBody>
      </p:sp>
      <p:sp>
        <p:nvSpPr>
          <p:cNvPr id="15" name="TextBox 14"/>
          <p:cNvSpPr txBox="1"/>
          <p:nvPr/>
        </p:nvSpPr>
        <p:spPr>
          <a:xfrm>
            <a:off x="3839040" y="2192400"/>
            <a:ext cx="199296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dirty="0" smtClean="0">
                <a:latin typeface="Courier New" pitchFamily="49"/>
                <a:ea typeface="Andale Sans UI" pitchFamily="2"/>
                <a:cs typeface="Tahoma" pitchFamily="2"/>
              </a:rPr>
              <a:t>P</a:t>
            </a:r>
            <a:r>
              <a:rPr lang="fr-FR" sz="1400" b="1" i="0" u="none" strike="noStrike" kern="1200" dirty="0" smtClean="0">
                <a:ln>
                  <a:noFill/>
                </a:ln>
                <a:latin typeface="Courier New" pitchFamily="49"/>
                <a:ea typeface="Andale Sans UI" pitchFamily="2"/>
                <a:cs typeface="Tahoma" pitchFamily="2"/>
              </a:rPr>
              <a:t>rogram </a:t>
            </a:r>
            <a:r>
              <a:rPr lang="en-US" sz="1400" b="1" i="0" u="none" strike="noStrike" kern="1200" dirty="0" smtClean="0">
                <a:ln>
                  <a:noFill/>
                </a:ln>
                <a:latin typeface="Courier New" pitchFamily="49"/>
                <a:ea typeface="Andale Sans UI" pitchFamily="2"/>
                <a:cs typeface="Tahoma" pitchFamily="2"/>
              </a:rPr>
              <a:t>start</a:t>
            </a:r>
            <a:endParaRPr lang="en-US" sz="1400" b="1" i="0" u="none" strike="noStrike" kern="1200" dirty="0">
              <a:ln>
                <a:noFill/>
              </a:ln>
              <a:latin typeface="Courier New" pitchFamily="49"/>
              <a:ea typeface="Andale Sans UI" pitchFamily="2"/>
              <a:cs typeface="Tahoma" pitchFamily="2"/>
            </a:endParaRPr>
          </a:p>
        </p:txBody>
      </p:sp>
      <p:sp>
        <p:nvSpPr>
          <p:cNvPr id="16" name="Straight Connector 15"/>
          <p:cNvSpPr/>
          <p:nvPr/>
        </p:nvSpPr>
        <p:spPr>
          <a:xfrm>
            <a:off x="1230312" y="3258000"/>
            <a:ext cx="0" cy="2430000"/>
          </a:xfrm>
          <a:prstGeom prst="line">
            <a:avLst/>
          </a:prstGeom>
          <a:noFill/>
          <a:ln w="28575">
            <a:solidFill>
              <a:srgbClr val="000000"/>
            </a:solidFill>
            <a:custDash>
              <a:ds d="144567" sp="144567"/>
              <a:ds d="144567" sp="144567"/>
            </a:custDash>
            <a:tailEnd type="arrow"/>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400" b="0" i="0" u="none" strike="noStrike" kern="1200" dirty="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r>
              <a:rPr lang="en-US" sz="1400" b="0" i="0" u="none" strike="noStrike" kern="1200" dirty="0" smtClean="0">
                <a:ln>
                  <a:noFill/>
                </a:ln>
                <a:latin typeface="Arial" pitchFamily="18"/>
                <a:ea typeface="Andale Sans UI" pitchFamily="2"/>
                <a:cs typeface="Tahoma" pitchFamily="2"/>
              </a:rPr>
              <a:t>Execution</a:t>
            </a:r>
          </a:p>
          <a:p>
            <a:pPr marL="0" marR="0" lvl="0" indent="0" algn="ctr" rtl="0" hangingPunct="0">
              <a:lnSpc>
                <a:spcPct val="100000"/>
              </a:lnSpc>
              <a:spcBef>
                <a:spcPts val="0"/>
              </a:spcBef>
              <a:spcAft>
                <a:spcPts val="0"/>
              </a:spcAft>
              <a:buNone/>
              <a:tabLst/>
            </a:pPr>
            <a:r>
              <a:rPr lang="fr-FR" sz="1400" dirty="0" smtClean="0">
                <a:latin typeface="Arial" pitchFamily="18"/>
                <a:ea typeface="Andale Sans UI" pitchFamily="2"/>
                <a:cs typeface="Tahoma" pitchFamily="2"/>
              </a:rPr>
              <a:t>Progress</a:t>
            </a:r>
          </a:p>
          <a:p>
            <a:pPr marL="0" marR="0" lvl="0" indent="0" algn="ctr" rtl="0" hangingPunct="0">
              <a:lnSpc>
                <a:spcPct val="100000"/>
              </a:lnSpc>
              <a:spcBef>
                <a:spcPts val="0"/>
              </a:spcBef>
              <a:spcAft>
                <a:spcPts val="0"/>
              </a:spcAft>
              <a:buNone/>
              <a:tabLst/>
            </a:pPr>
            <a:endParaRPr lang="fr-FR" sz="1400" b="0" i="0" u="none" strike="noStrike" kern="1200" dirty="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400" dirty="0" smtClean="0">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400" b="0" i="0" u="none" strike="noStrike" kern="1200" dirty="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400" b="0" i="0" u="none" strike="noStrike" kern="1200" dirty="0">
              <a:ln>
                <a:noFill/>
              </a:ln>
              <a:latin typeface="Arial" pitchFamily="18"/>
              <a:ea typeface="Andale Sans UI" pitchFamily="2"/>
              <a:cs typeface="Tahoma" pitchFamily="2"/>
            </a:endParaRPr>
          </a:p>
        </p:txBody>
      </p:sp>
      <p:sp>
        <p:nvSpPr>
          <p:cNvPr id="17" name="TextBox 16"/>
          <p:cNvSpPr txBox="1"/>
          <p:nvPr/>
        </p:nvSpPr>
        <p:spPr>
          <a:xfrm>
            <a:off x="3908520" y="6476399"/>
            <a:ext cx="177948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smtClean="0">
                <a:latin typeface="Courier New" pitchFamily="49"/>
                <a:ea typeface="Andale Sans UI" pitchFamily="2"/>
                <a:cs typeface="Tahoma" pitchFamily="2"/>
              </a:rPr>
              <a:t>P</a:t>
            </a:r>
            <a:r>
              <a:rPr lang="fr-FR" sz="1400" b="1" i="0" u="none" strike="noStrike" kern="1200" smtClean="0">
                <a:ln>
                  <a:noFill/>
                </a:ln>
                <a:latin typeface="Courier New" pitchFamily="49"/>
                <a:ea typeface="Andale Sans UI" pitchFamily="2"/>
                <a:cs typeface="Tahoma" pitchFamily="2"/>
              </a:rPr>
              <a:t>rogram End</a:t>
            </a:r>
            <a:endParaRPr lang="fr-FR" sz="1400" b="1" i="0" u="none" strike="noStrike" kern="1200">
              <a:ln>
                <a:noFill/>
              </a:ln>
              <a:latin typeface="Courier New" pitchFamily="49"/>
              <a:ea typeface="Andale Sans UI" pitchFamily="2"/>
              <a:cs typeface="Tahoma" pitchFamily="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smtClean="0"/>
              <a:t>Parallel Branches and Java Keywords</a:t>
            </a:r>
            <a:endParaRPr lang="en-US" sz="3600" noProof="0"/>
          </a:p>
        </p:txBody>
      </p:sp>
      <p:sp>
        <p:nvSpPr>
          <p:cNvPr id="3" name="Content Placeholder 2"/>
          <p:cNvSpPr>
            <a:spLocks noGrp="1"/>
          </p:cNvSpPr>
          <p:nvPr>
            <p:ph idx="1"/>
          </p:nvPr>
        </p:nvSpPr>
        <p:spPr>
          <a:xfrm>
            <a:off x="503238" y="1265237"/>
            <a:ext cx="9069387" cy="6007100"/>
          </a:xfrm>
        </p:spPr>
        <p:txBody>
          <a:bodyPr/>
          <a:lstStyle/>
          <a:p>
            <a:pPr>
              <a:buFont typeface="Arial" pitchFamily="34" charset="0"/>
              <a:buChar char="•"/>
            </a:pPr>
            <a:r>
              <a:rPr lang="en-US" noProof="0" smtClean="0"/>
              <a:t>Java keywords maintain their normal effect:</a:t>
            </a:r>
          </a:p>
          <a:p>
            <a:pPr lvl="1">
              <a:buFont typeface="Arial" pitchFamily="34" charset="0"/>
              <a:buChar char="•"/>
            </a:pPr>
            <a:r>
              <a:rPr lang="en-US" b="1" i="1" noProof="0" smtClean="0"/>
              <a:t>return, continue, break </a:t>
            </a:r>
            <a:r>
              <a:rPr lang="en-US" noProof="0" smtClean="0"/>
              <a:t>and </a:t>
            </a:r>
            <a:r>
              <a:rPr lang="en-US" b="1" i="1" noProof="0" smtClean="0"/>
              <a:t>throw</a:t>
            </a:r>
            <a:r>
              <a:rPr lang="en-US" noProof="0" smtClean="0"/>
              <a:t> change the control flow</a:t>
            </a:r>
          </a:p>
          <a:p>
            <a:pPr lvl="1">
              <a:buFont typeface="Arial" pitchFamily="34" charset="0"/>
              <a:buChar char="•"/>
            </a:pPr>
            <a:r>
              <a:rPr lang="en-US" noProof="0" smtClean="0"/>
              <a:t>If they pass control outside of a parallel block, the block terminates</a:t>
            </a:r>
          </a:p>
          <a:p>
            <a:pPr>
              <a:buFont typeface="Arial" pitchFamily="34" charset="0"/>
              <a:buChar char="•"/>
            </a:pPr>
            <a:r>
              <a:rPr lang="en-US" noProof="0" smtClean="0"/>
              <a:t>Composing Ateji PX and Java structures:</a:t>
            </a:r>
          </a:p>
          <a:p>
            <a:pPr lvl="1">
              <a:buFont typeface="Arial" pitchFamily="34" charset="0"/>
              <a:buChar char="•"/>
            </a:pPr>
            <a:r>
              <a:rPr lang="en-US" noProof="0" smtClean="0"/>
              <a:t>Parallel regions are Java “composite instructions”</a:t>
            </a:r>
          </a:p>
          <a:p>
            <a:pPr lvl="1">
              <a:buFont typeface="Arial" pitchFamily="34" charset="0"/>
              <a:buChar char="•"/>
            </a:pPr>
            <a:endParaRPr lang="en-US" noProof="0" smtClean="0"/>
          </a:p>
          <a:p>
            <a:pPr lvl="1">
              <a:buFont typeface="Arial" pitchFamily="34" charset="0"/>
              <a:buChar char="•"/>
            </a:pPr>
            <a:endParaRPr lang="en-US" noProof="0" smtClean="0"/>
          </a:p>
          <a:p>
            <a:pPr lvl="1">
              <a:buFont typeface="Arial" pitchFamily="34" charset="0"/>
              <a:buChar char="•"/>
            </a:pPr>
            <a:endParaRPr lang="en-US" noProof="0" smtClean="0"/>
          </a:p>
          <a:p>
            <a:pPr lvl="1"/>
            <a:endParaRPr lang="en-US" noProof="0" smtClean="0"/>
          </a:p>
          <a:p>
            <a:pPr lvl="1"/>
            <a:endParaRPr lang="en-US" noProof="0" smtClean="0"/>
          </a:p>
          <a:p>
            <a:pPr lvl="1">
              <a:buFont typeface="Arial" pitchFamily="34" charset="0"/>
              <a:buChar char="•"/>
            </a:pPr>
            <a:r>
              <a:rPr lang="en-US" noProof="0" smtClean="0"/>
              <a:t>A parallel branch can contain any valid Java code sequence</a:t>
            </a:r>
            <a:endParaRPr lang="en-US" noProof="0"/>
          </a:p>
        </p:txBody>
      </p:sp>
      <p:sp>
        <p:nvSpPr>
          <p:cNvPr id="4" name="Rectangle 3"/>
          <p:cNvSpPr/>
          <p:nvPr/>
        </p:nvSpPr>
        <p:spPr>
          <a:xfrm>
            <a:off x="804912" y="4226659"/>
            <a:ext cx="4464000" cy="2161440"/>
          </a:xfrm>
          <a:prstGeom prst="rect">
            <a:avLst/>
          </a:prstGeom>
          <a:solidFill>
            <a:srgbClr val="FFFFCC"/>
          </a:solidFill>
          <a:ln w="0">
            <a:solidFill>
              <a:srgbClr val="000000"/>
            </a:solidFill>
            <a:prstDash val="solid"/>
          </a:ln>
        </p:spPr>
        <p:txBody>
          <a:bodyPr vert="horz" lIns="36000" tIns="36000" rIns="36000" bIns="36000" anchor="t"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public class </a:t>
            </a:r>
            <a:r>
              <a:rPr lang="fr-FR" sz="1400" b="1" i="0" u="none" strike="noStrike" kern="1200" err="1">
                <a:ln>
                  <a:noFill/>
                </a:ln>
                <a:latin typeface="Courier New" pitchFamily="49"/>
                <a:ea typeface="Andale Sans UI" pitchFamily="2"/>
                <a:cs typeface="Tahoma" pitchFamily="2"/>
              </a:rPr>
              <a:t>HelloWorld</a:t>
            </a:r>
            <a:endParaRPr lang="fr-FR" sz="1400" b="1" i="0" u="none" strike="noStrike" kern="1200">
              <a:ln>
                <a:noFill/>
              </a:ln>
              <a:latin typeface="Courier New" pitchFamily="49"/>
              <a:ea typeface="Andale Sans UI" pitchFamily="2"/>
              <a:cs typeface="Tahoma" pitchFamily="2"/>
            </a:endParaRP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public </a:t>
            </a:r>
            <a:r>
              <a:rPr lang="fr-FR" sz="1400" b="1" i="0" u="none" strike="noStrike" kern="1200" err="1">
                <a:ln>
                  <a:noFill/>
                </a:ln>
                <a:latin typeface="Courier New" pitchFamily="49"/>
                <a:ea typeface="Andale Sans UI" pitchFamily="2"/>
                <a:cs typeface="Tahoma" pitchFamily="2"/>
              </a:rPr>
              <a:t>static</a:t>
            </a:r>
            <a:r>
              <a:rPr lang="fr-FR" sz="1400" b="1" i="0" u="none" strike="noStrike" kern="1200">
                <a:ln>
                  <a:noFill/>
                </a:ln>
                <a:latin typeface="Courier New" pitchFamily="49"/>
                <a:ea typeface="Andale Sans UI" pitchFamily="2"/>
                <a:cs typeface="Tahoma" pitchFamily="2"/>
              </a:rPr>
              <a:t> </a:t>
            </a:r>
            <a:r>
              <a:rPr lang="fr-FR" sz="1400" b="1" i="0" u="none" strike="noStrike" kern="1200" err="1">
                <a:ln>
                  <a:noFill/>
                </a:ln>
                <a:latin typeface="Courier New" pitchFamily="49"/>
                <a:ea typeface="Andale Sans UI" pitchFamily="2"/>
                <a:cs typeface="Tahoma" pitchFamily="2"/>
              </a:rPr>
              <a:t>void</a:t>
            </a:r>
            <a:r>
              <a:rPr lang="fr-FR" sz="1400" b="1" i="0" u="none" strike="noStrike" kern="1200">
                <a:ln>
                  <a:noFill/>
                </a:ln>
                <a:latin typeface="Courier New" pitchFamily="49"/>
                <a:ea typeface="Andale Sans UI" pitchFamily="2"/>
                <a:cs typeface="Tahoma" pitchFamily="2"/>
              </a:rPr>
              <a:t> main(String[] </a:t>
            </a:r>
            <a:r>
              <a:rPr lang="fr-FR" sz="1400" b="1" i="0" u="none" strike="noStrike" kern="1200" err="1">
                <a:ln>
                  <a:noFill/>
                </a:ln>
                <a:latin typeface="Courier New" pitchFamily="49"/>
                <a:ea typeface="Andale Sans UI" pitchFamily="2"/>
                <a:cs typeface="Tahoma" pitchFamily="2"/>
              </a:rPr>
              <a:t>args</a:t>
            </a:r>
            <a:r>
              <a:rPr lang="fr-FR" sz="1400" b="1" i="0" u="none" strike="noStrike" kern="1200">
                <a:ln>
                  <a:noFill/>
                </a:ln>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r>
              <a:rPr lang="fr-FR" sz="1400" b="1" i="0" u="none" strike="noStrike" kern="1200">
                <a:ln>
                  <a:noFill/>
                </a:ln>
                <a:solidFill>
                  <a:srgbClr val="DC2300"/>
                </a:solidFill>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r>
              <a:rPr lang="fr-FR" sz="1400" b="1" i="0" u="none" strike="noStrike" kern="1200">
                <a:ln>
                  <a:noFill/>
                </a:ln>
                <a:solidFill>
                  <a:srgbClr val="DC2300"/>
                </a:solidFill>
                <a:latin typeface="Courier New" pitchFamily="49"/>
                <a:ea typeface="Andale Sans UI" pitchFamily="2"/>
                <a:cs typeface="Tahoma" pitchFamily="2"/>
              </a:rPr>
              <a:t>||</a:t>
            </a:r>
            <a:r>
              <a:rPr lang="fr-FR" sz="1400" b="1" i="0" u="none" strike="noStrike" kern="1200">
                <a:ln>
                  <a:noFill/>
                </a:ln>
                <a:latin typeface="Courier New" pitchFamily="49"/>
                <a:ea typeface="Andale Sans UI" pitchFamily="2"/>
                <a:cs typeface="Tahoma" pitchFamily="2"/>
              </a:rPr>
              <a:t> System.out.println("Hello");</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r>
              <a:rPr lang="fr-FR" sz="1400" b="1" i="0" u="none" strike="noStrike" kern="1200">
                <a:ln>
                  <a:noFill/>
                </a:ln>
                <a:solidFill>
                  <a:srgbClr val="DC2300"/>
                </a:solidFill>
                <a:latin typeface="Courier New" pitchFamily="49"/>
                <a:ea typeface="Andale Sans UI" pitchFamily="2"/>
                <a:cs typeface="Tahoma" pitchFamily="2"/>
              </a:rPr>
              <a:t>||</a:t>
            </a:r>
            <a:r>
              <a:rPr lang="fr-FR" sz="1400" b="1" i="0" u="none" strike="noStrike" kern="1200">
                <a:ln>
                  <a:noFill/>
                </a:ln>
                <a:latin typeface="Courier New" pitchFamily="49"/>
                <a:ea typeface="Andale Sans UI" pitchFamily="2"/>
                <a:cs typeface="Tahoma" pitchFamily="2"/>
              </a:rPr>
              <a:t> System.out.println("World");</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r>
              <a:rPr lang="fr-FR" sz="1400" b="1" i="0" u="none" strike="noStrike" kern="1200">
                <a:ln>
                  <a:noFill/>
                </a:ln>
                <a:solidFill>
                  <a:srgbClr val="DC2300"/>
                </a:solidFill>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a:t>
            </a:r>
          </a:p>
        </p:txBody>
      </p:sp>
      <p:sp>
        <p:nvSpPr>
          <p:cNvPr id="5" name="Rectangle 4"/>
          <p:cNvSpPr/>
          <p:nvPr/>
        </p:nvSpPr>
        <p:spPr>
          <a:xfrm>
            <a:off x="5453112" y="4226659"/>
            <a:ext cx="4464000" cy="2161440"/>
          </a:xfrm>
          <a:prstGeom prst="rect">
            <a:avLst/>
          </a:prstGeom>
          <a:solidFill>
            <a:srgbClr val="FFFFCC"/>
          </a:solidFill>
          <a:ln w="0">
            <a:solidFill>
              <a:srgbClr val="000000"/>
            </a:solidFill>
            <a:prstDash val="solid"/>
          </a:ln>
        </p:spPr>
        <p:txBody>
          <a:bodyPr vert="horz" lIns="36000" tIns="36000" rIns="36000" bIns="36000" anchor="t"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public class </a:t>
            </a:r>
            <a:r>
              <a:rPr lang="fr-FR" sz="1400" b="1" i="0" u="none" strike="noStrike" kern="1200" err="1">
                <a:ln>
                  <a:noFill/>
                </a:ln>
                <a:latin typeface="Courier New" pitchFamily="49"/>
                <a:ea typeface="Andale Sans UI" pitchFamily="2"/>
                <a:cs typeface="Tahoma" pitchFamily="2"/>
              </a:rPr>
              <a:t>HelloWorld</a:t>
            </a:r>
            <a:endParaRPr lang="fr-FR" sz="1400" b="1" i="0" u="none" strike="noStrike" kern="1200">
              <a:ln>
                <a:noFill/>
              </a:ln>
              <a:latin typeface="Courier New" pitchFamily="49"/>
              <a:ea typeface="Andale Sans UI" pitchFamily="2"/>
              <a:cs typeface="Tahoma" pitchFamily="2"/>
            </a:endParaRP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public </a:t>
            </a:r>
            <a:r>
              <a:rPr lang="fr-FR" sz="1400" b="1" i="0" u="none" strike="noStrike" kern="1200" err="1">
                <a:ln>
                  <a:noFill/>
                </a:ln>
                <a:latin typeface="Courier New" pitchFamily="49"/>
                <a:ea typeface="Andale Sans UI" pitchFamily="2"/>
                <a:cs typeface="Tahoma" pitchFamily="2"/>
              </a:rPr>
              <a:t>static</a:t>
            </a:r>
            <a:r>
              <a:rPr lang="fr-FR" sz="1400" b="1" i="0" u="none" strike="noStrike" kern="1200">
                <a:ln>
                  <a:noFill/>
                </a:ln>
                <a:latin typeface="Courier New" pitchFamily="49"/>
                <a:ea typeface="Andale Sans UI" pitchFamily="2"/>
                <a:cs typeface="Tahoma" pitchFamily="2"/>
              </a:rPr>
              <a:t> </a:t>
            </a:r>
            <a:r>
              <a:rPr lang="fr-FR" sz="1400" b="1" i="0" u="none" strike="noStrike" kern="1200" err="1">
                <a:ln>
                  <a:noFill/>
                </a:ln>
                <a:latin typeface="Courier New" pitchFamily="49"/>
                <a:ea typeface="Andale Sans UI" pitchFamily="2"/>
                <a:cs typeface="Tahoma" pitchFamily="2"/>
              </a:rPr>
              <a:t>void</a:t>
            </a:r>
            <a:r>
              <a:rPr lang="fr-FR" sz="1400" b="1" i="0" u="none" strike="noStrike" kern="1200">
                <a:ln>
                  <a:noFill/>
                </a:ln>
                <a:latin typeface="Courier New" pitchFamily="49"/>
                <a:ea typeface="Andale Sans UI" pitchFamily="2"/>
                <a:cs typeface="Tahoma" pitchFamily="2"/>
              </a:rPr>
              <a:t> main(String[] </a:t>
            </a:r>
            <a:r>
              <a:rPr lang="fr-FR" sz="1400" b="1" i="0" u="none" strike="noStrike" kern="1200" err="1">
                <a:ln>
                  <a:noFill/>
                </a:ln>
                <a:latin typeface="Courier New" pitchFamily="49"/>
                <a:ea typeface="Andale Sans UI" pitchFamily="2"/>
                <a:cs typeface="Tahoma" pitchFamily="2"/>
              </a:rPr>
              <a:t>args</a:t>
            </a:r>
            <a:r>
              <a:rPr lang="fr-FR" sz="1400" b="1" i="0" u="none" strike="noStrike" kern="1200">
                <a:ln>
                  <a:noFill/>
                </a:ln>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r>
              <a:rPr lang="fr-FR" sz="1400" b="1" i="0" u="none" strike="noStrike" kern="1200">
                <a:ln>
                  <a:noFill/>
                </a:ln>
                <a:solidFill>
                  <a:srgbClr val="DC2300"/>
                </a:solidFill>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System.out.println("Hello");</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System.out.println("World");</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r>
              <a:rPr lang="fr-FR" sz="1400" b="1" i="0" u="none" strike="noStrike" kern="1200">
                <a:ln>
                  <a:noFill/>
                </a:ln>
                <a:solidFill>
                  <a:srgbClr val="DC2300"/>
                </a:solidFill>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  }</a:t>
            </a:r>
          </a:p>
          <a:p>
            <a:pPr marL="0" marR="0" lvl="0" indent="0" algn="l"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noProof="0" smtClean="0"/>
              <a:t>Exercise : sequence vs. parallelism</a:t>
            </a:r>
            <a:endParaRPr lang="en-US" noProof="0"/>
          </a:p>
        </p:txBody>
      </p:sp>
      <p:grpSp>
        <p:nvGrpSpPr>
          <p:cNvPr id="4" name="Group 3"/>
          <p:cNvGrpSpPr/>
          <p:nvPr/>
        </p:nvGrpSpPr>
        <p:grpSpPr>
          <a:xfrm>
            <a:off x="2700000" y="3022560"/>
            <a:ext cx="5220000" cy="2809440"/>
            <a:chOff x="2700000" y="3022560"/>
            <a:chExt cx="5220000" cy="2809440"/>
          </a:xfrm>
        </p:grpSpPr>
        <p:sp>
          <p:nvSpPr>
            <p:cNvPr id="5" name="Rectangle 4"/>
            <p:cNvSpPr/>
            <p:nvPr/>
          </p:nvSpPr>
          <p:spPr>
            <a:xfrm>
              <a:off x="2700000" y="3022560"/>
              <a:ext cx="5220000" cy="2809440"/>
            </a:xfrm>
            <a:prstGeom prst="rect">
              <a:avLst/>
            </a:prstGeom>
            <a:solidFill>
              <a:srgbClr val="FFFFCC"/>
            </a:solidFill>
            <a:ln w="0">
              <a:solidFill>
                <a:srgbClr val="000000"/>
              </a:solidFill>
              <a:prstDash val="solid"/>
            </a:ln>
          </p:spPr>
          <p:txBody>
            <a:bodyPr vert="horz" lIns="36000" tIns="36000" rIns="36000" bIns="36000" anchor="t"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public class HelloWorld</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public static void main(String[] args)</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a:t>
              </a:r>
              <a:r>
                <a:rPr lang="en-US" sz="1600" b="1" i="0" u="none" strike="noStrike" kern="1200" smtClean="0">
                  <a:ln>
                    <a:noFill/>
                  </a:ln>
                  <a:solidFill>
                    <a:srgbClr val="DC2300"/>
                  </a:solidFill>
                  <a:latin typeface="Courier New" pitchFamily="49"/>
                  <a:ea typeface="Andale Sans UI" pitchFamily="2"/>
                  <a:cs typeface="Tahoma" pitchFamily="2"/>
                </a:rPr>
                <a:t>System.out.println("Start");</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 System.out.println("Hello");</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 System.out.println("World");</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a:t>
              </a:r>
              <a:r>
                <a:rPr lang="en-US" sz="1600" b="1" i="0" u="none" strike="noStrike" kern="1200" smtClean="0">
                  <a:ln>
                    <a:noFill/>
                  </a:ln>
                  <a:solidFill>
                    <a:srgbClr val="DC2300"/>
                  </a:solidFill>
                  <a:latin typeface="Courier New" pitchFamily="49"/>
                  <a:ea typeface="Andale Sans UI" pitchFamily="2"/>
                  <a:cs typeface="Tahoma" pitchFamily="2"/>
                </a:rPr>
                <a:t>System.out.println("End");</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  }</a:t>
              </a:r>
            </a:p>
            <a:p>
              <a:pPr marL="0" marR="0" lvl="0" indent="0" algn="l" rtl="0" hangingPunct="0">
                <a:lnSpc>
                  <a:spcPct val="100000"/>
                </a:lnSpc>
                <a:spcBef>
                  <a:spcPts val="0"/>
                </a:spcBef>
                <a:spcAft>
                  <a:spcPts val="0"/>
                </a:spcAft>
                <a:buNone/>
                <a:tabLst/>
              </a:pPr>
              <a:r>
                <a:rPr lang="en-US" sz="1600" b="1" i="0" u="none" strike="noStrike" kern="1200" smtClean="0">
                  <a:ln>
                    <a:noFill/>
                  </a:ln>
                  <a:latin typeface="Courier New" pitchFamily="49"/>
                  <a:ea typeface="Andale Sans UI" pitchFamily="2"/>
                  <a:cs typeface="Tahoma" pitchFamily="2"/>
                </a:rPr>
                <a:t>}</a:t>
              </a:r>
              <a:endParaRPr lang="en-US" sz="1600" b="1" i="0" u="none" strike="noStrike" kern="1200">
                <a:ln>
                  <a:noFill/>
                </a:ln>
                <a:latin typeface="Courier New" pitchFamily="49"/>
                <a:ea typeface="Andale Sans UI" pitchFamily="2"/>
                <a:cs typeface="Tahoma" pitchFamily="2"/>
              </a:endParaRPr>
            </a:p>
          </p:txBody>
        </p:sp>
        <p:sp>
          <p:nvSpPr>
            <p:cNvPr id="6" name="Freeform 5"/>
            <p:cNvSpPr/>
            <p:nvPr/>
          </p:nvSpPr>
          <p:spPr>
            <a:xfrm>
              <a:off x="2887200" y="3922200"/>
              <a:ext cx="3988800" cy="35856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36000">
              <a:solidFill>
                <a:srgbClr val="B80047"/>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7" name="Freeform 6"/>
            <p:cNvSpPr/>
            <p:nvPr/>
          </p:nvSpPr>
          <p:spPr>
            <a:xfrm>
              <a:off x="2887200" y="3922200"/>
              <a:ext cx="3988800" cy="35856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36000">
              <a:solidFill>
                <a:srgbClr val="B80047"/>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8" name="Freeform 7"/>
            <p:cNvSpPr/>
            <p:nvPr/>
          </p:nvSpPr>
          <p:spPr>
            <a:xfrm>
              <a:off x="2887200" y="5074200"/>
              <a:ext cx="3988800" cy="35856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36000">
              <a:solidFill>
                <a:srgbClr val="B80047"/>
              </a:solidFill>
              <a:prstDash val="solid"/>
            </a:ln>
          </p:spPr>
          <p:txBody>
            <a:bodyPr vert="horz" lIns="108000" tIns="63000" rIns="108000" bIns="63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sp>
        <p:nvSpPr>
          <p:cNvPr id="9" name="Content Placeholder 8"/>
          <p:cNvSpPr>
            <a:spLocks noGrp="1"/>
          </p:cNvSpPr>
          <p:nvPr>
            <p:ph idx="1"/>
          </p:nvPr>
        </p:nvSpPr>
        <p:spPr/>
        <p:txBody>
          <a:bodyPr/>
          <a:lstStyle/>
          <a:p>
            <a:pPr lvl="0">
              <a:buFont typeface="Arial" pitchFamily="34" charset="0"/>
              <a:buChar char="•"/>
            </a:pPr>
            <a:r>
              <a:rPr lang="en-US" noProof="0" dirty="0" smtClean="0"/>
              <a:t>Open </a:t>
            </a:r>
            <a:r>
              <a:rPr lang="en-US" b="0" noProof="0" dirty="0" err="1" smtClean="0">
                <a:solidFill>
                  <a:srgbClr val="B80047"/>
                </a:solidFill>
              </a:rPr>
              <a:t>HelloWorld.apx</a:t>
            </a:r>
            <a:r>
              <a:rPr lang="en-US" noProof="0" dirty="0" smtClean="0"/>
              <a:t> in the </a:t>
            </a:r>
            <a:r>
              <a:rPr lang="en-US" b="0" noProof="0" dirty="0" err="1" smtClean="0">
                <a:solidFill>
                  <a:srgbClr val="B80047"/>
                </a:solidFill>
              </a:rPr>
              <a:t>com.ateji.px.training.intro.hello</a:t>
            </a:r>
            <a:r>
              <a:rPr lang="en-US" b="0" noProof="0" dirty="0" smtClean="0">
                <a:solidFill>
                  <a:srgbClr val="B80047"/>
                </a:solidFill>
              </a:rPr>
              <a:t> </a:t>
            </a:r>
            <a:r>
              <a:rPr lang="en-US" noProof="0" dirty="0" smtClean="0"/>
              <a:t>package</a:t>
            </a:r>
          </a:p>
          <a:p>
            <a:pPr lvl="0">
              <a:buFont typeface="Arial" pitchFamily="34" charset="0"/>
              <a:buChar char="•"/>
            </a:pPr>
            <a:r>
              <a:rPr lang="en-US" noProof="0" dirty="0" smtClean="0"/>
              <a:t>Add two new messages</a:t>
            </a:r>
          </a:p>
          <a:p>
            <a:pPr lvl="1">
              <a:buNone/>
            </a:pP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lvl="0">
              <a:buFont typeface="Arial" pitchFamily="34" charset="0"/>
              <a:buChar char="•"/>
            </a:pPr>
            <a:r>
              <a:rPr lang="en-US" noProof="0" dirty="0" smtClean="0"/>
              <a:t>Run this program multiple times</a:t>
            </a:r>
          </a:p>
          <a:p>
            <a:pPr lvl="0">
              <a:buFont typeface="Arial" pitchFamily="34" charset="0"/>
              <a:buChar char="•"/>
            </a:pPr>
            <a:r>
              <a:rPr lang="en-US" noProof="0" dirty="0" smtClean="0"/>
              <a:t>What do you observe?</a:t>
            </a:r>
          </a:p>
          <a:p>
            <a:endParaRPr lang="en-US" noProof="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000" y="1908000"/>
            <a:ext cx="7830000" cy="5112000"/>
          </a:xfrm>
          <a:prstGeom prst="rect">
            <a:avLst/>
          </a:prstGeom>
          <a:solidFill>
            <a:srgbClr val="FFFFCC"/>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3" name="Title 2"/>
          <p:cNvSpPr txBox="1">
            <a:spLocks noGrp="1"/>
          </p:cNvSpPr>
          <p:nvPr>
            <p:ph type="title"/>
          </p:nvPr>
        </p:nvSpPr>
        <p:spPr>
          <a:xfrm>
            <a:off x="503238" y="421847"/>
            <a:ext cx="9069387" cy="515206"/>
          </a:xfrm>
        </p:spPr>
        <p:txBody>
          <a:bodyPr wrap="square">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600" noProof="0" smtClean="0"/>
              <a:t>Graphical view of the New “Hello World”</a:t>
            </a:r>
            <a:endParaRPr lang="en-US" sz="3600" noProof="0"/>
          </a:p>
        </p:txBody>
      </p:sp>
      <p:sp>
        <p:nvSpPr>
          <p:cNvPr id="18" name="Content Placeholder 17"/>
          <p:cNvSpPr>
            <a:spLocks noGrp="1"/>
          </p:cNvSpPr>
          <p:nvPr>
            <p:ph idx="1"/>
          </p:nvPr>
        </p:nvSpPr>
        <p:spPr>
          <a:xfrm>
            <a:off x="503238" y="1341437"/>
            <a:ext cx="9069387" cy="4987925"/>
          </a:xfrm>
        </p:spPr>
        <p:txBody>
          <a:bodyPr/>
          <a:lstStyle/>
          <a:p>
            <a:r>
              <a:rPr lang="en-US" noProof="0" dirty="0" smtClean="0"/>
              <a:t>Sequential code before and after the parallel block:</a:t>
            </a:r>
            <a:endParaRPr lang="en-US" noProof="0" dirty="0"/>
          </a:p>
        </p:txBody>
      </p:sp>
      <p:sp>
        <p:nvSpPr>
          <p:cNvPr id="4" name="Straight Connector 3"/>
          <p:cNvSpPr/>
          <p:nvPr/>
        </p:nvSpPr>
        <p:spPr>
          <a:xfrm>
            <a:off x="4806000" y="2142000"/>
            <a:ext cx="0" cy="63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 name="Straight Connector 4"/>
          <p:cNvSpPr/>
          <p:nvPr/>
        </p:nvSpPr>
        <p:spPr>
          <a:xfrm>
            <a:off x="6750000" y="3042000"/>
            <a:ext cx="0" cy="279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 name="Straight Connector 5"/>
          <p:cNvSpPr/>
          <p:nvPr/>
        </p:nvSpPr>
        <p:spPr>
          <a:xfrm>
            <a:off x="2880000" y="3060000"/>
            <a:ext cx="0" cy="270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7" name="Straight Connector 6"/>
          <p:cNvSpPr/>
          <p:nvPr/>
        </p:nvSpPr>
        <p:spPr>
          <a:xfrm>
            <a:off x="4806000" y="6102000"/>
            <a:ext cx="0" cy="72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cxnSp>
        <p:nvCxnSpPr>
          <p:cNvPr id="9" name="Straight Arrow Connector 8"/>
          <p:cNvCxnSpPr>
            <a:endCxn id="6" idx="0"/>
          </p:cNvCxnSpPr>
          <p:nvPr/>
        </p:nvCxnSpPr>
        <p:spPr>
          <a:xfrm rot="10800000" flipV="1">
            <a:off x="2880000" y="2772000"/>
            <a:ext cx="1926000" cy="288000"/>
          </a:xfrm>
          <a:prstGeom prst="straightConnector1">
            <a:avLst/>
          </a:prstGeom>
          <a:noFill/>
          <a:ln w="0">
            <a:solidFill>
              <a:srgbClr val="000000"/>
            </a:solidFill>
            <a:prstDash val="solid"/>
            <a:tailEnd type="arrow"/>
          </a:ln>
        </p:spPr>
      </p:cxnSp>
      <p:cxnSp>
        <p:nvCxnSpPr>
          <p:cNvPr id="10" name="Straight Arrow Connector 9"/>
          <p:cNvCxnSpPr/>
          <p:nvPr/>
        </p:nvCxnSpPr>
        <p:spPr>
          <a:xfrm>
            <a:off x="4806000" y="2772000"/>
            <a:ext cx="1944000" cy="270000"/>
          </a:xfrm>
          <a:prstGeom prst="straightConnector1">
            <a:avLst/>
          </a:prstGeom>
          <a:noFill/>
          <a:ln w="0">
            <a:solidFill>
              <a:srgbClr val="000000"/>
            </a:solidFill>
            <a:prstDash val="solid"/>
            <a:tailEnd type="arrow"/>
          </a:ln>
        </p:spPr>
      </p:cxnSp>
      <p:cxnSp>
        <p:nvCxnSpPr>
          <p:cNvPr id="11" name="Straight Arrow Connector 10"/>
          <p:cNvCxnSpPr/>
          <p:nvPr/>
        </p:nvCxnSpPr>
        <p:spPr>
          <a:xfrm>
            <a:off x="2880000" y="5760000"/>
            <a:ext cx="1926000" cy="342000"/>
          </a:xfrm>
          <a:prstGeom prst="straightConnector1">
            <a:avLst/>
          </a:prstGeom>
          <a:noFill/>
          <a:ln w="0">
            <a:solidFill>
              <a:srgbClr val="000000"/>
            </a:solidFill>
            <a:prstDash val="solid"/>
            <a:tailEnd type="arrow"/>
          </a:ln>
        </p:spPr>
      </p:cxnSp>
      <p:cxnSp>
        <p:nvCxnSpPr>
          <p:cNvPr id="12" name="Straight Arrow Connector 11"/>
          <p:cNvCxnSpPr>
            <a:endCxn id="7" idx="0"/>
          </p:cNvCxnSpPr>
          <p:nvPr/>
        </p:nvCxnSpPr>
        <p:spPr>
          <a:xfrm rot="10800000" flipV="1">
            <a:off x="4806000" y="5832000"/>
            <a:ext cx="1944000" cy="270000"/>
          </a:xfrm>
          <a:prstGeom prst="straightConnector1">
            <a:avLst/>
          </a:prstGeom>
          <a:noFill/>
          <a:ln w="0">
            <a:solidFill>
              <a:srgbClr val="000000"/>
            </a:solidFill>
            <a:prstDash val="solid"/>
            <a:tailEnd type="arrow"/>
          </a:ln>
        </p:spPr>
      </p:cxnSp>
      <p:sp>
        <p:nvSpPr>
          <p:cNvPr id="13" name="TextBox 12"/>
          <p:cNvSpPr txBox="1"/>
          <p:nvPr/>
        </p:nvSpPr>
        <p:spPr>
          <a:xfrm>
            <a:off x="5256000" y="4262400"/>
            <a:ext cx="295308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1" i="0" u="none" strike="noStrike" kern="1200" smtClean="0">
                <a:ln>
                  <a:noFill/>
                </a:ln>
                <a:latin typeface="Courier New" pitchFamily="49"/>
                <a:ea typeface="Andale Sans UI" pitchFamily="2"/>
                <a:cs typeface="Tahoma" pitchFamily="2"/>
              </a:rPr>
              <a:t>System.out.println(</a:t>
            </a:r>
            <a:r>
              <a:rPr lang="en-US" sz="1400" b="1" i="0" u="none" strike="noStrike" kern="1200" smtClean="0">
                <a:ln>
                  <a:noFill/>
                </a:ln>
                <a:latin typeface="Courier New" pitchFamily="49"/>
                <a:ea typeface="Arial" pitchFamily="34"/>
                <a:cs typeface="Arial" pitchFamily="34"/>
              </a:rPr>
              <a:t>"World")</a:t>
            </a:r>
            <a:endParaRPr lang="en-US" sz="1400" b="1" i="0" u="none" strike="noStrike" kern="1200">
              <a:ln>
                <a:noFill/>
              </a:ln>
              <a:latin typeface="Courier New" pitchFamily="49"/>
              <a:ea typeface="Arial" pitchFamily="34"/>
              <a:cs typeface="Arial" pitchFamily="34"/>
            </a:endParaRPr>
          </a:p>
        </p:txBody>
      </p:sp>
      <p:sp>
        <p:nvSpPr>
          <p:cNvPr id="14" name="TextBox 13"/>
          <p:cNvSpPr txBox="1"/>
          <p:nvPr/>
        </p:nvSpPr>
        <p:spPr>
          <a:xfrm>
            <a:off x="3060000" y="6256440"/>
            <a:ext cx="3501719" cy="33156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1" i="0" u="none" strike="noStrike" kern="1200" smtClean="0">
                <a:ln>
                  <a:noFill/>
                </a:ln>
                <a:solidFill>
                  <a:srgbClr val="DC2300"/>
                </a:solidFill>
                <a:latin typeface="Courier New" pitchFamily="49"/>
                <a:ea typeface="Andale Sans UI" pitchFamily="2"/>
                <a:cs typeface="Tahoma" pitchFamily="2"/>
              </a:rPr>
              <a:t>System.out.println(</a:t>
            </a:r>
            <a:r>
              <a:rPr lang="en-US" sz="1800" b="1" i="0" u="none" strike="noStrike" kern="1200" smtClean="0">
                <a:ln>
                  <a:noFill/>
                </a:ln>
                <a:solidFill>
                  <a:srgbClr val="DC2300"/>
                </a:solidFill>
                <a:latin typeface="Courier New" pitchFamily="49"/>
                <a:ea typeface="Arial" pitchFamily="34"/>
                <a:cs typeface="Arial" pitchFamily="34"/>
              </a:rPr>
              <a:t>"End")</a:t>
            </a:r>
            <a:endParaRPr lang="en-US" sz="1800" b="1" i="0" u="none" strike="noStrike" kern="1200">
              <a:ln>
                <a:noFill/>
              </a:ln>
              <a:solidFill>
                <a:srgbClr val="DC2300"/>
              </a:solidFill>
              <a:latin typeface="Courier New" pitchFamily="49"/>
              <a:ea typeface="Arial" pitchFamily="34"/>
              <a:cs typeface="Arial" pitchFamily="34"/>
            </a:endParaRPr>
          </a:p>
        </p:txBody>
      </p:sp>
      <p:sp>
        <p:nvSpPr>
          <p:cNvPr id="15" name="TextBox 14"/>
          <p:cNvSpPr txBox="1"/>
          <p:nvPr/>
        </p:nvSpPr>
        <p:spPr>
          <a:xfrm>
            <a:off x="1492919" y="4262400"/>
            <a:ext cx="295308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1" i="0" u="none" strike="noStrike" kern="1200" smtClean="0">
                <a:ln>
                  <a:noFill/>
                </a:ln>
                <a:latin typeface="Courier New" pitchFamily="49"/>
                <a:ea typeface="Andale Sans UI" pitchFamily="2"/>
                <a:cs typeface="Tahoma" pitchFamily="2"/>
              </a:rPr>
              <a:t>System.out.println(</a:t>
            </a:r>
            <a:r>
              <a:rPr lang="en-US" sz="1400" b="1" i="0" u="none" strike="noStrike" kern="1200" smtClean="0">
                <a:ln>
                  <a:noFill/>
                </a:ln>
                <a:latin typeface="Courier New" pitchFamily="49"/>
                <a:ea typeface="Arial" pitchFamily="34"/>
                <a:cs typeface="Arial" pitchFamily="34"/>
              </a:rPr>
              <a:t>"Hello")</a:t>
            </a:r>
            <a:endParaRPr lang="en-US" sz="1400" b="1" i="0" u="none" strike="noStrike" kern="1200">
              <a:ln>
                <a:noFill/>
              </a:ln>
              <a:latin typeface="Courier New" pitchFamily="49"/>
              <a:ea typeface="Arial" pitchFamily="34"/>
              <a:cs typeface="Arial" pitchFamily="34"/>
            </a:endParaRPr>
          </a:p>
        </p:txBody>
      </p:sp>
      <p:sp>
        <p:nvSpPr>
          <p:cNvPr id="16" name="TextBox 15"/>
          <p:cNvSpPr txBox="1"/>
          <p:nvPr/>
        </p:nvSpPr>
        <p:spPr>
          <a:xfrm>
            <a:off x="2919959" y="2322000"/>
            <a:ext cx="3776040" cy="33156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1" i="0" u="none" strike="noStrike" kern="1200" smtClean="0">
                <a:ln>
                  <a:noFill/>
                </a:ln>
                <a:solidFill>
                  <a:srgbClr val="DC2300"/>
                </a:solidFill>
                <a:latin typeface="Courier New" pitchFamily="49"/>
                <a:ea typeface="Andale Sans UI" pitchFamily="2"/>
                <a:cs typeface="Tahoma" pitchFamily="2"/>
              </a:rPr>
              <a:t>System.out.println(</a:t>
            </a:r>
            <a:r>
              <a:rPr lang="en-US" sz="1800" b="1" i="0" u="none" strike="noStrike" kern="1200" smtClean="0">
                <a:ln>
                  <a:noFill/>
                </a:ln>
                <a:solidFill>
                  <a:srgbClr val="DC2300"/>
                </a:solidFill>
                <a:latin typeface="Courier New" pitchFamily="49"/>
                <a:ea typeface="Arial" pitchFamily="34"/>
                <a:cs typeface="Arial" pitchFamily="34"/>
              </a:rPr>
              <a:t>"Start")</a:t>
            </a:r>
            <a:endParaRPr lang="en-US" sz="1800" b="1" i="0" u="none" strike="noStrike" kern="1200">
              <a:ln>
                <a:noFill/>
              </a:ln>
              <a:solidFill>
                <a:srgbClr val="DC2300"/>
              </a:solidFill>
              <a:latin typeface="Courier New" pitchFamily="49"/>
              <a:ea typeface="Arial" pitchFamily="34"/>
              <a:cs typeface="Arial" pitchFamily="34"/>
            </a:endParaRPr>
          </a:p>
        </p:txBody>
      </p:sp>
      <p:sp>
        <p:nvSpPr>
          <p:cNvPr id="19" name="Straight Connector 18"/>
          <p:cNvSpPr/>
          <p:nvPr/>
        </p:nvSpPr>
        <p:spPr>
          <a:xfrm>
            <a:off x="1230312" y="3410400"/>
            <a:ext cx="0" cy="2430000"/>
          </a:xfrm>
          <a:prstGeom prst="line">
            <a:avLst/>
          </a:prstGeom>
          <a:noFill/>
          <a:ln w="28575">
            <a:solidFill>
              <a:srgbClr val="000000"/>
            </a:solidFill>
            <a:custDash>
              <a:ds d="144567" sp="144567"/>
              <a:ds d="144567" sp="144567"/>
            </a:custDash>
            <a:tailEnd type="arrow"/>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400" b="0" i="0" u="none" strike="noStrike" kern="1200" dirty="0" smtClean="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r>
              <a:rPr lang="en-US" sz="1400" b="0" i="0" u="none" strike="noStrike" kern="1200" dirty="0" smtClean="0">
                <a:ln>
                  <a:noFill/>
                </a:ln>
                <a:latin typeface="Arial" pitchFamily="18"/>
                <a:ea typeface="Andale Sans UI" pitchFamily="2"/>
                <a:cs typeface="Tahoma" pitchFamily="2"/>
              </a:rPr>
              <a:t>Execution</a:t>
            </a:r>
          </a:p>
          <a:p>
            <a:pPr marL="0" marR="0" lvl="0" indent="0" algn="ctr" rtl="0" hangingPunct="0">
              <a:lnSpc>
                <a:spcPct val="100000"/>
              </a:lnSpc>
              <a:spcBef>
                <a:spcPts val="0"/>
              </a:spcBef>
              <a:spcAft>
                <a:spcPts val="0"/>
              </a:spcAft>
              <a:buNone/>
              <a:tabLst/>
            </a:pPr>
            <a:r>
              <a:rPr lang="en-US" sz="1400" dirty="0" smtClean="0">
                <a:latin typeface="Arial" pitchFamily="18"/>
                <a:ea typeface="Andale Sans UI" pitchFamily="2"/>
                <a:cs typeface="Tahoma" pitchFamily="2"/>
              </a:rPr>
              <a:t>Progress</a:t>
            </a:r>
          </a:p>
          <a:p>
            <a:pPr marL="0" marR="0" lvl="0" indent="0" algn="ctr" rtl="0" hangingPunct="0">
              <a:lnSpc>
                <a:spcPct val="100000"/>
              </a:lnSpc>
              <a:spcBef>
                <a:spcPts val="0"/>
              </a:spcBef>
              <a:spcAft>
                <a:spcPts val="0"/>
              </a:spcAft>
              <a:buNone/>
              <a:tabLst/>
            </a:pPr>
            <a:endParaRPr lang="en-US" sz="1400" b="0" i="0" u="none" strike="noStrike" kern="1200" dirty="0" smtClean="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en-US" sz="1400" dirty="0" smtClean="0">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en-US" sz="1400" b="0" i="0" u="none" strike="noStrike" kern="1200" dirty="0" smtClean="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en-US" sz="1400" b="0" i="0" u="none" strike="noStrike" kern="1200" dirty="0">
              <a:ln>
                <a:noFill/>
              </a:ln>
              <a:latin typeface="Arial" pitchFamily="18"/>
              <a:ea typeface="Andale Sans UI" pitchFamily="2"/>
              <a:cs typeface="Tahoma" pitchFamily="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Exercise: adding more parallelism</a:t>
            </a:r>
          </a:p>
        </p:txBody>
      </p:sp>
      <p:sp>
        <p:nvSpPr>
          <p:cNvPr id="27651" name="Rectangle 2"/>
          <p:cNvSpPr>
            <a:spLocks noGrp="1" noChangeArrowheads="1"/>
          </p:cNvSpPr>
          <p:nvPr>
            <p:ph type="body" idx="1"/>
          </p:nvPr>
        </p:nvSpPr>
        <p:spPr>
          <a:xfrm>
            <a:off x="269875" y="1552575"/>
            <a:ext cx="9629775" cy="54832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Add a third parallel branch to the first two</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Open</a:t>
            </a:r>
            <a:r>
              <a:rPr lang="en-US" noProof="0" dirty="0" smtClean="0">
                <a:latin typeface="Courier New" pitchFamily="49" charset="0"/>
              </a:rPr>
              <a:t> </a:t>
            </a:r>
            <a:r>
              <a:rPr lang="en-US" b="1" noProof="0" dirty="0" err="1" smtClean="0">
                <a:solidFill>
                  <a:srgbClr val="B80047"/>
                </a:solidFill>
                <a:latin typeface="Courier New" pitchFamily="49" charset="0"/>
              </a:rPr>
              <a:t>com.ateji.px.training.helloparallelworld</a:t>
            </a: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Did the program behavior change?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More parallelism = more degrees of freedom </a:t>
            </a:r>
          </a:p>
        </p:txBody>
      </p:sp>
      <p:sp>
        <p:nvSpPr>
          <p:cNvPr id="27652" name="AutoShape 3"/>
          <p:cNvSpPr>
            <a:spLocks noChangeArrowheads="1"/>
          </p:cNvSpPr>
          <p:nvPr/>
        </p:nvSpPr>
        <p:spPr bwMode="auto">
          <a:xfrm>
            <a:off x="2195513" y="2560637"/>
            <a:ext cx="5219700" cy="3097212"/>
          </a:xfrm>
          <a:prstGeom prst="roundRect">
            <a:avLst>
              <a:gd name="adj" fmla="val 51"/>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public class </a:t>
            </a:r>
            <a:r>
              <a:rPr lang="en-US" sz="1600" b="1" err="1" smtClean="0">
                <a:solidFill>
                  <a:srgbClr val="000000"/>
                </a:solidFill>
                <a:latin typeface="Courier New" pitchFamily="49" charset="0"/>
              </a:rPr>
              <a:t>HelloWorld</a:t>
            </a: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public static void main(String[] </a:t>
            </a:r>
            <a:r>
              <a:rPr lang="en-US" sz="1600" b="1" err="1" smtClean="0">
                <a:solidFill>
                  <a:srgbClr val="000000"/>
                </a:solidFill>
                <a:latin typeface="Courier New" pitchFamily="49" charset="0"/>
              </a:rPr>
              <a:t>args</a:t>
            </a: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r>
              <a:rPr lang="en-US" sz="1600" b="1" err="1" smtClean="0">
                <a:solidFill>
                  <a:srgbClr val="000000"/>
                </a:solidFill>
                <a:latin typeface="Courier New" pitchFamily="49" charset="0"/>
              </a:rPr>
              <a:t>System.out.println</a:t>
            </a:r>
            <a:r>
              <a:rPr lang="en-US" sz="1600" b="1" smtClean="0">
                <a:solidFill>
                  <a:srgbClr val="000000"/>
                </a:solidFill>
                <a:latin typeface="Courier New" pitchFamily="49" charset="0"/>
              </a:rPr>
              <a:t>("Start");</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 </a:t>
            </a:r>
            <a:r>
              <a:rPr lang="en-US" sz="1600" b="1" err="1" smtClean="0">
                <a:solidFill>
                  <a:srgbClr val="000000"/>
                </a:solidFill>
                <a:latin typeface="Courier New" pitchFamily="49" charset="0"/>
              </a:rPr>
              <a:t>System.out.println</a:t>
            </a:r>
            <a:r>
              <a:rPr lang="en-US" sz="1600" b="1" smtClean="0">
                <a:solidFill>
                  <a:srgbClr val="000000"/>
                </a:solidFill>
                <a:latin typeface="Courier New" pitchFamily="49" charset="0"/>
              </a:rPr>
              <a:t>("Hello");</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r>
              <a:rPr lang="en-US" sz="1600" b="1" smtClean="0">
                <a:solidFill>
                  <a:srgbClr val="DC2300"/>
                </a:solidFill>
                <a:latin typeface="Courier New" pitchFamily="49" charset="0"/>
              </a:rPr>
              <a:t>|| </a:t>
            </a:r>
            <a:r>
              <a:rPr lang="en-US" sz="1600" b="1" err="1" smtClean="0">
                <a:solidFill>
                  <a:srgbClr val="DC2300"/>
                </a:solidFill>
                <a:latin typeface="Courier New" pitchFamily="49" charset="0"/>
              </a:rPr>
              <a:t>System.out.println</a:t>
            </a:r>
            <a:r>
              <a:rPr lang="en-US" sz="1600" b="1" smtClean="0">
                <a:solidFill>
                  <a:srgbClr val="DC2300"/>
                </a:solidFill>
                <a:latin typeface="Courier New" pitchFamily="49" charset="0"/>
              </a:rPr>
              <a:t>("Parallel");</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 </a:t>
            </a:r>
            <a:r>
              <a:rPr lang="en-US" sz="1600" b="1" err="1" smtClean="0">
                <a:solidFill>
                  <a:srgbClr val="000000"/>
                </a:solidFill>
                <a:latin typeface="Courier New" pitchFamily="49" charset="0"/>
              </a:rPr>
              <a:t>System.out.println</a:t>
            </a:r>
            <a:r>
              <a:rPr lang="en-US" sz="1600" b="1" smtClean="0">
                <a:solidFill>
                  <a:srgbClr val="000000"/>
                </a:solidFill>
                <a:latin typeface="Courier New" pitchFamily="49" charset="0"/>
              </a:rPr>
              <a:t>("World");</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r>
              <a:rPr lang="en-US" sz="1600" b="1" err="1" smtClean="0">
                <a:solidFill>
                  <a:srgbClr val="000000"/>
                </a:solidFill>
                <a:latin typeface="Courier New" pitchFamily="49" charset="0"/>
              </a:rPr>
              <a:t>System.out.println</a:t>
            </a:r>
            <a:r>
              <a:rPr lang="en-US" sz="1600" b="1" smtClean="0">
                <a:solidFill>
                  <a:srgbClr val="000000"/>
                </a:solidFill>
                <a:latin typeface="Courier New" pitchFamily="49" charset="0"/>
              </a:rPr>
              <a:t>("End");</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
        <p:nvSpPr>
          <p:cNvPr id="27653" name="Oval 4"/>
          <p:cNvSpPr>
            <a:spLocks noChangeArrowheads="1"/>
          </p:cNvSpPr>
          <p:nvPr/>
        </p:nvSpPr>
        <p:spPr bwMode="auto">
          <a:xfrm>
            <a:off x="2727325" y="4030662"/>
            <a:ext cx="4832350" cy="358775"/>
          </a:xfrm>
          <a:prstGeom prst="ellipse">
            <a:avLst/>
          </a:prstGeom>
          <a:noFill/>
          <a:ln w="36000">
            <a:solidFill>
              <a:srgbClr val="B80047"/>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Course Agenda (day 2)</a:t>
            </a:r>
          </a:p>
        </p:txBody>
      </p:sp>
      <p:graphicFrame>
        <p:nvGraphicFramePr>
          <p:cNvPr id="2" name="Group 2"/>
          <p:cNvGraphicFramePr>
            <a:graphicFrameLocks noGrp="1"/>
          </p:cNvGraphicFramePr>
          <p:nvPr>
            <p:extLst>
              <p:ext uri="{D42A27DB-BD31-4B8C-83A1-F6EECF244321}">
                <p14:modId xmlns:p14="http://schemas.microsoft.com/office/powerpoint/2010/main" val="3376703197"/>
              </p:ext>
            </p:extLst>
          </p:nvPr>
        </p:nvGraphicFramePr>
        <p:xfrm>
          <a:off x="441325" y="1085850"/>
          <a:ext cx="9083675" cy="2643764"/>
        </p:xfrm>
        <a:graphic>
          <a:graphicData uri="http://schemas.openxmlformats.org/drawingml/2006/table">
            <a:tbl>
              <a:tblPr/>
              <a:tblGrid>
                <a:gridCol w="1641475"/>
                <a:gridCol w="7442200"/>
              </a:tblGrid>
              <a:tr h="11572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  </a:t>
                      </a:r>
                      <a:r>
                        <a:rPr kumimoji="0" lang="en-US" sz="1800" b="1" i="0" u="none" strike="noStrike" cap="none" normalizeH="0" baseline="0" noProof="0" dirty="0" smtClean="0">
                          <a:ln>
                            <a:noFill/>
                          </a:ln>
                          <a:solidFill>
                            <a:srgbClr val="008000"/>
                          </a:solidFill>
                          <a:effectLst/>
                          <a:latin typeface="Arial" charset="0"/>
                          <a:cs typeface="Arial Unicode MS" charset="0"/>
                        </a:rPr>
                        <a:t>9:00 – 10:30</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8000"/>
                          </a:solidFill>
                          <a:effectLst/>
                          <a:latin typeface="Arial" charset="0"/>
                          <a:cs typeface="Arial Unicode MS" charset="0"/>
                        </a:rPr>
                        <a:t>Ateji PX on GPUs</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GPUs: where, why, how?</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Ateji PX for Java on GPU: Installation and first use</a:t>
                      </a:r>
                    </a:p>
                    <a:p>
                      <a:pPr marL="0" marR="0" lvl="0" indent="0" algn="ctr" defTabSz="449263" rtl="0" eaLnBrk="1" fontAlgn="base" latinLnBrk="0" hangingPunct="0">
                        <a:lnSpc>
                          <a:spcPct val="93000"/>
                        </a:lnSpc>
                        <a:spcBef>
                          <a:spcPct val="0"/>
                        </a:spcBef>
                        <a:spcAft>
                          <a:spcPct val="0"/>
                        </a:spcAft>
                        <a:buClr>
                          <a:srgbClr val="0000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400" b="0" i="0" u="none" strike="noStrike" cap="none" normalizeH="0" baseline="0" noProof="0" dirty="0" smtClean="0">
                          <a:ln>
                            <a:noFill/>
                          </a:ln>
                          <a:solidFill>
                            <a:srgbClr val="000000"/>
                          </a:solidFill>
                          <a:effectLst/>
                          <a:latin typeface="Arial" charset="0"/>
                          <a:cs typeface="Arial Unicode MS" charset="0"/>
                        </a:rPr>
                        <a:t> GPU programming made simple: parallel branches</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571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10:30 – 10:45 </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Break</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10:45 – 12:15 </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Part 2</a:t>
                      </a:r>
                      <a:endParaRPr kumimoji="0" lang="en-US" sz="1400" b="0" i="0" u="none" strike="noStrike" cap="none" normalizeH="0" baseline="0" noProof="0" dirty="0" smtClean="0">
                        <a:ln>
                          <a:noFill/>
                        </a:ln>
                        <a:solidFill>
                          <a:srgbClr val="000000"/>
                        </a:solidFill>
                        <a:effectLst/>
                        <a:latin typeface="Arial" charset="0"/>
                        <a:cs typeface="Arial Unicode MS" charset="0"/>
                      </a:endParaRP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57188">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12:15 – 1:45 </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800" b="1" i="0" u="none" strike="noStrike" cap="none" normalizeH="0" baseline="0" noProof="0" dirty="0" smtClean="0">
                          <a:ln>
                            <a:noFill/>
                          </a:ln>
                          <a:solidFill>
                            <a:srgbClr val="000000"/>
                          </a:solidFill>
                          <a:effectLst/>
                          <a:latin typeface="Arial" charset="0"/>
                          <a:cs typeface="Arial Unicode MS" charset="0"/>
                        </a:rPr>
                        <a:t>Lunch</a:t>
                      </a:r>
                    </a:p>
                  </a:txBody>
                  <a:tcPr marL="90000" marR="90000" marT="62676" marB="46800"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488029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1"/>
          <p:cNvSpPr>
            <a:spLocks noChangeArrowheads="1"/>
          </p:cNvSpPr>
          <p:nvPr/>
        </p:nvSpPr>
        <p:spPr bwMode="auto">
          <a:xfrm>
            <a:off x="684213" y="1998663"/>
            <a:ext cx="8459787" cy="5111750"/>
          </a:xfrm>
          <a:prstGeom prst="roundRect">
            <a:avLst>
              <a:gd name="adj" fmla="val 28"/>
            </a:avLst>
          </a:prstGeom>
          <a:solidFill>
            <a:srgbClr val="FFFFCC"/>
          </a:solidFill>
          <a:ln w="9525">
            <a:solidFill>
              <a:srgbClr val="000000"/>
            </a:solidFill>
            <a:round/>
            <a:headEnd/>
            <a:tailEnd/>
          </a:ln>
        </p:spPr>
        <p:txBody>
          <a:bodyPr wrap="none" anchor="ctr"/>
          <a:lstStyle/>
          <a:p>
            <a:endParaRPr lang="en-US"/>
          </a:p>
        </p:txBody>
      </p:sp>
      <p:sp>
        <p:nvSpPr>
          <p:cNvPr id="28675" name="Rectangle 2"/>
          <p:cNvSpPr>
            <a:spLocks noGrp="1" noChangeArrowheads="1"/>
          </p:cNvSpPr>
          <p:nvPr>
            <p:ph type="title"/>
          </p:nvPr>
        </p:nvSpPr>
        <p:spPr>
          <a:xfrm>
            <a:off x="360363" y="49213"/>
            <a:ext cx="9215437"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Hello Parallel World:</a:t>
            </a:r>
            <a:br>
              <a:rPr lang="en-US" noProof="0" smtClean="0"/>
            </a:br>
            <a:r>
              <a:rPr lang="en-US" noProof="0" smtClean="0"/>
              <a:t>How it Works</a:t>
            </a:r>
          </a:p>
        </p:txBody>
      </p:sp>
      <p:sp>
        <p:nvSpPr>
          <p:cNvPr id="28676" name="Line 3"/>
          <p:cNvSpPr>
            <a:spLocks noChangeShapeType="1"/>
          </p:cNvSpPr>
          <p:nvPr/>
        </p:nvSpPr>
        <p:spPr bwMode="auto">
          <a:xfrm>
            <a:off x="4824413" y="2268538"/>
            <a:ext cx="1587" cy="701675"/>
          </a:xfrm>
          <a:prstGeom prst="line">
            <a:avLst/>
          </a:prstGeom>
          <a:noFill/>
          <a:ln w="72000">
            <a:solidFill>
              <a:srgbClr val="3DEB3D"/>
            </a:solidFill>
            <a:round/>
            <a:headEnd/>
            <a:tailEnd/>
          </a:ln>
        </p:spPr>
        <p:txBody>
          <a:bodyPr/>
          <a:lstStyle/>
          <a:p>
            <a:endParaRPr lang="en-US"/>
          </a:p>
        </p:txBody>
      </p:sp>
      <p:sp>
        <p:nvSpPr>
          <p:cNvPr id="28677" name="Line 4"/>
          <p:cNvSpPr>
            <a:spLocks noChangeShapeType="1"/>
          </p:cNvSpPr>
          <p:nvPr/>
        </p:nvSpPr>
        <p:spPr bwMode="auto">
          <a:xfrm>
            <a:off x="7451725" y="3240088"/>
            <a:ext cx="1588" cy="2700337"/>
          </a:xfrm>
          <a:prstGeom prst="line">
            <a:avLst/>
          </a:prstGeom>
          <a:noFill/>
          <a:ln w="72000">
            <a:solidFill>
              <a:srgbClr val="3DEB3D"/>
            </a:solidFill>
            <a:round/>
            <a:headEnd/>
            <a:tailEnd/>
          </a:ln>
        </p:spPr>
        <p:txBody>
          <a:bodyPr/>
          <a:lstStyle/>
          <a:p>
            <a:endParaRPr lang="en-US"/>
          </a:p>
        </p:txBody>
      </p:sp>
      <p:sp>
        <p:nvSpPr>
          <p:cNvPr id="28678" name="Line 5"/>
          <p:cNvSpPr>
            <a:spLocks noChangeShapeType="1"/>
          </p:cNvSpPr>
          <p:nvPr/>
        </p:nvSpPr>
        <p:spPr bwMode="auto">
          <a:xfrm>
            <a:off x="2376488" y="3240088"/>
            <a:ext cx="1587" cy="2700337"/>
          </a:xfrm>
          <a:prstGeom prst="line">
            <a:avLst/>
          </a:prstGeom>
          <a:noFill/>
          <a:ln w="72000">
            <a:solidFill>
              <a:srgbClr val="3DEB3D"/>
            </a:solidFill>
            <a:round/>
            <a:headEnd/>
            <a:tailEnd/>
          </a:ln>
        </p:spPr>
        <p:txBody>
          <a:bodyPr/>
          <a:lstStyle/>
          <a:p>
            <a:endParaRPr lang="en-US"/>
          </a:p>
        </p:txBody>
      </p:sp>
      <p:sp>
        <p:nvSpPr>
          <p:cNvPr id="28679" name="Line 6"/>
          <p:cNvSpPr>
            <a:spLocks noChangeShapeType="1"/>
          </p:cNvSpPr>
          <p:nvPr/>
        </p:nvSpPr>
        <p:spPr bwMode="auto">
          <a:xfrm>
            <a:off x="4824413" y="6227763"/>
            <a:ext cx="1587" cy="647700"/>
          </a:xfrm>
          <a:prstGeom prst="line">
            <a:avLst/>
          </a:prstGeom>
          <a:noFill/>
          <a:ln w="72000">
            <a:solidFill>
              <a:srgbClr val="3DEB3D"/>
            </a:solidFill>
            <a:round/>
            <a:headEnd/>
            <a:tailEnd/>
          </a:ln>
        </p:spPr>
        <p:txBody>
          <a:bodyPr/>
          <a:lstStyle/>
          <a:p>
            <a:endParaRPr lang="en-US"/>
          </a:p>
        </p:txBody>
      </p:sp>
      <p:sp>
        <p:nvSpPr>
          <p:cNvPr id="28680" name="Rectangle 7"/>
          <p:cNvSpPr>
            <a:spLocks noGrp="1" noChangeArrowheads="1"/>
          </p:cNvSpPr>
          <p:nvPr>
            <p:ph type="body" idx="1"/>
          </p:nvPr>
        </p:nvSpPr>
        <p:spPr>
          <a:xfrm>
            <a:off x="252413" y="1439863"/>
            <a:ext cx="9575800" cy="51022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All three branches run independently</a:t>
            </a:r>
          </a:p>
        </p:txBody>
      </p:sp>
      <p:sp>
        <p:nvSpPr>
          <p:cNvPr id="28681" name="Line 8"/>
          <p:cNvSpPr>
            <a:spLocks noChangeShapeType="1"/>
          </p:cNvSpPr>
          <p:nvPr/>
        </p:nvSpPr>
        <p:spPr bwMode="auto">
          <a:xfrm>
            <a:off x="4824413" y="3240088"/>
            <a:ext cx="1587" cy="2700337"/>
          </a:xfrm>
          <a:prstGeom prst="line">
            <a:avLst/>
          </a:prstGeom>
          <a:noFill/>
          <a:ln w="72000">
            <a:solidFill>
              <a:srgbClr val="3DEB3D"/>
            </a:solidFill>
            <a:round/>
            <a:headEnd/>
            <a:tailEnd/>
          </a:ln>
        </p:spPr>
        <p:txBody>
          <a:bodyPr/>
          <a:lstStyle/>
          <a:p>
            <a:endParaRPr lang="en-US"/>
          </a:p>
        </p:txBody>
      </p:sp>
      <p:cxnSp>
        <p:nvCxnSpPr>
          <p:cNvPr id="28682" name="AutoShape 9"/>
          <p:cNvCxnSpPr>
            <a:cxnSpLocks noChangeShapeType="1"/>
          </p:cNvCxnSpPr>
          <p:nvPr/>
        </p:nvCxnSpPr>
        <p:spPr bwMode="auto">
          <a:xfrm flipH="1">
            <a:off x="2363786" y="2976562"/>
            <a:ext cx="2447926" cy="269875"/>
          </a:xfrm>
          <a:prstGeom prst="straightConnector1">
            <a:avLst/>
          </a:prstGeom>
          <a:noFill/>
          <a:ln w="38100">
            <a:solidFill>
              <a:srgbClr val="000000"/>
            </a:solidFill>
            <a:round/>
            <a:headEnd/>
            <a:tailEnd type="triangle" w="med" len="med"/>
          </a:ln>
        </p:spPr>
      </p:cxnSp>
      <p:cxnSp>
        <p:nvCxnSpPr>
          <p:cNvPr id="28683" name="AutoShape 10"/>
          <p:cNvCxnSpPr>
            <a:cxnSpLocks noChangeShapeType="1"/>
          </p:cNvCxnSpPr>
          <p:nvPr/>
        </p:nvCxnSpPr>
        <p:spPr bwMode="auto">
          <a:xfrm>
            <a:off x="4824413" y="2976562"/>
            <a:ext cx="1587" cy="269875"/>
          </a:xfrm>
          <a:prstGeom prst="straightConnector1">
            <a:avLst/>
          </a:prstGeom>
          <a:noFill/>
          <a:ln w="38100">
            <a:solidFill>
              <a:srgbClr val="000000"/>
            </a:solidFill>
            <a:round/>
            <a:headEnd/>
            <a:tailEnd type="triangle" w="med" len="med"/>
          </a:ln>
        </p:spPr>
      </p:cxnSp>
      <p:cxnSp>
        <p:nvCxnSpPr>
          <p:cNvPr id="28684" name="AutoShape 11"/>
          <p:cNvCxnSpPr>
            <a:cxnSpLocks noChangeShapeType="1"/>
          </p:cNvCxnSpPr>
          <p:nvPr/>
        </p:nvCxnSpPr>
        <p:spPr bwMode="auto">
          <a:xfrm>
            <a:off x="4849812" y="2976562"/>
            <a:ext cx="2628900" cy="269875"/>
          </a:xfrm>
          <a:prstGeom prst="straightConnector1">
            <a:avLst/>
          </a:prstGeom>
          <a:noFill/>
          <a:ln w="38100">
            <a:solidFill>
              <a:srgbClr val="000000"/>
            </a:solidFill>
            <a:round/>
            <a:headEnd/>
            <a:tailEnd type="triangle" w="med" len="med"/>
          </a:ln>
        </p:spPr>
      </p:cxnSp>
      <p:sp>
        <p:nvSpPr>
          <p:cNvPr id="28688" name="Text Box 15"/>
          <p:cNvSpPr txBox="1">
            <a:spLocks noChangeArrowheads="1"/>
          </p:cNvSpPr>
          <p:nvPr/>
        </p:nvSpPr>
        <p:spPr bwMode="auto">
          <a:xfrm>
            <a:off x="5975350" y="4116388"/>
            <a:ext cx="2952750" cy="276225"/>
          </a:xfrm>
          <a:prstGeom prst="rect">
            <a:avLst/>
          </a:prstGeom>
          <a:solidFill>
            <a:srgbClr val="CCFFFF"/>
          </a:solidFill>
          <a:ln w="9525">
            <a:solidFill>
              <a:srgbClr val="000000"/>
            </a:solidFill>
            <a:round/>
            <a:headEnd/>
            <a:tailEnd/>
          </a:ln>
        </p:spPr>
        <p:txBody>
          <a:bodyPr wrap="none" lIns="36000" tIns="55404" rIns="36000" bIns="36000" anchor="ctr"/>
          <a:lstStyle/>
          <a:p>
            <a:pPr>
              <a:lnSpc>
                <a:spcPct val="89000"/>
              </a:lnSpc>
              <a:tabLst>
                <a:tab pos="723900" algn="l"/>
                <a:tab pos="1447800" algn="l"/>
                <a:tab pos="2171700" algn="l"/>
                <a:tab pos="2895600" algn="l"/>
              </a:tabLst>
            </a:pPr>
            <a:r>
              <a:rPr lang="en-US" sz="1400" b="1" smtClean="0">
                <a:solidFill>
                  <a:srgbClr val="000000"/>
                </a:solidFill>
                <a:latin typeface="Courier New" pitchFamily="49" charset="0"/>
              </a:rPr>
              <a:t>System.out.println(</a:t>
            </a:r>
            <a:r>
              <a:rPr lang="en-US" sz="1400" b="1" smtClean="0">
                <a:solidFill>
                  <a:srgbClr val="000000"/>
                </a:solidFill>
                <a:latin typeface="Courier New" pitchFamily="49" charset="0"/>
                <a:cs typeface="Arial" charset="0"/>
              </a:rPr>
              <a:t>"World")</a:t>
            </a:r>
            <a:endParaRPr lang="en-US" sz="1400" b="1">
              <a:solidFill>
                <a:srgbClr val="000000"/>
              </a:solidFill>
              <a:latin typeface="Courier New" pitchFamily="49" charset="0"/>
              <a:cs typeface="Arial" charset="0"/>
            </a:endParaRPr>
          </a:p>
        </p:txBody>
      </p:sp>
      <p:sp>
        <p:nvSpPr>
          <p:cNvPr id="28689" name="Text Box 16"/>
          <p:cNvSpPr txBox="1">
            <a:spLocks noChangeArrowheads="1"/>
          </p:cNvSpPr>
          <p:nvPr/>
        </p:nvSpPr>
        <p:spPr bwMode="auto">
          <a:xfrm>
            <a:off x="3455988" y="6456363"/>
            <a:ext cx="2740025" cy="276225"/>
          </a:xfrm>
          <a:prstGeom prst="rect">
            <a:avLst/>
          </a:prstGeom>
          <a:solidFill>
            <a:srgbClr val="CCFFFF"/>
          </a:solidFill>
          <a:ln w="9525">
            <a:solidFill>
              <a:srgbClr val="000000"/>
            </a:solidFill>
            <a:round/>
            <a:headEnd/>
            <a:tailEnd/>
          </a:ln>
        </p:spPr>
        <p:txBody>
          <a:bodyPr wrap="none" lIns="36000" tIns="55404" rIns="36000" bIns="36000" anchor="ctr"/>
          <a:lstStyle/>
          <a:p>
            <a:pPr>
              <a:lnSpc>
                <a:spcPct val="89000"/>
              </a:lnSpc>
              <a:tabLst>
                <a:tab pos="723900" algn="l"/>
                <a:tab pos="1447800" algn="l"/>
                <a:tab pos="2171700" algn="l"/>
              </a:tabLst>
            </a:pPr>
            <a:r>
              <a:rPr lang="en-US" sz="1400" b="1" smtClean="0">
                <a:solidFill>
                  <a:srgbClr val="000000"/>
                </a:solidFill>
                <a:latin typeface="Courier New" pitchFamily="49" charset="0"/>
              </a:rPr>
              <a:t>System.out.println(</a:t>
            </a:r>
            <a:r>
              <a:rPr lang="en-US" sz="1400" b="1" smtClean="0">
                <a:solidFill>
                  <a:srgbClr val="000000"/>
                </a:solidFill>
                <a:latin typeface="Courier New" pitchFamily="49" charset="0"/>
                <a:cs typeface="Arial" charset="0"/>
              </a:rPr>
              <a:t>"End")</a:t>
            </a:r>
            <a:endParaRPr lang="en-US" sz="1400" b="1">
              <a:solidFill>
                <a:srgbClr val="000000"/>
              </a:solidFill>
              <a:latin typeface="Courier New" pitchFamily="49" charset="0"/>
              <a:cs typeface="Arial" charset="0"/>
            </a:endParaRPr>
          </a:p>
        </p:txBody>
      </p:sp>
      <p:sp>
        <p:nvSpPr>
          <p:cNvPr id="28690" name="Text Box 17"/>
          <p:cNvSpPr txBox="1">
            <a:spLocks noChangeArrowheads="1"/>
          </p:cNvSpPr>
          <p:nvPr/>
        </p:nvSpPr>
        <p:spPr bwMode="auto">
          <a:xfrm>
            <a:off x="881063" y="4116388"/>
            <a:ext cx="2952750" cy="276225"/>
          </a:xfrm>
          <a:prstGeom prst="rect">
            <a:avLst/>
          </a:prstGeom>
          <a:solidFill>
            <a:srgbClr val="CCFFFF"/>
          </a:solidFill>
          <a:ln w="9525">
            <a:solidFill>
              <a:srgbClr val="000000"/>
            </a:solidFill>
            <a:round/>
            <a:headEnd/>
            <a:tailEnd/>
          </a:ln>
        </p:spPr>
        <p:txBody>
          <a:bodyPr wrap="none" lIns="36000" tIns="55404" rIns="36000" bIns="36000" anchor="ctr"/>
          <a:lstStyle/>
          <a:p>
            <a:pPr>
              <a:lnSpc>
                <a:spcPct val="89000"/>
              </a:lnSpc>
              <a:tabLst>
                <a:tab pos="723900" algn="l"/>
                <a:tab pos="1447800" algn="l"/>
                <a:tab pos="2171700" algn="l"/>
                <a:tab pos="2895600" algn="l"/>
              </a:tabLst>
            </a:pPr>
            <a:r>
              <a:rPr lang="en-US" sz="1400" b="1" smtClean="0">
                <a:solidFill>
                  <a:srgbClr val="000000"/>
                </a:solidFill>
                <a:latin typeface="Courier New" pitchFamily="49" charset="0"/>
              </a:rPr>
              <a:t>System.out.println(</a:t>
            </a:r>
            <a:r>
              <a:rPr lang="en-US" sz="1400" b="1" smtClean="0">
                <a:solidFill>
                  <a:srgbClr val="000000"/>
                </a:solidFill>
                <a:latin typeface="Courier New" pitchFamily="49" charset="0"/>
                <a:cs typeface="Arial" charset="0"/>
              </a:rPr>
              <a:t>"Hello")</a:t>
            </a:r>
            <a:endParaRPr lang="en-US" sz="1400" b="1">
              <a:solidFill>
                <a:srgbClr val="000000"/>
              </a:solidFill>
              <a:latin typeface="Courier New" pitchFamily="49" charset="0"/>
              <a:cs typeface="Arial" charset="0"/>
            </a:endParaRPr>
          </a:p>
        </p:txBody>
      </p:sp>
      <p:sp>
        <p:nvSpPr>
          <p:cNvPr id="28691" name="Text Box 18"/>
          <p:cNvSpPr txBox="1">
            <a:spLocks noChangeArrowheads="1"/>
          </p:cNvSpPr>
          <p:nvPr/>
        </p:nvSpPr>
        <p:spPr bwMode="auto">
          <a:xfrm>
            <a:off x="3351213" y="2522538"/>
            <a:ext cx="2952750" cy="276225"/>
          </a:xfrm>
          <a:prstGeom prst="rect">
            <a:avLst/>
          </a:prstGeom>
          <a:solidFill>
            <a:srgbClr val="CCFFFF"/>
          </a:solidFill>
          <a:ln w="9525">
            <a:solidFill>
              <a:srgbClr val="000000"/>
            </a:solidFill>
            <a:round/>
            <a:headEnd/>
            <a:tailEnd/>
          </a:ln>
        </p:spPr>
        <p:txBody>
          <a:bodyPr wrap="none" lIns="36000" tIns="55404" rIns="36000" bIns="36000" anchor="ctr"/>
          <a:lstStyle/>
          <a:p>
            <a:pPr>
              <a:lnSpc>
                <a:spcPct val="89000"/>
              </a:lnSpc>
              <a:tabLst>
                <a:tab pos="723900" algn="l"/>
                <a:tab pos="1447800" algn="l"/>
                <a:tab pos="2171700" algn="l"/>
                <a:tab pos="2895600" algn="l"/>
              </a:tabLst>
            </a:pPr>
            <a:r>
              <a:rPr lang="en-US" sz="1400" b="1" smtClean="0">
                <a:solidFill>
                  <a:srgbClr val="000000"/>
                </a:solidFill>
                <a:latin typeface="Courier New" pitchFamily="49" charset="0"/>
              </a:rPr>
              <a:t>System.out.println(</a:t>
            </a:r>
            <a:r>
              <a:rPr lang="en-US" sz="1400" b="1" smtClean="0">
                <a:solidFill>
                  <a:srgbClr val="000000"/>
                </a:solidFill>
                <a:latin typeface="Courier New" pitchFamily="49" charset="0"/>
                <a:cs typeface="Arial" charset="0"/>
              </a:rPr>
              <a:t>"Start")</a:t>
            </a:r>
            <a:endParaRPr lang="en-US" sz="1400" b="1">
              <a:solidFill>
                <a:srgbClr val="000000"/>
              </a:solidFill>
              <a:latin typeface="Courier New" pitchFamily="49" charset="0"/>
              <a:cs typeface="Arial" charset="0"/>
            </a:endParaRPr>
          </a:p>
        </p:txBody>
      </p:sp>
      <p:sp>
        <p:nvSpPr>
          <p:cNvPr id="28692" name="Text Box 19"/>
          <p:cNvSpPr txBox="1">
            <a:spLocks noChangeArrowheads="1"/>
          </p:cNvSpPr>
          <p:nvPr/>
        </p:nvSpPr>
        <p:spPr bwMode="auto">
          <a:xfrm>
            <a:off x="2732088" y="4583113"/>
            <a:ext cx="4187825" cy="331787"/>
          </a:xfrm>
          <a:prstGeom prst="rect">
            <a:avLst/>
          </a:prstGeom>
          <a:solidFill>
            <a:srgbClr val="CCFFFF"/>
          </a:solidFill>
          <a:ln w="9525">
            <a:solidFill>
              <a:srgbClr val="000000"/>
            </a:solidFill>
            <a:round/>
            <a:headEnd/>
            <a:tailEnd/>
          </a:ln>
        </p:spPr>
        <p:txBody>
          <a:bodyPr wrap="none" lIns="36000" tIns="60948" rIns="36000" bIns="36000" anchor="ctr"/>
          <a:lstStyle/>
          <a:p>
            <a:pPr>
              <a:lnSpc>
                <a:spcPct val="89000"/>
              </a:lnSpc>
              <a:tabLst>
                <a:tab pos="723900" algn="l"/>
                <a:tab pos="1447800" algn="l"/>
                <a:tab pos="2171700" algn="l"/>
                <a:tab pos="2895600" algn="l"/>
                <a:tab pos="3619500" algn="l"/>
              </a:tabLst>
            </a:pPr>
            <a:r>
              <a:rPr lang="en-US" b="1" smtClean="0">
                <a:solidFill>
                  <a:srgbClr val="DC2300"/>
                </a:solidFill>
                <a:latin typeface="Courier New" pitchFamily="49" charset="0"/>
              </a:rPr>
              <a:t>System.out.println(</a:t>
            </a:r>
            <a:r>
              <a:rPr lang="en-US" b="1" smtClean="0">
                <a:solidFill>
                  <a:srgbClr val="DC2300"/>
                </a:solidFill>
                <a:latin typeface="Courier New" pitchFamily="49" charset="0"/>
                <a:cs typeface="Arial" charset="0"/>
              </a:rPr>
              <a:t>"Parallel")</a:t>
            </a:r>
            <a:endParaRPr lang="en-US" b="1">
              <a:solidFill>
                <a:srgbClr val="DC2300"/>
              </a:solidFill>
              <a:latin typeface="Courier New" pitchFamily="49" charset="0"/>
              <a:cs typeface="Arial" charset="0"/>
            </a:endParaRPr>
          </a:p>
        </p:txBody>
      </p:sp>
      <p:cxnSp>
        <p:nvCxnSpPr>
          <p:cNvPr id="21" name="AutoShape 9"/>
          <p:cNvCxnSpPr>
            <a:cxnSpLocks noChangeShapeType="1"/>
          </p:cNvCxnSpPr>
          <p:nvPr/>
        </p:nvCxnSpPr>
        <p:spPr bwMode="auto">
          <a:xfrm rot="10800000" flipV="1">
            <a:off x="4811712" y="5913437"/>
            <a:ext cx="2667000" cy="304800"/>
          </a:xfrm>
          <a:prstGeom prst="straightConnector1">
            <a:avLst/>
          </a:prstGeom>
          <a:noFill/>
          <a:ln w="38100">
            <a:solidFill>
              <a:srgbClr val="000000"/>
            </a:solidFill>
            <a:round/>
            <a:headEnd/>
            <a:tailEnd type="triangle" w="med" len="med"/>
          </a:ln>
        </p:spPr>
      </p:cxnSp>
      <p:cxnSp>
        <p:nvCxnSpPr>
          <p:cNvPr id="22" name="AutoShape 10"/>
          <p:cNvCxnSpPr>
            <a:cxnSpLocks noChangeShapeType="1"/>
          </p:cNvCxnSpPr>
          <p:nvPr/>
        </p:nvCxnSpPr>
        <p:spPr bwMode="auto">
          <a:xfrm>
            <a:off x="4811712" y="5948362"/>
            <a:ext cx="1587" cy="269875"/>
          </a:xfrm>
          <a:prstGeom prst="straightConnector1">
            <a:avLst/>
          </a:prstGeom>
          <a:noFill/>
          <a:ln w="38100">
            <a:solidFill>
              <a:srgbClr val="000000"/>
            </a:solidFill>
            <a:round/>
            <a:headEnd/>
            <a:tailEnd type="triangle" w="med" len="med"/>
          </a:ln>
        </p:spPr>
      </p:cxnSp>
      <p:cxnSp>
        <p:nvCxnSpPr>
          <p:cNvPr id="23" name="AutoShape 11"/>
          <p:cNvCxnSpPr>
            <a:cxnSpLocks noChangeShapeType="1"/>
          </p:cNvCxnSpPr>
          <p:nvPr/>
        </p:nvCxnSpPr>
        <p:spPr bwMode="auto">
          <a:xfrm>
            <a:off x="2373312" y="5948362"/>
            <a:ext cx="2438400" cy="269875"/>
          </a:xfrm>
          <a:prstGeom prst="straightConnector1">
            <a:avLst/>
          </a:prstGeom>
          <a:noFill/>
          <a:ln w="38100">
            <a:solidFill>
              <a:srgbClr val="000000"/>
            </a:solidFill>
            <a:round/>
            <a:headEnd/>
            <a:tailEnd type="triangle" w="med" len="med"/>
          </a:ln>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body"/>
          </p:nvPr>
        </p:nvSpPr>
        <p:spPr>
          <a:xfrm>
            <a:off x="371475" y="1417637"/>
            <a:ext cx="4425950" cy="4951413"/>
          </a:xfrm>
        </p:spPr>
        <p:txBody>
          <a:bodyPr tIns="24695" anchor="t"/>
          <a:lstStyle/>
          <a:p>
            <a:pPr marL="431800" indent="-323850" algn="l" eaLnBrk="1">
              <a:spcAft>
                <a:spcPts val="1413"/>
              </a:spcAft>
              <a:buClr>
                <a:srgbClr val="B80047"/>
              </a:buClr>
              <a:buSzPct val="45000"/>
              <a:buFont typeface="Wingdings" charset="2"/>
              <a:buChar char=""/>
              <a:tabLst>
                <a:tab pos="723900" algn="l"/>
                <a:tab pos="1447800" algn="l"/>
                <a:tab pos="2171700" algn="l"/>
                <a:tab pos="2895600" algn="l"/>
                <a:tab pos="3619500" algn="l"/>
                <a:tab pos="4343400" algn="l"/>
              </a:tabLst>
              <a:defRPr/>
            </a:pPr>
            <a:r>
              <a:rPr lang="en-US" sz="2800" noProof="0" smtClean="0">
                <a:solidFill>
                  <a:srgbClr val="000000"/>
                </a:solidFill>
              </a:rPr>
              <a:t>Traditional loops</a:t>
            </a:r>
          </a:p>
          <a:p>
            <a:pPr marL="971550" lvl="1" indent="-287338" algn="l" eaLnBrk="1">
              <a:spcAft>
                <a:spcPts val="1138"/>
              </a:spcAft>
              <a:buClr>
                <a:srgbClr val="B80047"/>
              </a:buClr>
              <a:buSzPct val="75000"/>
              <a:buFont typeface="Symbol" charset="2"/>
              <a:buChar char=""/>
              <a:tabLst>
                <a:tab pos="723900" algn="l"/>
                <a:tab pos="1447800" algn="l"/>
                <a:tab pos="2171700" algn="l"/>
                <a:tab pos="2895600" algn="l"/>
                <a:tab pos="3619500" algn="l"/>
                <a:tab pos="4343400" algn="l"/>
              </a:tabLst>
              <a:defRPr/>
            </a:pPr>
            <a:r>
              <a:rPr lang="en-US" sz="2400" b="0" noProof="0" smtClean="0">
                <a:solidFill>
                  <a:srgbClr val="000000"/>
                </a:solidFill>
              </a:rPr>
              <a:t>Start value, stop condition and increment are explicit</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endParaRPr lang="en-US" sz="2400" b="0" noProof="0" smtClean="0">
              <a:solidFill>
                <a:srgbClr val="000000"/>
              </a:solidFill>
            </a:endParaRPr>
          </a:p>
          <a:p>
            <a:pPr marL="971550" lvl="1" indent="-287338" algn="l" eaLnBrk="1">
              <a:spcAft>
                <a:spcPts val="1138"/>
              </a:spcAft>
              <a:buClr>
                <a:srgbClr val="B80047"/>
              </a:buClr>
              <a:buSzPct val="75000"/>
              <a:buFont typeface="Symbol" charset="2"/>
              <a:buChar char=""/>
              <a:tabLst>
                <a:tab pos="723900" algn="l"/>
                <a:tab pos="1447800" algn="l"/>
                <a:tab pos="2171700" algn="l"/>
                <a:tab pos="2895600" algn="l"/>
                <a:tab pos="3619500" algn="l"/>
                <a:tab pos="4343400" algn="l"/>
              </a:tabLst>
              <a:defRPr/>
            </a:pPr>
            <a:r>
              <a:rPr lang="en-US" sz="2400" b="0" noProof="0" smtClean="0">
                <a:solidFill>
                  <a:srgbClr val="000000"/>
                </a:solidFill>
              </a:rPr>
              <a:t>Error-prone</a:t>
            </a:r>
          </a:p>
          <a:p>
            <a:pPr marL="971550" lvl="1" indent="-287338" algn="l" eaLnBrk="1">
              <a:spcAft>
                <a:spcPts val="1138"/>
              </a:spcAft>
              <a:buClr>
                <a:srgbClr val="B80047"/>
              </a:buClr>
              <a:buSzPct val="75000"/>
              <a:buFont typeface="Symbol" charset="2"/>
              <a:buChar char=""/>
              <a:tabLst>
                <a:tab pos="723900" algn="l"/>
                <a:tab pos="1447800" algn="l"/>
                <a:tab pos="2171700" algn="l"/>
                <a:tab pos="2895600" algn="l"/>
                <a:tab pos="3619500" algn="l"/>
                <a:tab pos="4343400" algn="l"/>
              </a:tabLst>
              <a:defRPr/>
            </a:pPr>
            <a:r>
              <a:rPr lang="en-US" sz="2400" b="0" noProof="0" smtClean="0">
                <a:solidFill>
                  <a:srgbClr val="000000"/>
                </a:solidFill>
              </a:rPr>
              <a:t>Explicit sequential order</a:t>
            </a:r>
          </a:p>
        </p:txBody>
      </p:sp>
      <p:sp>
        <p:nvSpPr>
          <p:cNvPr id="32770" name="Rectangle 2"/>
          <p:cNvSpPr>
            <a:spLocks noGrp="1" noChangeArrowheads="1"/>
          </p:cNvSpPr>
          <p:nvPr>
            <p:ph type="title" idx="1"/>
          </p:nvPr>
        </p:nvSpPr>
        <p:spPr>
          <a:xfrm>
            <a:off x="503238" y="49213"/>
            <a:ext cx="9070975" cy="1262062"/>
          </a:xfrm>
        </p:spPr>
        <p:txBody>
          <a:bodyPr tIns="35280"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noProof="0" smtClean="0">
                <a:solidFill>
                  <a:srgbClr val="B80047"/>
                </a:solidFill>
              </a:rPr>
              <a:t>“For” Loops in Java</a:t>
            </a:r>
          </a:p>
        </p:txBody>
      </p:sp>
      <p:sp>
        <p:nvSpPr>
          <p:cNvPr id="29700" name="AutoShape 3"/>
          <p:cNvSpPr>
            <a:spLocks noChangeArrowheads="1"/>
          </p:cNvSpPr>
          <p:nvPr/>
        </p:nvSpPr>
        <p:spPr bwMode="auto">
          <a:xfrm>
            <a:off x="1001712" y="3094037"/>
            <a:ext cx="3779837" cy="1979613"/>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Lst>
            </a:pPr>
            <a:r>
              <a:rPr lang="en-US" sz="1600" smtClean="0">
                <a:solidFill>
                  <a:srgbClr val="000000"/>
                </a:solidFill>
                <a:latin typeface="Courier New" pitchFamily="49" charset="0"/>
              </a:rPr>
              <a:t>final </a:t>
            </a: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N = 10;</a:t>
            </a:r>
          </a:p>
          <a:p>
            <a:pPr algn="l">
              <a:lnSpc>
                <a:spcPct val="89000"/>
              </a:lnSpc>
              <a:tabLst>
                <a:tab pos="723900" algn="l"/>
                <a:tab pos="1447800" algn="l"/>
                <a:tab pos="2171700" algn="l"/>
                <a:tab pos="2895600" algn="l"/>
                <a:tab pos="3619500" algn="l"/>
              </a:tabLst>
            </a:pP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a[N] = 0;</a:t>
            </a:r>
          </a:p>
          <a:p>
            <a:pPr algn="l">
              <a:lnSpc>
                <a:spcPct val="89000"/>
              </a:lnSpc>
              <a:tabLst>
                <a:tab pos="723900" algn="l"/>
                <a:tab pos="1447800" algn="l"/>
                <a:tab pos="2171700" algn="l"/>
                <a:tab pos="2895600" algn="l"/>
                <a:tab pos="3619500" algn="l"/>
              </a:tabLst>
            </a:pPr>
            <a:endParaRPr lang="en-US" sz="160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Lst>
            </a:pPr>
            <a:r>
              <a:rPr lang="en-US" sz="1600" b="1" smtClean="0">
                <a:solidFill>
                  <a:srgbClr val="000000"/>
                </a:solidFill>
                <a:latin typeface="Courier New" pitchFamily="49" charset="0"/>
              </a:rPr>
              <a:t>for</a:t>
            </a:r>
            <a:r>
              <a:rPr lang="en-US" sz="1600" smtClean="0">
                <a:solidFill>
                  <a:srgbClr val="000000"/>
                </a:solidFill>
                <a:latin typeface="Courier New" pitchFamily="49" charset="0"/>
              </a:rPr>
              <a:t> </a:t>
            </a:r>
            <a:r>
              <a:rPr lang="en-US" sz="1600" b="1" smtClean="0">
                <a:solidFill>
                  <a:srgbClr val="000000"/>
                </a:solidFill>
                <a:latin typeface="Courier New" pitchFamily="49" charset="0"/>
              </a:rPr>
              <a:t>(</a:t>
            </a:r>
            <a:r>
              <a:rPr lang="en-US" sz="1600" b="1" err="1" smtClean="0">
                <a:solidFill>
                  <a:srgbClr val="DC2300"/>
                </a:solidFill>
                <a:latin typeface="Courier New" pitchFamily="49" charset="0"/>
              </a:rPr>
              <a:t>int</a:t>
            </a:r>
            <a:r>
              <a:rPr lang="en-US" sz="1600" b="1" smtClean="0">
                <a:solidFill>
                  <a:srgbClr val="DC2300"/>
                </a:solidFill>
                <a:latin typeface="Courier New" pitchFamily="49" charset="0"/>
              </a:rPr>
              <a:t> </a:t>
            </a:r>
            <a:r>
              <a:rPr lang="en-US" sz="1600" b="1" err="1" smtClean="0">
                <a:solidFill>
                  <a:srgbClr val="DC2300"/>
                </a:solidFill>
                <a:latin typeface="Courier New" pitchFamily="49" charset="0"/>
              </a:rPr>
              <a:t>i</a:t>
            </a:r>
            <a:r>
              <a:rPr lang="en-US" sz="1600" b="1" smtClean="0">
                <a:solidFill>
                  <a:srgbClr val="DC2300"/>
                </a:solidFill>
                <a:latin typeface="Courier New" pitchFamily="49" charset="0"/>
              </a:rPr>
              <a:t> = 0; </a:t>
            </a:r>
            <a:r>
              <a:rPr lang="en-US" sz="1600" b="1" err="1" smtClean="0">
                <a:solidFill>
                  <a:srgbClr val="DC2300"/>
                </a:solidFill>
                <a:latin typeface="Courier New" pitchFamily="49" charset="0"/>
              </a:rPr>
              <a:t>i</a:t>
            </a:r>
            <a:r>
              <a:rPr lang="en-US" sz="1600" b="1" smtClean="0">
                <a:solidFill>
                  <a:srgbClr val="DC2300"/>
                </a:solidFill>
                <a:latin typeface="Courier New" pitchFamily="49" charset="0"/>
              </a:rPr>
              <a:t> &lt; N; </a:t>
            </a:r>
            <a:r>
              <a:rPr lang="en-US" sz="1600" b="1" err="1" smtClean="0">
                <a:solidFill>
                  <a:srgbClr val="DC2300"/>
                </a:solidFill>
                <a:latin typeface="Courier New" pitchFamily="49" charset="0"/>
              </a:rPr>
              <a:t>i</a:t>
            </a:r>
            <a:r>
              <a:rPr lang="en-US" sz="1600" b="1" smtClean="0">
                <a:solidFill>
                  <a:srgbClr val="DC2300"/>
                </a:solidFill>
                <a:latin typeface="Courier New" pitchFamily="49" charset="0"/>
              </a:rPr>
              <a:t>++</a:t>
            </a: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Lst>
            </a:pPr>
            <a:r>
              <a:rPr lang="en-US" sz="1600" smtClean="0">
                <a:solidFill>
                  <a:srgbClr val="000000"/>
                </a:solidFill>
                <a:latin typeface="Courier New" pitchFamily="49" charset="0"/>
              </a:rPr>
              <a:t>	</a:t>
            </a:r>
            <a:r>
              <a:rPr lang="en-US" sz="1600" i="1" smtClean="0">
                <a:solidFill>
                  <a:srgbClr val="000000"/>
                </a:solidFill>
                <a:latin typeface="Courier New" pitchFamily="49" charset="0"/>
              </a:rPr>
              <a:t>// some calculation to</a:t>
            </a:r>
          </a:p>
          <a:p>
            <a:pPr algn="l">
              <a:lnSpc>
                <a:spcPct val="89000"/>
              </a:lnSpc>
              <a:tabLst>
                <a:tab pos="723900" algn="l"/>
                <a:tab pos="1447800" algn="l"/>
                <a:tab pos="2171700" algn="l"/>
                <a:tab pos="2895600" algn="l"/>
                <a:tab pos="3619500" algn="l"/>
              </a:tabLst>
            </a:pPr>
            <a:r>
              <a:rPr lang="en-US" sz="1600" i="1" smtClean="0">
                <a:solidFill>
                  <a:srgbClr val="000000"/>
                </a:solidFill>
                <a:latin typeface="Courier New" pitchFamily="49" charset="0"/>
              </a:rPr>
              <a:t>	// be repeated, such as:</a:t>
            </a:r>
          </a:p>
          <a:p>
            <a:pPr algn="l">
              <a:lnSpc>
                <a:spcPct val="89000"/>
              </a:lnSpc>
              <a:tabLst>
                <a:tab pos="723900" algn="l"/>
                <a:tab pos="1447800" algn="l"/>
                <a:tab pos="2171700" algn="l"/>
                <a:tab pos="2895600" algn="l"/>
                <a:tab pos="3619500" algn="l"/>
              </a:tabLst>
            </a:pPr>
            <a:r>
              <a:rPr lang="en-US" sz="1600" smtClean="0">
                <a:solidFill>
                  <a:srgbClr val="000000"/>
                </a:solidFill>
                <a:latin typeface="Courier New" pitchFamily="49" charset="0"/>
              </a:rPr>
              <a:t>	</a:t>
            </a:r>
            <a:r>
              <a:rPr lang="en-US" sz="1600" b="1" smtClean="0">
                <a:solidFill>
                  <a:srgbClr val="000000"/>
                </a:solidFill>
                <a:latin typeface="Courier New" pitchFamily="49" charset="0"/>
              </a:rPr>
              <a:t>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 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+ 1;</a:t>
            </a:r>
          </a:p>
          <a:p>
            <a:pPr algn="l">
              <a:lnSpc>
                <a:spcPct val="89000"/>
              </a:lnSpc>
              <a:tabLst>
                <a:tab pos="723900" algn="l"/>
                <a:tab pos="1447800" algn="l"/>
                <a:tab pos="2171700" algn="l"/>
                <a:tab pos="2895600" algn="l"/>
                <a:tab pos="3619500" algn="l"/>
              </a:tabLst>
            </a:pP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
        <p:nvSpPr>
          <p:cNvPr id="29701" name="Text Box 4"/>
          <p:cNvSpPr txBox="1">
            <a:spLocks noChangeArrowheads="1"/>
          </p:cNvSpPr>
          <p:nvPr/>
        </p:nvSpPr>
        <p:spPr bwMode="auto">
          <a:xfrm>
            <a:off x="5008563" y="1417637"/>
            <a:ext cx="4748212" cy="5586413"/>
          </a:xfrm>
          <a:prstGeom prst="rect">
            <a:avLst/>
          </a:prstGeom>
          <a:noFill/>
          <a:ln w="9525">
            <a:noFill/>
            <a:round/>
            <a:headEnd/>
            <a:tailEnd/>
          </a:ln>
        </p:spPr>
        <p:txBody>
          <a:bodyPr lIns="0" tIns="24695" rIns="0" bIns="0"/>
          <a:lstStyle/>
          <a:p>
            <a:pPr marL="431800" indent="-323850" algn="l">
              <a:spcAft>
                <a:spcPts val="1413"/>
              </a:spcAft>
              <a:buClr>
                <a:srgbClr val="B80047"/>
              </a:buClr>
              <a:buSzPct val="45000"/>
              <a:buFont typeface="Wingdings" charset="2"/>
              <a:buChar char=""/>
              <a:tabLst>
                <a:tab pos="723900" algn="l"/>
                <a:tab pos="1447800" algn="l"/>
                <a:tab pos="2171700" algn="l"/>
                <a:tab pos="2895600" algn="l"/>
                <a:tab pos="3619500" algn="l"/>
                <a:tab pos="4343400" algn="l"/>
              </a:tabLst>
            </a:pPr>
            <a:r>
              <a:rPr lang="en-US" sz="2800" b="1" smtClean="0">
                <a:solidFill>
                  <a:srgbClr val="000000"/>
                </a:solidFill>
              </a:rPr>
              <a:t>An “improved” loop</a:t>
            </a:r>
          </a:p>
          <a:p>
            <a:pPr marL="971550" lvl="1" indent="-287338" algn="l">
              <a:spcAft>
                <a:spcPts val="1138"/>
              </a:spcAft>
              <a:buClr>
                <a:srgbClr val="B80047"/>
              </a:buClr>
              <a:buSzPct val="75000"/>
              <a:buFont typeface="Symbol" charset="2"/>
              <a:buChar char=""/>
              <a:tabLst>
                <a:tab pos="723900" algn="l"/>
                <a:tab pos="1447800" algn="l"/>
                <a:tab pos="2171700" algn="l"/>
                <a:tab pos="2895600" algn="l"/>
                <a:tab pos="3619500" algn="l"/>
                <a:tab pos="4343400" algn="l"/>
              </a:tabLst>
            </a:pPr>
            <a:r>
              <a:rPr lang="en-US" sz="2400" smtClean="0">
                <a:solidFill>
                  <a:srgbClr val="000000"/>
                </a:solidFill>
              </a:rPr>
              <a:t>A collection of values</a:t>
            </a:r>
          </a:p>
          <a:p>
            <a:pPr marL="971550" lvl="1" indent="-287338" algn="l">
              <a:spcAft>
                <a:spcPts val="1138"/>
              </a:spcAft>
              <a:buClr>
                <a:srgbClr val="B80047"/>
              </a:buClr>
              <a:buSzPct val="75000"/>
              <a:buFont typeface="Symbol" charset="2"/>
              <a:buChar char=""/>
              <a:tabLst>
                <a:tab pos="723900" algn="l"/>
                <a:tab pos="1447800" algn="l"/>
                <a:tab pos="2171700" algn="l"/>
                <a:tab pos="2895600" algn="l"/>
                <a:tab pos="3619500" algn="l"/>
                <a:tab pos="4343400" algn="l"/>
              </a:tabLst>
            </a:pPr>
            <a:r>
              <a:rPr lang="en-US" sz="2400" b="1" i="1" smtClean="0">
                <a:solidFill>
                  <a:srgbClr val="B80047"/>
                </a:solidFill>
              </a:rPr>
              <a:t>For all</a:t>
            </a:r>
            <a:r>
              <a:rPr lang="en-US" sz="2400" i="1" smtClean="0">
                <a:solidFill>
                  <a:srgbClr val="B80047"/>
                </a:solidFill>
              </a:rPr>
              <a:t> </a:t>
            </a:r>
            <a:r>
              <a:rPr lang="en-US" sz="2400" i="1" err="1" smtClean="0">
                <a:solidFill>
                  <a:srgbClr val="B80047"/>
                </a:solidFill>
              </a:rPr>
              <a:t>i</a:t>
            </a:r>
            <a:r>
              <a:rPr lang="en-US" sz="2400" i="1" smtClean="0">
                <a:solidFill>
                  <a:srgbClr val="B80047"/>
                </a:solidFill>
              </a:rPr>
              <a:t> </a:t>
            </a:r>
            <a:r>
              <a:rPr lang="en-US" sz="2400" b="1" i="1" smtClean="0">
                <a:solidFill>
                  <a:srgbClr val="B80047"/>
                </a:solidFill>
              </a:rPr>
              <a:t>in</a:t>
            </a:r>
            <a:r>
              <a:rPr lang="en-US" sz="2400" i="1" smtClean="0">
                <a:solidFill>
                  <a:srgbClr val="B80047"/>
                </a:solidFill>
              </a:rPr>
              <a:t> </a:t>
            </a:r>
            <a:r>
              <a:rPr lang="en-US" sz="2400" i="1" err="1" smtClean="0">
                <a:solidFill>
                  <a:srgbClr val="B80047"/>
                </a:solidFill>
              </a:rPr>
              <a:t>allN</a:t>
            </a:r>
            <a:r>
              <a:rPr lang="en-US" sz="2400" smtClean="0">
                <a:solidFill>
                  <a:srgbClr val="000000"/>
                </a:solidFill>
              </a:rPr>
              <a:t/>
            </a:r>
            <a:br>
              <a:rPr lang="en-US" sz="2400" smtClean="0">
                <a:solidFill>
                  <a:srgbClr val="000000"/>
                </a:solidFill>
              </a:rPr>
            </a:br>
            <a:r>
              <a:rPr lang="en-US" sz="2400" smtClean="0">
                <a:solidFill>
                  <a:srgbClr val="000000"/>
                </a:solidFill>
              </a:rPr>
              <a:t/>
            </a:r>
            <a:br>
              <a:rPr lang="en-US" sz="2400" smtClean="0">
                <a:solidFill>
                  <a:srgbClr val="000000"/>
                </a:solidFill>
              </a:rPr>
            </a:br>
            <a:r>
              <a:rPr lang="en-US" sz="2400" smtClean="0">
                <a:solidFill>
                  <a:srgbClr val="000000"/>
                </a:solidFill>
              </a:rPr>
              <a:t/>
            </a:r>
            <a:br>
              <a:rPr lang="en-US" sz="2400" smtClean="0">
                <a:solidFill>
                  <a:srgbClr val="000000"/>
                </a:solidFill>
              </a:rPr>
            </a:br>
            <a:r>
              <a:rPr lang="en-US" sz="2400" smtClean="0">
                <a:solidFill>
                  <a:srgbClr val="000000"/>
                </a:solidFill>
              </a:rPr>
              <a:t/>
            </a:r>
            <a:br>
              <a:rPr lang="en-US" sz="2400" smtClean="0">
                <a:solidFill>
                  <a:srgbClr val="000000"/>
                </a:solidFill>
              </a:rPr>
            </a:br>
            <a:r>
              <a:rPr lang="en-US" sz="2400" smtClean="0">
                <a:solidFill>
                  <a:srgbClr val="000000"/>
                </a:solidFill>
              </a:rPr>
              <a:t/>
            </a:r>
            <a:br>
              <a:rPr lang="en-US" sz="2400" smtClean="0">
                <a:solidFill>
                  <a:srgbClr val="000000"/>
                </a:solidFill>
              </a:rPr>
            </a:br>
            <a:r>
              <a:rPr lang="en-US" sz="2400" smtClean="0">
                <a:solidFill>
                  <a:srgbClr val="000000"/>
                </a:solidFill>
              </a:rPr>
              <a:t/>
            </a:r>
            <a:br>
              <a:rPr lang="en-US" sz="2400" smtClean="0">
                <a:solidFill>
                  <a:srgbClr val="000000"/>
                </a:solidFill>
              </a:rPr>
            </a:br>
            <a:endParaRPr lang="en-US" sz="2400" smtClean="0">
              <a:solidFill>
                <a:srgbClr val="000000"/>
              </a:solidFill>
            </a:endParaRPr>
          </a:p>
          <a:p>
            <a:pPr marL="971550" lvl="1" indent="-287338" algn="l">
              <a:spcAft>
                <a:spcPts val="1138"/>
              </a:spcAft>
              <a:buClr>
                <a:srgbClr val="B80047"/>
              </a:buClr>
              <a:buSzPct val="75000"/>
              <a:buFont typeface="Symbol" charset="2"/>
              <a:buChar char=""/>
              <a:tabLst>
                <a:tab pos="723900" algn="l"/>
                <a:tab pos="1447800" algn="l"/>
                <a:tab pos="2171700" algn="l"/>
                <a:tab pos="2895600" algn="l"/>
                <a:tab pos="3619500" algn="l"/>
                <a:tab pos="4343400" algn="l"/>
              </a:tabLst>
            </a:pPr>
            <a:r>
              <a:rPr lang="en-US" sz="2400" smtClean="0">
                <a:solidFill>
                  <a:srgbClr val="000000"/>
                </a:solidFill>
              </a:rPr>
              <a:t>A more compact notation</a:t>
            </a:r>
          </a:p>
          <a:p>
            <a:pPr marL="971550" lvl="1" indent="-287338" algn="l">
              <a:spcAft>
                <a:spcPts val="1138"/>
              </a:spcAft>
              <a:buClr>
                <a:srgbClr val="B80047"/>
              </a:buClr>
              <a:buSzPct val="75000"/>
              <a:buFont typeface="Symbol" charset="2"/>
              <a:buChar char=""/>
              <a:tabLst>
                <a:tab pos="723900" algn="l"/>
                <a:tab pos="1447800" algn="l"/>
                <a:tab pos="2171700" algn="l"/>
                <a:tab pos="2895600" algn="l"/>
                <a:tab pos="3619500" algn="l"/>
                <a:tab pos="4343400" algn="l"/>
              </a:tabLst>
            </a:pPr>
            <a:r>
              <a:rPr lang="en-US" sz="2400" smtClean="0">
                <a:solidFill>
                  <a:srgbClr val="000000"/>
                </a:solidFill>
              </a:rPr>
              <a:t>Excellent for collections…</a:t>
            </a:r>
          </a:p>
          <a:p>
            <a:pPr marL="971550" lvl="1" indent="-287338" algn="l">
              <a:spcAft>
                <a:spcPts val="1138"/>
              </a:spcAft>
              <a:buClr>
                <a:srgbClr val="B80047"/>
              </a:buClr>
              <a:buSzPct val="75000"/>
              <a:buFont typeface="Symbol" charset="2"/>
              <a:buChar char=""/>
              <a:tabLst>
                <a:tab pos="723900" algn="l"/>
                <a:tab pos="1447800" algn="l"/>
                <a:tab pos="2171700" algn="l"/>
                <a:tab pos="2895600" algn="l"/>
                <a:tab pos="3619500" algn="l"/>
                <a:tab pos="4343400" algn="l"/>
              </a:tabLst>
            </a:pPr>
            <a:r>
              <a:rPr lang="en-US" sz="2400" smtClean="0">
                <a:solidFill>
                  <a:srgbClr val="000000"/>
                </a:solidFill>
              </a:rPr>
              <a:t>…but what about being able to do this with integers?</a:t>
            </a:r>
            <a:endParaRPr lang="en-US" sz="2400">
              <a:solidFill>
                <a:srgbClr val="000000"/>
              </a:solidFill>
            </a:endParaRPr>
          </a:p>
        </p:txBody>
      </p:sp>
      <p:sp>
        <p:nvSpPr>
          <p:cNvPr id="29702" name="AutoShape 5"/>
          <p:cNvSpPr>
            <a:spLocks noChangeArrowheads="1"/>
          </p:cNvSpPr>
          <p:nvPr/>
        </p:nvSpPr>
        <p:spPr bwMode="auto">
          <a:xfrm>
            <a:off x="5256213" y="2941637"/>
            <a:ext cx="4373562" cy="1979613"/>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final </a:t>
            </a: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N = 10;</a:t>
            </a:r>
          </a:p>
          <a:p>
            <a:pPr algn="l">
              <a:lnSpc>
                <a:spcPct val="89000"/>
              </a:lnSpc>
              <a:tabLst>
                <a:tab pos="723900" algn="l"/>
                <a:tab pos="1447800" algn="l"/>
                <a:tab pos="2171700" algn="l"/>
                <a:tab pos="2895600" algn="l"/>
                <a:tab pos="3619500" algn="l"/>
                <a:tab pos="4343400" algn="l"/>
              </a:tabLst>
            </a:pP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a[N] = 0;</a:t>
            </a:r>
          </a:p>
          <a:p>
            <a:pPr algn="l">
              <a:lnSpc>
                <a:spcPct val="89000"/>
              </a:lnSpc>
              <a:tabLst>
                <a:tab pos="723900" algn="l"/>
                <a:tab pos="1447800" algn="l"/>
                <a:tab pos="2171700" algn="l"/>
                <a:tab pos="2895600" algn="l"/>
                <a:tab pos="3619500" algn="l"/>
                <a:tab pos="4343400" algn="l"/>
              </a:tabLst>
            </a:pP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a:t>
            </a:r>
            <a:r>
              <a:rPr lang="en-US" sz="1600" err="1" smtClean="0">
                <a:solidFill>
                  <a:srgbClr val="000000"/>
                </a:solidFill>
                <a:latin typeface="Courier New" pitchFamily="49" charset="0"/>
              </a:rPr>
              <a:t>allN</a:t>
            </a:r>
            <a:r>
              <a:rPr lang="en-US" sz="1600" smtClean="0">
                <a:solidFill>
                  <a:srgbClr val="000000"/>
                </a:solidFill>
                <a:latin typeface="Courier New" pitchFamily="49" charset="0"/>
              </a:rPr>
              <a:t> = {0,1,2,3,4,5,6,7,8,9};</a:t>
            </a:r>
          </a:p>
          <a:p>
            <a:pPr algn="l">
              <a:lnSpc>
                <a:spcPct val="89000"/>
              </a:lnSpc>
              <a:tabLst>
                <a:tab pos="723900" algn="l"/>
                <a:tab pos="1447800" algn="l"/>
                <a:tab pos="2171700" algn="l"/>
                <a:tab pos="2895600" algn="l"/>
                <a:tab pos="3619500" algn="l"/>
                <a:tab pos="4343400" algn="l"/>
              </a:tabLst>
            </a:pPr>
            <a:r>
              <a:rPr lang="en-US" sz="1600" b="1" smtClean="0">
                <a:solidFill>
                  <a:srgbClr val="000000"/>
                </a:solidFill>
                <a:latin typeface="Courier New" pitchFamily="49" charset="0"/>
              </a:rPr>
              <a:t>for</a:t>
            </a:r>
            <a:r>
              <a:rPr lang="en-US" sz="1600" smtClean="0">
                <a:solidFill>
                  <a:srgbClr val="000000"/>
                </a:solidFill>
                <a:latin typeface="Courier New" pitchFamily="49" charset="0"/>
              </a:rPr>
              <a:t> </a:t>
            </a:r>
            <a:r>
              <a:rPr lang="en-US" sz="1600" b="1" smtClean="0">
                <a:solidFill>
                  <a:srgbClr val="000000"/>
                </a:solidFill>
                <a:latin typeface="Courier New" pitchFamily="49" charset="0"/>
              </a:rPr>
              <a:t>(</a:t>
            </a:r>
            <a:r>
              <a:rPr lang="en-US" sz="1600" b="1" err="1" smtClean="0">
                <a:solidFill>
                  <a:srgbClr val="DC2300"/>
                </a:solidFill>
                <a:latin typeface="Courier New" pitchFamily="49" charset="0"/>
              </a:rPr>
              <a:t>int</a:t>
            </a:r>
            <a:r>
              <a:rPr lang="en-US" sz="1600" b="1" smtClean="0">
                <a:solidFill>
                  <a:srgbClr val="DC2300"/>
                </a:solidFill>
                <a:latin typeface="Courier New" pitchFamily="49" charset="0"/>
              </a:rPr>
              <a:t> </a:t>
            </a:r>
            <a:r>
              <a:rPr lang="en-US" sz="1600" b="1" err="1" smtClean="0">
                <a:solidFill>
                  <a:srgbClr val="DC2300"/>
                </a:solidFill>
                <a:latin typeface="Courier New" pitchFamily="49" charset="0"/>
              </a:rPr>
              <a:t>i</a:t>
            </a:r>
            <a:r>
              <a:rPr lang="en-US" sz="1600" b="1" smtClean="0">
                <a:solidFill>
                  <a:srgbClr val="DC2300"/>
                </a:solidFill>
                <a:latin typeface="Courier New" pitchFamily="49" charset="0"/>
              </a:rPr>
              <a:t> : </a:t>
            </a:r>
            <a:r>
              <a:rPr lang="en-US" sz="1600" b="1" err="1" smtClean="0">
                <a:solidFill>
                  <a:srgbClr val="DC2300"/>
                </a:solidFill>
                <a:latin typeface="Courier New" pitchFamily="49" charset="0"/>
              </a:rPr>
              <a:t>allN</a:t>
            </a: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	</a:t>
            </a:r>
            <a:r>
              <a:rPr lang="en-US" sz="1600" i="1" smtClean="0">
                <a:solidFill>
                  <a:srgbClr val="000000"/>
                </a:solidFill>
                <a:latin typeface="Courier New" pitchFamily="49" charset="0"/>
              </a:rPr>
              <a:t>// some calculation to be</a:t>
            </a:r>
          </a:p>
          <a:p>
            <a:pPr algn="l">
              <a:lnSpc>
                <a:spcPct val="89000"/>
              </a:lnSpc>
              <a:tabLst>
                <a:tab pos="723900" algn="l"/>
                <a:tab pos="1447800" algn="l"/>
                <a:tab pos="2171700" algn="l"/>
                <a:tab pos="2895600" algn="l"/>
                <a:tab pos="3619500" algn="l"/>
                <a:tab pos="4343400" algn="l"/>
              </a:tabLst>
            </a:pPr>
            <a:r>
              <a:rPr lang="en-US" sz="1600" i="1" smtClean="0">
                <a:solidFill>
                  <a:srgbClr val="000000"/>
                </a:solidFill>
                <a:latin typeface="Courier New" pitchFamily="49" charset="0"/>
              </a:rPr>
              <a:t>	// repeated, such as:</a:t>
            </a:r>
          </a:p>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	</a:t>
            </a:r>
            <a:r>
              <a:rPr lang="en-US" sz="1600" b="1" smtClean="0">
                <a:solidFill>
                  <a:srgbClr val="000000"/>
                </a:solidFill>
                <a:latin typeface="Courier New" pitchFamily="49" charset="0"/>
              </a:rPr>
              <a:t>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 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+ 1;</a:t>
            </a:r>
          </a:p>
          <a:p>
            <a:pPr algn="l">
              <a:lnSpc>
                <a:spcPct val="89000"/>
              </a:lnSpc>
              <a:tabLst>
                <a:tab pos="723900" algn="l"/>
                <a:tab pos="1447800" algn="l"/>
                <a:tab pos="2171700" algn="l"/>
                <a:tab pos="2895600" algn="l"/>
                <a:tab pos="3619500" algn="l"/>
                <a:tab pos="4343400" algn="l"/>
              </a:tabLst>
            </a:pP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body"/>
          </p:nvPr>
        </p:nvSpPr>
        <p:spPr>
          <a:xfrm>
            <a:off x="503238" y="1552575"/>
            <a:ext cx="9070975" cy="4989513"/>
          </a:xfrm>
        </p:spPr>
        <p:txBody>
          <a:bodyPr tIns="24695" anchor="t"/>
          <a:lstStyle/>
          <a:p>
            <a:pPr marL="431800" indent="-323850" algn="l" eaLnBrk="1">
              <a:spcAft>
                <a:spcPts val="1413"/>
              </a:spcAft>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800" noProof="0" smtClean="0">
                <a:solidFill>
                  <a:srgbClr val="000000"/>
                </a:solidFill>
              </a:rPr>
              <a:t>An even more improved loop</a:t>
            </a:r>
          </a:p>
          <a:p>
            <a:pPr marL="971550" lvl="1" indent="-287338" algn="l" eaLnBrk="1">
              <a:spcAft>
                <a:spcPts val="1138"/>
              </a:spcAft>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b="0" noProof="0" smtClean="0">
                <a:solidFill>
                  <a:srgbClr val="000000"/>
                </a:solidFill>
              </a:rPr>
              <a:t>A compact notation to enumerate integer ranges</a:t>
            </a:r>
          </a:p>
          <a:p>
            <a:pPr marL="971550" lvl="1" indent="-287338" algn="l" eaLnBrk="1">
              <a:spcAft>
                <a:spcPts val="1138"/>
              </a:spcAft>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b="0" noProof="0" smtClean="0">
                <a:solidFill>
                  <a:srgbClr val="000000"/>
                </a:solidFill>
              </a:rPr>
              <a:t>Two forms: with implicit or explicit lower bound</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r>
              <a:rPr lang="en-US" sz="2400" b="0" noProof="0" smtClean="0">
                <a:solidFill>
                  <a:srgbClr val="000000"/>
                </a:solidFill>
              </a:rPr>
              <a:t/>
            </a:r>
            <a:br>
              <a:rPr lang="en-US" sz="2400" b="0" noProof="0" smtClean="0">
                <a:solidFill>
                  <a:srgbClr val="000000"/>
                </a:solidFill>
              </a:rPr>
            </a:br>
            <a:endParaRPr lang="en-US" sz="2400" b="0" noProof="0" smtClean="0">
              <a:solidFill>
                <a:srgbClr val="000000"/>
              </a:solidFill>
            </a:endParaRPr>
          </a:p>
          <a:p>
            <a:pPr marL="971550" lvl="1" indent="-287338" algn="l" eaLnBrk="1">
              <a:spcAft>
                <a:spcPts val="1138"/>
              </a:spcAft>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b="0" noProof="0" smtClean="0">
                <a:solidFill>
                  <a:srgbClr val="000000"/>
                </a:solidFill>
              </a:rPr>
              <a:t>Implicit increment: 1</a:t>
            </a:r>
          </a:p>
        </p:txBody>
      </p:sp>
      <p:sp>
        <p:nvSpPr>
          <p:cNvPr id="33794" name="Rectangle 2"/>
          <p:cNvSpPr>
            <a:spLocks noGrp="1" noChangeArrowheads="1"/>
          </p:cNvSpPr>
          <p:nvPr>
            <p:ph type="title" idx="1"/>
          </p:nvPr>
        </p:nvSpPr>
        <p:spPr>
          <a:xfrm>
            <a:off x="503238" y="49213"/>
            <a:ext cx="9070975" cy="1262062"/>
          </a:xfrm>
        </p:spPr>
        <p:txBody>
          <a:bodyPr tIns="35280"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noProof="0" smtClean="0">
                <a:solidFill>
                  <a:srgbClr val="B80047"/>
                </a:solidFill>
              </a:rPr>
              <a:t>“For” Loops in Ateji PX</a:t>
            </a:r>
          </a:p>
        </p:txBody>
      </p:sp>
      <p:sp>
        <p:nvSpPr>
          <p:cNvPr id="30724" name="AutoShape 3"/>
          <p:cNvSpPr>
            <a:spLocks noChangeArrowheads="1"/>
          </p:cNvSpPr>
          <p:nvPr/>
        </p:nvSpPr>
        <p:spPr bwMode="auto">
          <a:xfrm>
            <a:off x="239712" y="3168650"/>
            <a:ext cx="4832350" cy="2357438"/>
          </a:xfrm>
          <a:prstGeom prst="roundRect">
            <a:avLst>
              <a:gd name="adj" fmla="val 65"/>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final </a:t>
            </a: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N = 10;</a:t>
            </a:r>
          </a:p>
          <a:p>
            <a:pPr algn="l">
              <a:lnSpc>
                <a:spcPct val="89000"/>
              </a:lnSpc>
              <a:tabLst>
                <a:tab pos="723900" algn="l"/>
                <a:tab pos="1447800" algn="l"/>
                <a:tab pos="2171700" algn="l"/>
                <a:tab pos="2895600" algn="l"/>
                <a:tab pos="3619500" algn="l"/>
                <a:tab pos="4343400" algn="l"/>
              </a:tabLst>
            </a:pP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a[N] = 0;</a:t>
            </a:r>
          </a:p>
          <a:p>
            <a:pPr algn="l">
              <a:lnSpc>
                <a:spcPct val="89000"/>
              </a:lnSpc>
              <a:tabLst>
                <a:tab pos="723900" algn="l"/>
                <a:tab pos="1447800" algn="l"/>
                <a:tab pos="2171700" algn="l"/>
                <a:tab pos="2895600" algn="l"/>
                <a:tab pos="3619500" algn="l"/>
                <a:tab pos="4343400" algn="l"/>
              </a:tabLst>
            </a:pPr>
            <a:endParaRPr lang="en-US" sz="160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Lst>
            </a:pPr>
            <a:r>
              <a:rPr lang="en-US" sz="1600" i="1" smtClean="0">
                <a:solidFill>
                  <a:srgbClr val="000000"/>
                </a:solidFill>
                <a:latin typeface="Courier New" pitchFamily="49" charset="0"/>
              </a:rPr>
              <a:t>// implicit lower bound : 0</a:t>
            </a:r>
          </a:p>
          <a:p>
            <a:pPr algn="l">
              <a:lnSpc>
                <a:spcPct val="89000"/>
              </a:lnSpc>
              <a:tabLst>
                <a:tab pos="723900" algn="l"/>
                <a:tab pos="1447800" algn="l"/>
                <a:tab pos="2171700" algn="l"/>
                <a:tab pos="2895600" algn="l"/>
                <a:tab pos="3619500" algn="l"/>
                <a:tab pos="4343400" algn="l"/>
              </a:tabLst>
            </a:pPr>
            <a:r>
              <a:rPr lang="en-US" sz="1600" i="1" smtClean="0">
                <a:solidFill>
                  <a:srgbClr val="000000"/>
                </a:solidFill>
                <a:latin typeface="Courier New" pitchFamily="49" charset="0"/>
              </a:rPr>
              <a:t>// N iterations, </a:t>
            </a:r>
            <a:r>
              <a:rPr lang="en-US" sz="1600" i="1" err="1" smtClean="0">
                <a:solidFill>
                  <a:srgbClr val="000000"/>
                </a:solidFill>
                <a:latin typeface="Courier New" pitchFamily="49" charset="0"/>
              </a:rPr>
              <a:t>i</a:t>
            </a:r>
            <a:r>
              <a:rPr lang="en-US" sz="1600" i="1" smtClean="0">
                <a:solidFill>
                  <a:srgbClr val="000000"/>
                </a:solidFill>
                <a:latin typeface="Courier New" pitchFamily="49" charset="0"/>
              </a:rPr>
              <a:t> going from 0 to N-1</a:t>
            </a:r>
          </a:p>
          <a:p>
            <a:pPr algn="l">
              <a:lnSpc>
                <a:spcPct val="89000"/>
              </a:lnSpc>
              <a:tabLst>
                <a:tab pos="723900" algn="l"/>
                <a:tab pos="1447800" algn="l"/>
                <a:tab pos="2171700" algn="l"/>
                <a:tab pos="2895600" algn="l"/>
                <a:tab pos="3619500" algn="l"/>
                <a:tab pos="4343400" algn="l"/>
              </a:tabLst>
            </a:pPr>
            <a:r>
              <a:rPr lang="en-US" sz="1600" b="1" smtClean="0">
                <a:solidFill>
                  <a:srgbClr val="000000"/>
                </a:solidFill>
                <a:latin typeface="Courier New" pitchFamily="49" charset="0"/>
              </a:rPr>
              <a:t>for</a:t>
            </a:r>
            <a:r>
              <a:rPr lang="en-US" sz="1600" smtClean="0">
                <a:solidFill>
                  <a:srgbClr val="000000"/>
                </a:solidFill>
                <a:latin typeface="Courier New" pitchFamily="49" charset="0"/>
              </a:rPr>
              <a:t> </a:t>
            </a:r>
            <a:r>
              <a:rPr lang="en-US" sz="1600" b="1" smtClean="0">
                <a:solidFill>
                  <a:srgbClr val="000000"/>
                </a:solidFill>
                <a:latin typeface="Courier New" pitchFamily="49" charset="0"/>
              </a:rPr>
              <a:t>(</a:t>
            </a:r>
            <a:r>
              <a:rPr lang="en-US" sz="1600" b="1" err="1" smtClean="0">
                <a:solidFill>
                  <a:srgbClr val="DC2300"/>
                </a:solidFill>
                <a:latin typeface="Courier New" pitchFamily="49" charset="0"/>
              </a:rPr>
              <a:t>int</a:t>
            </a:r>
            <a:r>
              <a:rPr lang="en-US" sz="1600" b="1" smtClean="0">
                <a:solidFill>
                  <a:srgbClr val="DC2300"/>
                </a:solidFill>
                <a:latin typeface="Courier New" pitchFamily="49" charset="0"/>
              </a:rPr>
              <a:t> </a:t>
            </a:r>
            <a:r>
              <a:rPr lang="en-US" sz="1600" b="1" err="1" smtClean="0">
                <a:solidFill>
                  <a:srgbClr val="DC2300"/>
                </a:solidFill>
                <a:latin typeface="Courier New" pitchFamily="49" charset="0"/>
              </a:rPr>
              <a:t>i</a:t>
            </a:r>
            <a:r>
              <a:rPr lang="en-US" sz="1600" b="1" smtClean="0">
                <a:solidFill>
                  <a:srgbClr val="DC2300"/>
                </a:solidFill>
                <a:latin typeface="Courier New" pitchFamily="49" charset="0"/>
              </a:rPr>
              <a:t> : N</a:t>
            </a: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	</a:t>
            </a:r>
            <a:r>
              <a:rPr lang="en-US" sz="1600" i="1" smtClean="0">
                <a:solidFill>
                  <a:srgbClr val="000000"/>
                </a:solidFill>
                <a:latin typeface="Courier New" pitchFamily="49" charset="0"/>
              </a:rPr>
              <a:t>// some calculation to be</a:t>
            </a:r>
          </a:p>
          <a:p>
            <a:pPr algn="l">
              <a:lnSpc>
                <a:spcPct val="89000"/>
              </a:lnSpc>
              <a:tabLst>
                <a:tab pos="723900" algn="l"/>
                <a:tab pos="1447800" algn="l"/>
                <a:tab pos="2171700" algn="l"/>
                <a:tab pos="2895600" algn="l"/>
                <a:tab pos="3619500" algn="l"/>
                <a:tab pos="4343400" algn="l"/>
              </a:tabLst>
            </a:pPr>
            <a:r>
              <a:rPr lang="en-US" sz="1600" i="1" smtClean="0">
                <a:solidFill>
                  <a:srgbClr val="000000"/>
                </a:solidFill>
                <a:latin typeface="Courier New" pitchFamily="49" charset="0"/>
              </a:rPr>
              <a:t>	// repeated, such as:</a:t>
            </a:r>
          </a:p>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	</a:t>
            </a:r>
            <a:r>
              <a:rPr lang="en-US" sz="1600" b="1" smtClean="0">
                <a:solidFill>
                  <a:srgbClr val="000000"/>
                </a:solidFill>
                <a:latin typeface="Courier New" pitchFamily="49" charset="0"/>
              </a:rPr>
              <a:t>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 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+ 1;</a:t>
            </a:r>
          </a:p>
          <a:p>
            <a:pPr algn="l">
              <a:lnSpc>
                <a:spcPct val="89000"/>
              </a:lnSpc>
              <a:tabLst>
                <a:tab pos="723900" algn="l"/>
                <a:tab pos="1447800" algn="l"/>
                <a:tab pos="2171700" algn="l"/>
                <a:tab pos="2895600" algn="l"/>
                <a:tab pos="3619500" algn="l"/>
                <a:tab pos="4343400" algn="l"/>
              </a:tabLst>
            </a:pP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
        <p:nvSpPr>
          <p:cNvPr id="30725" name="AutoShape 4"/>
          <p:cNvSpPr>
            <a:spLocks noChangeArrowheads="1"/>
          </p:cNvSpPr>
          <p:nvPr/>
        </p:nvSpPr>
        <p:spPr bwMode="auto">
          <a:xfrm>
            <a:off x="5192712" y="3168650"/>
            <a:ext cx="4800600" cy="2357438"/>
          </a:xfrm>
          <a:prstGeom prst="roundRect">
            <a:avLst>
              <a:gd name="adj" fmla="val 65"/>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final </a:t>
            </a: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N = 10;</a:t>
            </a:r>
          </a:p>
          <a:p>
            <a:pPr algn="l">
              <a:lnSpc>
                <a:spcPct val="89000"/>
              </a:lnSpc>
              <a:tabLst>
                <a:tab pos="723900" algn="l"/>
                <a:tab pos="1447800" algn="l"/>
                <a:tab pos="2171700" algn="l"/>
                <a:tab pos="2895600" algn="l"/>
                <a:tab pos="3619500" algn="l"/>
                <a:tab pos="4343400" algn="l"/>
              </a:tabLst>
            </a:pPr>
            <a:r>
              <a:rPr lang="en-US" sz="1600" err="1" smtClean="0">
                <a:solidFill>
                  <a:srgbClr val="000000"/>
                </a:solidFill>
                <a:latin typeface="Courier New" pitchFamily="49" charset="0"/>
              </a:rPr>
              <a:t>int</a:t>
            </a:r>
            <a:r>
              <a:rPr lang="en-US" sz="1600" smtClean="0">
                <a:solidFill>
                  <a:srgbClr val="000000"/>
                </a:solidFill>
                <a:latin typeface="Courier New" pitchFamily="49" charset="0"/>
              </a:rPr>
              <a:t>[] a[N] = 0;</a:t>
            </a:r>
          </a:p>
          <a:p>
            <a:pPr algn="l">
              <a:lnSpc>
                <a:spcPct val="89000"/>
              </a:lnSpc>
              <a:tabLst>
                <a:tab pos="723900" algn="l"/>
                <a:tab pos="1447800" algn="l"/>
                <a:tab pos="2171700" algn="l"/>
                <a:tab pos="2895600" algn="l"/>
                <a:tab pos="3619500" algn="l"/>
                <a:tab pos="4343400" algn="l"/>
              </a:tabLst>
            </a:pPr>
            <a:endParaRPr lang="en-US" sz="160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Lst>
            </a:pPr>
            <a:r>
              <a:rPr lang="en-US" sz="1600" i="1" smtClean="0">
                <a:solidFill>
                  <a:srgbClr val="000000"/>
                </a:solidFill>
                <a:latin typeface="Courier New" pitchFamily="49" charset="0"/>
              </a:rPr>
              <a:t>// explicit lower bound</a:t>
            </a:r>
          </a:p>
          <a:p>
            <a:pPr algn="l">
              <a:lnSpc>
                <a:spcPct val="89000"/>
              </a:lnSpc>
              <a:tabLst>
                <a:tab pos="723900" algn="l"/>
                <a:tab pos="1447800" algn="l"/>
                <a:tab pos="2171700" algn="l"/>
                <a:tab pos="2895600" algn="l"/>
                <a:tab pos="3619500" algn="l"/>
                <a:tab pos="4343400" algn="l"/>
              </a:tabLst>
            </a:pPr>
            <a:r>
              <a:rPr lang="en-US" sz="1600" i="1" smtClean="0">
                <a:solidFill>
                  <a:srgbClr val="000000"/>
                </a:solidFill>
                <a:latin typeface="Courier New" pitchFamily="49" charset="0"/>
              </a:rPr>
              <a:t>// </a:t>
            </a:r>
            <a:r>
              <a:rPr lang="en-US" sz="1600" i="1">
                <a:solidFill>
                  <a:srgbClr val="000000"/>
                </a:solidFill>
                <a:latin typeface="Courier New" pitchFamily="49" charset="0"/>
              </a:rPr>
              <a:t>N iterations, </a:t>
            </a:r>
            <a:r>
              <a:rPr lang="en-US" sz="1600" i="1" err="1">
                <a:solidFill>
                  <a:srgbClr val="000000"/>
                </a:solidFill>
                <a:latin typeface="Courier New" pitchFamily="49" charset="0"/>
              </a:rPr>
              <a:t>i</a:t>
            </a:r>
            <a:r>
              <a:rPr lang="en-US" sz="1600" i="1">
                <a:solidFill>
                  <a:srgbClr val="000000"/>
                </a:solidFill>
                <a:latin typeface="Courier New" pitchFamily="49" charset="0"/>
              </a:rPr>
              <a:t> going from 0 to N-1</a:t>
            </a:r>
            <a:endParaRPr lang="en-US" sz="1600" i="1"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Lst>
            </a:pPr>
            <a:r>
              <a:rPr lang="en-US" sz="1600" b="1" smtClean="0">
                <a:solidFill>
                  <a:srgbClr val="000000"/>
                </a:solidFill>
                <a:latin typeface="Courier New" pitchFamily="49" charset="0"/>
              </a:rPr>
              <a:t>for</a:t>
            </a:r>
            <a:r>
              <a:rPr lang="en-US" sz="1600" smtClean="0">
                <a:solidFill>
                  <a:srgbClr val="000000"/>
                </a:solidFill>
                <a:latin typeface="Courier New" pitchFamily="49" charset="0"/>
              </a:rPr>
              <a:t> </a:t>
            </a:r>
            <a:r>
              <a:rPr lang="en-US" sz="1600" b="1" smtClean="0">
                <a:solidFill>
                  <a:srgbClr val="000000"/>
                </a:solidFill>
                <a:latin typeface="Courier New" pitchFamily="49" charset="0"/>
              </a:rPr>
              <a:t>(</a:t>
            </a:r>
            <a:r>
              <a:rPr lang="en-US" sz="1600" b="1" err="1" smtClean="0">
                <a:solidFill>
                  <a:srgbClr val="DC2300"/>
                </a:solidFill>
                <a:latin typeface="Courier New" pitchFamily="49" charset="0"/>
              </a:rPr>
              <a:t>int</a:t>
            </a:r>
            <a:r>
              <a:rPr lang="en-US" sz="1600" b="1" smtClean="0">
                <a:solidFill>
                  <a:srgbClr val="DC2300"/>
                </a:solidFill>
                <a:latin typeface="Courier New" pitchFamily="49" charset="0"/>
              </a:rPr>
              <a:t> </a:t>
            </a:r>
            <a:r>
              <a:rPr lang="en-US" sz="1600" b="1" err="1" smtClean="0">
                <a:solidFill>
                  <a:srgbClr val="DC2300"/>
                </a:solidFill>
                <a:latin typeface="Courier New" pitchFamily="49" charset="0"/>
              </a:rPr>
              <a:t>i</a:t>
            </a:r>
            <a:r>
              <a:rPr lang="en-US" sz="1600" b="1" smtClean="0">
                <a:solidFill>
                  <a:srgbClr val="DC2300"/>
                </a:solidFill>
                <a:latin typeface="Courier New" pitchFamily="49" charset="0"/>
              </a:rPr>
              <a:t> : 0 .. N-1</a:t>
            </a: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	</a:t>
            </a:r>
            <a:r>
              <a:rPr lang="en-US" sz="1600" i="1" smtClean="0">
                <a:solidFill>
                  <a:srgbClr val="000000"/>
                </a:solidFill>
                <a:latin typeface="Courier New" pitchFamily="49" charset="0"/>
              </a:rPr>
              <a:t>// </a:t>
            </a:r>
            <a:r>
              <a:rPr lang="en-US" sz="1600" i="1">
                <a:solidFill>
                  <a:srgbClr val="000000"/>
                </a:solidFill>
                <a:latin typeface="Courier New" pitchFamily="49" charset="0"/>
              </a:rPr>
              <a:t>some calculation to be</a:t>
            </a:r>
          </a:p>
          <a:p>
            <a:pPr algn="l">
              <a:lnSpc>
                <a:spcPct val="89000"/>
              </a:lnSpc>
              <a:tabLst>
                <a:tab pos="723900" algn="l"/>
                <a:tab pos="1447800" algn="l"/>
                <a:tab pos="2171700" algn="l"/>
                <a:tab pos="2895600" algn="l"/>
                <a:tab pos="3619500" algn="l"/>
                <a:tab pos="4343400" algn="l"/>
              </a:tabLst>
            </a:pPr>
            <a:r>
              <a:rPr lang="en-US" sz="1600" i="1">
                <a:solidFill>
                  <a:srgbClr val="000000"/>
                </a:solidFill>
                <a:latin typeface="Courier New" pitchFamily="49" charset="0"/>
              </a:rPr>
              <a:t>	// repeated, such as:</a:t>
            </a:r>
          </a:p>
          <a:p>
            <a:pPr algn="l">
              <a:lnSpc>
                <a:spcPct val="89000"/>
              </a:lnSpc>
              <a:tabLst>
                <a:tab pos="723900" algn="l"/>
                <a:tab pos="1447800" algn="l"/>
                <a:tab pos="2171700" algn="l"/>
                <a:tab pos="2895600" algn="l"/>
                <a:tab pos="3619500" algn="l"/>
                <a:tab pos="4343400" algn="l"/>
              </a:tabLst>
            </a:pPr>
            <a:r>
              <a:rPr lang="en-US" sz="1600" smtClean="0">
                <a:solidFill>
                  <a:srgbClr val="000000"/>
                </a:solidFill>
                <a:latin typeface="Courier New" pitchFamily="49" charset="0"/>
              </a:rPr>
              <a:t>	</a:t>
            </a:r>
            <a:r>
              <a:rPr lang="en-US" sz="1600" b="1" smtClean="0">
                <a:solidFill>
                  <a:srgbClr val="000000"/>
                </a:solidFill>
                <a:latin typeface="Courier New" pitchFamily="49" charset="0"/>
              </a:rPr>
              <a:t>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 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+ 1;</a:t>
            </a:r>
          </a:p>
          <a:p>
            <a:pPr algn="l">
              <a:lnSpc>
                <a:spcPct val="89000"/>
              </a:lnSpc>
              <a:tabLst>
                <a:tab pos="723900" algn="l"/>
                <a:tab pos="1447800" algn="l"/>
                <a:tab pos="2171700" algn="l"/>
                <a:tab pos="2895600" algn="l"/>
                <a:tab pos="3619500" algn="l"/>
                <a:tab pos="4343400" algn="l"/>
              </a:tabLst>
            </a:pP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When loop iterations are independent from each other…</a:t>
            </a:r>
          </a:p>
        </p:txBody>
      </p:sp>
      <p:sp>
        <p:nvSpPr>
          <p:cNvPr id="31747" name="Rectangle 2"/>
          <p:cNvSpPr>
            <a:spLocks noGrp="1" noChangeArrowheads="1"/>
          </p:cNvSpPr>
          <p:nvPr>
            <p:ph type="body" idx="1"/>
          </p:nvPr>
        </p:nvSpPr>
        <p:spPr>
          <a:xfrm>
            <a:off x="360363" y="1533525"/>
            <a:ext cx="9359900" cy="57340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let’s use a </a:t>
            </a:r>
            <a:r>
              <a:rPr lang="en-US" i="1" noProof="0" dirty="0" smtClean="0"/>
              <a:t>parallel</a:t>
            </a:r>
            <a:r>
              <a:rPr lang="en-US" noProof="0" dirty="0" smtClean="0"/>
              <a:t> loop</a:t>
            </a:r>
            <a:endParaRPr lang="en-US" i="1"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Using the Ateji PX notation, it’s as simple as '</a:t>
            </a:r>
            <a:r>
              <a:rPr lang="en-US" noProof="0" dirty="0" smtClean="0">
                <a:solidFill>
                  <a:srgbClr val="DC2300"/>
                </a:solidFill>
              </a:rPr>
              <a:t>||</a:t>
            </a:r>
            <a:r>
              <a:rPr lang="en-US" noProof="0" dirty="0" smtClean="0"/>
              <a:t>'</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Meaning</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Computing all </a:t>
            </a:r>
            <a:r>
              <a:rPr lang="en-US" b="1" noProof="0" dirty="0" smtClean="0">
                <a:latin typeface="Courier New" pitchFamily="49" charset="0"/>
              </a:rPr>
              <a:t>a[i]</a:t>
            </a:r>
            <a:r>
              <a:rPr lang="en-US" noProof="0" dirty="0" smtClean="0"/>
              <a:t> will be executed independently, </a:t>
            </a:r>
            <a:r>
              <a:rPr lang="en-US" b="1" i="1" noProof="0" dirty="0" smtClean="0"/>
              <a:t>in whatever order</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If several processors/cores are available, the computations will be run </a:t>
            </a:r>
            <a:r>
              <a:rPr lang="en-US" b="1" i="1" noProof="0" dirty="0" smtClean="0"/>
              <a:t>in parallel</a:t>
            </a:r>
            <a:r>
              <a:rPr lang="en-US" noProof="0" dirty="0" smtClean="0"/>
              <a:t> on them</a:t>
            </a:r>
          </a:p>
        </p:txBody>
      </p:sp>
      <p:sp>
        <p:nvSpPr>
          <p:cNvPr id="31748" name="AutoShape 3"/>
          <p:cNvSpPr>
            <a:spLocks noChangeArrowheads="1"/>
          </p:cNvSpPr>
          <p:nvPr/>
        </p:nvSpPr>
        <p:spPr bwMode="auto">
          <a:xfrm>
            <a:off x="1800225" y="2592388"/>
            <a:ext cx="4859338" cy="2376487"/>
          </a:xfrm>
          <a:prstGeom prst="roundRect">
            <a:avLst>
              <a:gd name="adj" fmla="val 65"/>
            </a:avLst>
          </a:prstGeom>
          <a:solidFill>
            <a:srgbClr val="FFFFCC"/>
          </a:solidFill>
          <a:ln w="9525">
            <a:solidFill>
              <a:srgbClr val="000000"/>
            </a:solidFill>
            <a:round/>
            <a:headEnd/>
            <a:tailEnd/>
          </a:ln>
        </p:spPr>
        <p:txBody>
          <a:bodyPr lIns="90000" tIns="72720" rIns="90000" bIns="45000"/>
          <a:lstStyle/>
          <a:p>
            <a:pPr algn="l">
              <a:lnSpc>
                <a:spcPct val="89000"/>
              </a:lnSpc>
              <a:tabLst>
                <a:tab pos="723900" algn="l"/>
                <a:tab pos="1447800" algn="l"/>
                <a:tab pos="2171700" algn="l"/>
                <a:tab pos="2895600" algn="l"/>
                <a:tab pos="3619500" algn="l"/>
                <a:tab pos="4343400" algn="l"/>
              </a:tabLst>
            </a:pPr>
            <a:r>
              <a:rPr lang="en-US" sz="2000" smtClean="0">
                <a:solidFill>
                  <a:srgbClr val="000000"/>
                </a:solidFill>
                <a:latin typeface="Courier New" pitchFamily="49" charset="0"/>
              </a:rPr>
              <a:t>final int N = 100;</a:t>
            </a:r>
          </a:p>
          <a:p>
            <a:pPr algn="l">
              <a:lnSpc>
                <a:spcPct val="89000"/>
              </a:lnSpc>
              <a:tabLst>
                <a:tab pos="723900" algn="l"/>
                <a:tab pos="1447800" algn="l"/>
                <a:tab pos="2171700" algn="l"/>
                <a:tab pos="2895600" algn="l"/>
                <a:tab pos="3619500" algn="l"/>
                <a:tab pos="4343400" algn="l"/>
              </a:tabLst>
            </a:pPr>
            <a:r>
              <a:rPr lang="en-US" sz="2000" smtClean="0">
                <a:solidFill>
                  <a:srgbClr val="000000"/>
                </a:solidFill>
                <a:latin typeface="Courier New" pitchFamily="49" charset="0"/>
              </a:rPr>
              <a:t>int[] a[N] = 0;</a:t>
            </a:r>
          </a:p>
          <a:p>
            <a:pPr algn="l">
              <a:lnSpc>
                <a:spcPct val="89000"/>
              </a:lnSpc>
              <a:tabLst>
                <a:tab pos="723900" algn="l"/>
                <a:tab pos="1447800" algn="l"/>
                <a:tab pos="2171700" algn="l"/>
                <a:tab pos="2895600" algn="l"/>
                <a:tab pos="3619500" algn="l"/>
                <a:tab pos="4343400" algn="l"/>
              </a:tabLst>
            </a:pPr>
            <a:endParaRPr lang="en-US" sz="200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Lst>
            </a:pPr>
            <a:r>
              <a:rPr lang="en-US" sz="2000" b="1" smtClean="0">
                <a:solidFill>
                  <a:srgbClr val="000000"/>
                </a:solidFill>
                <a:latin typeface="Courier New" pitchFamily="49" charset="0"/>
              </a:rPr>
              <a:t>for</a:t>
            </a:r>
            <a:r>
              <a:rPr lang="en-US" sz="2200" b="1" smtClean="0">
                <a:solidFill>
                  <a:srgbClr val="DC2300"/>
                </a:solidFill>
                <a:latin typeface="Courier New" pitchFamily="49" charset="0"/>
              </a:rPr>
              <a:t>||</a:t>
            </a:r>
            <a:r>
              <a:rPr lang="en-US" sz="2000" b="1" smtClean="0">
                <a:solidFill>
                  <a:srgbClr val="000000"/>
                </a:solidFill>
                <a:latin typeface="Courier New" pitchFamily="49" charset="0"/>
              </a:rPr>
              <a:t>(int i : N) {</a:t>
            </a:r>
          </a:p>
          <a:p>
            <a:pPr algn="l">
              <a:lnSpc>
                <a:spcPct val="89000"/>
              </a:lnSpc>
              <a:tabLst>
                <a:tab pos="723900" algn="l"/>
                <a:tab pos="1447800" algn="l"/>
                <a:tab pos="2171700" algn="l"/>
                <a:tab pos="2895600" algn="l"/>
                <a:tab pos="3619500" algn="l"/>
                <a:tab pos="4343400" algn="l"/>
              </a:tabLst>
            </a:pPr>
            <a:r>
              <a:rPr lang="en-US" sz="2000" smtClean="0">
                <a:solidFill>
                  <a:srgbClr val="000000"/>
                </a:solidFill>
                <a:latin typeface="Courier New" pitchFamily="49" charset="0"/>
              </a:rPr>
              <a:t>	</a:t>
            </a:r>
            <a:r>
              <a:rPr lang="en-US" sz="2000" i="1" smtClean="0">
                <a:solidFill>
                  <a:srgbClr val="000000"/>
                </a:solidFill>
                <a:latin typeface="Courier New" pitchFamily="49" charset="0"/>
              </a:rPr>
              <a:t>// some </a:t>
            </a:r>
            <a:r>
              <a:rPr lang="en-US" sz="2000" i="1">
                <a:solidFill>
                  <a:srgbClr val="000000"/>
                </a:solidFill>
                <a:latin typeface="Courier New" pitchFamily="49" charset="0"/>
              </a:rPr>
              <a:t>calculation to be</a:t>
            </a:r>
          </a:p>
          <a:p>
            <a:pPr algn="l">
              <a:lnSpc>
                <a:spcPct val="89000"/>
              </a:lnSpc>
              <a:tabLst>
                <a:tab pos="723900" algn="l"/>
                <a:tab pos="1447800" algn="l"/>
                <a:tab pos="2171700" algn="l"/>
                <a:tab pos="2895600" algn="l"/>
                <a:tab pos="3619500" algn="l"/>
                <a:tab pos="4343400" algn="l"/>
              </a:tabLst>
            </a:pPr>
            <a:r>
              <a:rPr lang="en-US" sz="2000" i="1">
                <a:solidFill>
                  <a:srgbClr val="000000"/>
                </a:solidFill>
                <a:latin typeface="Courier New" pitchFamily="49" charset="0"/>
              </a:rPr>
              <a:t>	// repeated, such as:</a:t>
            </a:r>
          </a:p>
          <a:p>
            <a:pPr algn="l">
              <a:lnSpc>
                <a:spcPct val="89000"/>
              </a:lnSpc>
              <a:tabLst>
                <a:tab pos="723900" algn="l"/>
                <a:tab pos="1447800" algn="l"/>
                <a:tab pos="2171700" algn="l"/>
                <a:tab pos="2895600" algn="l"/>
                <a:tab pos="3619500" algn="l"/>
                <a:tab pos="4343400" algn="l"/>
              </a:tabLst>
            </a:pPr>
            <a:r>
              <a:rPr lang="en-US" sz="2000" smtClean="0">
                <a:solidFill>
                  <a:srgbClr val="000000"/>
                </a:solidFill>
                <a:latin typeface="Courier New" pitchFamily="49" charset="0"/>
              </a:rPr>
              <a:t>	</a:t>
            </a:r>
            <a:r>
              <a:rPr lang="en-US" sz="2000" b="1" smtClean="0">
                <a:solidFill>
                  <a:srgbClr val="000000"/>
                </a:solidFill>
                <a:latin typeface="Courier New" pitchFamily="49" charset="0"/>
              </a:rPr>
              <a:t>a[i] = a[i] + 1;</a:t>
            </a:r>
          </a:p>
          <a:p>
            <a:pPr algn="l">
              <a:lnSpc>
                <a:spcPct val="89000"/>
              </a:lnSpc>
              <a:tabLst>
                <a:tab pos="723900" algn="l"/>
                <a:tab pos="1447800" algn="l"/>
                <a:tab pos="2171700" algn="l"/>
                <a:tab pos="2895600" algn="l"/>
                <a:tab pos="3619500" algn="l"/>
                <a:tab pos="4343400" algn="l"/>
              </a:tabLst>
            </a:pPr>
            <a:r>
              <a:rPr lang="en-US" sz="2000" b="1" smtClean="0">
                <a:solidFill>
                  <a:srgbClr val="000000"/>
                </a:solidFill>
                <a:latin typeface="Courier New" pitchFamily="49" charset="0"/>
              </a:rPr>
              <a:t>}</a:t>
            </a:r>
            <a:endParaRPr lang="en-US" sz="2000" b="1">
              <a:solidFill>
                <a:srgbClr val="000000"/>
              </a:solidFill>
              <a:latin typeface="Courier New" pitchFamily="49" charset="0"/>
            </a:endParaRPr>
          </a:p>
        </p:txBody>
      </p:sp>
      <p:sp>
        <p:nvSpPr>
          <p:cNvPr id="31749" name="Oval 4"/>
          <p:cNvSpPr>
            <a:spLocks noChangeArrowheads="1"/>
          </p:cNvSpPr>
          <p:nvPr/>
        </p:nvSpPr>
        <p:spPr bwMode="auto">
          <a:xfrm>
            <a:off x="1692275" y="3365500"/>
            <a:ext cx="1096963" cy="538163"/>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for||  ̶  Looking under the hood</a:t>
            </a:r>
            <a:endParaRPr lang="en-US" noProof="0"/>
          </a:p>
        </p:txBody>
      </p:sp>
      <p:sp>
        <p:nvSpPr>
          <p:cNvPr id="4" name="Content Placeholder 3"/>
          <p:cNvSpPr>
            <a:spLocks noGrp="1"/>
          </p:cNvSpPr>
          <p:nvPr>
            <p:ph idx="1"/>
          </p:nvPr>
        </p:nvSpPr>
        <p:spPr>
          <a:xfrm>
            <a:off x="503238" y="1189037"/>
            <a:ext cx="9069387" cy="4987925"/>
          </a:xfrm>
        </p:spPr>
        <p:txBody>
          <a:bodyPr/>
          <a:lstStyle/>
          <a:p>
            <a:pPr marL="0" indent="0"/>
            <a:r>
              <a:rPr lang="en-US" b="0" noProof="0" smtClean="0"/>
              <a:t>The Ateji PX runtime adapts parallel execution to the available hardware</a:t>
            </a:r>
            <a:endParaRPr lang="en-US" b="0" noProof="0"/>
          </a:p>
        </p:txBody>
      </p:sp>
      <p:sp>
        <p:nvSpPr>
          <p:cNvPr id="6" name="Rectangle 5"/>
          <p:cNvSpPr/>
          <p:nvPr/>
        </p:nvSpPr>
        <p:spPr>
          <a:xfrm>
            <a:off x="540000" y="2020637"/>
            <a:ext cx="8964000" cy="5112000"/>
          </a:xfrm>
          <a:prstGeom prst="rect">
            <a:avLst/>
          </a:prstGeom>
          <a:solidFill>
            <a:srgbClr val="FFFFCC"/>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7" name="Straight Connector 6"/>
          <p:cNvSpPr/>
          <p:nvPr/>
        </p:nvSpPr>
        <p:spPr>
          <a:xfrm>
            <a:off x="7128000" y="3406200"/>
            <a:ext cx="0" cy="2700000"/>
          </a:xfrm>
          <a:prstGeom prst="line">
            <a:avLst/>
          </a:prstGeom>
          <a:noFill/>
          <a:ln w="72000">
            <a:solidFill>
              <a:srgbClr val="579D1C"/>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8" name="Straight Connector 7"/>
          <p:cNvSpPr/>
          <p:nvPr/>
        </p:nvSpPr>
        <p:spPr>
          <a:xfrm>
            <a:off x="4374000" y="2686200"/>
            <a:ext cx="0" cy="450000"/>
          </a:xfrm>
          <a:prstGeom prst="line">
            <a:avLst/>
          </a:prstGeom>
          <a:noFill/>
          <a:ln w="72000">
            <a:solidFill>
              <a:srgbClr val="FF9966"/>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9" name="Straight Connector 8"/>
          <p:cNvSpPr/>
          <p:nvPr/>
        </p:nvSpPr>
        <p:spPr>
          <a:xfrm>
            <a:off x="1584000" y="3424200"/>
            <a:ext cx="0" cy="2700000"/>
          </a:xfrm>
          <a:prstGeom prst="line">
            <a:avLst/>
          </a:prstGeom>
          <a:noFill/>
          <a:ln w="72000">
            <a:solidFill>
              <a:srgbClr val="0047FF"/>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0" name="Straight Connector 9"/>
          <p:cNvSpPr/>
          <p:nvPr/>
        </p:nvSpPr>
        <p:spPr>
          <a:xfrm>
            <a:off x="4374000" y="6610200"/>
            <a:ext cx="0" cy="36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1" name="Straight Connector 10"/>
          <p:cNvSpPr/>
          <p:nvPr/>
        </p:nvSpPr>
        <p:spPr>
          <a:xfrm>
            <a:off x="4374000" y="2236200"/>
            <a:ext cx="0" cy="45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2" name="TextBox 11"/>
          <p:cNvSpPr txBox="1"/>
          <p:nvPr/>
        </p:nvSpPr>
        <p:spPr>
          <a:xfrm>
            <a:off x="4716000" y="2399337"/>
            <a:ext cx="4615920" cy="708005"/>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0">
              <a:lnSpc>
                <a:spcPct val="100000"/>
              </a:lnSpc>
              <a:spcBef>
                <a:spcPts val="0"/>
              </a:spcBef>
              <a:spcAft>
                <a:spcPts val="0"/>
              </a:spcAft>
              <a:buNone/>
              <a:tabLst/>
            </a:pPr>
            <a:r>
              <a:rPr lang="en-US" sz="1400" b="0" i="1" u="none" strike="noStrike" kern="1200" smtClean="0">
                <a:ln>
                  <a:noFill/>
                </a:ln>
                <a:latin typeface="Arial" pitchFamily="34"/>
                <a:ea typeface="Andale Sans UI" pitchFamily="2"/>
                <a:cs typeface="Tahoma" pitchFamily="2"/>
              </a:rPr>
              <a:t>1) Divide the iterations into groups:</a:t>
            </a:r>
            <a:br>
              <a:rPr lang="en-US" sz="1400" b="0" i="1" u="none" strike="noStrike" kern="1200" smtClean="0">
                <a:ln>
                  <a:noFill/>
                </a:ln>
                <a:latin typeface="Arial" pitchFamily="34"/>
                <a:ea typeface="Andale Sans UI" pitchFamily="2"/>
                <a:cs typeface="Tahoma" pitchFamily="2"/>
              </a:rPr>
            </a:br>
            <a:r>
              <a:rPr lang="en-US" sz="1400" b="0" i="1" u="none" strike="noStrike" kern="1200" smtClean="0">
                <a:ln>
                  <a:noFill/>
                </a:ln>
                <a:latin typeface="Arial" pitchFamily="34"/>
                <a:ea typeface="Andale Sans UI" pitchFamily="2"/>
                <a:cs typeface="Tahoma" pitchFamily="2"/>
              </a:rPr>
              <a:t>                                                      or</a:t>
            </a:r>
            <a:r>
              <a:rPr lang="en-US" sz="1400" b="1" i="1" u="none" strike="noStrike" kern="1200" smtClean="0">
                <a:ln>
                  <a:noFill/>
                </a:ln>
                <a:latin typeface="Courier New" pitchFamily="49"/>
                <a:ea typeface="Andale Sans UI" pitchFamily="2"/>
                <a:cs typeface="Tahoma" pitchFamily="2"/>
              </a:rPr>
              <a:t/>
            </a:r>
            <a:br>
              <a:rPr lang="en-US" sz="1400" b="1" i="1" u="none" strike="noStrike" kern="1200" smtClean="0">
                <a:ln>
                  <a:noFill/>
                </a:ln>
                <a:latin typeface="Courier New" pitchFamily="49"/>
                <a:ea typeface="Andale Sans UI" pitchFamily="2"/>
                <a:cs typeface="Tahoma" pitchFamily="2"/>
              </a:rPr>
            </a:br>
            <a:r>
              <a:rPr lang="en-US" sz="1400" b="0" i="1" u="none" strike="noStrike" kern="1200" smtClean="0">
                <a:ln>
                  <a:noFill/>
                </a:ln>
                <a:latin typeface="Arial" pitchFamily="34"/>
                <a:ea typeface="Andale Sans UI" pitchFamily="2"/>
                <a:cs typeface="Tahoma" pitchFamily="2"/>
              </a:rPr>
              <a:t>2) Create a parallel branch for each group of iterations</a:t>
            </a:r>
            <a:endParaRPr lang="en-US" sz="1400" b="0" i="1" u="none" strike="noStrike" kern="1200">
              <a:ln>
                <a:noFill/>
              </a:ln>
              <a:latin typeface="Arial" pitchFamily="34"/>
              <a:ea typeface="Andale Sans UI" pitchFamily="2"/>
              <a:cs typeface="Tahoma" pitchFamily="2"/>
            </a:endParaRPr>
          </a:p>
        </p:txBody>
      </p:sp>
      <p:sp>
        <p:nvSpPr>
          <p:cNvPr id="13" name="Straight Connector 12"/>
          <p:cNvSpPr/>
          <p:nvPr/>
        </p:nvSpPr>
        <p:spPr>
          <a:xfrm>
            <a:off x="4374000" y="6430200"/>
            <a:ext cx="0" cy="180000"/>
          </a:xfrm>
          <a:prstGeom prst="line">
            <a:avLst/>
          </a:prstGeom>
          <a:noFill/>
          <a:ln w="72000">
            <a:solidFill>
              <a:srgbClr val="FF9966"/>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4" name="TextBox 13"/>
          <p:cNvSpPr txBox="1"/>
          <p:nvPr/>
        </p:nvSpPr>
        <p:spPr>
          <a:xfrm>
            <a:off x="4354512" y="2103437"/>
            <a:ext cx="4248360" cy="326812"/>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0" i="1" u="none" strike="noStrike" kern="1200" smtClean="0">
                <a:ln>
                  <a:noFill/>
                </a:ln>
                <a:latin typeface="Arial" pitchFamily="34"/>
                <a:ea typeface="Andale Sans UI" pitchFamily="2"/>
                <a:cs typeface="Tahoma" pitchFamily="2"/>
              </a:rPr>
              <a:t>Entering a </a:t>
            </a:r>
            <a:r>
              <a:rPr lang="en-US" sz="1600" b="1" i="1" u="none" strike="noStrike" kern="1200" smtClean="0">
                <a:ln>
                  <a:noFill/>
                </a:ln>
                <a:solidFill>
                  <a:srgbClr val="DC2300"/>
                </a:solidFill>
                <a:latin typeface="Courier New" pitchFamily="49"/>
                <a:ea typeface="Andale Sans UI" pitchFamily="2"/>
                <a:cs typeface="Tahoma" pitchFamily="2"/>
              </a:rPr>
              <a:t>for||</a:t>
            </a:r>
            <a:r>
              <a:rPr lang="en-US" sz="1600" b="0" i="1" u="none" strike="noStrike" kern="1200" smtClean="0">
                <a:ln>
                  <a:noFill/>
                </a:ln>
                <a:latin typeface="Arial" pitchFamily="34"/>
                <a:ea typeface="Andale Sans UI" pitchFamily="2"/>
                <a:cs typeface="Tahoma" pitchFamily="2"/>
              </a:rPr>
              <a:t>: two important tasks</a:t>
            </a:r>
            <a:endParaRPr lang="en-US" sz="1600" b="0" i="1" u="none" strike="noStrike" kern="1200">
              <a:ln>
                <a:noFill/>
              </a:ln>
              <a:latin typeface="Arial" pitchFamily="34"/>
              <a:ea typeface="Andale Sans UI" pitchFamily="2"/>
              <a:cs typeface="Tahoma" pitchFamily="2"/>
            </a:endParaRPr>
          </a:p>
        </p:txBody>
      </p:sp>
      <p:sp>
        <p:nvSpPr>
          <p:cNvPr id="15" name="Straight Connector 14"/>
          <p:cNvSpPr/>
          <p:nvPr/>
        </p:nvSpPr>
        <p:spPr>
          <a:xfrm>
            <a:off x="3402000" y="3406200"/>
            <a:ext cx="0" cy="2700000"/>
          </a:xfrm>
          <a:prstGeom prst="line">
            <a:avLst/>
          </a:prstGeom>
          <a:noFill/>
          <a:ln w="72000">
            <a:solidFill>
              <a:srgbClr val="DC2300"/>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6" name="Straight Connector 15"/>
          <p:cNvSpPr/>
          <p:nvPr/>
        </p:nvSpPr>
        <p:spPr>
          <a:xfrm>
            <a:off x="5292000" y="3406200"/>
            <a:ext cx="0" cy="2700000"/>
          </a:xfrm>
          <a:prstGeom prst="line">
            <a:avLst/>
          </a:prstGeom>
          <a:noFill/>
          <a:ln w="72000">
            <a:solidFill>
              <a:srgbClr val="FFD320"/>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nvGrpSpPr>
          <p:cNvPr id="17" name="Group 16"/>
          <p:cNvGrpSpPr/>
          <p:nvPr/>
        </p:nvGrpSpPr>
        <p:grpSpPr>
          <a:xfrm>
            <a:off x="4950000" y="2704200"/>
            <a:ext cx="2015999" cy="90000"/>
            <a:chOff x="4950000" y="2628000"/>
            <a:chExt cx="2015999" cy="90000"/>
          </a:xfrm>
        </p:grpSpPr>
        <p:sp>
          <p:nvSpPr>
            <p:cNvPr id="18" name="Rectangle 17"/>
            <p:cNvSpPr/>
            <p:nvPr/>
          </p:nvSpPr>
          <p:spPr>
            <a:xfrm>
              <a:off x="4950000" y="2628000"/>
              <a:ext cx="503999"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9" name="Rectangle 18"/>
            <p:cNvSpPr/>
            <p:nvPr/>
          </p:nvSpPr>
          <p:spPr>
            <a:xfrm>
              <a:off x="5450040" y="2628000"/>
              <a:ext cx="503999"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20" name="Rectangle 19"/>
            <p:cNvSpPr/>
            <p:nvPr/>
          </p:nvSpPr>
          <p:spPr>
            <a:xfrm>
              <a:off x="5958000" y="2628000"/>
              <a:ext cx="503999"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21" name="Rectangle 20"/>
            <p:cNvSpPr/>
            <p:nvPr/>
          </p:nvSpPr>
          <p:spPr>
            <a:xfrm>
              <a:off x="6462000" y="2628000"/>
              <a:ext cx="503999"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cxnSp>
        <p:nvCxnSpPr>
          <p:cNvPr id="22" name="Straight Arrow Connector 21"/>
          <p:cNvCxnSpPr>
            <a:endCxn id="9" idx="0"/>
          </p:cNvCxnSpPr>
          <p:nvPr/>
        </p:nvCxnSpPr>
        <p:spPr>
          <a:xfrm flipH="1">
            <a:off x="1584000" y="3136200"/>
            <a:ext cx="2790000" cy="288000"/>
          </a:xfrm>
          <a:prstGeom prst="straightConnector1">
            <a:avLst/>
          </a:prstGeom>
          <a:noFill/>
          <a:ln w="38100">
            <a:solidFill>
              <a:srgbClr val="000000"/>
            </a:solidFill>
            <a:prstDash val="solid"/>
            <a:tailEnd type="arrow"/>
          </a:ln>
        </p:spPr>
      </p:cxnSp>
      <p:cxnSp>
        <p:nvCxnSpPr>
          <p:cNvPr id="23" name="Straight Arrow Connector 22"/>
          <p:cNvCxnSpPr>
            <a:endCxn id="15" idx="0"/>
          </p:cNvCxnSpPr>
          <p:nvPr/>
        </p:nvCxnSpPr>
        <p:spPr>
          <a:xfrm flipH="1">
            <a:off x="3402000" y="3136200"/>
            <a:ext cx="972000" cy="270000"/>
          </a:xfrm>
          <a:prstGeom prst="straightConnector1">
            <a:avLst/>
          </a:prstGeom>
          <a:noFill/>
          <a:ln w="38100">
            <a:solidFill>
              <a:srgbClr val="000000"/>
            </a:solidFill>
            <a:prstDash val="solid"/>
            <a:tailEnd type="arrow"/>
          </a:ln>
        </p:spPr>
      </p:cxnSp>
      <p:cxnSp>
        <p:nvCxnSpPr>
          <p:cNvPr id="24" name="Straight Arrow Connector 23"/>
          <p:cNvCxnSpPr>
            <a:endCxn id="16" idx="0"/>
          </p:cNvCxnSpPr>
          <p:nvPr/>
        </p:nvCxnSpPr>
        <p:spPr>
          <a:xfrm>
            <a:off x="4374000" y="3136200"/>
            <a:ext cx="918000" cy="270000"/>
          </a:xfrm>
          <a:prstGeom prst="straightConnector1">
            <a:avLst/>
          </a:prstGeom>
          <a:noFill/>
          <a:ln w="38100">
            <a:solidFill>
              <a:srgbClr val="000000"/>
            </a:solidFill>
            <a:prstDash val="solid"/>
            <a:tailEnd type="arrow"/>
          </a:ln>
        </p:spPr>
      </p:cxnSp>
      <p:cxnSp>
        <p:nvCxnSpPr>
          <p:cNvPr id="25" name="Straight Arrow Connector 24"/>
          <p:cNvCxnSpPr>
            <a:endCxn id="7" idx="0"/>
          </p:cNvCxnSpPr>
          <p:nvPr/>
        </p:nvCxnSpPr>
        <p:spPr>
          <a:xfrm>
            <a:off x="4374000" y="3136200"/>
            <a:ext cx="2754000" cy="270000"/>
          </a:xfrm>
          <a:prstGeom prst="straightConnector1">
            <a:avLst/>
          </a:prstGeom>
          <a:noFill/>
          <a:ln w="38100">
            <a:solidFill>
              <a:srgbClr val="000000"/>
            </a:solidFill>
            <a:prstDash val="solid"/>
            <a:tailEnd type="arrow"/>
          </a:ln>
        </p:spPr>
      </p:cxnSp>
      <p:cxnSp>
        <p:nvCxnSpPr>
          <p:cNvPr id="26" name="Straight Arrow Connector 25"/>
          <p:cNvCxnSpPr>
            <a:endCxn id="13" idx="0"/>
          </p:cNvCxnSpPr>
          <p:nvPr/>
        </p:nvCxnSpPr>
        <p:spPr>
          <a:xfrm>
            <a:off x="1584000" y="6124200"/>
            <a:ext cx="2790000" cy="306000"/>
          </a:xfrm>
          <a:prstGeom prst="straightConnector1">
            <a:avLst/>
          </a:prstGeom>
          <a:noFill/>
          <a:ln w="38100">
            <a:solidFill>
              <a:srgbClr val="000000"/>
            </a:solidFill>
            <a:prstDash val="solid"/>
            <a:tailEnd type="arrow"/>
          </a:ln>
        </p:spPr>
      </p:cxnSp>
      <p:cxnSp>
        <p:nvCxnSpPr>
          <p:cNvPr id="27" name="Straight Arrow Connector 26"/>
          <p:cNvCxnSpPr>
            <a:endCxn id="13" idx="0"/>
          </p:cNvCxnSpPr>
          <p:nvPr/>
        </p:nvCxnSpPr>
        <p:spPr>
          <a:xfrm>
            <a:off x="3402000" y="6106200"/>
            <a:ext cx="972000" cy="324000"/>
          </a:xfrm>
          <a:prstGeom prst="straightConnector1">
            <a:avLst/>
          </a:prstGeom>
          <a:noFill/>
          <a:ln w="38100">
            <a:solidFill>
              <a:srgbClr val="000000"/>
            </a:solidFill>
            <a:prstDash val="solid"/>
            <a:tailEnd type="arrow"/>
          </a:ln>
        </p:spPr>
      </p:cxnSp>
      <p:cxnSp>
        <p:nvCxnSpPr>
          <p:cNvPr id="28" name="Straight Arrow Connector 27"/>
          <p:cNvCxnSpPr>
            <a:endCxn id="13" idx="0"/>
          </p:cNvCxnSpPr>
          <p:nvPr/>
        </p:nvCxnSpPr>
        <p:spPr>
          <a:xfrm rot="10800000" flipV="1">
            <a:off x="4374000" y="6106200"/>
            <a:ext cx="918000" cy="324000"/>
          </a:xfrm>
          <a:prstGeom prst="straightConnector1">
            <a:avLst/>
          </a:prstGeom>
          <a:noFill/>
          <a:ln w="38100">
            <a:solidFill>
              <a:srgbClr val="000000"/>
            </a:solidFill>
            <a:prstDash val="solid"/>
            <a:tailEnd type="arrow"/>
          </a:ln>
        </p:spPr>
      </p:cxnSp>
      <p:cxnSp>
        <p:nvCxnSpPr>
          <p:cNvPr id="29" name="Straight Arrow Connector 28"/>
          <p:cNvCxnSpPr>
            <a:endCxn id="13" idx="0"/>
          </p:cNvCxnSpPr>
          <p:nvPr/>
        </p:nvCxnSpPr>
        <p:spPr>
          <a:xfrm rot="10800000" flipV="1">
            <a:off x="4374000" y="6106200"/>
            <a:ext cx="2754000" cy="324000"/>
          </a:xfrm>
          <a:prstGeom prst="straightConnector1">
            <a:avLst/>
          </a:prstGeom>
          <a:noFill/>
          <a:ln w="38100">
            <a:solidFill>
              <a:srgbClr val="000000"/>
            </a:solidFill>
            <a:prstDash val="solid"/>
            <a:tailEnd type="arrow"/>
          </a:ln>
        </p:spPr>
      </p:cxnSp>
      <p:sp>
        <p:nvSpPr>
          <p:cNvPr id="30" name="TextBox 29"/>
          <p:cNvSpPr txBox="1"/>
          <p:nvPr/>
        </p:nvSpPr>
        <p:spPr>
          <a:xfrm>
            <a:off x="864000" y="4425633"/>
            <a:ext cx="1418400" cy="426774"/>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200" b="1" i="0" u="none" strike="noStrike" kern="1200" smtClean="0">
                <a:ln>
                  <a:noFill/>
                </a:ln>
                <a:latin typeface="Arial" pitchFamily="34"/>
                <a:ea typeface="Andale Sans UI" pitchFamily="2"/>
                <a:cs typeface="Tahoma" pitchFamily="2"/>
              </a:rPr>
              <a:t>Compute “blue” iterations</a:t>
            </a:r>
            <a:endParaRPr lang="en-US" sz="1200" b="1" i="0" u="none" strike="noStrike" kern="1200">
              <a:ln>
                <a:noFill/>
              </a:ln>
              <a:latin typeface="Arial" pitchFamily="34"/>
              <a:ea typeface="Andale Sans UI" pitchFamily="2"/>
              <a:cs typeface="Tahoma" pitchFamily="2"/>
            </a:endParaRPr>
          </a:p>
        </p:txBody>
      </p:sp>
      <p:sp>
        <p:nvSpPr>
          <p:cNvPr id="31" name="TextBox 30"/>
          <p:cNvSpPr txBox="1"/>
          <p:nvPr/>
        </p:nvSpPr>
        <p:spPr>
          <a:xfrm>
            <a:off x="2700000" y="4425993"/>
            <a:ext cx="1418400" cy="426774"/>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200" b="1" i="0" u="none" strike="noStrike" kern="1200" smtClean="0">
                <a:ln>
                  <a:noFill/>
                </a:ln>
                <a:latin typeface="Arial" pitchFamily="34"/>
                <a:ea typeface="Andale Sans UI" pitchFamily="2"/>
                <a:cs typeface="Tahoma" pitchFamily="2"/>
              </a:rPr>
              <a:t>Compute “red” iterations</a:t>
            </a:r>
            <a:endParaRPr lang="en-US" sz="1200" b="1" i="0" u="none" strike="noStrike" kern="1200">
              <a:ln>
                <a:noFill/>
              </a:ln>
              <a:latin typeface="Arial" pitchFamily="34"/>
              <a:ea typeface="Andale Sans UI" pitchFamily="2"/>
              <a:cs typeface="Tahoma" pitchFamily="2"/>
            </a:endParaRPr>
          </a:p>
        </p:txBody>
      </p:sp>
      <p:sp>
        <p:nvSpPr>
          <p:cNvPr id="32" name="TextBox 31"/>
          <p:cNvSpPr txBox="1"/>
          <p:nvPr/>
        </p:nvSpPr>
        <p:spPr>
          <a:xfrm>
            <a:off x="4590000" y="4425993"/>
            <a:ext cx="1418400" cy="426774"/>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200" b="1" i="0" u="none" strike="noStrike" kern="1200" smtClean="0">
                <a:ln>
                  <a:noFill/>
                </a:ln>
                <a:latin typeface="Arial" pitchFamily="34"/>
                <a:ea typeface="Andale Sans UI" pitchFamily="2"/>
                <a:cs typeface="Tahoma" pitchFamily="2"/>
              </a:rPr>
              <a:t>Compute “yellow” iterations</a:t>
            </a:r>
            <a:endParaRPr lang="en-US" sz="1200" b="1" i="0" u="none" strike="noStrike" kern="1200">
              <a:ln>
                <a:noFill/>
              </a:ln>
              <a:latin typeface="Arial" pitchFamily="34"/>
              <a:ea typeface="Andale Sans UI" pitchFamily="2"/>
              <a:cs typeface="Tahoma" pitchFamily="2"/>
            </a:endParaRPr>
          </a:p>
        </p:txBody>
      </p:sp>
      <p:sp>
        <p:nvSpPr>
          <p:cNvPr id="33" name="TextBox 32"/>
          <p:cNvSpPr txBox="1"/>
          <p:nvPr/>
        </p:nvSpPr>
        <p:spPr>
          <a:xfrm>
            <a:off x="6429600" y="4425993"/>
            <a:ext cx="1418400" cy="426774"/>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200" b="1" i="0" u="none" strike="noStrike" kern="1200" smtClean="0">
                <a:ln>
                  <a:noFill/>
                </a:ln>
                <a:latin typeface="Arial" pitchFamily="34"/>
                <a:ea typeface="Andale Sans UI" pitchFamily="2"/>
                <a:cs typeface="Tahoma" pitchFamily="2"/>
              </a:rPr>
              <a:t>Compute “green” iterations</a:t>
            </a:r>
            <a:endParaRPr lang="en-US" sz="1200" b="1" i="0" u="none" strike="noStrike" kern="1200">
              <a:ln>
                <a:noFill/>
              </a:ln>
              <a:latin typeface="Arial" pitchFamily="34"/>
              <a:ea typeface="Andale Sans UI" pitchFamily="2"/>
              <a:cs typeface="Tahoma" pitchFamily="2"/>
            </a:endParaRPr>
          </a:p>
        </p:txBody>
      </p:sp>
      <p:grpSp>
        <p:nvGrpSpPr>
          <p:cNvPr id="34" name="Group 33"/>
          <p:cNvGrpSpPr/>
          <p:nvPr/>
        </p:nvGrpSpPr>
        <p:grpSpPr>
          <a:xfrm>
            <a:off x="7614000" y="2704200"/>
            <a:ext cx="252000" cy="90000"/>
            <a:chOff x="7614000" y="2628000"/>
            <a:chExt cx="252000" cy="90000"/>
          </a:xfrm>
        </p:grpSpPr>
        <p:sp>
          <p:nvSpPr>
            <p:cNvPr id="35" name="Rectangle 34"/>
            <p:cNvSpPr/>
            <p:nvPr/>
          </p:nvSpPr>
          <p:spPr>
            <a:xfrm>
              <a:off x="7614000" y="2628000"/>
              <a:ext cx="63000"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36" name="Rectangle 35"/>
            <p:cNvSpPr/>
            <p:nvPr/>
          </p:nvSpPr>
          <p:spPr>
            <a:xfrm>
              <a:off x="7676640" y="2628000"/>
              <a:ext cx="63000"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37" name="Rectangle 36"/>
            <p:cNvSpPr/>
            <p:nvPr/>
          </p:nvSpPr>
          <p:spPr>
            <a:xfrm>
              <a:off x="7740000" y="2628000"/>
              <a:ext cx="63000"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38" name="Rectangle 37"/>
            <p:cNvSpPr/>
            <p:nvPr/>
          </p:nvSpPr>
          <p:spPr>
            <a:xfrm>
              <a:off x="7803000" y="2628000"/>
              <a:ext cx="63000"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grpSp>
        <p:nvGrpSpPr>
          <p:cNvPr id="39" name="Group 38"/>
          <p:cNvGrpSpPr/>
          <p:nvPr/>
        </p:nvGrpSpPr>
        <p:grpSpPr>
          <a:xfrm>
            <a:off x="7362000" y="2704200"/>
            <a:ext cx="251999" cy="90000"/>
            <a:chOff x="7362000" y="2628000"/>
            <a:chExt cx="251999" cy="90000"/>
          </a:xfrm>
        </p:grpSpPr>
        <p:sp>
          <p:nvSpPr>
            <p:cNvPr id="40" name="Rectangle 39"/>
            <p:cNvSpPr/>
            <p:nvPr/>
          </p:nvSpPr>
          <p:spPr>
            <a:xfrm>
              <a:off x="7362000" y="2628000"/>
              <a:ext cx="63000"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41" name="Rectangle 40"/>
            <p:cNvSpPr/>
            <p:nvPr/>
          </p:nvSpPr>
          <p:spPr>
            <a:xfrm>
              <a:off x="7424640" y="2628000"/>
              <a:ext cx="63000"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42" name="Rectangle 41"/>
            <p:cNvSpPr/>
            <p:nvPr/>
          </p:nvSpPr>
          <p:spPr>
            <a:xfrm>
              <a:off x="7488000" y="2628000"/>
              <a:ext cx="63000"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43" name="Rectangle 42"/>
            <p:cNvSpPr/>
            <p:nvPr/>
          </p:nvSpPr>
          <p:spPr>
            <a:xfrm>
              <a:off x="7550999" y="2628000"/>
              <a:ext cx="63000"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grpSp>
        <p:nvGrpSpPr>
          <p:cNvPr id="44" name="Group 43"/>
          <p:cNvGrpSpPr/>
          <p:nvPr/>
        </p:nvGrpSpPr>
        <p:grpSpPr>
          <a:xfrm>
            <a:off x="8118000" y="2704200"/>
            <a:ext cx="252000" cy="90000"/>
            <a:chOff x="8118000" y="2628000"/>
            <a:chExt cx="252000" cy="90000"/>
          </a:xfrm>
        </p:grpSpPr>
        <p:sp>
          <p:nvSpPr>
            <p:cNvPr id="45" name="Rectangle 44"/>
            <p:cNvSpPr/>
            <p:nvPr/>
          </p:nvSpPr>
          <p:spPr>
            <a:xfrm>
              <a:off x="8118000" y="2628000"/>
              <a:ext cx="63000"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46" name="Rectangle 45"/>
            <p:cNvSpPr/>
            <p:nvPr/>
          </p:nvSpPr>
          <p:spPr>
            <a:xfrm>
              <a:off x="8180640" y="2628000"/>
              <a:ext cx="63000"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47" name="Rectangle 46"/>
            <p:cNvSpPr/>
            <p:nvPr/>
          </p:nvSpPr>
          <p:spPr>
            <a:xfrm>
              <a:off x="8243999" y="2628000"/>
              <a:ext cx="63000"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48" name="Rectangle 47"/>
            <p:cNvSpPr/>
            <p:nvPr/>
          </p:nvSpPr>
          <p:spPr>
            <a:xfrm>
              <a:off x="8307000" y="2628000"/>
              <a:ext cx="63000"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grpSp>
        <p:nvGrpSpPr>
          <p:cNvPr id="49" name="Group 48"/>
          <p:cNvGrpSpPr/>
          <p:nvPr/>
        </p:nvGrpSpPr>
        <p:grpSpPr>
          <a:xfrm>
            <a:off x="7866000" y="2704200"/>
            <a:ext cx="252000" cy="90000"/>
            <a:chOff x="7866000" y="2628000"/>
            <a:chExt cx="252000" cy="90000"/>
          </a:xfrm>
        </p:grpSpPr>
        <p:sp>
          <p:nvSpPr>
            <p:cNvPr id="50" name="Rectangle 49"/>
            <p:cNvSpPr/>
            <p:nvPr/>
          </p:nvSpPr>
          <p:spPr>
            <a:xfrm>
              <a:off x="7866000" y="2628000"/>
              <a:ext cx="63000"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1" name="Rectangle 50"/>
            <p:cNvSpPr/>
            <p:nvPr/>
          </p:nvSpPr>
          <p:spPr>
            <a:xfrm>
              <a:off x="7928640" y="2628000"/>
              <a:ext cx="63000"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2" name="Rectangle 51"/>
            <p:cNvSpPr/>
            <p:nvPr/>
          </p:nvSpPr>
          <p:spPr>
            <a:xfrm>
              <a:off x="7992000" y="2628000"/>
              <a:ext cx="63000"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3" name="Rectangle 52"/>
            <p:cNvSpPr/>
            <p:nvPr/>
          </p:nvSpPr>
          <p:spPr>
            <a:xfrm>
              <a:off x="8055000" y="2628000"/>
              <a:ext cx="63000"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grpSp>
        <p:nvGrpSpPr>
          <p:cNvPr id="54" name="Group 53"/>
          <p:cNvGrpSpPr/>
          <p:nvPr/>
        </p:nvGrpSpPr>
        <p:grpSpPr>
          <a:xfrm>
            <a:off x="8622000" y="2704200"/>
            <a:ext cx="252000" cy="90000"/>
            <a:chOff x="8622000" y="2628000"/>
            <a:chExt cx="252000" cy="90000"/>
          </a:xfrm>
        </p:grpSpPr>
        <p:sp>
          <p:nvSpPr>
            <p:cNvPr id="55" name="Rectangle 54"/>
            <p:cNvSpPr/>
            <p:nvPr/>
          </p:nvSpPr>
          <p:spPr>
            <a:xfrm>
              <a:off x="8622000" y="2628000"/>
              <a:ext cx="63000"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6" name="Rectangle 55"/>
            <p:cNvSpPr/>
            <p:nvPr/>
          </p:nvSpPr>
          <p:spPr>
            <a:xfrm>
              <a:off x="8684640" y="2628000"/>
              <a:ext cx="63000"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7" name="Rectangle 56"/>
            <p:cNvSpPr/>
            <p:nvPr/>
          </p:nvSpPr>
          <p:spPr>
            <a:xfrm>
              <a:off x="8748000" y="2628000"/>
              <a:ext cx="63000"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8" name="Rectangle 57"/>
            <p:cNvSpPr/>
            <p:nvPr/>
          </p:nvSpPr>
          <p:spPr>
            <a:xfrm>
              <a:off x="8811000" y="2628000"/>
              <a:ext cx="63000"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grpSp>
        <p:nvGrpSpPr>
          <p:cNvPr id="59" name="Group 58"/>
          <p:cNvGrpSpPr/>
          <p:nvPr/>
        </p:nvGrpSpPr>
        <p:grpSpPr>
          <a:xfrm>
            <a:off x="8370000" y="2704200"/>
            <a:ext cx="252000" cy="90000"/>
            <a:chOff x="8370000" y="2628000"/>
            <a:chExt cx="252000" cy="90000"/>
          </a:xfrm>
        </p:grpSpPr>
        <p:sp>
          <p:nvSpPr>
            <p:cNvPr id="60" name="Rectangle 59"/>
            <p:cNvSpPr/>
            <p:nvPr/>
          </p:nvSpPr>
          <p:spPr>
            <a:xfrm>
              <a:off x="8370000" y="2628000"/>
              <a:ext cx="63000"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1" name="Rectangle 60"/>
            <p:cNvSpPr/>
            <p:nvPr/>
          </p:nvSpPr>
          <p:spPr>
            <a:xfrm>
              <a:off x="8432640" y="2628000"/>
              <a:ext cx="63000"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2" name="Rectangle 61"/>
            <p:cNvSpPr/>
            <p:nvPr/>
          </p:nvSpPr>
          <p:spPr>
            <a:xfrm>
              <a:off x="8496000" y="2628000"/>
              <a:ext cx="63000"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3" name="Rectangle 62"/>
            <p:cNvSpPr/>
            <p:nvPr/>
          </p:nvSpPr>
          <p:spPr>
            <a:xfrm>
              <a:off x="8559000" y="2628000"/>
              <a:ext cx="63000"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grpSp>
        <p:nvGrpSpPr>
          <p:cNvPr id="64" name="Group 63"/>
          <p:cNvGrpSpPr/>
          <p:nvPr/>
        </p:nvGrpSpPr>
        <p:grpSpPr>
          <a:xfrm>
            <a:off x="9126000" y="2704200"/>
            <a:ext cx="252000" cy="90000"/>
            <a:chOff x="9126000" y="2628000"/>
            <a:chExt cx="252000" cy="90000"/>
          </a:xfrm>
        </p:grpSpPr>
        <p:sp>
          <p:nvSpPr>
            <p:cNvPr id="65" name="Rectangle 64"/>
            <p:cNvSpPr/>
            <p:nvPr/>
          </p:nvSpPr>
          <p:spPr>
            <a:xfrm>
              <a:off x="9126000" y="2628000"/>
              <a:ext cx="63000"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6" name="Rectangle 65"/>
            <p:cNvSpPr/>
            <p:nvPr/>
          </p:nvSpPr>
          <p:spPr>
            <a:xfrm>
              <a:off x="9188640" y="2628000"/>
              <a:ext cx="63000"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7" name="Rectangle 66"/>
            <p:cNvSpPr/>
            <p:nvPr/>
          </p:nvSpPr>
          <p:spPr>
            <a:xfrm>
              <a:off x="9252000" y="2628000"/>
              <a:ext cx="63000"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8" name="Rectangle 67"/>
            <p:cNvSpPr/>
            <p:nvPr/>
          </p:nvSpPr>
          <p:spPr>
            <a:xfrm>
              <a:off x="9315000" y="2628000"/>
              <a:ext cx="63000"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grpSp>
        <p:nvGrpSpPr>
          <p:cNvPr id="69" name="Group 68"/>
          <p:cNvGrpSpPr/>
          <p:nvPr/>
        </p:nvGrpSpPr>
        <p:grpSpPr>
          <a:xfrm>
            <a:off x="8874000" y="2704200"/>
            <a:ext cx="252000" cy="90000"/>
            <a:chOff x="8874000" y="2628000"/>
            <a:chExt cx="252000" cy="90000"/>
          </a:xfrm>
        </p:grpSpPr>
        <p:sp>
          <p:nvSpPr>
            <p:cNvPr id="70" name="Rectangle 69"/>
            <p:cNvSpPr/>
            <p:nvPr/>
          </p:nvSpPr>
          <p:spPr>
            <a:xfrm>
              <a:off x="8874000" y="2628000"/>
              <a:ext cx="63000" cy="90000"/>
            </a:xfrm>
            <a:prstGeom prst="rect">
              <a:avLst/>
            </a:prstGeom>
            <a:solidFill>
              <a:srgbClr val="99CCFF"/>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71" name="Rectangle 70"/>
            <p:cNvSpPr/>
            <p:nvPr/>
          </p:nvSpPr>
          <p:spPr>
            <a:xfrm>
              <a:off x="8936640" y="2628000"/>
              <a:ext cx="63000" cy="90000"/>
            </a:xfrm>
            <a:prstGeom prst="rect">
              <a:avLst/>
            </a:prstGeom>
            <a:solidFill>
              <a:srgbClr val="DC23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72" name="Rectangle 71"/>
            <p:cNvSpPr/>
            <p:nvPr/>
          </p:nvSpPr>
          <p:spPr>
            <a:xfrm>
              <a:off x="9000000" y="2628000"/>
              <a:ext cx="63000" cy="90000"/>
            </a:xfrm>
            <a:prstGeom prst="rect">
              <a:avLst/>
            </a:prstGeom>
            <a:solidFill>
              <a:srgbClr val="FFD32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73" name="Rectangle 72"/>
            <p:cNvSpPr/>
            <p:nvPr/>
          </p:nvSpPr>
          <p:spPr>
            <a:xfrm>
              <a:off x="9063000" y="2628000"/>
              <a:ext cx="63000" cy="90000"/>
            </a:xfrm>
            <a:prstGeom prst="rect">
              <a:avLst/>
            </a:prstGeom>
            <a:solidFill>
              <a:srgbClr val="008000"/>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Example: matrix multiplication</a:t>
            </a:r>
          </a:p>
        </p:txBody>
      </p:sp>
      <p:sp>
        <p:nvSpPr>
          <p:cNvPr id="32771"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Input: two matrices </a:t>
            </a:r>
            <a:r>
              <a:rPr lang="en-US" noProof="0" dirty="0" smtClean="0">
                <a:solidFill>
                  <a:srgbClr val="B80047"/>
                </a:solidFill>
                <a:latin typeface="Courier New" pitchFamily="49" charset="0"/>
              </a:rPr>
              <a:t>A[I][K]</a:t>
            </a:r>
            <a:r>
              <a:rPr lang="en-US" noProof="0" dirty="0" smtClean="0"/>
              <a:t> et </a:t>
            </a:r>
            <a:r>
              <a:rPr lang="en-US" noProof="0" dirty="0" smtClean="0">
                <a:solidFill>
                  <a:srgbClr val="B80047"/>
                </a:solidFill>
                <a:latin typeface="Courier New" pitchFamily="49" charset="0"/>
              </a:rPr>
              <a:t>B[K][J]</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Result: matrix </a:t>
            </a:r>
            <a:r>
              <a:rPr lang="en-US" noProof="0" dirty="0" smtClean="0">
                <a:solidFill>
                  <a:srgbClr val="B80047"/>
                </a:solidFill>
                <a:latin typeface="Courier New" pitchFamily="49" charset="0"/>
              </a:rPr>
              <a:t>C[I][J]</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The mathematical formula</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cs typeface="Arial" charset="0"/>
            </a:endParaRP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Three nested loops</a:t>
            </a:r>
          </a:p>
        </p:txBody>
      </p:sp>
      <p:sp>
        <p:nvSpPr>
          <p:cNvPr id="32772" name="AutoShape 3"/>
          <p:cNvSpPr>
            <a:spLocks noChangeArrowheads="1"/>
          </p:cNvSpPr>
          <p:nvPr/>
        </p:nvSpPr>
        <p:spPr bwMode="auto">
          <a:xfrm>
            <a:off x="1619250" y="4848225"/>
            <a:ext cx="6300788" cy="1979612"/>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for</a:t>
            </a:r>
            <a:r>
              <a:rPr lang="en-US" sz="1600" smtClean="0">
                <a:solidFill>
                  <a:srgbClr val="000000"/>
                </a:solidFill>
                <a:latin typeface="Courier New" pitchFamily="49" charset="0"/>
              </a:rPr>
              <a:t> </a:t>
            </a:r>
            <a:r>
              <a:rPr lang="en-US" sz="1600" b="1" smtClean="0">
                <a:solidFill>
                  <a:srgbClr val="000000"/>
                </a:solidFill>
                <a:latin typeface="Courier New" pitchFamily="49" charset="0"/>
              </a:rPr>
              <a:t>(</a:t>
            </a:r>
            <a:r>
              <a:rPr lang="en-US" sz="1600" b="1" err="1" smtClean="0">
                <a:solidFill>
                  <a:srgbClr val="000000"/>
                </a:solidFill>
                <a:latin typeface="Courier New" pitchFamily="49" charset="0"/>
              </a:rPr>
              <a:t>int</a:t>
            </a:r>
            <a:r>
              <a:rPr lang="en-US" sz="1600" b="1" smtClean="0">
                <a:solidFill>
                  <a:srgbClr val="000000"/>
                </a:solidFill>
                <a:latin typeface="Courier New" pitchFamily="49" charset="0"/>
              </a:rPr>
              <a:t> </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I) { </a:t>
            </a:r>
            <a:r>
              <a:rPr lang="en-US" sz="1600" i="1" smtClean="0">
                <a:solidFill>
                  <a:srgbClr val="000000"/>
                </a:solidFill>
                <a:latin typeface="Courier New" pitchFamily="49" charset="0"/>
              </a:rPr>
              <a:t>// pour each row of C</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    for (</a:t>
            </a:r>
            <a:r>
              <a:rPr lang="en-US" sz="1600" b="1" err="1" smtClean="0">
                <a:solidFill>
                  <a:srgbClr val="000000"/>
                </a:solidFill>
                <a:latin typeface="Courier New" pitchFamily="49" charset="0"/>
              </a:rPr>
              <a:t>int</a:t>
            </a:r>
            <a:r>
              <a:rPr lang="en-US" sz="1600" b="1" smtClean="0">
                <a:solidFill>
                  <a:srgbClr val="000000"/>
                </a:solidFill>
                <a:latin typeface="Courier New" pitchFamily="49" charset="0"/>
              </a:rPr>
              <a:t> j: J) { </a:t>
            </a:r>
            <a:r>
              <a:rPr lang="en-US" sz="1600" i="1" smtClean="0">
                <a:solidFill>
                  <a:srgbClr val="000000"/>
                </a:solidFill>
                <a:latin typeface="Courier New" pitchFamily="49" charset="0"/>
              </a:rPr>
              <a:t>// pour each column of C</a:t>
            </a:r>
          </a:p>
          <a:p>
            <a:pPr algn="l">
              <a:lnSpc>
                <a:spcPct val="89000"/>
              </a:lnSpc>
              <a:tabLst>
                <a:tab pos="723900" algn="l"/>
                <a:tab pos="1447800" algn="l"/>
                <a:tab pos="2171700" algn="l"/>
                <a:tab pos="2895600" algn="l"/>
                <a:tab pos="3619500" algn="l"/>
                <a:tab pos="4343400" algn="l"/>
                <a:tab pos="5067300" algn="l"/>
                <a:tab pos="5791200" algn="l"/>
              </a:tabLst>
            </a:pPr>
            <a:r>
              <a:rPr lang="en-US" sz="1600" i="1" smtClean="0">
                <a:solidFill>
                  <a:srgbClr val="000000"/>
                </a:solidFill>
                <a:latin typeface="Courier New" pitchFamily="49" charset="0"/>
              </a:rPr>
              <a:t>		// compute the scalar product</a:t>
            </a: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600" i="1" smtClean="0">
                <a:solidFill>
                  <a:srgbClr val="000000"/>
                </a:solidFill>
                <a:latin typeface="Courier New" pitchFamily="49" charset="0"/>
              </a:rPr>
              <a:t>	    </a:t>
            </a:r>
            <a:r>
              <a:rPr lang="en-US" sz="1600" b="1" smtClean="0">
                <a:solidFill>
                  <a:srgbClr val="000000"/>
                </a:solidFill>
                <a:latin typeface="Courier New" pitchFamily="49" charset="0"/>
              </a:rPr>
              <a:t>for (</a:t>
            </a:r>
            <a:r>
              <a:rPr lang="en-US" sz="1600" b="1" err="1" smtClean="0">
                <a:solidFill>
                  <a:srgbClr val="000000"/>
                </a:solidFill>
                <a:latin typeface="Courier New" pitchFamily="49" charset="0"/>
              </a:rPr>
              <a:t>int</a:t>
            </a:r>
            <a:r>
              <a:rPr lang="en-US" sz="1600" b="1" smtClean="0">
                <a:solidFill>
                  <a:srgbClr val="000000"/>
                </a:solidFill>
                <a:latin typeface="Courier New" pitchFamily="49" charset="0"/>
              </a:rPr>
              <a:t> k: K) {</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			C[</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][j] += 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][k] * B[k][j];</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
        <p:nvSpPr>
          <p:cNvPr id="32773" name="AutoShape 4"/>
          <p:cNvSpPr>
            <a:spLocks noChangeArrowheads="1"/>
          </p:cNvSpPr>
          <p:nvPr/>
        </p:nvSpPr>
        <p:spPr bwMode="auto">
          <a:xfrm>
            <a:off x="1169988" y="3311525"/>
            <a:ext cx="7380287" cy="468313"/>
          </a:xfrm>
          <a:prstGeom prst="roundRect">
            <a:avLst>
              <a:gd name="adj" fmla="val 338"/>
            </a:avLst>
          </a:prstGeom>
          <a:solidFill>
            <a:srgbClr val="FFFFCC"/>
          </a:solidFill>
          <a:ln w="9525">
            <a:solidFill>
              <a:srgbClr val="000000"/>
            </a:solidFill>
            <a:round/>
            <a:headEnd/>
            <a:tailEnd/>
          </a:ln>
        </p:spPr>
        <p:txBody>
          <a:bodyPr lIns="36000" tIns="57168" rIns="36000" bIns="36000"/>
          <a:lstStyle/>
          <a:p>
            <a:pPr>
              <a:tabLst>
                <a:tab pos="723900" algn="l"/>
                <a:tab pos="1447800" algn="l"/>
                <a:tab pos="2171700" algn="l"/>
                <a:tab pos="2895600" algn="l"/>
                <a:tab pos="3619500" algn="l"/>
                <a:tab pos="4343400" algn="l"/>
                <a:tab pos="5067300" algn="l"/>
                <a:tab pos="5791200" algn="l"/>
                <a:tab pos="6515100" algn="l"/>
                <a:tab pos="7239000" algn="l"/>
              </a:tabLst>
            </a:pPr>
            <a:r>
              <a:rPr lang="en-US" sz="2400" smtClean="0">
                <a:solidFill>
                  <a:srgbClr val="000000"/>
                </a:solidFill>
                <a:cs typeface="Arial" charset="0"/>
              </a:rPr>
              <a:t>C[</a:t>
            </a:r>
            <a:r>
              <a:rPr lang="en-US" sz="2400" err="1" smtClean="0">
                <a:solidFill>
                  <a:srgbClr val="000000"/>
                </a:solidFill>
                <a:cs typeface="Arial" charset="0"/>
              </a:rPr>
              <a:t>i</a:t>
            </a:r>
            <a:r>
              <a:rPr lang="en-US" sz="2400" smtClean="0">
                <a:solidFill>
                  <a:srgbClr val="000000"/>
                </a:solidFill>
                <a:cs typeface="Arial" charset="0"/>
              </a:rPr>
              <a:t>][j] = ∑</a:t>
            </a:r>
            <a:r>
              <a:rPr lang="en-US" sz="2400" baseline="-33000" smtClean="0">
                <a:solidFill>
                  <a:srgbClr val="000000"/>
                </a:solidFill>
                <a:cs typeface="Arial" charset="0"/>
              </a:rPr>
              <a:t>k: K</a:t>
            </a:r>
            <a:r>
              <a:rPr lang="en-US" sz="2400" smtClean="0">
                <a:solidFill>
                  <a:srgbClr val="000000"/>
                </a:solidFill>
                <a:cs typeface="Arial" charset="0"/>
              </a:rPr>
              <a:t> A[</a:t>
            </a:r>
            <a:r>
              <a:rPr lang="en-US" sz="2400" err="1" smtClean="0">
                <a:solidFill>
                  <a:srgbClr val="000000"/>
                </a:solidFill>
                <a:cs typeface="Arial" charset="0"/>
              </a:rPr>
              <a:t>i</a:t>
            </a:r>
            <a:r>
              <a:rPr lang="en-US" sz="2400" smtClean="0">
                <a:solidFill>
                  <a:srgbClr val="000000"/>
                </a:solidFill>
                <a:cs typeface="Arial" charset="0"/>
              </a:rPr>
              <a:t>][k] * B[k][j]     </a:t>
            </a:r>
            <a:r>
              <a:rPr lang="en-US" sz="2400" i="1" smtClean="0">
                <a:solidFill>
                  <a:srgbClr val="000000"/>
                </a:solidFill>
                <a:cs typeface="Arial" charset="0"/>
              </a:rPr>
              <a:t>for each </a:t>
            </a:r>
            <a:r>
              <a:rPr lang="en-US" sz="2400" i="1" err="1" smtClean="0">
                <a:solidFill>
                  <a:srgbClr val="000000"/>
                </a:solidFill>
                <a:cs typeface="Arial" charset="0"/>
              </a:rPr>
              <a:t>i</a:t>
            </a:r>
            <a:r>
              <a:rPr lang="en-US" sz="2400" i="1" smtClean="0">
                <a:solidFill>
                  <a:srgbClr val="000000"/>
                </a:solidFill>
                <a:cs typeface="Arial" charset="0"/>
              </a:rPr>
              <a:t>: I and j: J</a:t>
            </a:r>
            <a:endParaRPr lang="en-US" sz="2400" i="1">
              <a:solidFill>
                <a:srgbClr val="000000"/>
              </a:solidFill>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Example : matrix multiplication (2)</a:t>
            </a:r>
          </a:p>
        </p:txBody>
      </p:sp>
      <p:sp>
        <p:nvSpPr>
          <p:cNvPr id="33795" name="Rectangle 2"/>
          <p:cNvSpPr>
            <a:spLocks noGrp="1" noChangeArrowheads="1"/>
          </p:cNvSpPr>
          <p:nvPr>
            <p:ph type="body" idx="1"/>
          </p:nvPr>
        </p:nvSpPr>
        <p:spPr>
          <a:xfrm>
            <a:off x="360363" y="3779837"/>
            <a:ext cx="9396412" cy="278130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Three loops, so how many ways to parallelize?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loop over i</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loop over j</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loop over k</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What if we changed the order of the loops?</a:t>
            </a:r>
          </a:p>
        </p:txBody>
      </p:sp>
      <p:sp>
        <p:nvSpPr>
          <p:cNvPr id="73" name="AutoShape 3"/>
          <p:cNvSpPr>
            <a:spLocks noChangeArrowheads="1"/>
          </p:cNvSpPr>
          <p:nvPr/>
        </p:nvSpPr>
        <p:spPr bwMode="auto">
          <a:xfrm>
            <a:off x="1619250" y="1417637"/>
            <a:ext cx="6300788" cy="1979612"/>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for</a:t>
            </a:r>
            <a:r>
              <a:rPr lang="en-US" sz="1600" smtClean="0">
                <a:solidFill>
                  <a:srgbClr val="000000"/>
                </a:solidFill>
                <a:latin typeface="Courier New" pitchFamily="49" charset="0"/>
              </a:rPr>
              <a:t> </a:t>
            </a:r>
            <a:r>
              <a:rPr lang="en-US" sz="1600" b="1" smtClean="0">
                <a:solidFill>
                  <a:srgbClr val="000000"/>
                </a:solidFill>
                <a:latin typeface="Courier New" pitchFamily="49" charset="0"/>
              </a:rPr>
              <a:t>(</a:t>
            </a:r>
            <a:r>
              <a:rPr lang="en-US" sz="1600" b="1" err="1" smtClean="0">
                <a:solidFill>
                  <a:srgbClr val="000000"/>
                </a:solidFill>
                <a:latin typeface="Courier New" pitchFamily="49" charset="0"/>
              </a:rPr>
              <a:t>int</a:t>
            </a:r>
            <a:r>
              <a:rPr lang="en-US" sz="1600" b="1" smtClean="0">
                <a:solidFill>
                  <a:srgbClr val="000000"/>
                </a:solidFill>
                <a:latin typeface="Courier New" pitchFamily="49" charset="0"/>
              </a:rPr>
              <a:t> </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 I) { </a:t>
            </a:r>
            <a:r>
              <a:rPr lang="en-US" sz="1600" i="1" smtClean="0">
                <a:solidFill>
                  <a:srgbClr val="000000"/>
                </a:solidFill>
                <a:latin typeface="Courier New" pitchFamily="49" charset="0"/>
              </a:rPr>
              <a:t>// pour each row of C</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    for (</a:t>
            </a:r>
            <a:r>
              <a:rPr lang="en-US" sz="1600" b="1" err="1" smtClean="0">
                <a:solidFill>
                  <a:srgbClr val="000000"/>
                </a:solidFill>
                <a:latin typeface="Courier New" pitchFamily="49" charset="0"/>
              </a:rPr>
              <a:t>int</a:t>
            </a:r>
            <a:r>
              <a:rPr lang="en-US" sz="1600" b="1" smtClean="0">
                <a:solidFill>
                  <a:srgbClr val="000000"/>
                </a:solidFill>
                <a:latin typeface="Courier New" pitchFamily="49" charset="0"/>
              </a:rPr>
              <a:t> j: J) { </a:t>
            </a:r>
            <a:r>
              <a:rPr lang="en-US" sz="1600" i="1" smtClean="0">
                <a:solidFill>
                  <a:srgbClr val="000000"/>
                </a:solidFill>
                <a:latin typeface="Courier New" pitchFamily="49" charset="0"/>
              </a:rPr>
              <a:t>// pour each column of C</a:t>
            </a:r>
          </a:p>
          <a:p>
            <a:pPr algn="l">
              <a:lnSpc>
                <a:spcPct val="89000"/>
              </a:lnSpc>
              <a:tabLst>
                <a:tab pos="723900" algn="l"/>
                <a:tab pos="1447800" algn="l"/>
                <a:tab pos="2171700" algn="l"/>
                <a:tab pos="2895600" algn="l"/>
                <a:tab pos="3619500" algn="l"/>
                <a:tab pos="4343400" algn="l"/>
                <a:tab pos="5067300" algn="l"/>
                <a:tab pos="5791200" algn="l"/>
              </a:tabLst>
            </a:pPr>
            <a:r>
              <a:rPr lang="en-US" sz="1600" i="1" smtClean="0">
                <a:solidFill>
                  <a:srgbClr val="000000"/>
                </a:solidFill>
                <a:latin typeface="Courier New" pitchFamily="49" charset="0"/>
              </a:rPr>
              <a:t>		// compute the scalar product</a:t>
            </a: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600" i="1" smtClean="0">
                <a:solidFill>
                  <a:srgbClr val="000000"/>
                </a:solidFill>
                <a:latin typeface="Courier New" pitchFamily="49" charset="0"/>
              </a:rPr>
              <a:t>	    </a:t>
            </a:r>
            <a:r>
              <a:rPr lang="en-US" sz="1600" b="1" smtClean="0">
                <a:solidFill>
                  <a:srgbClr val="000000"/>
                </a:solidFill>
                <a:latin typeface="Courier New" pitchFamily="49" charset="0"/>
              </a:rPr>
              <a:t>for (</a:t>
            </a:r>
            <a:r>
              <a:rPr lang="en-US" sz="1600" b="1" err="1" smtClean="0">
                <a:solidFill>
                  <a:srgbClr val="000000"/>
                </a:solidFill>
                <a:latin typeface="Courier New" pitchFamily="49" charset="0"/>
              </a:rPr>
              <a:t>int</a:t>
            </a:r>
            <a:r>
              <a:rPr lang="en-US" sz="1600" b="1" smtClean="0">
                <a:solidFill>
                  <a:srgbClr val="000000"/>
                </a:solidFill>
                <a:latin typeface="Courier New" pitchFamily="49" charset="0"/>
              </a:rPr>
              <a:t> k: K) {</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			C[</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][j] += A[</a:t>
            </a:r>
            <a:r>
              <a:rPr lang="en-US" sz="1600" b="1" err="1" smtClean="0">
                <a:solidFill>
                  <a:srgbClr val="000000"/>
                </a:solidFill>
                <a:latin typeface="Courier New" pitchFamily="49" charset="0"/>
              </a:rPr>
              <a:t>i</a:t>
            </a:r>
            <a:r>
              <a:rPr lang="en-US" sz="1600" b="1" smtClean="0">
                <a:solidFill>
                  <a:srgbClr val="000000"/>
                </a:solidFill>
                <a:latin typeface="Courier New" pitchFamily="49" charset="0"/>
              </a:rPr>
              <a:t>][k] * B[k][j];</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Exercise: parallelization choices for matrix multiplication</a:t>
            </a:r>
          </a:p>
        </p:txBody>
      </p:sp>
      <p:sp>
        <p:nvSpPr>
          <p:cNvPr id="34819" name="Rectangle 2"/>
          <p:cNvSpPr>
            <a:spLocks noGrp="1" noChangeArrowheads="1"/>
          </p:cNvSpPr>
          <p:nvPr>
            <p:ph type="body" idx="1"/>
          </p:nvPr>
        </p:nvSpPr>
        <p:spPr>
          <a:xfrm>
            <a:off x="468313" y="1635125"/>
            <a:ext cx="9070975" cy="36131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Run </a:t>
            </a:r>
            <a:r>
              <a:rPr lang="en-US" sz="2400" noProof="0" dirty="0" err="1" smtClean="0">
                <a:solidFill>
                  <a:srgbClr val="B80047"/>
                </a:solidFill>
                <a:latin typeface="Courier New" pitchFamily="49" charset="0"/>
              </a:rPr>
              <a:t>com.ateji.px.training.loops.prodmat</a:t>
            </a:r>
            <a:endParaRPr lang="en-US" sz="2400" noProof="0" dirty="0" smtClean="0">
              <a:solidFill>
                <a:srgbClr val="B80047"/>
              </a:solidFill>
              <a:latin typeface="Courier New" pitchFamily="49" charset="0"/>
            </a:endParaRP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Compare the performance of the various parallelism schemes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noProof="0" dirty="0" smtClean="0"/>
              <a:t>Parallelizing the I, j or k loop</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noProof="0" dirty="0" smtClean="0"/>
              <a:t>Parallelizing over several indices simultaneously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noProof="0" dirty="0" smtClean="0"/>
              <a:t>Changing the order of the loops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What do you observe?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539750" y="2770188"/>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Parallelism in Ateji PX:</a:t>
            </a:r>
            <a:br>
              <a:rPr lang="en-US" noProof="0" smtClean="0"/>
            </a:br>
            <a:r>
              <a:rPr lang="en-US" noProof="0" smtClean="0"/>
              <a:t>communication and synchronization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Managing interactions between parallel branches</a:t>
            </a:r>
          </a:p>
        </p:txBody>
      </p:sp>
      <p:sp>
        <p:nvSpPr>
          <p:cNvPr id="36867" name="Rectangle 2"/>
          <p:cNvSpPr>
            <a:spLocks noGrp="1" noChangeArrowheads="1"/>
          </p:cNvSpPr>
          <p:nvPr>
            <p:ph type="body" idx="1"/>
          </p:nvPr>
        </p:nvSpPr>
        <p:spPr>
          <a:xfrm>
            <a:off x="503238" y="1552575"/>
            <a:ext cx="9070975" cy="56864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Shared variables have limitations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On a truly parallel computer, accessing shared variables is costly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Access conflicts must be managed (A writes while B reads, A and B want to write at the same time, etc.)</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Two aspects: synchronization and communication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Synchronization: to order accesses and operations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Communication: to exchange information</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only notion of time is the order of operations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There is no such thing as absolute time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Only relative timing relationships: “before/after” or “simultaneously”</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Introductions</a:t>
            </a:r>
          </a:p>
        </p:txBody>
      </p:sp>
      <p:sp>
        <p:nvSpPr>
          <p:cNvPr id="5123" name="Rectangle 2"/>
          <p:cNvSpPr>
            <a:spLocks noGrp="1" noChangeArrowheads="1"/>
          </p:cNvSpPr>
          <p:nvPr>
            <p:ph type="body" idx="1"/>
          </p:nvPr>
        </p:nvSpPr>
        <p:spPr>
          <a:xfrm>
            <a:off x="503238" y="1552575"/>
            <a:ext cx="9070975" cy="53022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Philippe Coucaud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Head of engineering at Ateji</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Compiler development for synchronous languages, VLIW processors, GPUs</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You</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Experience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Job Title and Responsibilities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Intent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Expectations</a:t>
            </a:r>
          </a:p>
          <a:p>
            <a:pPr marL="431800" indent="-323850" eaLnBrk="1">
              <a:buClr>
                <a:srgbClr val="B80047"/>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Explicit communication:</a:t>
            </a:r>
            <a:br>
              <a:rPr lang="en-US" noProof="0" smtClean="0"/>
            </a:br>
            <a:r>
              <a:rPr lang="en-US" noProof="0" smtClean="0"/>
              <a:t>Exchange what?</a:t>
            </a:r>
          </a:p>
        </p:txBody>
      </p:sp>
      <p:sp>
        <p:nvSpPr>
          <p:cNvPr id="37891" name="Rectangle 2"/>
          <p:cNvSpPr>
            <a:spLocks noGrp="1" noChangeArrowheads="1"/>
          </p:cNvSpPr>
          <p:nvPr>
            <p:ph type="body" idx="1"/>
          </p:nvPr>
        </p:nvSpPr>
        <p:spPr>
          <a:xfrm>
            <a:off x="360363" y="1552575"/>
            <a:ext cx="9539287" cy="548163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Signals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No value to send – just “the fact that...”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i="1" noProof="0" smtClean="0"/>
              <a:t>“I’m done!” </a:t>
            </a:r>
            <a:r>
              <a:rPr lang="en-US" noProof="0" smtClean="0"/>
              <a:t>or </a:t>
            </a:r>
            <a:r>
              <a:rPr lang="en-US" i="1" noProof="0" smtClean="0"/>
              <a:t>“Crisis alert: the coffeemaker is down”</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Objects or values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Complete copies of a document, a matrix, etc.</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Pro: each process can work on its own copy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Con: the cost of the exchange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References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Just an identifier (e.g., ISBN number of a book, customer ID)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Pro: speed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Con: the referenced object remains shared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68313" y="8731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Basic building blocks:</a:t>
            </a:r>
            <a:br>
              <a:rPr lang="en-US" noProof="0" smtClean="0"/>
            </a:br>
            <a:r>
              <a:rPr lang="en-US" noProof="0" smtClean="0"/>
              <a:t>channels, send and receive</a:t>
            </a:r>
          </a:p>
        </p:txBody>
      </p:sp>
      <p:sp>
        <p:nvSpPr>
          <p:cNvPr id="38915" name="Rectangle 2"/>
          <p:cNvSpPr>
            <a:spLocks noGrp="1" noChangeArrowheads="1"/>
          </p:cNvSpPr>
          <p:nvPr>
            <p:ph type="body" idx="1"/>
          </p:nvPr>
        </p:nvSpPr>
        <p:spPr>
          <a:xfrm>
            <a:off x="503238" y="1552575"/>
            <a:ext cx="9215437"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 Channel: an information carrier</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first process that listens on a channel receives the data</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If no one sends anything while someone is listening, they wait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channel stores the data until the exchange takes place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Operations: send (“!”) and receive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sending: </a:t>
            </a:r>
            <a:r>
              <a:rPr lang="en-US" b="1" noProof="0" smtClean="0">
                <a:latin typeface="Courier New" pitchFamily="49" charset="0"/>
              </a:rPr>
              <a:t>channel ! expression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receiving: </a:t>
            </a:r>
            <a:r>
              <a:rPr lang="en-US" b="1" noProof="0" smtClean="0">
                <a:latin typeface="Courier New" pitchFamily="49" charset="0"/>
              </a:rPr>
              <a:t>channel ? expression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1 or 2 arguments: the </a:t>
            </a:r>
            <a:r>
              <a:rPr lang="en-US" b="1" noProof="0" smtClean="0">
                <a:latin typeface="Courier New" pitchFamily="49" charset="0"/>
              </a:rPr>
              <a:t>channel</a:t>
            </a:r>
            <a:r>
              <a:rPr lang="en-US" noProof="0" smtClean="0"/>
              <a:t> (always) and the </a:t>
            </a:r>
            <a:r>
              <a:rPr lang="en-US" b="1" noProof="0" smtClean="0">
                <a:latin typeface="Courier New" pitchFamily="49" charset="0"/>
              </a:rPr>
              <a:t>expression</a:t>
            </a:r>
            <a:r>
              <a:rPr lang="en-US" noProof="0" smtClean="0"/>
              <a:t> (omitted when sending/receiving a signal)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expression in the receive operation may define a new variable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Communication with rendezvous</a:t>
            </a:r>
            <a:endParaRPr lang="en-US" noProof="0"/>
          </a:p>
        </p:txBody>
      </p:sp>
      <p:sp>
        <p:nvSpPr>
          <p:cNvPr id="3" name="Content Placeholder 2"/>
          <p:cNvSpPr>
            <a:spLocks noGrp="1"/>
          </p:cNvSpPr>
          <p:nvPr>
            <p:ph idx="1"/>
          </p:nvPr>
        </p:nvSpPr>
        <p:spPr/>
        <p:txBody>
          <a:bodyPr/>
          <a:lstStyle/>
          <a:p>
            <a:r>
              <a:rPr lang="en-US" noProof="0" smtClean="0"/>
              <a:t>Asynchronous communication = rendezvous</a:t>
            </a:r>
          </a:p>
          <a:p>
            <a:pPr lvl="1">
              <a:buFont typeface="Arial" pitchFamily="34" charset="0"/>
              <a:buChar char="•"/>
            </a:pPr>
            <a:r>
              <a:rPr lang="en-US" noProof="0" smtClean="0"/>
              <a:t>Two parties always required: a sender and a receiver</a:t>
            </a:r>
          </a:p>
          <a:p>
            <a:pPr lvl="1">
              <a:buFont typeface="Arial" pitchFamily="34" charset="0"/>
              <a:buChar char="•"/>
            </a:pPr>
            <a:r>
              <a:rPr lang="en-US" noProof="0" smtClean="0"/>
              <a:t>The first one waits for the other (symmetrically)</a:t>
            </a:r>
          </a:p>
          <a:p>
            <a:pPr lvl="1">
              <a:buFont typeface="Arial" pitchFamily="34" charset="0"/>
              <a:buChar char="•"/>
            </a:pPr>
            <a:r>
              <a:rPr lang="en-US" noProof="0" smtClean="0"/>
              <a:t>After the rendezvous, each continues on its own</a:t>
            </a:r>
            <a:endParaRPr lang="en-US" noProof="0"/>
          </a:p>
        </p:txBody>
      </p:sp>
      <p:sp>
        <p:nvSpPr>
          <p:cNvPr id="4" name="Rectangle 3"/>
          <p:cNvSpPr/>
          <p:nvPr/>
        </p:nvSpPr>
        <p:spPr>
          <a:xfrm>
            <a:off x="925512" y="3627437"/>
            <a:ext cx="8298000" cy="3420000"/>
          </a:xfrm>
          <a:prstGeom prst="rect">
            <a:avLst/>
          </a:prstGeom>
          <a:solidFill>
            <a:srgbClr val="FFFFCC"/>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 name="Straight Connector 4"/>
          <p:cNvSpPr/>
          <p:nvPr/>
        </p:nvSpPr>
        <p:spPr>
          <a:xfrm>
            <a:off x="4453512" y="4077437"/>
            <a:ext cx="0" cy="198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 name="Straight Connector 5"/>
          <p:cNvSpPr/>
          <p:nvPr/>
        </p:nvSpPr>
        <p:spPr>
          <a:xfrm>
            <a:off x="1753512" y="4059436"/>
            <a:ext cx="0" cy="918001"/>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7" name="Straight Connector 6"/>
          <p:cNvSpPr/>
          <p:nvPr/>
        </p:nvSpPr>
        <p:spPr>
          <a:xfrm>
            <a:off x="1753512" y="5697437"/>
            <a:ext cx="0" cy="108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8" name="TextBox 7"/>
          <p:cNvSpPr txBox="1"/>
          <p:nvPr/>
        </p:nvSpPr>
        <p:spPr>
          <a:xfrm>
            <a:off x="1393512" y="4549037"/>
            <a:ext cx="68220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c ! ;</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9" name="Straight Connector 8"/>
          <p:cNvSpPr/>
          <p:nvPr/>
        </p:nvSpPr>
        <p:spPr>
          <a:xfrm>
            <a:off x="2068512" y="4694237"/>
            <a:ext cx="1980000" cy="0"/>
          </a:xfrm>
          <a:prstGeom prst="line">
            <a:avLst/>
          </a:prstGeom>
          <a:noFill/>
          <a:ln w="72000">
            <a:solidFill>
              <a:srgbClr val="0000FF"/>
            </a:solidFill>
            <a:prstDash val="solid"/>
            <a:headEnd type="arrow"/>
            <a:tailEnd type="arrow"/>
          </a:ln>
        </p:spPr>
        <p:txBody>
          <a:bodyPr vert="horz" lIns="72000" tIns="72000" rIns="72000" bIns="72000" anchor="b"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                                   rendezvous</a:t>
            </a:r>
          </a:p>
        </p:txBody>
      </p:sp>
      <p:grpSp>
        <p:nvGrpSpPr>
          <p:cNvPr id="10" name="Group 9"/>
          <p:cNvGrpSpPr/>
          <p:nvPr/>
        </p:nvGrpSpPr>
        <p:grpSpPr>
          <a:xfrm>
            <a:off x="7771272" y="6235563"/>
            <a:ext cx="1344240" cy="736346"/>
            <a:chOff x="7817760" y="6208126"/>
            <a:chExt cx="1344240" cy="736346"/>
          </a:xfrm>
        </p:grpSpPr>
        <p:sp>
          <p:nvSpPr>
            <p:cNvPr id="11" name="TextBox 10"/>
            <p:cNvSpPr txBox="1"/>
            <p:nvPr/>
          </p:nvSpPr>
          <p:spPr>
            <a:xfrm>
              <a:off x="7817760" y="6208126"/>
              <a:ext cx="1344240" cy="736346"/>
            </a:xfrm>
            <a:prstGeom prst="rect">
              <a:avLst/>
            </a:prstGeom>
            <a:no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0">
                <a:lnSpc>
                  <a:spcPct val="100000"/>
                </a:lnSpc>
                <a:spcBef>
                  <a:spcPts val="0"/>
                </a:spcBef>
                <a:spcAft>
                  <a:spcPts val="0"/>
                </a:spcAft>
                <a:buNone/>
                <a:tabLst/>
              </a:pPr>
              <a:r>
                <a:rPr lang="en-US" sz="1500" b="1" i="1" u="sng" strike="noStrike" kern="1200" smtClean="0">
                  <a:ln>
                    <a:noFill/>
                  </a:ln>
                  <a:uFillTx/>
                  <a:latin typeface="Arial" pitchFamily="18"/>
                  <a:ea typeface="Andale Sans UI" pitchFamily="2"/>
                  <a:cs typeface="Tahoma" pitchFamily="2"/>
                </a:rPr>
                <a:t>Legend:</a:t>
              </a:r>
            </a:p>
            <a:p>
              <a:pPr marL="0" marR="0" lvl="0" indent="0" algn="l" rtl="0" hangingPunct="0">
                <a:lnSpc>
                  <a:spcPct val="100000"/>
                </a:lnSpc>
                <a:spcBef>
                  <a:spcPts val="0"/>
                </a:spcBef>
                <a:spcAft>
                  <a:spcPts val="0"/>
                </a:spcAft>
                <a:buNone/>
                <a:tabLst/>
              </a:pPr>
              <a:r>
                <a:rPr lang="en-US" sz="1500" b="0" i="1" u="none" strike="noStrike" kern="1200" smtClean="0">
                  <a:ln>
                    <a:noFill/>
                  </a:ln>
                  <a:latin typeface="Arial" pitchFamily="18"/>
                  <a:ea typeface="Andale Sans UI" pitchFamily="2"/>
                  <a:cs typeface="Tahoma" pitchFamily="2"/>
                </a:rPr>
                <a:t>	executing</a:t>
              </a:r>
            </a:p>
            <a:p>
              <a:pPr marL="0" marR="0" lvl="0" indent="0" algn="l" rtl="0" hangingPunct="0">
                <a:lnSpc>
                  <a:spcPct val="100000"/>
                </a:lnSpc>
                <a:spcBef>
                  <a:spcPts val="0"/>
                </a:spcBef>
                <a:spcAft>
                  <a:spcPts val="0"/>
                </a:spcAft>
                <a:buNone/>
                <a:tabLst/>
              </a:pPr>
              <a:r>
                <a:rPr lang="en-US" sz="1500" b="0" i="1" u="none" strike="noStrike" kern="1200" smtClean="0">
                  <a:ln>
                    <a:noFill/>
                  </a:ln>
                  <a:latin typeface="Arial" pitchFamily="18"/>
                  <a:ea typeface="Andale Sans UI" pitchFamily="2"/>
                  <a:cs typeface="Tahoma" pitchFamily="2"/>
                </a:rPr>
                <a:t>	</a:t>
              </a:r>
              <a:r>
                <a:rPr lang="en-US" sz="1500" i="1" smtClean="0">
                  <a:latin typeface="Arial" pitchFamily="18"/>
                  <a:ea typeface="Andale Sans UI" pitchFamily="2"/>
                  <a:cs typeface="Tahoma" pitchFamily="2"/>
                </a:rPr>
                <a:t>waiting</a:t>
              </a:r>
              <a:endParaRPr lang="en-US" sz="1500" b="0" i="1" u="none" strike="noStrike" kern="1200">
                <a:ln>
                  <a:noFill/>
                </a:ln>
                <a:latin typeface="Arial" pitchFamily="18"/>
                <a:ea typeface="Andale Sans UI" pitchFamily="2"/>
                <a:cs typeface="Tahoma" pitchFamily="2"/>
              </a:endParaRPr>
            </a:p>
          </p:txBody>
        </p:sp>
        <p:sp>
          <p:nvSpPr>
            <p:cNvPr id="12" name="Straight Connector 11"/>
            <p:cNvSpPr/>
            <p:nvPr/>
          </p:nvSpPr>
          <p:spPr>
            <a:xfrm flipH="1">
              <a:off x="8033760" y="6573240"/>
              <a:ext cx="180000" cy="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3" name="Straight Connector 12"/>
            <p:cNvSpPr/>
            <p:nvPr/>
          </p:nvSpPr>
          <p:spPr>
            <a:xfrm flipH="1">
              <a:off x="8028000" y="6786000"/>
              <a:ext cx="180000" cy="0"/>
            </a:xfrm>
            <a:prstGeom prst="line">
              <a:avLst/>
            </a:prstGeom>
            <a:noFill/>
            <a:ln w="72000">
              <a:solidFill>
                <a:srgbClr val="DC23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grpSp>
      <p:sp>
        <p:nvSpPr>
          <p:cNvPr id="14" name="Straight Connector 13"/>
          <p:cNvSpPr/>
          <p:nvPr/>
        </p:nvSpPr>
        <p:spPr>
          <a:xfrm>
            <a:off x="1753512" y="4977437"/>
            <a:ext cx="0" cy="72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5" name="TextBox 14"/>
          <p:cNvSpPr txBox="1"/>
          <p:nvPr/>
        </p:nvSpPr>
        <p:spPr>
          <a:xfrm>
            <a:off x="1259592" y="3726196"/>
            <a:ext cx="1103040" cy="33816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smtClean="0">
                <a:ln>
                  <a:noFill/>
                </a:ln>
                <a:latin typeface="Arial" pitchFamily="18"/>
                <a:ea typeface="Andale Sans UI" pitchFamily="2"/>
                <a:cs typeface="Tahoma" pitchFamily="2"/>
              </a:rPr>
              <a:t>branch A</a:t>
            </a:r>
            <a:endParaRPr lang="en-US" sz="1800" b="0" i="1" u="none" strike="noStrike" kern="1200">
              <a:ln>
                <a:noFill/>
              </a:ln>
              <a:latin typeface="Arial" pitchFamily="18"/>
              <a:ea typeface="Andale Sans UI" pitchFamily="2"/>
              <a:cs typeface="Tahoma" pitchFamily="2"/>
            </a:endParaRPr>
          </a:p>
        </p:txBody>
      </p:sp>
      <p:sp>
        <p:nvSpPr>
          <p:cNvPr id="16" name="TextBox 15"/>
          <p:cNvSpPr txBox="1"/>
          <p:nvPr/>
        </p:nvSpPr>
        <p:spPr>
          <a:xfrm>
            <a:off x="3841512" y="3726196"/>
            <a:ext cx="1112040" cy="33816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smtClean="0">
                <a:ln>
                  <a:noFill/>
                </a:ln>
                <a:latin typeface="Arial" pitchFamily="18"/>
                <a:ea typeface="Andale Sans UI" pitchFamily="2"/>
                <a:cs typeface="Tahoma" pitchFamily="2"/>
              </a:rPr>
              <a:t>branch B</a:t>
            </a:r>
            <a:endParaRPr lang="en-US" sz="1800" b="0" i="1" u="none" strike="noStrike" kern="1200">
              <a:ln>
                <a:noFill/>
              </a:ln>
              <a:latin typeface="Arial" pitchFamily="18"/>
              <a:ea typeface="Andale Sans UI" pitchFamily="2"/>
              <a:cs typeface="Tahoma" pitchFamily="2"/>
            </a:endParaRPr>
          </a:p>
        </p:txBody>
      </p:sp>
      <p:sp>
        <p:nvSpPr>
          <p:cNvPr id="17" name="TextBox 16"/>
          <p:cNvSpPr txBox="1"/>
          <p:nvPr/>
        </p:nvSpPr>
        <p:spPr>
          <a:xfrm>
            <a:off x="6954790" y="5329467"/>
            <a:ext cx="1971721" cy="279170"/>
          </a:xfrm>
          <a:prstGeom prst="rect">
            <a:avLst/>
          </a:prstGeom>
          <a:noFill/>
          <a:ln>
            <a:noFill/>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0">
              <a:lnSpc>
                <a:spcPct val="100000"/>
              </a:lnSpc>
              <a:spcBef>
                <a:spcPts val="0"/>
              </a:spcBef>
              <a:spcAft>
                <a:spcPts val="0"/>
              </a:spcAft>
              <a:buNone/>
              <a:tabLst/>
            </a:pPr>
            <a:r>
              <a:rPr lang="en-US" sz="1400" b="1" i="1" u="none" strike="noStrike" kern="1200" smtClean="0">
                <a:ln>
                  <a:noFill/>
                </a:ln>
                <a:solidFill>
                  <a:srgbClr val="DC2300"/>
                </a:solidFill>
                <a:latin typeface="Arial" pitchFamily="34"/>
                <a:ea typeface="Andale Sans UI" pitchFamily="2"/>
                <a:cs typeface="Tahoma" pitchFamily="2"/>
              </a:rPr>
              <a:t>Waiting for a receiver</a:t>
            </a:r>
            <a:endParaRPr lang="en-US" sz="1400" b="1" i="1" u="none" strike="noStrike" kern="1200">
              <a:ln>
                <a:noFill/>
              </a:ln>
              <a:solidFill>
                <a:srgbClr val="DC2300"/>
              </a:solidFill>
              <a:latin typeface="Arial" pitchFamily="34"/>
              <a:ea typeface="Andale Sans UI" pitchFamily="2"/>
              <a:cs typeface="Tahoma" pitchFamily="2"/>
            </a:endParaRPr>
          </a:p>
        </p:txBody>
      </p:sp>
      <p:sp>
        <p:nvSpPr>
          <p:cNvPr id="18" name="Straight Connector 17"/>
          <p:cNvSpPr/>
          <p:nvPr/>
        </p:nvSpPr>
        <p:spPr>
          <a:xfrm>
            <a:off x="4453512" y="6057437"/>
            <a:ext cx="0" cy="360000"/>
          </a:xfrm>
          <a:prstGeom prst="line">
            <a:avLst/>
          </a:prstGeom>
          <a:noFill/>
          <a:ln w="72000">
            <a:solidFill>
              <a:srgbClr val="DC23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9" name="TextBox 18"/>
          <p:cNvSpPr txBox="1"/>
          <p:nvPr/>
        </p:nvSpPr>
        <p:spPr>
          <a:xfrm>
            <a:off x="4039512" y="4545437"/>
            <a:ext cx="77400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c ? ;</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20" name="Straight Connector 19"/>
          <p:cNvSpPr/>
          <p:nvPr/>
        </p:nvSpPr>
        <p:spPr>
          <a:xfrm>
            <a:off x="6883512" y="4077437"/>
            <a:ext cx="0" cy="126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21" name="Straight Connector 20"/>
          <p:cNvSpPr/>
          <p:nvPr/>
        </p:nvSpPr>
        <p:spPr>
          <a:xfrm>
            <a:off x="6883512" y="5607437"/>
            <a:ext cx="0" cy="126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22" name="TextBox 21"/>
          <p:cNvSpPr txBox="1"/>
          <p:nvPr/>
        </p:nvSpPr>
        <p:spPr>
          <a:xfrm>
            <a:off x="6343512" y="3712517"/>
            <a:ext cx="1124280" cy="33816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smtClean="0">
                <a:ln>
                  <a:noFill/>
                </a:ln>
                <a:latin typeface="Arial" pitchFamily="18"/>
                <a:ea typeface="Andale Sans UI" pitchFamily="2"/>
                <a:cs typeface="Tahoma" pitchFamily="2"/>
              </a:rPr>
              <a:t>branch C</a:t>
            </a:r>
            <a:endParaRPr lang="en-US" sz="1800" b="0" i="1" u="none" strike="noStrike" kern="1200">
              <a:ln>
                <a:noFill/>
              </a:ln>
              <a:latin typeface="Arial" pitchFamily="18"/>
              <a:ea typeface="Andale Sans UI" pitchFamily="2"/>
              <a:cs typeface="Tahoma" pitchFamily="2"/>
            </a:endParaRPr>
          </a:p>
        </p:txBody>
      </p:sp>
      <p:sp>
        <p:nvSpPr>
          <p:cNvPr id="23" name="Straight Connector 22"/>
          <p:cNvSpPr/>
          <p:nvPr/>
        </p:nvSpPr>
        <p:spPr>
          <a:xfrm>
            <a:off x="6883512" y="5337437"/>
            <a:ext cx="0" cy="270000"/>
          </a:xfrm>
          <a:prstGeom prst="line">
            <a:avLst/>
          </a:prstGeom>
          <a:noFill/>
          <a:ln w="72000">
            <a:solidFill>
              <a:srgbClr val="DC23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24" name="TextBox 23"/>
          <p:cNvSpPr txBox="1"/>
          <p:nvPr/>
        </p:nvSpPr>
        <p:spPr>
          <a:xfrm>
            <a:off x="6523512" y="5035037"/>
            <a:ext cx="77400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d ! ;</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25" name="TextBox 24"/>
          <p:cNvSpPr txBox="1"/>
          <p:nvPr/>
        </p:nvSpPr>
        <p:spPr>
          <a:xfrm>
            <a:off x="1393512" y="5456237"/>
            <a:ext cx="68220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d ? ;</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26" name="TextBox 25"/>
          <p:cNvSpPr txBox="1"/>
          <p:nvPr/>
        </p:nvSpPr>
        <p:spPr>
          <a:xfrm>
            <a:off x="4111512" y="5787437"/>
            <a:ext cx="68220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e ? ;</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27" name="Straight Connector 26"/>
          <p:cNvSpPr/>
          <p:nvPr/>
        </p:nvSpPr>
        <p:spPr>
          <a:xfrm flipH="1">
            <a:off x="2068512" y="5608637"/>
            <a:ext cx="48006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rendezvous                                           </a:t>
            </a:r>
          </a:p>
          <a:p>
            <a:pPr marL="0" marR="0" lvl="0" indent="0" algn="ctr" rtl="0" hangingPunct="0">
              <a:lnSpc>
                <a:spcPct val="100000"/>
              </a:lnSpc>
              <a:spcBef>
                <a:spcPts val="0"/>
              </a:spcBef>
              <a:spcAft>
                <a:spcPts val="0"/>
              </a:spcAft>
              <a:buNone/>
              <a:tabLst/>
            </a:pPr>
            <a:endParaRPr lang="en-US" sz="1400" b="0" i="1" u="none" strike="noStrike" kern="1200" smtClean="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en-US" sz="1400" b="0" i="1" u="none" strike="noStrike" kern="1200">
              <a:ln>
                <a:noFill/>
              </a:ln>
              <a:latin typeface="Arial" pitchFamily="18"/>
              <a:ea typeface="Andale Sans UI" pitchFamily="2"/>
              <a:cs typeface="Tahoma" pitchFamily="2"/>
            </a:endParaRPr>
          </a:p>
        </p:txBody>
      </p:sp>
      <p:sp>
        <p:nvSpPr>
          <p:cNvPr id="28" name="TextBox 27"/>
          <p:cNvSpPr txBox="1"/>
          <p:nvPr/>
        </p:nvSpPr>
        <p:spPr>
          <a:xfrm>
            <a:off x="6561312" y="6218237"/>
            <a:ext cx="68220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e ! ;</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30" name="Straight Connector 29"/>
          <p:cNvSpPr/>
          <p:nvPr/>
        </p:nvSpPr>
        <p:spPr>
          <a:xfrm>
            <a:off x="4453512" y="6417437"/>
            <a:ext cx="0" cy="45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31" name="TextBox 30"/>
          <p:cNvSpPr txBox="1"/>
          <p:nvPr/>
        </p:nvSpPr>
        <p:spPr>
          <a:xfrm>
            <a:off x="2583552" y="6101500"/>
            <a:ext cx="1847160" cy="279170"/>
          </a:xfrm>
          <a:prstGeom prst="rect">
            <a:avLst/>
          </a:prstGeom>
          <a:noFill/>
          <a:ln>
            <a:noFill/>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0">
              <a:lnSpc>
                <a:spcPct val="100000"/>
              </a:lnSpc>
              <a:spcBef>
                <a:spcPts val="0"/>
              </a:spcBef>
              <a:spcAft>
                <a:spcPts val="0"/>
              </a:spcAft>
              <a:buNone/>
              <a:tabLst/>
            </a:pPr>
            <a:r>
              <a:rPr lang="en-US" sz="1400" b="1" i="1" u="none" strike="noStrike" kern="1200" smtClean="0">
                <a:ln>
                  <a:noFill/>
                </a:ln>
                <a:solidFill>
                  <a:srgbClr val="DC2300"/>
                </a:solidFill>
                <a:latin typeface="Arial" pitchFamily="34"/>
                <a:ea typeface="Andale Sans UI" pitchFamily="2"/>
                <a:cs typeface="Tahoma" pitchFamily="2"/>
              </a:rPr>
              <a:t>Waiting for a sender</a:t>
            </a:r>
            <a:endParaRPr lang="en-US" sz="1400" b="1" i="1" u="none" strike="noStrike" kern="1200">
              <a:ln>
                <a:noFill/>
              </a:ln>
              <a:solidFill>
                <a:srgbClr val="DC2300"/>
              </a:solidFill>
              <a:latin typeface="Arial" pitchFamily="34"/>
              <a:ea typeface="Andale Sans UI" pitchFamily="2"/>
              <a:cs typeface="Tahoma" pitchFamily="2"/>
            </a:endParaRPr>
          </a:p>
        </p:txBody>
      </p:sp>
      <p:sp>
        <p:nvSpPr>
          <p:cNvPr id="32" name="Straight Connector 31"/>
          <p:cNvSpPr/>
          <p:nvPr/>
        </p:nvSpPr>
        <p:spPr>
          <a:xfrm>
            <a:off x="4506912" y="6370637"/>
            <a:ext cx="20574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                                   rendezvous</a:t>
            </a:r>
          </a:p>
          <a:p>
            <a:pPr marL="0" marR="0" lvl="0" indent="0" algn="ctr" rtl="0" hangingPunct="0">
              <a:lnSpc>
                <a:spcPct val="100000"/>
              </a:lnSpc>
              <a:spcBef>
                <a:spcPts val="0"/>
              </a:spcBef>
              <a:spcAft>
                <a:spcPts val="0"/>
              </a:spcAft>
              <a:buNone/>
              <a:tabLst/>
            </a:pPr>
            <a:endParaRPr lang="en-US" sz="1400" b="0" i="1" u="none" strike="noStrike" kern="1200" smtClean="0">
              <a:ln>
                <a:noFill/>
              </a:ln>
              <a:latin typeface="Arial" pitchFamily="18"/>
              <a:ea typeface="Andale Sans UI" pitchFamily="2"/>
              <a:cs typeface="Tahoma" pitchFamily="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439" y="49213"/>
            <a:ext cx="6594473" cy="1260475"/>
          </a:xfrm>
        </p:spPr>
        <p:txBody>
          <a:bodyPr/>
          <a:lstStyle/>
          <a:p>
            <a:r>
              <a:rPr lang="en-US" noProof="0" smtClean="0"/>
              <a:t>Multiple rendezvous: a non-deterministic choice</a:t>
            </a:r>
            <a:endParaRPr lang="en-US" noProof="0"/>
          </a:p>
        </p:txBody>
      </p:sp>
      <p:sp>
        <p:nvSpPr>
          <p:cNvPr id="3" name="Content Placeholder 2"/>
          <p:cNvSpPr>
            <a:spLocks noGrp="1"/>
          </p:cNvSpPr>
          <p:nvPr>
            <p:ph idx="1"/>
          </p:nvPr>
        </p:nvSpPr>
        <p:spPr>
          <a:xfrm>
            <a:off x="503238" y="1417637"/>
            <a:ext cx="9069387" cy="4987925"/>
          </a:xfrm>
        </p:spPr>
        <p:txBody>
          <a:bodyPr/>
          <a:lstStyle/>
          <a:p>
            <a:r>
              <a:rPr lang="en-US" noProof="0" dirty="0" smtClean="0"/>
              <a:t>You always need two parties for a rendezvous…</a:t>
            </a:r>
          </a:p>
          <a:p>
            <a:pPr lvl="1">
              <a:buFont typeface="Arial" pitchFamily="34" charset="0"/>
              <a:buChar char="•"/>
            </a:pPr>
            <a:r>
              <a:rPr lang="en-US" noProof="0" dirty="0" smtClean="0"/>
              <a:t>… but if there are more, there is a non-deterministic choice</a:t>
            </a:r>
          </a:p>
          <a:p>
            <a:pPr lvl="1">
              <a:buFont typeface="Arial" pitchFamily="34" charset="0"/>
              <a:buChar char="•"/>
            </a:pPr>
            <a:endParaRPr lang="en-US" noProof="0" dirty="0" smtClean="0"/>
          </a:p>
          <a:p>
            <a:pPr lvl="1">
              <a:buFont typeface="Arial" pitchFamily="34" charset="0"/>
              <a:buChar char="•"/>
            </a:pPr>
            <a:endParaRPr lang="en-US" noProof="0" dirty="0" smtClean="0"/>
          </a:p>
          <a:p>
            <a:pPr lvl="1">
              <a:buFont typeface="Arial" pitchFamily="34" charset="0"/>
              <a:buChar char="•"/>
            </a:pPr>
            <a:endParaRPr lang="en-US" noProof="0" dirty="0" smtClean="0"/>
          </a:p>
          <a:p>
            <a:pPr lvl="1">
              <a:buFont typeface="Arial" pitchFamily="34" charset="0"/>
              <a:buChar char="•"/>
            </a:pPr>
            <a:endParaRPr lang="en-US" noProof="0" dirty="0" smtClean="0"/>
          </a:p>
          <a:p>
            <a:pPr lvl="1">
              <a:buFont typeface="Arial" pitchFamily="34" charset="0"/>
              <a:buChar char="•"/>
            </a:pPr>
            <a:endParaRPr lang="en-US" noProof="0" dirty="0" smtClean="0"/>
          </a:p>
          <a:p>
            <a:pPr lvl="1">
              <a:buFont typeface="Arial" pitchFamily="34" charset="0"/>
              <a:buChar char="•"/>
            </a:pPr>
            <a:r>
              <a:rPr lang="en-US" noProof="0" dirty="0" smtClean="0"/>
              <a:t>It could just as well have been B and C who rendezvoused, with A continuing to wait for a listener</a:t>
            </a:r>
          </a:p>
          <a:p>
            <a:pPr lvl="1">
              <a:buFont typeface="Arial" pitchFamily="34" charset="0"/>
              <a:buChar char="•"/>
            </a:pPr>
            <a:r>
              <a:rPr lang="en-US" noProof="0" dirty="0" smtClean="0"/>
              <a:t>Useful when the processing order of multiple input data streams doesn’t matter</a:t>
            </a:r>
          </a:p>
          <a:p>
            <a:pPr>
              <a:buFont typeface="Arial" pitchFamily="34" charset="0"/>
              <a:buChar char="•"/>
            </a:pPr>
            <a:r>
              <a:rPr lang="en-US" noProof="0" dirty="0" smtClean="0"/>
              <a:t>But what if determinism is required?</a:t>
            </a:r>
            <a:endParaRPr lang="en-US" noProof="0" dirty="0"/>
          </a:p>
        </p:txBody>
      </p:sp>
      <p:sp>
        <p:nvSpPr>
          <p:cNvPr id="4" name="Rectangle 3"/>
          <p:cNvSpPr/>
          <p:nvPr/>
        </p:nvSpPr>
        <p:spPr>
          <a:xfrm>
            <a:off x="972000" y="2578099"/>
            <a:ext cx="8298000" cy="2250000"/>
          </a:xfrm>
          <a:prstGeom prst="rect">
            <a:avLst/>
          </a:prstGeom>
          <a:solidFill>
            <a:srgbClr val="FFFFCC"/>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5" name="Straight Connector 4"/>
          <p:cNvSpPr/>
          <p:nvPr/>
        </p:nvSpPr>
        <p:spPr>
          <a:xfrm>
            <a:off x="4410000" y="2992099"/>
            <a:ext cx="0" cy="1746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6" name="Straight Connector 5"/>
          <p:cNvSpPr/>
          <p:nvPr/>
        </p:nvSpPr>
        <p:spPr>
          <a:xfrm>
            <a:off x="1553831" y="3010098"/>
            <a:ext cx="0" cy="900001"/>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7" name="TextBox 6"/>
          <p:cNvSpPr txBox="1"/>
          <p:nvPr/>
        </p:nvSpPr>
        <p:spPr>
          <a:xfrm>
            <a:off x="1175832" y="3283699"/>
            <a:ext cx="80424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b="1" i="0" u="none" strike="noStrike" kern="1200">
                <a:ln>
                  <a:noFill/>
                </a:ln>
                <a:solidFill>
                  <a:srgbClr val="DC2300"/>
                </a:solidFill>
                <a:latin typeface="Courier New" pitchFamily="49"/>
                <a:ea typeface="Andale Sans UI" pitchFamily="2"/>
                <a:cs typeface="Tahoma" pitchFamily="2"/>
              </a:rPr>
              <a:t>c ! 1;</a:t>
            </a:r>
          </a:p>
        </p:txBody>
      </p:sp>
      <p:sp>
        <p:nvSpPr>
          <p:cNvPr id="9" name="Straight Connector 8"/>
          <p:cNvSpPr/>
          <p:nvPr/>
        </p:nvSpPr>
        <p:spPr>
          <a:xfrm>
            <a:off x="1553831" y="3838099"/>
            <a:ext cx="0" cy="90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10" name="TextBox 9"/>
          <p:cNvSpPr txBox="1"/>
          <p:nvPr/>
        </p:nvSpPr>
        <p:spPr>
          <a:xfrm>
            <a:off x="1077912" y="2640858"/>
            <a:ext cx="1103040" cy="33816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dirty="0" smtClean="0">
                <a:ln>
                  <a:noFill/>
                </a:ln>
                <a:latin typeface="Arial" pitchFamily="18"/>
                <a:ea typeface="Andale Sans UI" pitchFamily="2"/>
                <a:cs typeface="Tahoma" pitchFamily="2"/>
              </a:rPr>
              <a:t>branch A</a:t>
            </a:r>
            <a:endParaRPr lang="en-US" sz="1800" b="0" i="1" u="none" strike="noStrike" kern="1200" dirty="0">
              <a:ln>
                <a:noFill/>
              </a:ln>
              <a:latin typeface="Arial" pitchFamily="18"/>
              <a:ea typeface="Andale Sans UI" pitchFamily="2"/>
              <a:cs typeface="Tahoma" pitchFamily="2"/>
            </a:endParaRPr>
          </a:p>
        </p:txBody>
      </p:sp>
      <p:sp>
        <p:nvSpPr>
          <p:cNvPr id="11" name="TextBox 10"/>
          <p:cNvSpPr txBox="1"/>
          <p:nvPr/>
        </p:nvSpPr>
        <p:spPr>
          <a:xfrm>
            <a:off x="3851999" y="2640858"/>
            <a:ext cx="1112040" cy="33816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dirty="0" smtClean="0">
                <a:ln>
                  <a:noFill/>
                </a:ln>
                <a:latin typeface="Arial" pitchFamily="18"/>
                <a:ea typeface="Andale Sans UI" pitchFamily="2"/>
                <a:cs typeface="Tahoma" pitchFamily="2"/>
              </a:rPr>
              <a:t>branch B</a:t>
            </a:r>
            <a:endParaRPr lang="en-US" sz="1800" b="0" i="1" u="none" strike="noStrike" kern="1200" dirty="0">
              <a:ln>
                <a:noFill/>
              </a:ln>
              <a:latin typeface="Arial" pitchFamily="18"/>
              <a:ea typeface="Andale Sans UI" pitchFamily="2"/>
              <a:cs typeface="Tahoma" pitchFamily="2"/>
            </a:endParaRPr>
          </a:p>
        </p:txBody>
      </p:sp>
      <p:sp>
        <p:nvSpPr>
          <p:cNvPr id="12" name="TextBox 11"/>
          <p:cNvSpPr txBox="1"/>
          <p:nvPr/>
        </p:nvSpPr>
        <p:spPr>
          <a:xfrm>
            <a:off x="7349712" y="3710394"/>
            <a:ext cx="1881600" cy="279170"/>
          </a:xfrm>
          <a:prstGeom prst="rect">
            <a:avLst/>
          </a:prstGeom>
          <a:noFill/>
          <a:ln>
            <a:noFill/>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0">
              <a:lnSpc>
                <a:spcPct val="100000"/>
              </a:lnSpc>
              <a:spcBef>
                <a:spcPts val="0"/>
              </a:spcBef>
              <a:spcAft>
                <a:spcPts val="0"/>
              </a:spcAft>
              <a:buNone/>
              <a:tabLst/>
            </a:pPr>
            <a:r>
              <a:rPr lang="en-US" sz="1400" b="1" i="0" u="none" strike="noStrike" kern="1200" dirty="0" smtClean="0">
                <a:ln>
                  <a:noFill/>
                </a:ln>
                <a:solidFill>
                  <a:srgbClr val="DC2300"/>
                </a:solidFill>
                <a:latin typeface="Arial" pitchFamily="34"/>
                <a:ea typeface="Andale Sans UI" pitchFamily="2"/>
                <a:cs typeface="Tahoma" pitchFamily="2"/>
              </a:rPr>
              <a:t>Waiting for a listener</a:t>
            </a:r>
            <a:endParaRPr lang="en-US" sz="1400" b="1" i="0" u="none" strike="noStrike" kern="1200" dirty="0">
              <a:ln>
                <a:noFill/>
              </a:ln>
              <a:solidFill>
                <a:srgbClr val="DC2300"/>
              </a:solidFill>
              <a:latin typeface="Arial" pitchFamily="34"/>
              <a:ea typeface="Andale Sans UI" pitchFamily="2"/>
              <a:cs typeface="Tahoma" pitchFamily="2"/>
            </a:endParaRPr>
          </a:p>
        </p:txBody>
      </p:sp>
      <p:sp>
        <p:nvSpPr>
          <p:cNvPr id="13" name="Straight Connector 12"/>
          <p:cNvSpPr/>
          <p:nvPr/>
        </p:nvSpPr>
        <p:spPr>
          <a:xfrm>
            <a:off x="7261872" y="3568099"/>
            <a:ext cx="0" cy="702000"/>
          </a:xfrm>
          <a:prstGeom prst="line">
            <a:avLst/>
          </a:prstGeom>
          <a:noFill/>
          <a:ln w="72000">
            <a:solidFill>
              <a:srgbClr val="DC23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14" name="TextBox 13"/>
          <p:cNvSpPr txBox="1"/>
          <p:nvPr/>
        </p:nvSpPr>
        <p:spPr>
          <a:xfrm>
            <a:off x="3960000" y="3280099"/>
            <a:ext cx="90000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b="1" i="0" u="none" strike="noStrike" kern="1200">
                <a:ln>
                  <a:noFill/>
                </a:ln>
                <a:solidFill>
                  <a:srgbClr val="DC2300"/>
                </a:solidFill>
                <a:latin typeface="Courier New" pitchFamily="49"/>
                <a:ea typeface="Andale Sans UI" pitchFamily="2"/>
                <a:cs typeface="Tahoma" pitchFamily="2"/>
              </a:rPr>
              <a:t>c ? x;</a:t>
            </a:r>
          </a:p>
        </p:txBody>
      </p:sp>
      <p:sp>
        <p:nvSpPr>
          <p:cNvPr id="15" name="Straight Connector 14"/>
          <p:cNvSpPr/>
          <p:nvPr/>
        </p:nvSpPr>
        <p:spPr>
          <a:xfrm>
            <a:off x="7261872" y="3010098"/>
            <a:ext cx="0" cy="558001"/>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16" name="TextBox 15"/>
          <p:cNvSpPr txBox="1"/>
          <p:nvPr/>
        </p:nvSpPr>
        <p:spPr>
          <a:xfrm>
            <a:off x="6685872" y="2627179"/>
            <a:ext cx="1124280" cy="33816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dirty="0" smtClean="0">
                <a:ln>
                  <a:noFill/>
                </a:ln>
                <a:latin typeface="Arial" pitchFamily="18"/>
                <a:ea typeface="Andale Sans UI" pitchFamily="2"/>
                <a:cs typeface="Tahoma" pitchFamily="2"/>
              </a:rPr>
              <a:t>branch C</a:t>
            </a:r>
            <a:endParaRPr lang="en-US" sz="1800" b="0" i="1" u="none" strike="noStrike" kern="1200" dirty="0">
              <a:ln>
                <a:noFill/>
              </a:ln>
              <a:latin typeface="Arial" pitchFamily="18"/>
              <a:ea typeface="Andale Sans UI" pitchFamily="2"/>
              <a:cs typeface="Tahoma" pitchFamily="2"/>
            </a:endParaRPr>
          </a:p>
        </p:txBody>
      </p:sp>
      <p:sp>
        <p:nvSpPr>
          <p:cNvPr id="17" name="TextBox 16"/>
          <p:cNvSpPr txBox="1"/>
          <p:nvPr/>
        </p:nvSpPr>
        <p:spPr>
          <a:xfrm>
            <a:off x="6883872" y="3280099"/>
            <a:ext cx="80424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b="1" i="0" u="none" strike="noStrike" kern="1200">
                <a:ln>
                  <a:noFill/>
                </a:ln>
                <a:solidFill>
                  <a:srgbClr val="DC2300"/>
                </a:solidFill>
                <a:latin typeface="Courier New" pitchFamily="49"/>
                <a:ea typeface="Andale Sans UI" pitchFamily="2"/>
                <a:cs typeface="Tahoma" pitchFamily="2"/>
              </a:rPr>
              <a:t>c ! 2;</a:t>
            </a:r>
          </a:p>
        </p:txBody>
      </p:sp>
      <p:sp>
        <p:nvSpPr>
          <p:cNvPr id="18" name="Straight Connector 17"/>
          <p:cNvSpPr/>
          <p:nvPr/>
        </p:nvSpPr>
        <p:spPr>
          <a:xfrm flipH="1">
            <a:off x="4887912" y="3416299"/>
            <a:ext cx="1981200" cy="0"/>
          </a:xfrm>
          <a:prstGeom prst="line">
            <a:avLst/>
          </a:prstGeom>
          <a:noFill/>
          <a:ln w="72000">
            <a:solidFill>
              <a:srgbClr val="CCCCCC"/>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i="1" smtClean="0">
                <a:latin typeface="Arial" pitchFamily="18"/>
                <a:ea typeface="Andale Sans UI" pitchFamily="2"/>
                <a:cs typeface="Tahoma" pitchFamily="2"/>
              </a:rPr>
              <a:t>n</a:t>
            </a:r>
            <a:r>
              <a:rPr lang="fr-FR" sz="1400" b="0" i="1" u="none" strike="noStrike" kern="1200" smtClean="0">
                <a:ln>
                  <a:noFill/>
                </a:ln>
                <a:latin typeface="Arial" pitchFamily="18"/>
                <a:ea typeface="Andale Sans UI" pitchFamily="2"/>
                <a:cs typeface="Tahoma" pitchFamily="2"/>
              </a:rPr>
              <a:t>o </a:t>
            </a:r>
            <a:r>
              <a:rPr lang="fr-FR" sz="1400" b="0" i="1" u="none" strike="noStrike" kern="1200" err="1" smtClean="0">
                <a:ln>
                  <a:noFill/>
                </a:ln>
                <a:latin typeface="Arial" pitchFamily="18"/>
                <a:ea typeface="Andale Sans UI" pitchFamily="2"/>
                <a:cs typeface="Tahoma" pitchFamily="2"/>
              </a:rPr>
              <a:t>rendezvous</a:t>
            </a:r>
            <a:r>
              <a:rPr lang="fr-FR" sz="1400" b="0" i="1" u="none" strike="noStrike" kern="1200" smtClean="0">
                <a:ln>
                  <a:noFill/>
                </a:ln>
                <a:latin typeface="Arial" pitchFamily="18"/>
                <a:ea typeface="Andale Sans UI" pitchFamily="2"/>
                <a:cs typeface="Tahoma" pitchFamily="2"/>
              </a:rPr>
              <a:t>                                       </a:t>
            </a:r>
            <a:endParaRPr lang="fr-FR" sz="1400" b="0" i="1" u="none" strike="noStrike" kern="120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19" name="TextBox 18"/>
          <p:cNvSpPr txBox="1"/>
          <p:nvPr/>
        </p:nvSpPr>
        <p:spPr>
          <a:xfrm>
            <a:off x="4014000" y="4102099"/>
            <a:ext cx="80424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b="1" i="0" u="none" strike="noStrike" kern="1200">
                <a:ln>
                  <a:noFill/>
                </a:ln>
                <a:solidFill>
                  <a:srgbClr val="DC2300"/>
                </a:solidFill>
                <a:latin typeface="Courier New" pitchFamily="49"/>
                <a:ea typeface="Andale Sans UI" pitchFamily="2"/>
                <a:cs typeface="Tahoma" pitchFamily="2"/>
              </a:rPr>
              <a:t>c ? x;</a:t>
            </a:r>
          </a:p>
        </p:txBody>
      </p:sp>
      <p:sp>
        <p:nvSpPr>
          <p:cNvPr id="21" name="Straight Connector 20"/>
          <p:cNvSpPr/>
          <p:nvPr/>
        </p:nvSpPr>
        <p:spPr>
          <a:xfrm>
            <a:off x="7261872" y="4270099"/>
            <a:ext cx="0" cy="468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22" name="TextBox 21"/>
          <p:cNvSpPr txBox="1"/>
          <p:nvPr/>
        </p:nvSpPr>
        <p:spPr>
          <a:xfrm>
            <a:off x="4450680" y="3568099"/>
            <a:ext cx="900000" cy="29448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i="0" u="none" strike="noStrike" kern="1200">
                <a:ln>
                  <a:noFill/>
                </a:ln>
                <a:solidFill>
                  <a:srgbClr val="DC2300"/>
                </a:solidFill>
                <a:latin typeface="Courier New" pitchFamily="49"/>
                <a:ea typeface="Andale Sans UI" pitchFamily="2"/>
                <a:cs typeface="Tahoma" pitchFamily="2"/>
              </a:rPr>
              <a:t>x = 1</a:t>
            </a:r>
          </a:p>
        </p:txBody>
      </p:sp>
      <p:sp>
        <p:nvSpPr>
          <p:cNvPr id="23" name="TextBox 22"/>
          <p:cNvSpPr txBox="1"/>
          <p:nvPr/>
        </p:nvSpPr>
        <p:spPr>
          <a:xfrm>
            <a:off x="4464000" y="4443619"/>
            <a:ext cx="900000" cy="29448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i="0" u="none" strike="noStrike" kern="1200">
                <a:ln>
                  <a:noFill/>
                </a:ln>
                <a:solidFill>
                  <a:srgbClr val="DC2300"/>
                </a:solidFill>
                <a:latin typeface="Courier New" pitchFamily="49"/>
                <a:ea typeface="Andale Sans UI" pitchFamily="2"/>
                <a:cs typeface="Tahoma" pitchFamily="2"/>
              </a:rPr>
              <a:t>x = 2</a:t>
            </a:r>
          </a:p>
        </p:txBody>
      </p:sp>
      <p:sp>
        <p:nvSpPr>
          <p:cNvPr id="24" name="Straight Connector 23"/>
          <p:cNvSpPr/>
          <p:nvPr/>
        </p:nvSpPr>
        <p:spPr>
          <a:xfrm>
            <a:off x="1992312" y="3416299"/>
            <a:ext cx="1980000" cy="0"/>
          </a:xfrm>
          <a:prstGeom prst="line">
            <a:avLst/>
          </a:prstGeom>
          <a:noFill/>
          <a:ln w="72000">
            <a:solidFill>
              <a:srgbClr val="0000FF"/>
            </a:solidFill>
            <a:prstDash val="solid"/>
            <a:headEnd type="arrow"/>
            <a:tailEnd type="arrow"/>
          </a:ln>
        </p:spPr>
        <p:txBody>
          <a:bodyPr vert="horz" lIns="72000" tIns="72000" rIns="72000" bIns="72000" anchor="b"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                                   rendezvous</a:t>
            </a:r>
          </a:p>
        </p:txBody>
      </p:sp>
      <p:sp>
        <p:nvSpPr>
          <p:cNvPr id="25" name="Straight Connector 24"/>
          <p:cNvSpPr/>
          <p:nvPr/>
        </p:nvSpPr>
        <p:spPr>
          <a:xfrm>
            <a:off x="4812912" y="4254499"/>
            <a:ext cx="2437200" cy="0"/>
          </a:xfrm>
          <a:prstGeom prst="line">
            <a:avLst/>
          </a:prstGeom>
          <a:noFill/>
          <a:ln w="72000">
            <a:solidFill>
              <a:srgbClr val="0000FF"/>
            </a:solidFill>
            <a:prstDash val="solid"/>
            <a:headEnd type="arrow"/>
            <a:tailEnd type="arrow"/>
          </a:ln>
        </p:spPr>
        <p:txBody>
          <a:bodyPr vert="horz" lIns="72000" tIns="72000" rIns="72000" bIns="72000" anchor="b"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                                   rendezvous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1230312" y="93663"/>
            <a:ext cx="7575550"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Synchronous communication in Ateji PX</a:t>
            </a:r>
          </a:p>
        </p:txBody>
      </p:sp>
      <p:sp>
        <p:nvSpPr>
          <p:cNvPr id="39939" name="Rectangle 2"/>
          <p:cNvSpPr>
            <a:spLocks noGrp="1" noChangeArrowheads="1"/>
          </p:cNvSpPr>
          <p:nvPr>
            <p:ph type="body" idx="1"/>
          </p:nvPr>
        </p:nvSpPr>
        <p:spPr>
          <a:xfrm>
            <a:off x="360363" y="1552575"/>
            <a:ext cx="9359900"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Signals: these are just logical events</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endParaRPr lang="en-US" noProof="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Synchronous channels: rendezvous with exchange of a value of a given type</a:t>
            </a:r>
          </a:p>
        </p:txBody>
      </p:sp>
      <p:sp>
        <p:nvSpPr>
          <p:cNvPr id="39940" name="AutoShape 3"/>
          <p:cNvSpPr>
            <a:spLocks noChangeArrowheads="1"/>
          </p:cNvSpPr>
          <p:nvPr/>
        </p:nvSpPr>
        <p:spPr bwMode="auto">
          <a:xfrm>
            <a:off x="1793875" y="2087563"/>
            <a:ext cx="6523037" cy="1890712"/>
          </a:xfrm>
          <a:prstGeom prst="roundRect">
            <a:avLst>
              <a:gd name="adj" fmla="val 83"/>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import </a:t>
            </a:r>
            <a:r>
              <a:rPr lang="en-US" sz="1400" b="1" err="1" smtClean="0">
                <a:solidFill>
                  <a:srgbClr val="DC2300"/>
                </a:solidFill>
                <a:latin typeface="Courier New" pitchFamily="49" charset="0"/>
              </a:rPr>
              <a:t>apx.lang.Signal</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the package to import</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DC2300"/>
                </a:solidFill>
                <a:latin typeface="Courier New" pitchFamily="49" charset="0"/>
              </a:rPr>
              <a:t>Signal</a:t>
            </a:r>
            <a:r>
              <a:rPr lang="en-US" sz="1400" b="1" smtClean="0">
                <a:solidFill>
                  <a:srgbClr val="000000"/>
                </a:solidFill>
                <a:latin typeface="Courier New" pitchFamily="49" charset="0"/>
              </a:rPr>
              <a:t> S = new </a:t>
            </a:r>
            <a:r>
              <a:rPr lang="en-US" sz="1400" b="1" smtClean="0">
                <a:solidFill>
                  <a:srgbClr val="DC2300"/>
                </a:solidFill>
                <a:latin typeface="Courier New" pitchFamily="49" charset="0"/>
              </a:rPr>
              <a:t>Signal</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create a signal</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  || </a:t>
            </a:r>
            <a:r>
              <a:rPr lang="en-US" sz="1400" b="1" smtClean="0">
                <a:solidFill>
                  <a:srgbClr val="DC2300"/>
                </a:solidFill>
                <a:latin typeface="Courier New" pitchFamily="49" charset="0"/>
              </a:rPr>
              <a:t>S ! </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synchronous signal sending</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  || </a:t>
            </a:r>
            <a:r>
              <a:rPr lang="en-US" sz="1400" b="1" smtClean="0">
                <a:solidFill>
                  <a:srgbClr val="DC2300"/>
                </a:solidFill>
                <a:latin typeface="Courier New" pitchFamily="49" charset="0"/>
              </a:rPr>
              <a:t>S ? </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synchronous signal receiving</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a:t>
            </a:r>
            <a:endParaRPr lang="en-US" sz="1400" b="1">
              <a:solidFill>
                <a:srgbClr val="000000"/>
              </a:solidFill>
              <a:latin typeface="Courier New" pitchFamily="49" charset="0"/>
            </a:endParaRPr>
          </a:p>
        </p:txBody>
      </p:sp>
      <p:sp>
        <p:nvSpPr>
          <p:cNvPr id="39941" name="AutoShape 4"/>
          <p:cNvSpPr>
            <a:spLocks noChangeArrowheads="1"/>
          </p:cNvSpPr>
          <p:nvPr/>
        </p:nvSpPr>
        <p:spPr bwMode="auto">
          <a:xfrm>
            <a:off x="925512" y="5075237"/>
            <a:ext cx="8305800" cy="1890712"/>
          </a:xfrm>
          <a:prstGeom prst="roundRect">
            <a:avLst>
              <a:gd name="adj" fmla="val 83"/>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import </a:t>
            </a:r>
            <a:r>
              <a:rPr lang="en-US" sz="1400" b="1" err="1" smtClean="0">
                <a:solidFill>
                  <a:srgbClr val="DC2300"/>
                </a:solidFill>
                <a:latin typeface="Courier New" pitchFamily="49" charset="0"/>
              </a:rPr>
              <a:t>apx.lang.Chan</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the package to import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DC2300"/>
                </a:solidFill>
                <a:latin typeface="Courier New" pitchFamily="49" charset="0"/>
              </a:rPr>
              <a:t>Chan&lt;T&gt;</a:t>
            </a:r>
            <a:r>
              <a:rPr lang="en-US" sz="1400" b="1" smtClean="0">
                <a:solidFill>
                  <a:srgbClr val="000000"/>
                </a:solidFill>
                <a:latin typeface="Courier New" pitchFamily="49" charset="0"/>
              </a:rPr>
              <a:t> c = new </a:t>
            </a:r>
            <a:r>
              <a:rPr lang="en-US" sz="1400" b="1" smtClean="0">
                <a:solidFill>
                  <a:srgbClr val="DC2300"/>
                </a:solidFill>
                <a:latin typeface="Courier New" pitchFamily="49" charset="0"/>
              </a:rPr>
              <a:t>Chan&lt;T&gt;</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create a synchronous channel of data of type 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 </a:t>
            </a:r>
            <a:r>
              <a:rPr lang="en-US" sz="1400" b="1" smtClean="0">
                <a:solidFill>
                  <a:srgbClr val="DC2300"/>
                </a:solidFill>
                <a:latin typeface="Courier New" pitchFamily="49" charset="0"/>
              </a:rPr>
              <a:t>c ! v</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synchronous send of </a:t>
            </a:r>
            <a:r>
              <a:rPr lang="en-US" sz="1400" b="1" i="1" smtClean="0">
                <a:solidFill>
                  <a:srgbClr val="000000"/>
                </a:solidFill>
                <a:latin typeface="Courier New" pitchFamily="49" charset="0"/>
              </a:rPr>
              <a:t>v</a:t>
            </a:r>
            <a:r>
              <a:rPr lang="en-US" sz="1400" i="1" smtClean="0">
                <a:solidFill>
                  <a:srgbClr val="000000"/>
                </a:solidFill>
                <a:latin typeface="Courier New" pitchFamily="49" charset="0"/>
              </a:rPr>
              <a:t> (of type T) over </a:t>
            </a:r>
            <a:r>
              <a:rPr lang="en-US" sz="1400" b="1" i="1" smtClean="0">
                <a:solidFill>
                  <a:srgbClr val="000000"/>
                </a:solidFill>
                <a:latin typeface="Courier New" pitchFamily="49" charset="0"/>
              </a:rPr>
              <a:t>c</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i="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 </a:t>
            </a:r>
            <a:r>
              <a:rPr lang="en-US" sz="1400" b="1" smtClean="0">
                <a:solidFill>
                  <a:srgbClr val="DC2300"/>
                </a:solidFill>
                <a:latin typeface="Courier New" pitchFamily="49" charset="0"/>
              </a:rPr>
              <a:t>c ? T : </a:t>
            </a:r>
            <a:r>
              <a:rPr lang="en-US" sz="1400" b="1" err="1" smtClean="0">
                <a:solidFill>
                  <a:srgbClr val="DC2300"/>
                </a:solidFill>
                <a:latin typeface="Courier New" pitchFamily="49" charset="0"/>
              </a:rPr>
              <a:t>val</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synchronous receive of </a:t>
            </a:r>
            <a:r>
              <a:rPr lang="en-US" sz="1400" b="1" i="1" err="1" smtClean="0">
                <a:solidFill>
                  <a:srgbClr val="000000"/>
                </a:solidFill>
                <a:latin typeface="Courier New" pitchFamily="49" charset="0"/>
              </a:rPr>
              <a:t>val</a:t>
            </a:r>
            <a:r>
              <a:rPr lang="en-US" sz="1400" i="1" smtClean="0">
                <a:solidFill>
                  <a:srgbClr val="000000"/>
                </a:solidFill>
                <a:latin typeface="Courier New" pitchFamily="49" charset="0"/>
              </a:rPr>
              <a:t> from </a:t>
            </a:r>
            <a:r>
              <a:rPr lang="en-US" sz="1400" b="1" i="1" smtClean="0">
                <a:solidFill>
                  <a:srgbClr val="000000"/>
                </a:solidFill>
                <a:latin typeface="Courier New" pitchFamily="49" charset="0"/>
              </a:rPr>
              <a:t>c</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a:t>
            </a:r>
            <a:endParaRPr lang="en-US" sz="14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6037"/>
            <a:ext cx="9069387" cy="1260475"/>
          </a:xfrm>
        </p:spPr>
        <p:txBody>
          <a:bodyPr/>
          <a:lstStyle/>
          <a:p>
            <a:r>
              <a:rPr lang="en-US" noProof="0" smtClean="0"/>
              <a:t>Asynchronous communication: decoupling of sender and receiver</a:t>
            </a:r>
            <a:endParaRPr lang="en-US" noProof="0"/>
          </a:p>
        </p:txBody>
      </p:sp>
      <p:sp>
        <p:nvSpPr>
          <p:cNvPr id="3" name="Content Placeholder 2"/>
          <p:cNvSpPr>
            <a:spLocks noGrp="1"/>
          </p:cNvSpPr>
          <p:nvPr>
            <p:ph idx="1"/>
          </p:nvPr>
        </p:nvSpPr>
        <p:spPr>
          <a:xfrm>
            <a:off x="503238" y="1338261"/>
            <a:ext cx="9577387" cy="5656262"/>
          </a:xfrm>
        </p:spPr>
        <p:txBody>
          <a:bodyPr/>
          <a:lstStyle/>
          <a:p>
            <a:r>
              <a:rPr lang="en-US" noProof="0" smtClean="0"/>
              <a:t>Asynchronous channel: a FIFO queue</a:t>
            </a:r>
          </a:p>
          <a:p>
            <a:pPr lvl="1">
              <a:spcAft>
                <a:spcPts val="600"/>
              </a:spcAft>
              <a:buFont typeface="Arial" pitchFamily="34" charset="0"/>
              <a:buChar char="•"/>
            </a:pPr>
            <a:r>
              <a:rPr lang="en-US" noProof="0" smtClean="0"/>
              <a:t>Messages sent “wait in line” in the channel</a:t>
            </a:r>
          </a:p>
          <a:p>
            <a:pPr lvl="1">
              <a:spcAft>
                <a:spcPts val="600"/>
              </a:spcAft>
              <a:buFont typeface="Arial" pitchFamily="34" charset="0"/>
              <a:buChar char="•"/>
            </a:pPr>
            <a:r>
              <a:rPr lang="en-US" noProof="0" smtClean="0"/>
              <a:t>Sending = rendezvous between the sender and the channel</a:t>
            </a:r>
          </a:p>
          <a:p>
            <a:pPr lvl="1">
              <a:spcAft>
                <a:spcPts val="600"/>
              </a:spcAft>
              <a:buFont typeface="Arial" pitchFamily="34" charset="0"/>
              <a:buChar char="•"/>
            </a:pPr>
            <a:r>
              <a:rPr lang="en-US" noProof="0" smtClean="0"/>
              <a:t>Receiving = rendezvous between the channel and the receiver</a:t>
            </a:r>
          </a:p>
          <a:p>
            <a:pPr lvl="1">
              <a:spcAft>
                <a:spcPts val="600"/>
              </a:spcAft>
              <a:buFont typeface="Arial" pitchFamily="34" charset="0"/>
              <a:buChar char="•"/>
            </a:pPr>
            <a:endParaRPr lang="en-US" noProof="0" smtClean="0"/>
          </a:p>
          <a:p>
            <a:pPr lvl="1">
              <a:spcAft>
                <a:spcPts val="600"/>
              </a:spcAft>
              <a:buFont typeface="Arial" pitchFamily="34" charset="0"/>
              <a:buChar char="•"/>
            </a:pPr>
            <a:endParaRPr lang="en-US" noProof="0" smtClean="0"/>
          </a:p>
          <a:p>
            <a:pPr lvl="1">
              <a:spcAft>
                <a:spcPts val="600"/>
              </a:spcAft>
              <a:buFont typeface="Arial" pitchFamily="34" charset="0"/>
              <a:buChar char="•"/>
            </a:pPr>
            <a:endParaRPr lang="en-US" noProof="0" smtClean="0"/>
          </a:p>
          <a:p>
            <a:pPr lvl="1">
              <a:spcAft>
                <a:spcPts val="600"/>
              </a:spcAft>
              <a:buFont typeface="Arial" pitchFamily="34" charset="0"/>
              <a:buChar char="•"/>
            </a:pPr>
            <a:endParaRPr lang="en-US" noProof="0" smtClean="0"/>
          </a:p>
          <a:p>
            <a:pPr lvl="1">
              <a:spcAft>
                <a:spcPts val="600"/>
              </a:spcAft>
              <a:buFont typeface="Arial" pitchFamily="34" charset="0"/>
              <a:buChar char="•"/>
            </a:pPr>
            <a:endParaRPr lang="en-US" noProof="0" smtClean="0"/>
          </a:p>
          <a:p>
            <a:pPr lvl="1">
              <a:spcAft>
                <a:spcPts val="600"/>
              </a:spcAft>
              <a:buFont typeface="Arial" pitchFamily="34" charset="0"/>
              <a:buChar char="•"/>
            </a:pPr>
            <a:endParaRPr lang="en-US" noProof="0" smtClean="0"/>
          </a:p>
          <a:p>
            <a:pPr lvl="1">
              <a:spcAft>
                <a:spcPts val="600"/>
              </a:spcAft>
              <a:buFont typeface="Arial" pitchFamily="34" charset="0"/>
              <a:buChar char="•"/>
            </a:pPr>
            <a:endParaRPr lang="en-US" noProof="0" smtClean="0"/>
          </a:p>
          <a:p>
            <a:pPr lvl="1">
              <a:spcAft>
                <a:spcPts val="600"/>
              </a:spcAft>
              <a:buFont typeface="Arial" pitchFamily="34" charset="0"/>
              <a:buChar char="•"/>
            </a:pPr>
            <a:endParaRPr lang="en-US" noProof="0" smtClean="0"/>
          </a:p>
          <a:p>
            <a:pPr lvl="1">
              <a:spcAft>
                <a:spcPts val="600"/>
              </a:spcAft>
              <a:buFont typeface="Arial" pitchFamily="34" charset="0"/>
              <a:buChar char="•"/>
            </a:pPr>
            <a:r>
              <a:rPr lang="en-US" noProof="0" smtClean="0"/>
              <a:t>Simultaneous sending and receiving: the order is non-deterministic</a:t>
            </a:r>
            <a:endParaRPr lang="en-US" noProof="0"/>
          </a:p>
        </p:txBody>
      </p:sp>
      <p:sp>
        <p:nvSpPr>
          <p:cNvPr id="4" name="Rectangle 3"/>
          <p:cNvSpPr/>
          <p:nvPr/>
        </p:nvSpPr>
        <p:spPr>
          <a:xfrm>
            <a:off x="540000" y="3260902"/>
            <a:ext cx="9172080" cy="3182759"/>
          </a:xfrm>
          <a:prstGeom prst="rect">
            <a:avLst/>
          </a:prstGeom>
          <a:solidFill>
            <a:srgbClr val="FFFFCC"/>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5" name="Straight Connector 4"/>
          <p:cNvSpPr/>
          <p:nvPr/>
        </p:nvSpPr>
        <p:spPr>
          <a:xfrm>
            <a:off x="8470800" y="3775702"/>
            <a:ext cx="0" cy="36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6" name="Straight Connector 5"/>
          <p:cNvSpPr/>
          <p:nvPr/>
        </p:nvSpPr>
        <p:spPr>
          <a:xfrm>
            <a:off x="1438559" y="3851662"/>
            <a:ext cx="1441" cy="2322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7" name="Straight Connector 6"/>
          <p:cNvSpPr/>
          <p:nvPr/>
        </p:nvSpPr>
        <p:spPr>
          <a:xfrm>
            <a:off x="8460000" y="4103662"/>
            <a:ext cx="0" cy="720000"/>
          </a:xfrm>
          <a:prstGeom prst="line">
            <a:avLst/>
          </a:prstGeom>
          <a:noFill/>
          <a:ln w="72000">
            <a:solidFill>
              <a:srgbClr val="DC23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8" name="Straight Connector 7"/>
          <p:cNvSpPr/>
          <p:nvPr/>
        </p:nvSpPr>
        <p:spPr>
          <a:xfrm>
            <a:off x="8460000" y="4823662"/>
            <a:ext cx="0" cy="153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9" name="TextBox 8"/>
          <p:cNvSpPr txBox="1"/>
          <p:nvPr/>
        </p:nvSpPr>
        <p:spPr>
          <a:xfrm>
            <a:off x="946080" y="3518421"/>
            <a:ext cx="1103040" cy="33816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smtClean="0">
                <a:ln>
                  <a:noFill/>
                </a:ln>
                <a:latin typeface="Arial" pitchFamily="18"/>
                <a:ea typeface="Andale Sans UI" pitchFamily="2"/>
                <a:cs typeface="Tahoma" pitchFamily="2"/>
              </a:rPr>
              <a:t>branch A</a:t>
            </a:r>
            <a:endParaRPr lang="en-US" sz="1800" b="0" i="1" u="none" strike="noStrike" kern="1200">
              <a:ln>
                <a:noFill/>
              </a:ln>
              <a:latin typeface="Arial" pitchFamily="18"/>
              <a:ea typeface="Andale Sans UI" pitchFamily="2"/>
              <a:cs typeface="Tahoma" pitchFamily="2"/>
            </a:endParaRPr>
          </a:p>
        </p:txBody>
      </p:sp>
      <p:sp>
        <p:nvSpPr>
          <p:cNvPr id="10" name="TextBox 9"/>
          <p:cNvSpPr txBox="1"/>
          <p:nvPr/>
        </p:nvSpPr>
        <p:spPr>
          <a:xfrm>
            <a:off x="7887960" y="3468742"/>
            <a:ext cx="1112040" cy="33816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smtClean="0">
                <a:ln>
                  <a:noFill/>
                </a:ln>
                <a:latin typeface="Arial" pitchFamily="18"/>
                <a:ea typeface="Andale Sans UI" pitchFamily="2"/>
                <a:cs typeface="Tahoma" pitchFamily="2"/>
              </a:rPr>
              <a:t>branch B</a:t>
            </a:r>
            <a:endParaRPr lang="en-US" sz="1800" b="0" i="1" u="none" strike="noStrike" kern="1200">
              <a:ln>
                <a:noFill/>
              </a:ln>
              <a:latin typeface="Arial" pitchFamily="18"/>
              <a:ea typeface="Andale Sans UI" pitchFamily="2"/>
              <a:cs typeface="Tahoma" pitchFamily="2"/>
            </a:endParaRPr>
          </a:p>
        </p:txBody>
      </p:sp>
      <p:sp>
        <p:nvSpPr>
          <p:cNvPr id="11" name="Straight Connector 10"/>
          <p:cNvSpPr/>
          <p:nvPr/>
        </p:nvSpPr>
        <p:spPr>
          <a:xfrm>
            <a:off x="4860000" y="3833662"/>
            <a:ext cx="0" cy="2430000"/>
          </a:xfrm>
          <a:prstGeom prst="line">
            <a:avLst/>
          </a:prstGeom>
          <a:noFill/>
          <a:ln w="72000">
            <a:solidFill>
              <a:srgbClr val="999999"/>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2" name="TextBox 11"/>
          <p:cNvSpPr txBox="1"/>
          <p:nvPr/>
        </p:nvSpPr>
        <p:spPr>
          <a:xfrm>
            <a:off x="4278312" y="3504742"/>
            <a:ext cx="1166954" cy="338160"/>
          </a:xfrm>
          <a:prstGeom prst="rect">
            <a:avLst/>
          </a:prstGeom>
          <a:noFill/>
          <a:ln>
            <a:noFill/>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800" b="0" i="1" u="none" strike="noStrike" kern="1200" smtClean="0">
                <a:ln>
                  <a:noFill/>
                </a:ln>
                <a:latin typeface="Arial" pitchFamily="18"/>
                <a:ea typeface="Andale Sans UI" pitchFamily="2"/>
                <a:cs typeface="Tahoma" pitchFamily="2"/>
              </a:rPr>
              <a:t>channel c</a:t>
            </a:r>
            <a:endParaRPr lang="en-US" sz="1800" b="0" i="1" u="none" strike="noStrike" kern="1200">
              <a:ln>
                <a:noFill/>
              </a:ln>
              <a:latin typeface="Arial" pitchFamily="18"/>
              <a:ea typeface="Andale Sans UI" pitchFamily="2"/>
              <a:cs typeface="Tahoma" pitchFamily="2"/>
            </a:endParaRPr>
          </a:p>
        </p:txBody>
      </p:sp>
      <p:sp>
        <p:nvSpPr>
          <p:cNvPr id="13" name="TextBox 12"/>
          <p:cNvSpPr txBox="1"/>
          <p:nvPr/>
        </p:nvSpPr>
        <p:spPr>
          <a:xfrm>
            <a:off x="8051760" y="4013662"/>
            <a:ext cx="80424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c ? x;</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14" name="TextBox 13"/>
          <p:cNvSpPr txBox="1"/>
          <p:nvPr/>
        </p:nvSpPr>
        <p:spPr>
          <a:xfrm>
            <a:off x="900000" y="4643662"/>
            <a:ext cx="1047959"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c ! 123;</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15" name="Straight Connector 14"/>
          <p:cNvSpPr/>
          <p:nvPr/>
        </p:nvSpPr>
        <p:spPr>
          <a:xfrm>
            <a:off x="1980000" y="4823662"/>
            <a:ext cx="28800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                                                           rendezvous: sending 123</a:t>
            </a:r>
          </a:p>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6" name="Straight Connector 15"/>
          <p:cNvSpPr/>
          <p:nvPr/>
        </p:nvSpPr>
        <p:spPr>
          <a:xfrm>
            <a:off x="4860000" y="4823662"/>
            <a:ext cx="36000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                                                                       rendezvous: receiving 123</a:t>
            </a:r>
          </a:p>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17" name="TextBox 16"/>
          <p:cNvSpPr txBox="1"/>
          <p:nvPr/>
        </p:nvSpPr>
        <p:spPr>
          <a:xfrm>
            <a:off x="4887912" y="3957867"/>
            <a:ext cx="1236192" cy="279170"/>
          </a:xfrm>
          <a:prstGeom prst="rect">
            <a:avLst/>
          </a:prstGeom>
          <a:noFill/>
          <a:ln>
            <a:noFill/>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1" i="1" u="none" strike="noStrike" kern="1200" smtClean="0">
                <a:ln>
                  <a:noFill/>
                </a:ln>
                <a:solidFill>
                  <a:srgbClr val="DC2300"/>
                </a:solidFill>
                <a:latin typeface="Arial" pitchFamily="34"/>
                <a:ea typeface="Andale Sans UI" pitchFamily="2"/>
                <a:cs typeface="Tahoma" pitchFamily="2"/>
              </a:rPr>
              <a:t>Empty queue</a:t>
            </a:r>
            <a:endParaRPr lang="en-US" sz="1400" b="1" i="1" u="none" strike="noStrike" kern="1200">
              <a:ln>
                <a:noFill/>
              </a:ln>
              <a:solidFill>
                <a:srgbClr val="DC2300"/>
              </a:solidFill>
              <a:latin typeface="Arial" pitchFamily="34"/>
              <a:ea typeface="Andale Sans UI" pitchFamily="2"/>
              <a:cs typeface="Tahoma" pitchFamily="2"/>
            </a:endParaRPr>
          </a:p>
        </p:txBody>
      </p:sp>
      <p:sp>
        <p:nvSpPr>
          <p:cNvPr id="18" name="TextBox 17"/>
          <p:cNvSpPr txBox="1"/>
          <p:nvPr/>
        </p:nvSpPr>
        <p:spPr>
          <a:xfrm>
            <a:off x="896040" y="5147662"/>
            <a:ext cx="1047959"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c ! 456;</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19" name="TextBox 18"/>
          <p:cNvSpPr txBox="1"/>
          <p:nvPr/>
        </p:nvSpPr>
        <p:spPr>
          <a:xfrm>
            <a:off x="8100000" y="5723662"/>
            <a:ext cx="804240" cy="3024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600" b="1" i="0" u="none" strike="noStrike" kern="1200" smtClean="0">
                <a:ln>
                  <a:noFill/>
                </a:ln>
                <a:solidFill>
                  <a:srgbClr val="DC2300"/>
                </a:solidFill>
                <a:latin typeface="Courier New" pitchFamily="49"/>
                <a:ea typeface="Andale Sans UI" pitchFamily="2"/>
                <a:cs typeface="Tahoma" pitchFamily="2"/>
              </a:rPr>
              <a:t>c ? x;</a:t>
            </a:r>
            <a:endParaRPr lang="en-US" sz="1600" b="1" i="0" u="none" strike="noStrike" kern="1200">
              <a:ln>
                <a:noFill/>
              </a:ln>
              <a:solidFill>
                <a:srgbClr val="DC2300"/>
              </a:solidFill>
              <a:latin typeface="Courier New" pitchFamily="49"/>
              <a:ea typeface="Andale Sans UI" pitchFamily="2"/>
              <a:cs typeface="Tahoma" pitchFamily="2"/>
            </a:endParaRPr>
          </a:p>
        </p:txBody>
      </p:sp>
      <p:sp>
        <p:nvSpPr>
          <p:cNvPr id="20" name="TextBox 19"/>
          <p:cNvSpPr txBox="1"/>
          <p:nvPr/>
        </p:nvSpPr>
        <p:spPr>
          <a:xfrm>
            <a:off x="8547119" y="4741317"/>
            <a:ext cx="664200" cy="27917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solidFill>
                  <a:srgbClr val="DC2300"/>
                </a:solidFill>
                <a:latin typeface="Arial" pitchFamily="34"/>
                <a:ea typeface="Andale Sans UI" pitchFamily="2"/>
                <a:cs typeface="Tahoma" pitchFamily="2"/>
              </a:rPr>
              <a:t>x = 123</a:t>
            </a:r>
            <a:endParaRPr lang="en-US" sz="1400" b="0" i="1" u="none" strike="noStrike" kern="1200">
              <a:ln>
                <a:noFill/>
              </a:ln>
              <a:solidFill>
                <a:srgbClr val="DC2300"/>
              </a:solidFill>
              <a:latin typeface="Arial" pitchFamily="34"/>
              <a:ea typeface="Andale Sans UI" pitchFamily="2"/>
              <a:cs typeface="Tahoma" pitchFamily="2"/>
            </a:endParaRPr>
          </a:p>
        </p:txBody>
      </p:sp>
      <p:sp>
        <p:nvSpPr>
          <p:cNvPr id="21" name="Straight Connector 20"/>
          <p:cNvSpPr/>
          <p:nvPr/>
        </p:nvSpPr>
        <p:spPr>
          <a:xfrm>
            <a:off x="1980000" y="5309662"/>
            <a:ext cx="28800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                                                           rendez-vous : envoi de 456</a:t>
            </a:r>
          </a:p>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22" name="Straight Connector 21"/>
          <p:cNvSpPr/>
          <p:nvPr/>
        </p:nvSpPr>
        <p:spPr>
          <a:xfrm>
            <a:off x="4860000" y="5903662"/>
            <a:ext cx="32400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latin typeface="Arial" pitchFamily="18"/>
                <a:ea typeface="Andale Sans UI" pitchFamily="2"/>
                <a:cs typeface="Tahoma" pitchFamily="2"/>
              </a:rPr>
              <a:t>                                                                   rendezvous: receiving 456</a:t>
            </a:r>
          </a:p>
          <a:p>
            <a:pPr marL="0" marR="0" lvl="0" indent="0" algn="ctr" rtl="0" hangingPunct="0">
              <a:lnSpc>
                <a:spcPct val="100000"/>
              </a:lnSpc>
              <a:spcBef>
                <a:spcPts val="0"/>
              </a:spcBef>
              <a:spcAft>
                <a:spcPts val="0"/>
              </a:spcAft>
              <a:buNone/>
              <a:tabLst/>
            </a:pPr>
            <a:endParaRPr lang="en-US" sz="1800" b="0" i="0" u="none" strike="noStrike" kern="1200">
              <a:ln>
                <a:noFill/>
              </a:ln>
              <a:latin typeface="Arial" pitchFamily="18"/>
              <a:ea typeface="Andale Sans UI" pitchFamily="2"/>
              <a:cs typeface="Tahoma" pitchFamily="2"/>
            </a:endParaRPr>
          </a:p>
        </p:txBody>
      </p:sp>
      <p:sp>
        <p:nvSpPr>
          <p:cNvPr id="23" name="TextBox 22"/>
          <p:cNvSpPr txBox="1"/>
          <p:nvPr/>
        </p:nvSpPr>
        <p:spPr>
          <a:xfrm>
            <a:off x="4870920" y="5405667"/>
            <a:ext cx="2074392" cy="279170"/>
          </a:xfrm>
          <a:prstGeom prst="rect">
            <a:avLst/>
          </a:prstGeom>
          <a:noFill/>
          <a:ln>
            <a:noFill/>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1" i="1" u="none" strike="noStrike" kern="1200" smtClean="0">
                <a:ln>
                  <a:noFill/>
                </a:ln>
                <a:solidFill>
                  <a:srgbClr val="DC2300"/>
                </a:solidFill>
                <a:latin typeface="Arial" pitchFamily="34"/>
                <a:ea typeface="Andale Sans UI" pitchFamily="2"/>
                <a:cs typeface="Tahoma" pitchFamily="2"/>
              </a:rPr>
              <a:t>Value 456 in the queue</a:t>
            </a:r>
            <a:endParaRPr lang="en-US" sz="1400" b="1" i="1" u="none" strike="noStrike" kern="1200">
              <a:ln>
                <a:noFill/>
              </a:ln>
              <a:solidFill>
                <a:srgbClr val="DC2300"/>
              </a:solidFill>
              <a:latin typeface="Arial" pitchFamily="34"/>
              <a:ea typeface="Andale Sans UI" pitchFamily="2"/>
              <a:cs typeface="Tahoma" pitchFamily="2"/>
            </a:endParaRPr>
          </a:p>
        </p:txBody>
      </p:sp>
      <p:sp>
        <p:nvSpPr>
          <p:cNvPr id="24" name="TextBox 23"/>
          <p:cNvSpPr txBox="1"/>
          <p:nvPr/>
        </p:nvSpPr>
        <p:spPr>
          <a:xfrm>
            <a:off x="8515800" y="6001317"/>
            <a:ext cx="664200" cy="279170"/>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0" i="1" u="none" strike="noStrike" kern="1200" smtClean="0">
                <a:ln>
                  <a:noFill/>
                </a:ln>
                <a:solidFill>
                  <a:srgbClr val="DC2300"/>
                </a:solidFill>
                <a:latin typeface="Arial" pitchFamily="34"/>
                <a:ea typeface="Andale Sans UI" pitchFamily="2"/>
                <a:cs typeface="Tahoma" pitchFamily="2"/>
              </a:rPr>
              <a:t>x = 456</a:t>
            </a:r>
            <a:endParaRPr lang="en-US" sz="1400" b="0" i="1" u="none" strike="noStrike" kern="1200">
              <a:ln>
                <a:noFill/>
              </a:ln>
              <a:solidFill>
                <a:srgbClr val="DC2300"/>
              </a:solidFill>
              <a:latin typeface="Arial" pitchFamily="34"/>
              <a:ea typeface="Andale Sans UI" pitchFamily="2"/>
              <a:cs typeface="Tahoma" pitchFamily="2"/>
            </a:endParaRPr>
          </a:p>
        </p:txBody>
      </p:sp>
      <p:sp>
        <p:nvSpPr>
          <p:cNvPr id="26" name="TextBox 25"/>
          <p:cNvSpPr txBox="1"/>
          <p:nvPr/>
        </p:nvSpPr>
        <p:spPr>
          <a:xfrm>
            <a:off x="4887912" y="6091467"/>
            <a:ext cx="1236192" cy="279170"/>
          </a:xfrm>
          <a:prstGeom prst="rect">
            <a:avLst/>
          </a:prstGeom>
          <a:noFill/>
          <a:ln>
            <a:noFill/>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1" i="1" u="none" strike="noStrike" kern="1200" smtClean="0">
                <a:ln>
                  <a:noFill/>
                </a:ln>
                <a:solidFill>
                  <a:srgbClr val="DC2300"/>
                </a:solidFill>
                <a:latin typeface="Arial" pitchFamily="34"/>
                <a:ea typeface="Andale Sans UI" pitchFamily="2"/>
                <a:cs typeface="Tahoma" pitchFamily="2"/>
              </a:rPr>
              <a:t>Empty queue</a:t>
            </a:r>
            <a:endParaRPr lang="en-US" sz="1400" b="1" i="1" u="none" strike="noStrike" kern="1200">
              <a:ln>
                <a:noFill/>
              </a:ln>
              <a:solidFill>
                <a:srgbClr val="DC2300"/>
              </a:solidFill>
              <a:latin typeface="Arial" pitchFamily="34"/>
              <a:ea typeface="Andale Sans UI" pitchFamily="2"/>
              <a:cs typeface="Tahoma" pitchFamily="2"/>
            </a:endParaRPr>
          </a:p>
        </p:txBody>
      </p:sp>
      <p:sp>
        <p:nvSpPr>
          <p:cNvPr id="27" name="TextBox 26"/>
          <p:cNvSpPr txBox="1"/>
          <p:nvPr/>
        </p:nvSpPr>
        <p:spPr>
          <a:xfrm>
            <a:off x="4887912" y="5024667"/>
            <a:ext cx="1236192" cy="279170"/>
          </a:xfrm>
          <a:prstGeom prst="rect">
            <a:avLst/>
          </a:prstGeom>
          <a:noFill/>
          <a:ln>
            <a:noFill/>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en-US" sz="1400" b="1" i="1" u="none" strike="noStrike" kern="1200" smtClean="0">
                <a:ln>
                  <a:noFill/>
                </a:ln>
                <a:solidFill>
                  <a:srgbClr val="DC2300"/>
                </a:solidFill>
                <a:latin typeface="Arial" pitchFamily="34"/>
                <a:ea typeface="Andale Sans UI" pitchFamily="2"/>
                <a:cs typeface="Tahoma" pitchFamily="2"/>
              </a:rPr>
              <a:t>Empty queue</a:t>
            </a:r>
            <a:endParaRPr lang="en-US" sz="1400" b="1" i="1" u="none" strike="noStrike" kern="1200">
              <a:ln>
                <a:noFill/>
              </a:ln>
              <a:solidFill>
                <a:srgbClr val="DC2300"/>
              </a:solidFill>
              <a:latin typeface="Arial" pitchFamily="34"/>
              <a:ea typeface="Andale Sans UI" pitchFamily="2"/>
              <a:cs typeface="Tahoma" pitchFamily="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360363" y="93663"/>
            <a:ext cx="9359900"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Asynchronous communication</a:t>
            </a:r>
            <a:br>
              <a:rPr lang="en-US" noProof="0" smtClean="0"/>
            </a:br>
            <a:r>
              <a:rPr lang="en-US" noProof="0" smtClean="0"/>
              <a:t>in Ateji PX</a:t>
            </a:r>
          </a:p>
        </p:txBody>
      </p:sp>
      <p:sp>
        <p:nvSpPr>
          <p:cNvPr id="40963" name="Rectangle 2"/>
          <p:cNvSpPr>
            <a:spLocks noGrp="1" noChangeArrowheads="1"/>
          </p:cNvSpPr>
          <p:nvPr>
            <p:ph type="body" idx="1"/>
          </p:nvPr>
        </p:nvSpPr>
        <p:spPr>
          <a:xfrm>
            <a:off x="360363" y="1552575"/>
            <a:ext cx="9359900" cy="501173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Asynchronous channels: </a:t>
            </a:r>
            <a:r>
              <a:rPr lang="en-US" noProof="0" smtClean="0">
                <a:solidFill>
                  <a:srgbClr val="B80047"/>
                </a:solidFill>
              </a:rPr>
              <a:t>AsyncChan&lt;T&gt;</a:t>
            </a: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endParaRPr lang="en-US" noProof="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Unchanged syntax to send and receive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Very different behavior from synchronous channels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Pro: no wait on sending (unless the queue is full)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Con: sending and receiving are no longer simultaneous</a:t>
            </a:r>
          </a:p>
        </p:txBody>
      </p:sp>
      <p:sp>
        <p:nvSpPr>
          <p:cNvPr id="40964" name="AutoShape 3"/>
          <p:cNvSpPr>
            <a:spLocks noChangeArrowheads="1"/>
          </p:cNvSpPr>
          <p:nvPr/>
        </p:nvSpPr>
        <p:spPr bwMode="auto">
          <a:xfrm>
            <a:off x="228599" y="2249488"/>
            <a:ext cx="9688513" cy="1890712"/>
          </a:xfrm>
          <a:prstGeom prst="roundRect">
            <a:avLst>
              <a:gd name="adj" fmla="val 83"/>
            </a:avLst>
          </a:prstGeom>
          <a:solidFill>
            <a:srgbClr val="FFFFCC"/>
          </a:solidFill>
          <a:ln w="9525">
            <a:solidFill>
              <a:srgbClr val="000000"/>
            </a:solidFill>
            <a:round/>
            <a:headEnd/>
            <a:tailEnd/>
          </a:ln>
        </p:spPr>
        <p:txBody>
          <a:bodyPr lIns="36000" tIns="55404" rIns="36000" bIns="36000"/>
          <a:lstStyle/>
          <a:p>
            <a:pPr algn="l" defTabSz="571500">
              <a:lnSpc>
                <a:spcPct val="89000"/>
              </a:lnSpc>
              <a:tabLst>
                <a:tab pos="4057650" algn="l"/>
              </a:tabLst>
            </a:pPr>
            <a:r>
              <a:rPr lang="en-US" sz="1400" b="1" smtClean="0">
                <a:solidFill>
                  <a:srgbClr val="000000"/>
                </a:solidFill>
                <a:latin typeface="Courier New" pitchFamily="49" charset="0"/>
              </a:rPr>
              <a:t>import </a:t>
            </a:r>
            <a:r>
              <a:rPr lang="en-US" sz="1400" b="1" err="1" smtClean="0">
                <a:solidFill>
                  <a:srgbClr val="DC2300"/>
                </a:solidFill>
                <a:latin typeface="Courier New" pitchFamily="49" charset="0"/>
              </a:rPr>
              <a:t>apx.lang.AsyncChan</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the package to import</a:t>
            </a:r>
          </a:p>
          <a:p>
            <a:pPr algn="l" defTabSz="571500">
              <a:lnSpc>
                <a:spcPct val="89000"/>
              </a:lnSpc>
              <a:tabLst>
                <a:tab pos="4057650" algn="l"/>
              </a:tabLst>
            </a:pPr>
            <a:r>
              <a:rPr lang="en-US" sz="1400" smtClean="0">
                <a:solidFill>
                  <a:srgbClr val="000000"/>
                </a:solidFill>
                <a:latin typeface="Courier New" pitchFamily="49" charset="0"/>
              </a:rPr>
              <a:t>...</a:t>
            </a:r>
          </a:p>
          <a:p>
            <a:pPr algn="l" defTabSz="571500">
              <a:lnSpc>
                <a:spcPct val="89000"/>
              </a:lnSpc>
              <a:tabLst>
                <a:tab pos="4057650" algn="l"/>
              </a:tabLst>
            </a:pPr>
            <a:r>
              <a:rPr lang="en-US" sz="1400" b="1" err="1" smtClean="0">
                <a:solidFill>
                  <a:srgbClr val="DC2300"/>
                </a:solidFill>
                <a:latin typeface="Courier New" pitchFamily="49" charset="0"/>
              </a:rPr>
              <a:t>AsyncChan</a:t>
            </a:r>
            <a:r>
              <a:rPr lang="en-US" sz="1400" b="1" smtClean="0">
                <a:solidFill>
                  <a:srgbClr val="DC2300"/>
                </a:solidFill>
                <a:latin typeface="Courier New" pitchFamily="49" charset="0"/>
              </a:rPr>
              <a:t>&lt;T&gt;</a:t>
            </a:r>
            <a:r>
              <a:rPr lang="en-US" sz="1400" b="1" smtClean="0">
                <a:solidFill>
                  <a:srgbClr val="000000"/>
                </a:solidFill>
                <a:latin typeface="Courier New" pitchFamily="49" charset="0"/>
              </a:rPr>
              <a:t> c = new </a:t>
            </a:r>
            <a:r>
              <a:rPr lang="en-US" sz="1400" b="1" err="1" smtClean="0">
                <a:solidFill>
                  <a:srgbClr val="DC2300"/>
                </a:solidFill>
                <a:latin typeface="Courier New" pitchFamily="49" charset="0"/>
              </a:rPr>
              <a:t>AsyncChan</a:t>
            </a:r>
            <a:r>
              <a:rPr lang="en-US" sz="1400" b="1" smtClean="0">
                <a:solidFill>
                  <a:srgbClr val="DC2300"/>
                </a:solidFill>
                <a:latin typeface="Courier New" pitchFamily="49" charset="0"/>
              </a:rPr>
              <a:t>&lt;T&gt;</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create an asynchronous channel of data of type T</a:t>
            </a:r>
          </a:p>
          <a:p>
            <a:pPr algn="l" defTabSz="571500">
              <a:lnSpc>
                <a:spcPct val="89000"/>
              </a:lnSpc>
              <a:tabLst>
                <a:tab pos="4057650" algn="l"/>
              </a:tabLst>
            </a:pPr>
            <a:r>
              <a:rPr lang="en-US" sz="1400" smtClean="0">
                <a:solidFill>
                  <a:srgbClr val="000000"/>
                </a:solidFill>
                <a:latin typeface="Courier New" pitchFamily="49" charset="0"/>
              </a:rPr>
              <a:t>...</a:t>
            </a:r>
          </a:p>
          <a:p>
            <a:pPr algn="l" defTabSz="571500">
              <a:lnSpc>
                <a:spcPct val="89000"/>
              </a:lnSpc>
              <a:tabLst>
                <a:tab pos="4057650" algn="l"/>
              </a:tabLst>
            </a:pPr>
            <a:r>
              <a:rPr lang="en-US" sz="1400" b="1" smtClean="0">
                <a:solidFill>
                  <a:srgbClr val="000000"/>
                </a:solidFill>
                <a:latin typeface="Courier New" pitchFamily="49" charset="0"/>
              </a:rPr>
              <a:t>[</a:t>
            </a:r>
          </a:p>
          <a:p>
            <a:pPr algn="l" defTabSz="571500">
              <a:lnSpc>
                <a:spcPct val="89000"/>
              </a:lnSpc>
              <a:tabLst>
                <a:tab pos="4057650" algn="l"/>
              </a:tabLst>
            </a:pPr>
            <a:r>
              <a:rPr lang="en-US" sz="1400" b="1" smtClean="0">
                <a:solidFill>
                  <a:srgbClr val="000000"/>
                </a:solidFill>
                <a:latin typeface="Courier New" pitchFamily="49" charset="0"/>
              </a:rPr>
              <a:t>  || </a:t>
            </a:r>
            <a:r>
              <a:rPr lang="en-US" sz="1400" b="1" smtClean="0">
                <a:solidFill>
                  <a:srgbClr val="DC2300"/>
                </a:solidFill>
                <a:latin typeface="Courier New" pitchFamily="49" charset="0"/>
              </a:rPr>
              <a:t>c ! v</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asynchronous send of </a:t>
            </a:r>
            <a:r>
              <a:rPr lang="en-US" sz="1400" b="1" i="1" smtClean="0">
                <a:solidFill>
                  <a:srgbClr val="000000"/>
                </a:solidFill>
                <a:latin typeface="Courier New" pitchFamily="49" charset="0"/>
              </a:rPr>
              <a:t>v</a:t>
            </a:r>
            <a:r>
              <a:rPr lang="en-US" sz="1400" i="1" smtClean="0">
                <a:solidFill>
                  <a:srgbClr val="000000"/>
                </a:solidFill>
                <a:latin typeface="Courier New" pitchFamily="49" charset="0"/>
              </a:rPr>
              <a:t> (of type T) over </a:t>
            </a:r>
            <a:r>
              <a:rPr lang="en-US" sz="1400" b="1" i="1" smtClean="0">
                <a:solidFill>
                  <a:srgbClr val="000000"/>
                </a:solidFill>
                <a:latin typeface="Courier New" pitchFamily="49" charset="0"/>
              </a:rPr>
              <a:t>c</a:t>
            </a:r>
          </a:p>
          <a:p>
            <a:pPr algn="l" defTabSz="571500">
              <a:lnSpc>
                <a:spcPct val="89000"/>
              </a:lnSpc>
              <a:tabLst>
                <a:tab pos="4057650" algn="l"/>
              </a:tabLst>
            </a:pPr>
            <a:r>
              <a:rPr lang="en-US" sz="1400" b="1" i="1" smtClean="0">
                <a:solidFill>
                  <a:srgbClr val="000000"/>
                </a:solidFill>
                <a:latin typeface="Courier New" pitchFamily="49" charset="0"/>
              </a:rPr>
              <a:t>  ...</a:t>
            </a:r>
          </a:p>
          <a:p>
            <a:pPr algn="l" defTabSz="571500">
              <a:lnSpc>
                <a:spcPct val="89000"/>
              </a:lnSpc>
              <a:tabLst>
                <a:tab pos="4057650" algn="l"/>
              </a:tabLst>
            </a:pPr>
            <a:r>
              <a:rPr lang="en-US" sz="1400" b="1" smtClean="0">
                <a:solidFill>
                  <a:srgbClr val="000000"/>
                </a:solidFill>
                <a:latin typeface="Courier New" pitchFamily="49" charset="0"/>
              </a:rPr>
              <a:t>  || </a:t>
            </a:r>
            <a:r>
              <a:rPr lang="en-US" sz="1400" b="1" smtClean="0">
                <a:solidFill>
                  <a:srgbClr val="DC2300"/>
                </a:solidFill>
                <a:latin typeface="Courier New" pitchFamily="49" charset="0"/>
              </a:rPr>
              <a:t>c ? T : </a:t>
            </a:r>
            <a:r>
              <a:rPr lang="en-US" sz="1400" b="1" err="1" smtClean="0">
                <a:solidFill>
                  <a:srgbClr val="DC2300"/>
                </a:solidFill>
                <a:latin typeface="Courier New" pitchFamily="49" charset="0"/>
              </a:rPr>
              <a:t>val</a:t>
            </a: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asynchronous receive of </a:t>
            </a:r>
            <a:r>
              <a:rPr lang="en-US" sz="1400" b="1" i="1" err="1" smtClean="0">
                <a:solidFill>
                  <a:srgbClr val="000000"/>
                </a:solidFill>
                <a:latin typeface="Courier New" pitchFamily="49" charset="0"/>
              </a:rPr>
              <a:t>val</a:t>
            </a:r>
            <a:r>
              <a:rPr lang="en-US" sz="1400" i="1" smtClean="0">
                <a:solidFill>
                  <a:srgbClr val="000000"/>
                </a:solidFill>
                <a:latin typeface="Courier New" pitchFamily="49" charset="0"/>
              </a:rPr>
              <a:t> from </a:t>
            </a:r>
            <a:r>
              <a:rPr lang="en-US" sz="1400" b="1" i="1" smtClean="0">
                <a:solidFill>
                  <a:srgbClr val="000000"/>
                </a:solidFill>
                <a:latin typeface="Courier New" pitchFamily="49" charset="0"/>
              </a:rPr>
              <a:t>c</a:t>
            </a:r>
          </a:p>
          <a:p>
            <a:pPr algn="l" defTabSz="571500">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b="1" smtClean="0">
                <a:solidFill>
                  <a:srgbClr val="000000"/>
                </a:solidFill>
                <a:latin typeface="Courier New" pitchFamily="49" charset="0"/>
              </a:rPr>
              <a:t>]</a:t>
            </a:r>
            <a:endParaRPr lang="en-US" sz="14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Exercise: Synchronization</a:t>
            </a:r>
            <a:br>
              <a:rPr lang="en-US" noProof="0" smtClean="0"/>
            </a:br>
            <a:r>
              <a:rPr lang="en-US" noProof="0" smtClean="0"/>
              <a:t>through rendezvous with signals</a:t>
            </a:r>
          </a:p>
        </p:txBody>
      </p:sp>
      <p:sp>
        <p:nvSpPr>
          <p:cNvPr id="41987" name="Rectangle 2"/>
          <p:cNvSpPr>
            <a:spLocks noGrp="1" noChangeArrowheads="1"/>
          </p:cNvSpPr>
          <p:nvPr>
            <p:ph type="body" idx="1"/>
          </p:nvPr>
        </p:nvSpPr>
        <p:spPr>
          <a:xfrm>
            <a:off x="503238" y="1552575"/>
            <a:ext cx="9575800"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Goal: force the execution order of some operations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 Always display “Hello” before “World”</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Mechanism: rendezvous using a </a:t>
            </a:r>
            <a:r>
              <a:rPr lang="en-US" noProof="0" dirty="0" err="1" smtClean="0">
                <a:solidFill>
                  <a:srgbClr val="B80047"/>
                </a:solidFill>
              </a:rPr>
              <a:t>helloDone</a:t>
            </a:r>
            <a:r>
              <a:rPr lang="en-US" noProof="0" dirty="0" smtClean="0">
                <a:solidFill>
                  <a:schemeClr val="tx1"/>
                </a:solidFill>
              </a:rPr>
              <a:t> signal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“Parallel” will be displayed independently from Hello and World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Modify </a:t>
            </a:r>
            <a:r>
              <a:rPr lang="en-US" b="1" noProof="0" dirty="0" err="1" smtClean="0">
                <a:solidFill>
                  <a:srgbClr val="B80047"/>
                </a:solidFill>
                <a:latin typeface="Courier New" pitchFamily="49" charset="0"/>
              </a:rPr>
              <a:t>com.ateji.px.training.comms.signal</a:t>
            </a:r>
            <a:endParaRPr lang="en-US" b="1" noProof="0" dirty="0" smtClean="0">
              <a:solidFill>
                <a:srgbClr val="B80047"/>
              </a:solidFill>
              <a:latin typeface="Courier New" pitchFamily="49" charset="0"/>
            </a:endParaRPr>
          </a:p>
        </p:txBody>
      </p:sp>
      <p:sp>
        <p:nvSpPr>
          <p:cNvPr id="41988" name="AutoShape 3"/>
          <p:cNvSpPr>
            <a:spLocks noChangeArrowheads="1"/>
          </p:cNvSpPr>
          <p:nvPr/>
        </p:nvSpPr>
        <p:spPr bwMode="auto">
          <a:xfrm>
            <a:off x="1836738" y="4103688"/>
            <a:ext cx="6264275" cy="3078162"/>
          </a:xfrm>
          <a:prstGeom prst="roundRect">
            <a:avLst>
              <a:gd name="adj" fmla="val 51"/>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DC2300"/>
                </a:solidFill>
                <a:latin typeface="Courier New" pitchFamily="49" charset="0"/>
              </a:rPr>
              <a:t>import </a:t>
            </a:r>
            <a:r>
              <a:rPr lang="en-US" sz="1400" b="1" err="1" smtClean="0">
                <a:solidFill>
                  <a:srgbClr val="DC2300"/>
                </a:solidFill>
                <a:latin typeface="Courier New" pitchFamily="49" charset="0"/>
              </a:rPr>
              <a:t>apx.lang.Signal</a:t>
            </a:r>
            <a:r>
              <a:rPr lang="en-US" sz="1400" b="1"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Lst>
            </a:pPr>
            <a:endParaRPr lang="en-US" sz="1400" b="1"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public class </a:t>
            </a:r>
            <a:r>
              <a:rPr lang="en-US" sz="1400" b="1" err="1" smtClean="0">
                <a:solidFill>
                  <a:srgbClr val="000000"/>
                </a:solidFill>
                <a:latin typeface="Courier New" pitchFamily="49" charset="0"/>
              </a:rPr>
              <a:t>HelloWorld</a:t>
            </a: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public static void main(String[] </a:t>
            </a:r>
            <a:r>
              <a:rPr lang="en-US" sz="1400" b="1" err="1" smtClean="0">
                <a:solidFill>
                  <a:srgbClr val="000000"/>
                </a:solidFill>
                <a:latin typeface="Courier New" pitchFamily="49" charset="0"/>
              </a:rPr>
              <a:t>args</a:t>
            </a: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a:t>
            </a:r>
            <a:r>
              <a:rPr lang="en-US" sz="1400" b="1" smtClean="0">
                <a:solidFill>
                  <a:srgbClr val="DC2300"/>
                </a:solidFill>
                <a:latin typeface="Courier New" pitchFamily="49" charset="0"/>
              </a:rPr>
              <a:t>Signal </a:t>
            </a:r>
            <a:r>
              <a:rPr lang="en-US" sz="1400" b="1" err="1" smtClean="0">
                <a:solidFill>
                  <a:srgbClr val="DC2300"/>
                </a:solidFill>
                <a:latin typeface="Courier New" pitchFamily="49" charset="0"/>
              </a:rPr>
              <a:t>helloDone</a:t>
            </a:r>
            <a:r>
              <a:rPr lang="en-US" sz="1400" b="1" smtClean="0">
                <a:solidFill>
                  <a:srgbClr val="DC2300"/>
                </a:solidFill>
                <a:latin typeface="Courier New" pitchFamily="49" charset="0"/>
              </a:rPr>
              <a:t> = new Signal();</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("Start");</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("Hello");</a:t>
            </a:r>
            <a:r>
              <a:rPr lang="en-US" sz="1400" b="1" smtClean="0">
                <a:solidFill>
                  <a:srgbClr val="DC2300"/>
                </a:solidFill>
                <a:latin typeface="Courier New" pitchFamily="49" charset="0"/>
              </a:rPr>
              <a:t> </a:t>
            </a:r>
            <a:r>
              <a:rPr lang="en-US" sz="1400" b="1" err="1" smtClean="0">
                <a:solidFill>
                  <a:srgbClr val="DC2300"/>
                </a:solidFill>
                <a:latin typeface="Courier New" pitchFamily="49" charset="0"/>
              </a:rPr>
              <a:t>helloDone</a:t>
            </a:r>
            <a:r>
              <a:rPr lang="en-US" sz="1400" b="1" smtClean="0">
                <a:solidFill>
                  <a:srgbClr val="DC23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latin typeface="Courier New" pitchFamily="49" charset="0"/>
              </a:rPr>
              <a:t>	|| </a:t>
            </a:r>
            <a:r>
              <a:rPr lang="en-US" sz="1400" b="1" err="1" smtClean="0">
                <a:latin typeface="Courier New" pitchFamily="49" charset="0"/>
              </a:rPr>
              <a:t>System.out.println</a:t>
            </a:r>
            <a:r>
              <a:rPr lang="en-US" sz="1400" b="1" smtClean="0">
                <a:latin typeface="Courier New" pitchFamily="49" charset="0"/>
              </a:rPr>
              <a:t>("Parallel");</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 </a:t>
            </a:r>
            <a:r>
              <a:rPr lang="en-US" sz="1400" b="1" err="1" smtClean="0">
                <a:solidFill>
                  <a:srgbClr val="DC2300"/>
                </a:solidFill>
                <a:latin typeface="Courier New" pitchFamily="49" charset="0"/>
              </a:rPr>
              <a:t>helloDone</a:t>
            </a:r>
            <a:r>
              <a:rPr lang="en-US" sz="1400" b="1" smtClean="0">
                <a:solidFill>
                  <a:srgbClr val="DC2300"/>
                </a:solidFill>
                <a:latin typeface="Courier New" pitchFamily="49" charset="0"/>
              </a:rPr>
              <a:t> ?;</a:t>
            </a:r>
            <a:r>
              <a:rPr lang="en-US" sz="1400" b="1" smtClean="0">
                <a:solidFill>
                  <a:srgbClr val="000000"/>
                </a:solidFill>
                <a:latin typeface="Courier New" pitchFamily="49" charset="0"/>
              </a:rPr>
              <a:t>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("World");</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("End");</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400" b="1" smtClean="0">
                <a:solidFill>
                  <a:srgbClr val="000000"/>
                </a:solidFill>
                <a:latin typeface="Courier New" pitchFamily="49" charset="0"/>
              </a:rPr>
              <a:t>}</a:t>
            </a:r>
            <a:endParaRPr lang="en-US" sz="14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1"/>
          <p:cNvSpPr>
            <a:spLocks noChangeArrowheads="1"/>
          </p:cNvSpPr>
          <p:nvPr/>
        </p:nvSpPr>
        <p:spPr bwMode="auto">
          <a:xfrm>
            <a:off x="755650" y="1979613"/>
            <a:ext cx="7883525" cy="5040312"/>
          </a:xfrm>
          <a:prstGeom prst="roundRect">
            <a:avLst>
              <a:gd name="adj" fmla="val 28"/>
            </a:avLst>
          </a:prstGeom>
          <a:solidFill>
            <a:srgbClr val="FFFFCC"/>
          </a:solidFill>
          <a:ln w="9525">
            <a:solidFill>
              <a:srgbClr val="000000"/>
            </a:solidFill>
            <a:round/>
            <a:headEnd/>
            <a:tailEnd/>
          </a:ln>
        </p:spPr>
        <p:txBody>
          <a:bodyPr lIns="36000" tIns="50112" rIns="36000" bIns="36000" anchor="ctr" anchorCtr="1"/>
          <a:lstStyle/>
          <a:p>
            <a:pPr>
              <a:tabLst>
                <a:tab pos="723900" algn="l"/>
                <a:tab pos="1447800" algn="l"/>
                <a:tab pos="2171700" algn="l"/>
                <a:tab pos="2895600" algn="l"/>
                <a:tab pos="3619500" algn="l"/>
                <a:tab pos="4343400" algn="l"/>
                <a:tab pos="5067300" algn="l"/>
                <a:tab pos="5791200" algn="l"/>
                <a:tab pos="6515100" algn="l"/>
                <a:tab pos="7239000" algn="l"/>
              </a:tabLst>
            </a:pPr>
            <a:r>
              <a:rPr lang="en-US" sz="1600" b="1" i="1" smtClean="0">
                <a:solidFill>
                  <a:srgbClr val="DC2300"/>
                </a:solidFill>
              </a:rPr>
              <a:t>rendezvous</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600" b="1" i="1" smtClean="0">
              <a:solidFill>
                <a:srgbClr val="DC2300"/>
              </a:solidFill>
            </a:endParaRPr>
          </a:p>
          <a:p>
            <a:pPr>
              <a:tabLst>
                <a:tab pos="723900" algn="l"/>
                <a:tab pos="1447800" algn="l"/>
                <a:tab pos="2171700" algn="l"/>
                <a:tab pos="2895600" algn="l"/>
                <a:tab pos="3619500" algn="l"/>
                <a:tab pos="4343400" algn="l"/>
                <a:tab pos="5067300" algn="l"/>
                <a:tab pos="5791200" algn="l"/>
                <a:tab pos="6515100" algn="l"/>
                <a:tab pos="7239000" algn="l"/>
              </a:tabLst>
            </a:pPr>
            <a:endParaRPr lang="en-US">
              <a:solidFill>
                <a:srgbClr val="000000"/>
              </a:solidFill>
            </a:endParaRPr>
          </a:p>
        </p:txBody>
      </p:sp>
      <p:sp>
        <p:nvSpPr>
          <p:cNvPr id="43011" name="Rectangle 2"/>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“Hello World” with signals</a:t>
            </a:r>
          </a:p>
        </p:txBody>
      </p:sp>
      <p:sp>
        <p:nvSpPr>
          <p:cNvPr id="43012" name="Line 3"/>
          <p:cNvSpPr>
            <a:spLocks noChangeShapeType="1"/>
          </p:cNvSpPr>
          <p:nvPr/>
        </p:nvSpPr>
        <p:spPr bwMode="auto">
          <a:xfrm>
            <a:off x="4770438" y="2070100"/>
            <a:ext cx="1587" cy="720725"/>
          </a:xfrm>
          <a:prstGeom prst="line">
            <a:avLst/>
          </a:prstGeom>
          <a:noFill/>
          <a:ln w="72000">
            <a:solidFill>
              <a:srgbClr val="3DEB3D"/>
            </a:solidFill>
            <a:round/>
            <a:headEnd/>
            <a:tailEnd/>
          </a:ln>
        </p:spPr>
        <p:txBody>
          <a:bodyPr/>
          <a:lstStyle/>
          <a:p>
            <a:endParaRPr lang="en-US"/>
          </a:p>
        </p:txBody>
      </p:sp>
      <p:sp>
        <p:nvSpPr>
          <p:cNvPr id="43013" name="Line 4"/>
          <p:cNvSpPr>
            <a:spLocks noChangeShapeType="1"/>
          </p:cNvSpPr>
          <p:nvPr/>
        </p:nvSpPr>
        <p:spPr bwMode="auto">
          <a:xfrm>
            <a:off x="6659563" y="4500563"/>
            <a:ext cx="1587" cy="1349375"/>
          </a:xfrm>
          <a:prstGeom prst="line">
            <a:avLst/>
          </a:prstGeom>
          <a:noFill/>
          <a:ln w="72000">
            <a:solidFill>
              <a:srgbClr val="3DEB3D"/>
            </a:solidFill>
            <a:round/>
            <a:headEnd/>
            <a:tailEnd/>
          </a:ln>
        </p:spPr>
        <p:txBody>
          <a:bodyPr/>
          <a:lstStyle/>
          <a:p>
            <a:endParaRPr lang="en-US"/>
          </a:p>
        </p:txBody>
      </p:sp>
      <p:sp>
        <p:nvSpPr>
          <p:cNvPr id="43014" name="Line 5"/>
          <p:cNvSpPr>
            <a:spLocks noChangeShapeType="1"/>
          </p:cNvSpPr>
          <p:nvPr/>
        </p:nvSpPr>
        <p:spPr bwMode="auto">
          <a:xfrm>
            <a:off x="2733675" y="3168650"/>
            <a:ext cx="3175" cy="1331913"/>
          </a:xfrm>
          <a:prstGeom prst="line">
            <a:avLst/>
          </a:prstGeom>
          <a:noFill/>
          <a:ln w="72000">
            <a:solidFill>
              <a:srgbClr val="3DEB3D"/>
            </a:solidFill>
            <a:round/>
            <a:headEnd/>
            <a:tailEnd/>
          </a:ln>
        </p:spPr>
        <p:txBody>
          <a:bodyPr/>
          <a:lstStyle/>
          <a:p>
            <a:endParaRPr lang="en-US"/>
          </a:p>
        </p:txBody>
      </p:sp>
      <p:sp>
        <p:nvSpPr>
          <p:cNvPr id="43015" name="Line 6"/>
          <p:cNvSpPr>
            <a:spLocks noChangeShapeType="1"/>
          </p:cNvSpPr>
          <p:nvPr/>
        </p:nvSpPr>
        <p:spPr bwMode="auto">
          <a:xfrm>
            <a:off x="4679950" y="6210300"/>
            <a:ext cx="1588" cy="720725"/>
          </a:xfrm>
          <a:prstGeom prst="line">
            <a:avLst/>
          </a:prstGeom>
          <a:noFill/>
          <a:ln w="72000">
            <a:solidFill>
              <a:srgbClr val="3DEB3D"/>
            </a:solidFill>
            <a:round/>
            <a:headEnd/>
            <a:tailEnd/>
          </a:ln>
        </p:spPr>
        <p:txBody>
          <a:bodyPr/>
          <a:lstStyle/>
          <a:p>
            <a:endParaRPr lang="en-US"/>
          </a:p>
        </p:txBody>
      </p:sp>
      <p:sp>
        <p:nvSpPr>
          <p:cNvPr id="43016" name="Text Box 7"/>
          <p:cNvSpPr txBox="1">
            <a:spLocks noChangeArrowheads="1"/>
          </p:cNvSpPr>
          <p:nvPr/>
        </p:nvSpPr>
        <p:spPr bwMode="auto">
          <a:xfrm>
            <a:off x="936625" y="3600450"/>
            <a:ext cx="3608388" cy="301625"/>
          </a:xfrm>
          <a:prstGeom prst="rect">
            <a:avLst/>
          </a:prstGeom>
          <a:solidFill>
            <a:srgbClr val="CCFFFF"/>
          </a:solidFill>
          <a:ln w="9525">
            <a:solidFill>
              <a:srgbClr val="000000"/>
            </a:solidFill>
            <a:round/>
            <a:headEnd/>
            <a:tailEnd/>
          </a:ln>
        </p:spPr>
        <p:txBody>
          <a:bodyPr wrap="none" lIns="36000" tIns="58176" rIns="36000" bIns="36000" anchor="ctr"/>
          <a:lstStyle/>
          <a:p>
            <a:pPr>
              <a:lnSpc>
                <a:spcPct val="89000"/>
              </a:lnSpc>
              <a:tabLst>
                <a:tab pos="723900" algn="l"/>
                <a:tab pos="1447800" algn="l"/>
                <a:tab pos="2171700" algn="l"/>
                <a:tab pos="2895600" algn="l"/>
              </a:tabLst>
            </a:pPr>
            <a:r>
              <a:rPr lang="en-US" sz="1600" b="1" smtClean="0">
                <a:solidFill>
                  <a:srgbClr val="000000"/>
                </a:solidFill>
                <a:latin typeface="Courier New" pitchFamily="49" charset="0"/>
              </a:rPr>
              <a:t>System.out.println (</a:t>
            </a:r>
            <a:r>
              <a:rPr lang="en-US" sz="1600" b="1" smtClean="0">
                <a:solidFill>
                  <a:srgbClr val="000000"/>
                </a:solidFill>
                <a:latin typeface="Courier New" pitchFamily="49" charset="0"/>
                <a:cs typeface="Arial" charset="0"/>
              </a:rPr>
              <a:t>"Hello");</a:t>
            </a:r>
            <a:endParaRPr lang="en-US" sz="1600" b="1">
              <a:solidFill>
                <a:srgbClr val="000000"/>
              </a:solidFill>
              <a:latin typeface="Courier New" pitchFamily="49" charset="0"/>
              <a:cs typeface="Arial" charset="0"/>
            </a:endParaRPr>
          </a:p>
        </p:txBody>
      </p:sp>
      <p:sp>
        <p:nvSpPr>
          <p:cNvPr id="43017" name="Rectangle 8"/>
          <p:cNvSpPr>
            <a:spLocks noGrp="1" noChangeArrowheads="1"/>
          </p:cNvSpPr>
          <p:nvPr>
            <p:ph type="body" idx="1"/>
          </p:nvPr>
        </p:nvSpPr>
        <p:spPr>
          <a:xfrm>
            <a:off x="252413" y="1341438"/>
            <a:ext cx="9575800" cy="68580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“World” waits for “Hello” to have been displayed</a:t>
            </a:r>
          </a:p>
        </p:txBody>
      </p:sp>
      <p:sp>
        <p:nvSpPr>
          <p:cNvPr id="43018" name="Line 9"/>
          <p:cNvSpPr>
            <a:spLocks noChangeShapeType="1"/>
          </p:cNvSpPr>
          <p:nvPr/>
        </p:nvSpPr>
        <p:spPr bwMode="auto">
          <a:xfrm>
            <a:off x="6659563" y="3149600"/>
            <a:ext cx="1587" cy="1349375"/>
          </a:xfrm>
          <a:prstGeom prst="line">
            <a:avLst/>
          </a:prstGeom>
          <a:noFill/>
          <a:ln w="72000">
            <a:solidFill>
              <a:srgbClr val="DC2300"/>
            </a:solidFill>
            <a:round/>
            <a:headEnd/>
            <a:tailEnd/>
          </a:ln>
        </p:spPr>
        <p:txBody>
          <a:bodyPr/>
          <a:lstStyle/>
          <a:p>
            <a:endParaRPr lang="en-US"/>
          </a:p>
        </p:txBody>
      </p:sp>
      <p:cxnSp>
        <p:nvCxnSpPr>
          <p:cNvPr id="43019" name="AutoShape 10"/>
          <p:cNvCxnSpPr>
            <a:cxnSpLocks noChangeShapeType="1"/>
          </p:cNvCxnSpPr>
          <p:nvPr/>
        </p:nvCxnSpPr>
        <p:spPr bwMode="auto">
          <a:xfrm flipH="1">
            <a:off x="2700337" y="2778124"/>
            <a:ext cx="2035175" cy="377825"/>
          </a:xfrm>
          <a:prstGeom prst="straightConnector1">
            <a:avLst/>
          </a:prstGeom>
          <a:noFill/>
          <a:ln w="38100">
            <a:solidFill>
              <a:srgbClr val="000000"/>
            </a:solidFill>
            <a:round/>
            <a:headEnd/>
            <a:tailEnd type="triangle" w="med" len="med"/>
          </a:ln>
        </p:spPr>
      </p:cxnSp>
      <p:cxnSp>
        <p:nvCxnSpPr>
          <p:cNvPr id="43020" name="AutoShape 11"/>
          <p:cNvCxnSpPr>
            <a:cxnSpLocks noChangeShapeType="1"/>
          </p:cNvCxnSpPr>
          <p:nvPr/>
        </p:nvCxnSpPr>
        <p:spPr bwMode="auto">
          <a:xfrm>
            <a:off x="4826000" y="2789237"/>
            <a:ext cx="1890712" cy="360363"/>
          </a:xfrm>
          <a:prstGeom prst="straightConnector1">
            <a:avLst/>
          </a:prstGeom>
          <a:noFill/>
          <a:ln w="38100">
            <a:solidFill>
              <a:srgbClr val="000000"/>
            </a:solidFill>
            <a:round/>
            <a:headEnd/>
            <a:tailEnd type="triangle" w="med" len="med"/>
          </a:ln>
        </p:spPr>
      </p:cxnSp>
      <p:cxnSp>
        <p:nvCxnSpPr>
          <p:cNvPr id="43021" name="AutoShape 12"/>
          <p:cNvCxnSpPr>
            <a:cxnSpLocks noChangeShapeType="1"/>
          </p:cNvCxnSpPr>
          <p:nvPr/>
        </p:nvCxnSpPr>
        <p:spPr bwMode="auto">
          <a:xfrm>
            <a:off x="2738437" y="5840412"/>
            <a:ext cx="1943100" cy="377825"/>
          </a:xfrm>
          <a:prstGeom prst="straightConnector1">
            <a:avLst/>
          </a:prstGeom>
          <a:noFill/>
          <a:ln w="38100">
            <a:solidFill>
              <a:srgbClr val="000000"/>
            </a:solidFill>
            <a:round/>
            <a:headEnd/>
            <a:tailEnd type="triangle" w="med" len="med"/>
          </a:ln>
        </p:spPr>
      </p:cxnSp>
      <p:cxnSp>
        <p:nvCxnSpPr>
          <p:cNvPr id="43022" name="AutoShape 13"/>
          <p:cNvCxnSpPr>
            <a:cxnSpLocks noChangeShapeType="1"/>
          </p:cNvCxnSpPr>
          <p:nvPr/>
        </p:nvCxnSpPr>
        <p:spPr bwMode="auto">
          <a:xfrm flipH="1">
            <a:off x="4659312" y="5857874"/>
            <a:ext cx="1979613" cy="360363"/>
          </a:xfrm>
          <a:prstGeom prst="straightConnector1">
            <a:avLst/>
          </a:prstGeom>
          <a:noFill/>
          <a:ln w="38100">
            <a:solidFill>
              <a:srgbClr val="000000"/>
            </a:solidFill>
            <a:round/>
            <a:headEnd/>
            <a:tailEnd type="triangle" w="med" len="med"/>
          </a:ln>
        </p:spPr>
      </p:cxnSp>
      <p:sp>
        <p:nvSpPr>
          <p:cNvPr id="43023" name="Line 14"/>
          <p:cNvSpPr>
            <a:spLocks noChangeShapeType="1"/>
          </p:cNvSpPr>
          <p:nvPr/>
        </p:nvSpPr>
        <p:spPr bwMode="auto">
          <a:xfrm>
            <a:off x="2735263" y="4500563"/>
            <a:ext cx="3175" cy="1331912"/>
          </a:xfrm>
          <a:prstGeom prst="line">
            <a:avLst/>
          </a:prstGeom>
          <a:noFill/>
          <a:ln w="72000">
            <a:solidFill>
              <a:srgbClr val="3DEB3D"/>
            </a:solidFill>
            <a:round/>
            <a:headEnd/>
            <a:tailEnd/>
          </a:ln>
        </p:spPr>
        <p:txBody>
          <a:bodyPr/>
          <a:lstStyle/>
          <a:p>
            <a:endParaRPr lang="en-US"/>
          </a:p>
        </p:txBody>
      </p:sp>
      <p:sp>
        <p:nvSpPr>
          <p:cNvPr id="43024" name="Text Box 15"/>
          <p:cNvSpPr txBox="1">
            <a:spLocks noChangeArrowheads="1"/>
          </p:cNvSpPr>
          <p:nvPr/>
        </p:nvSpPr>
        <p:spPr bwMode="auto">
          <a:xfrm>
            <a:off x="1944688" y="4319588"/>
            <a:ext cx="1535112" cy="338137"/>
          </a:xfrm>
          <a:prstGeom prst="rect">
            <a:avLst/>
          </a:prstGeom>
          <a:solidFill>
            <a:srgbClr val="CCFFFF"/>
          </a:solidFill>
          <a:ln w="9525">
            <a:solidFill>
              <a:srgbClr val="000000"/>
            </a:solidFill>
            <a:round/>
            <a:headEnd/>
            <a:tailEnd/>
          </a:ln>
        </p:spPr>
        <p:txBody>
          <a:bodyPr wrap="none" lIns="36000" tIns="58176" rIns="36000" bIns="36000" anchor="ctr"/>
          <a:lstStyle/>
          <a:p>
            <a:pPr>
              <a:lnSpc>
                <a:spcPct val="89000"/>
              </a:lnSpc>
              <a:tabLst>
                <a:tab pos="723900" algn="l"/>
                <a:tab pos="1447800" algn="l"/>
              </a:tabLst>
            </a:pPr>
            <a:r>
              <a:rPr lang="en-US" sz="1600" b="1" smtClean="0">
                <a:solidFill>
                  <a:srgbClr val="DC2300"/>
                </a:solidFill>
                <a:latin typeface="Courier New" pitchFamily="49" charset="0"/>
              </a:rPr>
              <a:t>helloDone !;</a:t>
            </a:r>
            <a:endParaRPr lang="en-US" sz="1600" b="1">
              <a:solidFill>
                <a:srgbClr val="DC2300"/>
              </a:solidFill>
              <a:latin typeface="Courier New" pitchFamily="49" charset="0"/>
            </a:endParaRPr>
          </a:p>
        </p:txBody>
      </p:sp>
      <p:sp>
        <p:nvSpPr>
          <p:cNvPr id="43025" name="Text Box 16"/>
          <p:cNvSpPr txBox="1">
            <a:spLocks noChangeArrowheads="1"/>
          </p:cNvSpPr>
          <p:nvPr/>
        </p:nvSpPr>
        <p:spPr bwMode="auto">
          <a:xfrm>
            <a:off x="5897563" y="3151188"/>
            <a:ext cx="1535112" cy="301625"/>
          </a:xfrm>
          <a:prstGeom prst="rect">
            <a:avLst/>
          </a:prstGeom>
          <a:solidFill>
            <a:srgbClr val="CCFFFF"/>
          </a:solidFill>
          <a:ln w="9525">
            <a:solidFill>
              <a:srgbClr val="000000"/>
            </a:solidFill>
            <a:round/>
            <a:headEnd/>
            <a:tailEnd/>
          </a:ln>
        </p:spPr>
        <p:txBody>
          <a:bodyPr wrap="none" lIns="36000" tIns="58176" rIns="36000" bIns="36000" anchor="ctr"/>
          <a:lstStyle/>
          <a:p>
            <a:pPr>
              <a:lnSpc>
                <a:spcPct val="89000"/>
              </a:lnSpc>
              <a:tabLst>
                <a:tab pos="723900" algn="l"/>
                <a:tab pos="1447800" algn="l"/>
              </a:tabLst>
            </a:pPr>
            <a:r>
              <a:rPr lang="en-US" sz="1600" b="1" smtClean="0">
                <a:solidFill>
                  <a:srgbClr val="DC2300"/>
                </a:solidFill>
                <a:latin typeface="Courier New" pitchFamily="49" charset="0"/>
              </a:rPr>
              <a:t>helloDone ?;</a:t>
            </a:r>
            <a:endParaRPr lang="en-US" sz="1600" b="1">
              <a:solidFill>
                <a:srgbClr val="DC2300"/>
              </a:solidFill>
              <a:latin typeface="Courier New" pitchFamily="49" charset="0"/>
            </a:endParaRPr>
          </a:p>
        </p:txBody>
      </p:sp>
      <p:sp>
        <p:nvSpPr>
          <p:cNvPr id="43026" name="Text Box 17"/>
          <p:cNvSpPr txBox="1">
            <a:spLocks noChangeArrowheads="1"/>
          </p:cNvSpPr>
          <p:nvPr/>
        </p:nvSpPr>
        <p:spPr bwMode="auto">
          <a:xfrm>
            <a:off x="4895850" y="5187950"/>
            <a:ext cx="3608388" cy="301625"/>
          </a:xfrm>
          <a:prstGeom prst="rect">
            <a:avLst/>
          </a:prstGeom>
          <a:solidFill>
            <a:srgbClr val="CCFFFF"/>
          </a:solidFill>
          <a:ln w="9525">
            <a:solidFill>
              <a:srgbClr val="000000"/>
            </a:solidFill>
            <a:round/>
            <a:headEnd/>
            <a:tailEnd/>
          </a:ln>
        </p:spPr>
        <p:txBody>
          <a:bodyPr wrap="none" lIns="36000" tIns="58176" rIns="36000" bIns="36000" anchor="ctr"/>
          <a:lstStyle/>
          <a:p>
            <a:pPr>
              <a:lnSpc>
                <a:spcPct val="89000"/>
              </a:lnSpc>
              <a:tabLst>
                <a:tab pos="723900" algn="l"/>
                <a:tab pos="1447800" algn="l"/>
                <a:tab pos="2171700" algn="l"/>
                <a:tab pos="2895600" algn="l"/>
              </a:tabLst>
            </a:pPr>
            <a:r>
              <a:rPr lang="en-US" sz="1600" b="1" smtClean="0">
                <a:solidFill>
                  <a:srgbClr val="000000"/>
                </a:solidFill>
                <a:latin typeface="Courier New" pitchFamily="49" charset="0"/>
              </a:rPr>
              <a:t>System.out.println (</a:t>
            </a:r>
            <a:r>
              <a:rPr lang="en-US" sz="1600" b="1" smtClean="0">
                <a:solidFill>
                  <a:srgbClr val="000000"/>
                </a:solidFill>
                <a:latin typeface="Courier New" pitchFamily="49" charset="0"/>
                <a:cs typeface="Arial" charset="0"/>
              </a:rPr>
              <a:t>"World");</a:t>
            </a:r>
            <a:endParaRPr lang="en-US" sz="1600" b="1">
              <a:solidFill>
                <a:srgbClr val="000000"/>
              </a:solidFill>
              <a:latin typeface="Courier New" pitchFamily="49" charset="0"/>
              <a:cs typeface="Arial" charset="0"/>
            </a:endParaRPr>
          </a:p>
        </p:txBody>
      </p:sp>
      <p:cxnSp>
        <p:nvCxnSpPr>
          <p:cNvPr id="43027" name="AutoShape 18"/>
          <p:cNvCxnSpPr>
            <a:cxnSpLocks noChangeShapeType="1"/>
          </p:cNvCxnSpPr>
          <p:nvPr/>
        </p:nvCxnSpPr>
        <p:spPr bwMode="auto">
          <a:xfrm>
            <a:off x="3459162" y="4481513"/>
            <a:ext cx="3181350" cy="11112"/>
          </a:xfrm>
          <a:prstGeom prst="straightConnector1">
            <a:avLst/>
          </a:prstGeom>
          <a:noFill/>
          <a:ln w="72000">
            <a:solidFill>
              <a:srgbClr val="0000FF"/>
            </a:solidFill>
            <a:round/>
            <a:headEnd type="triangle" w="med" len="med"/>
            <a:tailEnd type="triangle" w="med" len="med"/>
          </a:ln>
        </p:spPr>
      </p:cxnSp>
      <p:sp>
        <p:nvSpPr>
          <p:cNvPr id="43028" name="Text Box 19"/>
          <p:cNvSpPr txBox="1">
            <a:spLocks noChangeArrowheads="1"/>
          </p:cNvSpPr>
          <p:nvPr/>
        </p:nvSpPr>
        <p:spPr bwMode="auto">
          <a:xfrm>
            <a:off x="2997200" y="6394450"/>
            <a:ext cx="3363913" cy="301625"/>
          </a:xfrm>
          <a:prstGeom prst="rect">
            <a:avLst/>
          </a:prstGeom>
          <a:solidFill>
            <a:srgbClr val="CCFFFF"/>
          </a:solidFill>
          <a:ln w="9525">
            <a:solidFill>
              <a:srgbClr val="000000"/>
            </a:solidFill>
            <a:round/>
            <a:headEnd/>
            <a:tailEnd/>
          </a:ln>
        </p:spPr>
        <p:txBody>
          <a:bodyPr wrap="none" lIns="36000" tIns="58176" rIns="36000" bIns="36000" anchor="ctr"/>
          <a:lstStyle/>
          <a:p>
            <a:pPr>
              <a:lnSpc>
                <a:spcPct val="89000"/>
              </a:lnSpc>
              <a:tabLst>
                <a:tab pos="723900" algn="l"/>
                <a:tab pos="1447800" algn="l"/>
                <a:tab pos="2171700" algn="l"/>
                <a:tab pos="2895600" algn="l"/>
              </a:tabLst>
            </a:pPr>
            <a:r>
              <a:rPr lang="en-US" sz="1600" b="1" smtClean="0">
                <a:solidFill>
                  <a:srgbClr val="000000"/>
                </a:solidFill>
                <a:latin typeface="Courier New" pitchFamily="49" charset="0"/>
              </a:rPr>
              <a:t>System.out.println (</a:t>
            </a:r>
            <a:r>
              <a:rPr lang="en-US" sz="1600" b="1" smtClean="0">
                <a:solidFill>
                  <a:srgbClr val="000000"/>
                </a:solidFill>
                <a:latin typeface="Courier New" pitchFamily="49" charset="0"/>
                <a:cs typeface="Arial" charset="0"/>
              </a:rPr>
              <a:t>"End");</a:t>
            </a:r>
            <a:endParaRPr lang="en-US" sz="1600" b="1">
              <a:solidFill>
                <a:srgbClr val="000000"/>
              </a:solidFill>
              <a:latin typeface="Courier New" pitchFamily="49" charset="0"/>
              <a:cs typeface="Arial" charset="0"/>
            </a:endParaRPr>
          </a:p>
        </p:txBody>
      </p:sp>
      <p:sp>
        <p:nvSpPr>
          <p:cNvPr id="43029" name="Text Box 20"/>
          <p:cNvSpPr txBox="1">
            <a:spLocks noChangeArrowheads="1"/>
          </p:cNvSpPr>
          <p:nvPr/>
        </p:nvSpPr>
        <p:spPr bwMode="auto">
          <a:xfrm>
            <a:off x="3025775" y="2339975"/>
            <a:ext cx="3608388" cy="301625"/>
          </a:xfrm>
          <a:prstGeom prst="rect">
            <a:avLst/>
          </a:prstGeom>
          <a:solidFill>
            <a:srgbClr val="CCFFFF"/>
          </a:solidFill>
          <a:ln w="9525">
            <a:solidFill>
              <a:srgbClr val="000000"/>
            </a:solidFill>
            <a:round/>
            <a:headEnd/>
            <a:tailEnd/>
          </a:ln>
        </p:spPr>
        <p:txBody>
          <a:bodyPr wrap="none" lIns="36000" tIns="58176" rIns="36000" bIns="36000" anchor="ctr"/>
          <a:lstStyle/>
          <a:p>
            <a:pPr>
              <a:lnSpc>
                <a:spcPct val="89000"/>
              </a:lnSpc>
              <a:tabLst>
                <a:tab pos="723900" algn="l"/>
                <a:tab pos="1447800" algn="l"/>
                <a:tab pos="2171700" algn="l"/>
                <a:tab pos="2895600" algn="l"/>
              </a:tabLst>
            </a:pPr>
            <a:r>
              <a:rPr lang="en-US" sz="1600" b="1" smtClean="0">
                <a:solidFill>
                  <a:srgbClr val="000000"/>
                </a:solidFill>
                <a:latin typeface="Courier New" pitchFamily="49" charset="0"/>
              </a:rPr>
              <a:t>System.out.println (</a:t>
            </a:r>
            <a:r>
              <a:rPr lang="en-US" sz="1600" b="1" smtClean="0">
                <a:solidFill>
                  <a:srgbClr val="000000"/>
                </a:solidFill>
                <a:latin typeface="Courier New" pitchFamily="49" charset="0"/>
                <a:cs typeface="Arial" charset="0"/>
              </a:rPr>
              <a:t>"Start");</a:t>
            </a:r>
            <a:endParaRPr lang="en-US" sz="1600" b="1">
              <a:solidFill>
                <a:srgbClr val="000000"/>
              </a:solidFill>
              <a:latin typeface="Courier New" pitchFamily="49"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Exercise: synchronous channel</a:t>
            </a:r>
          </a:p>
        </p:txBody>
      </p:sp>
      <p:sp>
        <p:nvSpPr>
          <p:cNvPr id="44035" name="Rectangle 2"/>
          <p:cNvSpPr>
            <a:spLocks noGrp="1" noChangeArrowheads="1"/>
          </p:cNvSpPr>
          <p:nvPr>
            <p:ph type="body" idx="1"/>
          </p:nvPr>
        </p:nvSpPr>
        <p:spPr>
          <a:xfrm>
            <a:off x="360363" y="1493837"/>
            <a:ext cx="9359900" cy="1846262"/>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Goal: ensure the order of “Hello” and “World,” </a:t>
            </a:r>
            <a:r>
              <a:rPr lang="en-US" u="sng" noProof="0" dirty="0" smtClean="0"/>
              <a:t>and</a:t>
            </a:r>
            <a:r>
              <a:rPr lang="en-US" noProof="0" dirty="0" smtClean="0"/>
              <a: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After “World,” state which branch (Hello or World) started before the other</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Modify </a:t>
            </a:r>
            <a:r>
              <a:rPr lang="en-US" b="1" noProof="0" dirty="0" err="1" smtClean="0">
                <a:solidFill>
                  <a:srgbClr val="B80047"/>
                </a:solidFill>
                <a:latin typeface="Courier New" pitchFamily="49" charset="0"/>
              </a:rPr>
              <a:t>com.ateji.px.training.comms.chan</a:t>
            </a:r>
            <a:endParaRPr lang="en-US" noProof="0" dirty="0" smtClean="0"/>
          </a:p>
        </p:txBody>
      </p:sp>
      <p:sp>
        <p:nvSpPr>
          <p:cNvPr id="44036" name="AutoShape 3"/>
          <p:cNvSpPr>
            <a:spLocks noChangeArrowheads="1"/>
          </p:cNvSpPr>
          <p:nvPr/>
        </p:nvSpPr>
        <p:spPr bwMode="auto">
          <a:xfrm>
            <a:off x="1152525" y="3348038"/>
            <a:ext cx="7920038" cy="3784599"/>
          </a:xfrm>
          <a:prstGeom prst="roundRect">
            <a:avLst>
              <a:gd name="adj" fmla="val 37"/>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import </a:t>
            </a:r>
            <a:r>
              <a:rPr lang="en-US" sz="1400" b="1" err="1" smtClean="0">
                <a:solidFill>
                  <a:srgbClr val="DC2300"/>
                </a:solidFill>
                <a:latin typeface="Courier New" pitchFamily="49" charset="0"/>
              </a:rPr>
              <a:t>apx.lang.Chan</a:t>
            </a:r>
            <a:r>
              <a:rPr lang="en-US" sz="1400" b="1"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endParaRPr lang="en-US" sz="1400" b="1" smtClean="0">
              <a:solidFill>
                <a:srgbClr val="DC23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public class </a:t>
            </a:r>
            <a:r>
              <a:rPr lang="en-US" sz="1400" b="1" err="1" smtClean="0">
                <a:solidFill>
                  <a:srgbClr val="000000"/>
                </a:solidFill>
                <a:latin typeface="Courier New" pitchFamily="49" charset="0"/>
              </a:rPr>
              <a:t>HelloWorld</a:t>
            </a: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public static void main(String[] </a:t>
            </a:r>
            <a:r>
              <a:rPr lang="en-US" sz="1400" b="1" err="1" smtClean="0">
                <a:solidFill>
                  <a:srgbClr val="000000"/>
                </a:solidFill>
                <a:latin typeface="Courier New" pitchFamily="49" charset="0"/>
              </a:rPr>
              <a:t>args</a:t>
            </a: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a:t>
            </a:r>
            <a:r>
              <a:rPr lang="en-US" sz="1400" i="1" smtClean="0">
                <a:solidFill>
                  <a:srgbClr val="000000"/>
                </a:solidFill>
                <a:latin typeface="Courier New" pitchFamily="49" charset="0"/>
              </a:rPr>
              <a:t>// the channel will now carry the start time of the “Hello” branch</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a:t>
            </a:r>
            <a:r>
              <a:rPr lang="en-US" sz="1400" b="1" smtClean="0">
                <a:solidFill>
                  <a:srgbClr val="DC2300"/>
                </a:solidFill>
                <a:latin typeface="Courier New" pitchFamily="49" charset="0"/>
              </a:rPr>
              <a:t>Chan&lt;Long&gt;</a:t>
            </a:r>
            <a:r>
              <a:rPr lang="en-US" sz="1400" b="1" smtClean="0">
                <a:solidFill>
                  <a:srgbClr val="000000"/>
                </a:solidFill>
                <a:latin typeface="Courier New" pitchFamily="49" charset="0"/>
              </a:rPr>
              <a:t> </a:t>
            </a:r>
            <a:r>
              <a:rPr lang="en-US" sz="1400" b="1" err="1" smtClean="0">
                <a:solidFill>
                  <a:srgbClr val="000000"/>
                </a:solidFill>
                <a:latin typeface="Courier New" pitchFamily="49" charset="0"/>
              </a:rPr>
              <a:t>helloDone</a:t>
            </a:r>
            <a:r>
              <a:rPr lang="en-US" sz="1400" b="1" smtClean="0">
                <a:solidFill>
                  <a:srgbClr val="000000"/>
                </a:solidFill>
                <a:latin typeface="Courier New" pitchFamily="49" charset="0"/>
              </a:rPr>
              <a:t> = new </a:t>
            </a:r>
            <a:r>
              <a:rPr lang="en-US" sz="1400" b="1" smtClean="0">
                <a:solidFill>
                  <a:srgbClr val="DC2300"/>
                </a:solidFill>
                <a:latin typeface="Courier New" pitchFamily="49" charset="0"/>
              </a:rPr>
              <a:t>Chan&lt;Long&gt;()</a:t>
            </a: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DC2300"/>
                </a:solidFill>
                <a:latin typeface="Courier New" pitchFamily="49" charset="0"/>
              </a:rPr>
              <a:t>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 ("Start");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DC2300"/>
                </a:solidFill>
                <a:latin typeface="Courier New" pitchFamily="49" charset="0"/>
              </a:rPr>
              <a:t>    </a:t>
            </a: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 </a:t>
            </a:r>
            <a:r>
              <a:rPr lang="en-US" sz="1400" b="1" smtClean="0">
                <a:solidFill>
                  <a:srgbClr val="DC2300"/>
                </a:solidFill>
                <a:latin typeface="Courier New" pitchFamily="49" charset="0"/>
              </a:rPr>
              <a:t>long </a:t>
            </a:r>
            <a:r>
              <a:rPr lang="en-US" sz="1400" b="1" err="1" smtClean="0">
                <a:solidFill>
                  <a:srgbClr val="DC2300"/>
                </a:solidFill>
                <a:latin typeface="Courier New" pitchFamily="49" charset="0"/>
              </a:rPr>
              <a:t>startTime</a:t>
            </a:r>
            <a:r>
              <a:rPr lang="en-US" sz="1400" b="1" smtClean="0">
                <a:solidFill>
                  <a:srgbClr val="DC2300"/>
                </a:solidFill>
                <a:latin typeface="Courier New" pitchFamily="49" charset="0"/>
              </a:rPr>
              <a:t> = </a:t>
            </a:r>
            <a:r>
              <a:rPr lang="en-US" sz="1400" b="1" err="1" smtClean="0">
                <a:solidFill>
                  <a:srgbClr val="DC2300"/>
                </a:solidFill>
                <a:latin typeface="Courier New" pitchFamily="49" charset="0"/>
              </a:rPr>
              <a:t>System.nanoTime</a:t>
            </a:r>
            <a:r>
              <a:rPr lang="en-US" sz="1400" b="1"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DC2300"/>
                </a:solidFill>
                <a:latin typeface="Courier New" pitchFamily="49" charset="0"/>
              </a:rPr>
              <a:t>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("Hello"); </a:t>
            </a:r>
            <a:r>
              <a:rPr lang="en-US" sz="1400" b="1" err="1" smtClean="0">
                <a:solidFill>
                  <a:srgbClr val="000000"/>
                </a:solidFill>
                <a:latin typeface="Courier New" pitchFamily="49" charset="0"/>
              </a:rPr>
              <a:t>helloDone</a:t>
            </a:r>
            <a:r>
              <a:rPr lang="en-US" sz="1400" b="1" smtClean="0">
                <a:solidFill>
                  <a:srgbClr val="000000"/>
                </a:solidFill>
                <a:latin typeface="Courier New" pitchFamily="49" charset="0"/>
              </a:rPr>
              <a:t> ! </a:t>
            </a:r>
            <a:r>
              <a:rPr lang="en-US" sz="1400" b="1" err="1" smtClean="0">
                <a:solidFill>
                  <a:srgbClr val="DC2300"/>
                </a:solidFill>
                <a:latin typeface="Courier New" pitchFamily="49" charset="0"/>
              </a:rPr>
              <a:t>startTime</a:t>
            </a: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endParaRPr lang="en-US" sz="1400" b="1"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DC2300"/>
                </a:solidFill>
                <a:latin typeface="Courier New" pitchFamily="49" charset="0"/>
              </a:rPr>
              <a:t>      </a:t>
            </a:r>
            <a:r>
              <a:rPr lang="en-US" sz="1400" b="1" smtClean="0">
                <a:solidFill>
                  <a:srgbClr val="000000"/>
                </a:solidFill>
                <a:latin typeface="Courier New" pitchFamily="49" charset="0"/>
              </a:rPr>
              <a:t>|| </a:t>
            </a:r>
            <a:r>
              <a:rPr lang="en-US" sz="1400" b="1" smtClean="0">
                <a:solidFill>
                  <a:srgbClr val="DC2300"/>
                </a:solidFill>
                <a:latin typeface="Courier New" pitchFamily="49" charset="0"/>
              </a:rPr>
              <a:t>long </a:t>
            </a:r>
            <a:r>
              <a:rPr lang="en-US" sz="1400" b="1" err="1" smtClean="0">
                <a:solidFill>
                  <a:srgbClr val="DC2300"/>
                </a:solidFill>
                <a:latin typeface="Courier New" pitchFamily="49" charset="0"/>
              </a:rPr>
              <a:t>startTime</a:t>
            </a:r>
            <a:r>
              <a:rPr lang="en-US" sz="1400" b="1" smtClean="0">
                <a:solidFill>
                  <a:srgbClr val="DC2300"/>
                </a:solidFill>
                <a:latin typeface="Courier New" pitchFamily="49" charset="0"/>
              </a:rPr>
              <a:t> = </a:t>
            </a:r>
            <a:r>
              <a:rPr lang="en-US" sz="1400" b="1" err="1" smtClean="0">
                <a:solidFill>
                  <a:srgbClr val="DC2300"/>
                </a:solidFill>
                <a:latin typeface="Courier New" pitchFamily="49" charset="0"/>
              </a:rPr>
              <a:t>System.nanoTime</a:t>
            </a:r>
            <a:r>
              <a:rPr lang="en-US" sz="1400" b="1"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DC2300"/>
                </a:solidFill>
                <a:latin typeface="Courier New" pitchFamily="49" charset="0"/>
              </a:rPr>
              <a:t>         </a:t>
            </a:r>
            <a:r>
              <a:rPr lang="en-US" sz="1400" b="1" err="1" smtClean="0">
                <a:solidFill>
                  <a:srgbClr val="000000"/>
                </a:solidFill>
                <a:latin typeface="Courier New" pitchFamily="49" charset="0"/>
              </a:rPr>
              <a:t>helloDone</a:t>
            </a:r>
            <a:r>
              <a:rPr lang="en-US" sz="1400" b="1" smtClean="0">
                <a:solidFill>
                  <a:srgbClr val="000000"/>
                </a:solidFill>
                <a:latin typeface="Courier New" pitchFamily="49" charset="0"/>
              </a:rPr>
              <a:t> ? </a:t>
            </a:r>
            <a:r>
              <a:rPr lang="en-US" sz="1400" b="1" smtClean="0">
                <a:solidFill>
                  <a:srgbClr val="DC2300"/>
                </a:solidFill>
                <a:latin typeface="Courier New" pitchFamily="49" charset="0"/>
              </a:rPr>
              <a:t>long </a:t>
            </a:r>
            <a:r>
              <a:rPr lang="en-US" sz="1400" b="1" err="1" smtClean="0">
                <a:solidFill>
                  <a:srgbClr val="DC2300"/>
                </a:solidFill>
                <a:latin typeface="Courier New" pitchFamily="49" charset="0"/>
              </a:rPr>
              <a:t>startOfHello</a:t>
            </a: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("World</a:t>
            </a:r>
            <a:r>
              <a:rPr lang="en-US" sz="1400" b="1" smtClean="0">
                <a:solidFill>
                  <a:srgbClr val="DC2300"/>
                </a:solidFill>
                <a:latin typeface="Courier New" pitchFamily="49" charset="0"/>
              </a:rPr>
              <a:t> (started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DC2300"/>
                </a:solidFill>
                <a:latin typeface="Courier New" pitchFamily="49" charset="0"/>
              </a:rPr>
              <a:t>		+(</a:t>
            </a:r>
            <a:r>
              <a:rPr lang="en-US" sz="1400" b="1" err="1" smtClean="0">
                <a:solidFill>
                  <a:srgbClr val="DC2300"/>
                </a:solidFill>
                <a:latin typeface="Courier New" pitchFamily="49" charset="0"/>
              </a:rPr>
              <a:t>startOfHello</a:t>
            </a:r>
            <a:r>
              <a:rPr lang="en-US" sz="1400" b="1" smtClean="0">
                <a:solidFill>
                  <a:srgbClr val="DC2300"/>
                </a:solidFill>
                <a:latin typeface="Courier New" pitchFamily="49" charset="0"/>
              </a:rPr>
              <a:t> &lt; </a:t>
            </a:r>
            <a:r>
              <a:rPr lang="en-US" sz="1400" b="1" err="1" smtClean="0">
                <a:solidFill>
                  <a:srgbClr val="DC2300"/>
                </a:solidFill>
                <a:latin typeface="Courier New" pitchFamily="49" charset="0"/>
              </a:rPr>
              <a:t>startTime</a:t>
            </a:r>
            <a:r>
              <a:rPr lang="en-US" sz="1400" b="1" smtClean="0">
                <a:solidFill>
                  <a:srgbClr val="DC2300"/>
                </a:solidFill>
                <a:latin typeface="Courier New" pitchFamily="49" charset="0"/>
              </a:rPr>
              <a:t> ? "after" : "before")+" Hello)</a:t>
            </a: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 ("End.");</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400" b="1" smtClean="0">
                <a:solidFill>
                  <a:srgbClr val="000000"/>
                </a:solidFill>
                <a:latin typeface="Courier New" pitchFamily="49" charset="0"/>
              </a:rPr>
              <a:t>}</a:t>
            </a:r>
            <a:endParaRPr lang="en-US" sz="14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Course Objectives</a:t>
            </a:r>
          </a:p>
        </p:txBody>
      </p:sp>
      <p:sp>
        <p:nvSpPr>
          <p:cNvPr id="6147" name="Rectangle 2"/>
          <p:cNvSpPr>
            <a:spLocks noGrp="1" noChangeArrowheads="1"/>
          </p:cNvSpPr>
          <p:nvPr>
            <p:ph type="body" idx="1"/>
          </p:nvPr>
        </p:nvSpPr>
        <p:spPr>
          <a:xfrm>
            <a:off x="503238" y="1341438"/>
            <a:ext cx="9070975" cy="54038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Introduction to parallelism</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An unavoidable evolution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new perspective on programming</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Exposure to Ateji PX for Java</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Tool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Concepts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Start to introduce parallelism in your own software projects…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to gain efficiency and performance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with the least amount of effort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while having fun!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0" y="49213"/>
            <a:ext cx="1008062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noProof="0" smtClean="0"/>
              <a:t>“Hello World” with synchronous channel</a:t>
            </a:r>
          </a:p>
        </p:txBody>
      </p:sp>
      <p:sp>
        <p:nvSpPr>
          <p:cNvPr id="45059" name="Rectangle 2"/>
          <p:cNvSpPr>
            <a:spLocks noGrp="1" noChangeArrowheads="1"/>
          </p:cNvSpPr>
          <p:nvPr>
            <p:ph type="body" idx="1"/>
          </p:nvPr>
        </p:nvSpPr>
        <p:spPr>
          <a:xfrm>
            <a:off x="252413" y="1439863"/>
            <a:ext cx="9575800" cy="51022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smtClean="0"/>
              <a:t>“World” waits for the rendezvous and receives the starting time of “Hello”</a:t>
            </a:r>
          </a:p>
        </p:txBody>
      </p:sp>
      <p:sp>
        <p:nvSpPr>
          <p:cNvPr id="45060" name="AutoShape 3"/>
          <p:cNvSpPr>
            <a:spLocks noChangeArrowheads="1"/>
          </p:cNvSpPr>
          <p:nvPr/>
        </p:nvSpPr>
        <p:spPr bwMode="auto">
          <a:xfrm>
            <a:off x="630238" y="2411413"/>
            <a:ext cx="8640762" cy="4589462"/>
          </a:xfrm>
          <a:prstGeom prst="roundRect">
            <a:avLst>
              <a:gd name="adj" fmla="val 32"/>
            </a:avLst>
          </a:prstGeom>
          <a:solidFill>
            <a:srgbClr val="FFFFCC"/>
          </a:solidFill>
          <a:ln w="9525">
            <a:solidFill>
              <a:srgbClr val="000000"/>
            </a:solidFill>
            <a:round/>
            <a:headEnd/>
            <a:tailEnd/>
          </a:ln>
        </p:spPr>
        <p:txBody>
          <a:bodyPr wrap="none" anchor="ctr"/>
          <a:lstStyle/>
          <a:p>
            <a:endParaRPr lang="en-US"/>
          </a:p>
        </p:txBody>
      </p:sp>
      <p:sp>
        <p:nvSpPr>
          <p:cNvPr id="45061" name="Line 4"/>
          <p:cNvSpPr>
            <a:spLocks noChangeShapeType="1"/>
          </p:cNvSpPr>
          <p:nvPr/>
        </p:nvSpPr>
        <p:spPr bwMode="auto">
          <a:xfrm>
            <a:off x="4805363" y="2501900"/>
            <a:ext cx="1587" cy="449263"/>
          </a:xfrm>
          <a:prstGeom prst="line">
            <a:avLst/>
          </a:prstGeom>
          <a:noFill/>
          <a:ln w="72000">
            <a:solidFill>
              <a:srgbClr val="3DEB3D"/>
            </a:solidFill>
            <a:round/>
            <a:headEnd/>
            <a:tailEnd/>
          </a:ln>
        </p:spPr>
        <p:txBody>
          <a:bodyPr/>
          <a:lstStyle/>
          <a:p>
            <a:endParaRPr lang="en-US"/>
          </a:p>
        </p:txBody>
      </p:sp>
      <p:sp>
        <p:nvSpPr>
          <p:cNvPr id="45062" name="Line 5"/>
          <p:cNvSpPr>
            <a:spLocks noChangeShapeType="1"/>
          </p:cNvSpPr>
          <p:nvPr/>
        </p:nvSpPr>
        <p:spPr bwMode="auto">
          <a:xfrm>
            <a:off x="7470775" y="4572000"/>
            <a:ext cx="1588" cy="1709738"/>
          </a:xfrm>
          <a:prstGeom prst="line">
            <a:avLst/>
          </a:prstGeom>
          <a:noFill/>
          <a:ln w="72000">
            <a:solidFill>
              <a:srgbClr val="3DEB3D"/>
            </a:solidFill>
            <a:round/>
            <a:headEnd/>
            <a:tailEnd/>
          </a:ln>
        </p:spPr>
        <p:txBody>
          <a:bodyPr/>
          <a:lstStyle/>
          <a:p>
            <a:endParaRPr lang="en-US"/>
          </a:p>
        </p:txBody>
      </p:sp>
      <p:sp>
        <p:nvSpPr>
          <p:cNvPr id="45063" name="Line 6"/>
          <p:cNvSpPr>
            <a:spLocks noChangeShapeType="1"/>
          </p:cNvSpPr>
          <p:nvPr/>
        </p:nvSpPr>
        <p:spPr bwMode="auto">
          <a:xfrm>
            <a:off x="4805363" y="6551613"/>
            <a:ext cx="1587" cy="360362"/>
          </a:xfrm>
          <a:prstGeom prst="line">
            <a:avLst/>
          </a:prstGeom>
          <a:noFill/>
          <a:ln w="72000">
            <a:solidFill>
              <a:srgbClr val="3DEB3D"/>
            </a:solidFill>
            <a:round/>
            <a:headEnd/>
            <a:tailEnd/>
          </a:ln>
        </p:spPr>
        <p:txBody>
          <a:bodyPr/>
          <a:lstStyle/>
          <a:p>
            <a:endParaRPr lang="en-US"/>
          </a:p>
        </p:txBody>
      </p:sp>
      <p:sp>
        <p:nvSpPr>
          <p:cNvPr id="45064" name="Line 7"/>
          <p:cNvSpPr>
            <a:spLocks noChangeShapeType="1"/>
          </p:cNvSpPr>
          <p:nvPr/>
        </p:nvSpPr>
        <p:spPr bwMode="auto">
          <a:xfrm>
            <a:off x="2339975" y="3330575"/>
            <a:ext cx="1588" cy="2970213"/>
          </a:xfrm>
          <a:prstGeom prst="line">
            <a:avLst/>
          </a:prstGeom>
          <a:noFill/>
          <a:ln w="72000">
            <a:solidFill>
              <a:srgbClr val="3DEB3D"/>
            </a:solidFill>
            <a:round/>
            <a:headEnd/>
            <a:tailEnd/>
          </a:ln>
        </p:spPr>
        <p:txBody>
          <a:bodyPr/>
          <a:lstStyle/>
          <a:p>
            <a:endParaRPr lang="en-US"/>
          </a:p>
        </p:txBody>
      </p:sp>
      <p:cxnSp>
        <p:nvCxnSpPr>
          <p:cNvPr id="45065" name="AutoShape 8"/>
          <p:cNvCxnSpPr>
            <a:cxnSpLocks noChangeShapeType="1"/>
          </p:cNvCxnSpPr>
          <p:nvPr/>
        </p:nvCxnSpPr>
        <p:spPr bwMode="auto">
          <a:xfrm flipH="1">
            <a:off x="2346324" y="2944812"/>
            <a:ext cx="2465388" cy="377825"/>
          </a:xfrm>
          <a:prstGeom prst="straightConnector1">
            <a:avLst/>
          </a:prstGeom>
          <a:noFill/>
          <a:ln w="38100">
            <a:solidFill>
              <a:srgbClr val="000000"/>
            </a:solidFill>
            <a:round/>
            <a:headEnd/>
            <a:tailEnd type="triangle" w="med" len="med"/>
          </a:ln>
        </p:spPr>
      </p:cxnSp>
      <p:cxnSp>
        <p:nvCxnSpPr>
          <p:cNvPr id="45066" name="AutoShape 9"/>
          <p:cNvCxnSpPr>
            <a:cxnSpLocks noChangeShapeType="1"/>
          </p:cNvCxnSpPr>
          <p:nvPr/>
        </p:nvCxnSpPr>
        <p:spPr bwMode="auto">
          <a:xfrm>
            <a:off x="4811712" y="2947987"/>
            <a:ext cx="2663825" cy="450850"/>
          </a:xfrm>
          <a:prstGeom prst="straightConnector1">
            <a:avLst/>
          </a:prstGeom>
          <a:noFill/>
          <a:ln w="38100">
            <a:solidFill>
              <a:srgbClr val="000000"/>
            </a:solidFill>
            <a:round/>
            <a:headEnd/>
            <a:tailEnd type="triangle" w="med" len="med"/>
          </a:ln>
        </p:spPr>
      </p:cxnSp>
      <p:cxnSp>
        <p:nvCxnSpPr>
          <p:cNvPr id="45067" name="AutoShape 10"/>
          <p:cNvCxnSpPr>
            <a:cxnSpLocks noChangeShapeType="1"/>
          </p:cNvCxnSpPr>
          <p:nvPr/>
        </p:nvCxnSpPr>
        <p:spPr bwMode="auto">
          <a:xfrm>
            <a:off x="2344737" y="6270624"/>
            <a:ext cx="2466975" cy="252413"/>
          </a:xfrm>
          <a:prstGeom prst="straightConnector1">
            <a:avLst/>
          </a:prstGeom>
          <a:noFill/>
          <a:ln w="38100">
            <a:solidFill>
              <a:srgbClr val="000000"/>
            </a:solidFill>
            <a:round/>
            <a:headEnd/>
            <a:tailEnd type="triangle" w="med" len="med"/>
          </a:ln>
        </p:spPr>
      </p:cxnSp>
      <p:cxnSp>
        <p:nvCxnSpPr>
          <p:cNvPr id="45068" name="AutoShape 11"/>
          <p:cNvCxnSpPr>
            <a:cxnSpLocks noChangeShapeType="1"/>
          </p:cNvCxnSpPr>
          <p:nvPr/>
        </p:nvCxnSpPr>
        <p:spPr bwMode="auto">
          <a:xfrm flipH="1">
            <a:off x="4814887" y="6253162"/>
            <a:ext cx="2663825" cy="269875"/>
          </a:xfrm>
          <a:prstGeom prst="straightConnector1">
            <a:avLst/>
          </a:prstGeom>
          <a:noFill/>
          <a:ln w="38100">
            <a:solidFill>
              <a:srgbClr val="000000"/>
            </a:solidFill>
            <a:round/>
            <a:headEnd/>
            <a:tailEnd type="triangle" w="med" len="med"/>
          </a:ln>
        </p:spPr>
      </p:cxnSp>
      <p:sp>
        <p:nvSpPr>
          <p:cNvPr id="45069" name="Text Box 12"/>
          <p:cNvSpPr txBox="1">
            <a:spLocks noChangeArrowheads="1"/>
          </p:cNvSpPr>
          <p:nvPr/>
        </p:nvSpPr>
        <p:spPr bwMode="auto">
          <a:xfrm>
            <a:off x="5994400" y="4916488"/>
            <a:ext cx="2740025" cy="889000"/>
          </a:xfrm>
          <a:prstGeom prst="rect">
            <a:avLst/>
          </a:prstGeom>
          <a:solidFill>
            <a:srgbClr val="CCFFFF"/>
          </a:solidFill>
          <a:ln w="9525">
            <a:solidFill>
              <a:srgbClr val="000000"/>
            </a:solidFill>
            <a:round/>
            <a:headEnd/>
            <a:tailEnd/>
          </a:ln>
        </p:spPr>
        <p:txBody>
          <a:bodyPr wrap="none" lIns="36000" tIns="55404" rIns="36000" bIns="36000" anchor="ctr"/>
          <a:lstStyle/>
          <a:p>
            <a:pPr>
              <a:lnSpc>
                <a:spcPct val="89000"/>
              </a:lnSpc>
              <a:tabLst>
                <a:tab pos="723900" algn="l"/>
                <a:tab pos="1447800" algn="l"/>
                <a:tab pos="2171700" algn="l"/>
              </a:tabLst>
            </a:pPr>
            <a:r>
              <a:rPr lang="en-US" sz="1400" b="1" smtClean="0">
                <a:solidFill>
                  <a:srgbClr val="000000"/>
                </a:solidFill>
                <a:latin typeface="Courier New" pitchFamily="49" charset="0"/>
                <a:cs typeface="Arial" charset="0"/>
              </a:rPr>
              <a:t>Determine the start order</a:t>
            </a:r>
          </a:p>
          <a:p>
            <a:pPr>
              <a:lnSpc>
                <a:spcPct val="89000"/>
              </a:lnSpc>
              <a:tabLst>
                <a:tab pos="723900" algn="l"/>
                <a:tab pos="1447800" algn="l"/>
                <a:tab pos="2171700" algn="l"/>
              </a:tabLst>
            </a:pPr>
            <a:r>
              <a:rPr lang="en-US" sz="1400" b="1" smtClean="0">
                <a:solidFill>
                  <a:srgbClr val="000000"/>
                </a:solidFill>
                <a:latin typeface="Courier New" pitchFamily="49" charset="0"/>
                <a:cs typeface="Arial" charset="0"/>
              </a:rPr>
              <a:t>of the branches and</a:t>
            </a:r>
          </a:p>
          <a:p>
            <a:pPr>
              <a:lnSpc>
                <a:spcPct val="89000"/>
              </a:lnSpc>
              <a:tabLst>
                <a:tab pos="723900" algn="l"/>
                <a:tab pos="1447800" algn="l"/>
                <a:tab pos="2171700" algn="l"/>
              </a:tabLst>
            </a:pPr>
            <a:r>
              <a:rPr lang="en-US" sz="1400" b="1" smtClean="0">
                <a:solidFill>
                  <a:srgbClr val="000000"/>
                </a:solidFill>
                <a:latin typeface="Courier New" pitchFamily="49" charset="0"/>
                <a:cs typeface="Arial" charset="0"/>
              </a:rPr>
              <a:t>display the “World”</a:t>
            </a:r>
          </a:p>
          <a:p>
            <a:pPr>
              <a:lnSpc>
                <a:spcPct val="89000"/>
              </a:lnSpc>
              <a:tabLst>
                <a:tab pos="723900" algn="l"/>
                <a:tab pos="1447800" algn="l"/>
                <a:tab pos="2171700" algn="l"/>
              </a:tabLst>
            </a:pPr>
            <a:r>
              <a:rPr lang="en-US" sz="1400" b="1" smtClean="0">
                <a:solidFill>
                  <a:srgbClr val="000000"/>
                </a:solidFill>
                <a:latin typeface="Courier New" pitchFamily="49" charset="0"/>
                <a:cs typeface="Arial" charset="0"/>
              </a:rPr>
              <a:t>branch’s message</a:t>
            </a:r>
          </a:p>
        </p:txBody>
      </p:sp>
      <p:sp>
        <p:nvSpPr>
          <p:cNvPr id="45070" name="Text Box 13"/>
          <p:cNvSpPr txBox="1">
            <a:spLocks noChangeArrowheads="1"/>
          </p:cNvSpPr>
          <p:nvPr/>
        </p:nvSpPr>
        <p:spPr bwMode="auto">
          <a:xfrm>
            <a:off x="855663" y="3744913"/>
            <a:ext cx="2952750" cy="276225"/>
          </a:xfrm>
          <a:prstGeom prst="rect">
            <a:avLst/>
          </a:prstGeom>
          <a:solidFill>
            <a:srgbClr val="CCFFFF"/>
          </a:solidFill>
          <a:ln w="9525">
            <a:solidFill>
              <a:srgbClr val="000000"/>
            </a:solidFill>
            <a:round/>
            <a:headEnd/>
            <a:tailEnd/>
          </a:ln>
        </p:spPr>
        <p:txBody>
          <a:bodyPr wrap="none" lIns="36000" tIns="55404" rIns="36000" bIns="36000" anchor="ctr"/>
          <a:lstStyle/>
          <a:p>
            <a:pPr>
              <a:lnSpc>
                <a:spcPct val="89000"/>
              </a:lnSpc>
              <a:tabLst>
                <a:tab pos="723900" algn="l"/>
                <a:tab pos="1447800" algn="l"/>
                <a:tab pos="2171700" algn="l"/>
                <a:tab pos="2895600" algn="l"/>
              </a:tabLst>
            </a:pPr>
            <a:r>
              <a:rPr lang="en-US" sz="1400" b="1" smtClean="0">
                <a:solidFill>
                  <a:srgbClr val="000000"/>
                </a:solidFill>
                <a:latin typeface="Courier New" pitchFamily="49" charset="0"/>
              </a:rPr>
              <a:t>System.out.println(</a:t>
            </a:r>
            <a:r>
              <a:rPr lang="en-US" sz="1400" b="1" smtClean="0">
                <a:solidFill>
                  <a:srgbClr val="000000"/>
                </a:solidFill>
                <a:latin typeface="Courier New" pitchFamily="49" charset="0"/>
                <a:cs typeface="Arial" charset="0"/>
              </a:rPr>
              <a:t>"Hello")</a:t>
            </a:r>
            <a:endParaRPr lang="en-US" sz="1400" b="1">
              <a:solidFill>
                <a:srgbClr val="000000"/>
              </a:solidFill>
              <a:latin typeface="Courier New" pitchFamily="49" charset="0"/>
              <a:cs typeface="Arial" charset="0"/>
            </a:endParaRPr>
          </a:p>
        </p:txBody>
      </p:sp>
      <p:sp>
        <p:nvSpPr>
          <p:cNvPr id="45071" name="Line 14"/>
          <p:cNvSpPr>
            <a:spLocks noChangeShapeType="1"/>
          </p:cNvSpPr>
          <p:nvPr/>
        </p:nvSpPr>
        <p:spPr bwMode="auto">
          <a:xfrm>
            <a:off x="7470775" y="3402013"/>
            <a:ext cx="1588" cy="1169987"/>
          </a:xfrm>
          <a:prstGeom prst="line">
            <a:avLst/>
          </a:prstGeom>
          <a:noFill/>
          <a:ln w="72000">
            <a:solidFill>
              <a:srgbClr val="DC2300"/>
            </a:solidFill>
            <a:round/>
            <a:headEnd/>
            <a:tailEnd/>
          </a:ln>
        </p:spPr>
        <p:txBody>
          <a:bodyPr/>
          <a:lstStyle/>
          <a:p>
            <a:endParaRPr lang="en-US"/>
          </a:p>
        </p:txBody>
      </p:sp>
      <p:sp>
        <p:nvSpPr>
          <p:cNvPr id="45072" name="Text Box 15"/>
          <p:cNvSpPr txBox="1">
            <a:spLocks noChangeArrowheads="1"/>
          </p:cNvSpPr>
          <p:nvPr/>
        </p:nvSpPr>
        <p:spPr bwMode="auto">
          <a:xfrm>
            <a:off x="5832475" y="3400425"/>
            <a:ext cx="3273425" cy="276225"/>
          </a:xfrm>
          <a:prstGeom prst="rect">
            <a:avLst/>
          </a:prstGeom>
          <a:solidFill>
            <a:srgbClr val="CCFFFF"/>
          </a:solidFill>
          <a:ln w="9525">
            <a:solidFill>
              <a:srgbClr val="000000"/>
            </a:solidFill>
            <a:round/>
            <a:headEnd/>
            <a:tailEnd/>
          </a:ln>
        </p:spPr>
        <p:txBody>
          <a:bodyPr wrap="none" lIns="36000" tIns="55404" rIns="36000" bIns="36000" anchor="ctr"/>
          <a:lstStyle/>
          <a:p>
            <a:pPr>
              <a:lnSpc>
                <a:spcPct val="89000"/>
              </a:lnSpc>
              <a:tabLst>
                <a:tab pos="723900" algn="l"/>
                <a:tab pos="1447800" algn="l"/>
                <a:tab pos="2171700" algn="l"/>
                <a:tab pos="2895600" algn="l"/>
              </a:tabLst>
            </a:pPr>
            <a:r>
              <a:rPr lang="en-US" sz="1400" b="1" smtClean="0">
                <a:solidFill>
                  <a:srgbClr val="DC2300"/>
                </a:solidFill>
                <a:latin typeface="Courier New" pitchFamily="49" charset="0"/>
              </a:rPr>
              <a:t>helloDone ? long startOfHello;</a:t>
            </a:r>
            <a:endParaRPr lang="en-US" sz="1400" b="1">
              <a:solidFill>
                <a:srgbClr val="DC2300"/>
              </a:solidFill>
              <a:latin typeface="Courier New" pitchFamily="49" charset="0"/>
            </a:endParaRPr>
          </a:p>
        </p:txBody>
      </p:sp>
      <p:cxnSp>
        <p:nvCxnSpPr>
          <p:cNvPr id="45073" name="AutoShape 16"/>
          <p:cNvCxnSpPr>
            <a:cxnSpLocks noChangeShapeType="1"/>
          </p:cNvCxnSpPr>
          <p:nvPr/>
        </p:nvCxnSpPr>
        <p:spPr bwMode="auto">
          <a:xfrm>
            <a:off x="3543299" y="4559300"/>
            <a:ext cx="3935413" cy="7938"/>
          </a:xfrm>
          <a:prstGeom prst="straightConnector1">
            <a:avLst/>
          </a:prstGeom>
          <a:noFill/>
          <a:ln w="72000">
            <a:solidFill>
              <a:srgbClr val="0000FF"/>
            </a:solidFill>
            <a:round/>
            <a:headEnd type="triangle" w="med" len="med"/>
            <a:tailEnd type="triangle" w="med" len="med"/>
          </a:ln>
        </p:spPr>
      </p:cxnSp>
      <p:sp>
        <p:nvSpPr>
          <p:cNvPr id="45074" name="Text Box 17"/>
          <p:cNvSpPr txBox="1">
            <a:spLocks noChangeArrowheads="1"/>
          </p:cNvSpPr>
          <p:nvPr/>
        </p:nvSpPr>
        <p:spPr bwMode="auto">
          <a:xfrm>
            <a:off x="1116013" y="4425950"/>
            <a:ext cx="2419350" cy="276225"/>
          </a:xfrm>
          <a:prstGeom prst="rect">
            <a:avLst/>
          </a:prstGeom>
          <a:solidFill>
            <a:srgbClr val="CCFFFF"/>
          </a:solidFill>
          <a:ln w="9525">
            <a:solidFill>
              <a:srgbClr val="000000"/>
            </a:solidFill>
            <a:round/>
            <a:headEnd/>
            <a:tailEnd/>
          </a:ln>
        </p:spPr>
        <p:txBody>
          <a:bodyPr wrap="none" lIns="36000" tIns="55404" rIns="36000" bIns="36000" anchor="ctr"/>
          <a:lstStyle/>
          <a:p>
            <a:pPr>
              <a:lnSpc>
                <a:spcPct val="89000"/>
              </a:lnSpc>
              <a:tabLst>
                <a:tab pos="723900" algn="l"/>
                <a:tab pos="1447800" algn="l"/>
                <a:tab pos="2171700" algn="l"/>
              </a:tabLst>
            </a:pPr>
            <a:r>
              <a:rPr lang="en-US" sz="1400" b="1" smtClean="0">
                <a:solidFill>
                  <a:srgbClr val="DC2300"/>
                </a:solidFill>
                <a:latin typeface="Courier New" pitchFamily="49" charset="0"/>
              </a:rPr>
              <a:t>helloDone ! startTime;</a:t>
            </a:r>
            <a:endParaRPr lang="en-US" sz="1400" b="1">
              <a:solidFill>
                <a:srgbClr val="DC23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360363" y="93663"/>
            <a:ext cx="9359900"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Exercise: asynchronous channels</a:t>
            </a:r>
          </a:p>
        </p:txBody>
      </p:sp>
      <p:sp>
        <p:nvSpPr>
          <p:cNvPr id="46083" name="Rectangle 2"/>
          <p:cNvSpPr>
            <a:spLocks noGrp="1" noChangeArrowheads="1"/>
          </p:cNvSpPr>
          <p:nvPr>
            <p:ph type="body" idx="1"/>
          </p:nvPr>
        </p:nvSpPr>
        <p:spPr>
          <a:xfrm>
            <a:off x="360363" y="1552575"/>
            <a:ext cx="9359900"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Goal: same as the previous exercise, </a:t>
            </a:r>
            <a:r>
              <a:rPr lang="en-US" u="sng" noProof="0" smtClean="0"/>
              <a:t>plus</a:t>
            </a:r>
            <a:r>
              <a:rPr lang="en-US" noProof="0" smtClean="0"/>
              <a: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Let Hello terminate without always waiting for World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In World, determine whether Hello finished before World started, and display one of these three messages as appropriate:</a:t>
            </a:r>
            <a:br>
              <a:rPr lang="en-US" noProof="0" smtClean="0"/>
            </a:br>
            <a:r>
              <a:rPr lang="en-US" noProof="0" smtClean="0"/>
              <a:t/>
            </a:r>
            <a:br>
              <a:rPr lang="en-US" noProof="0" smtClean="0"/>
            </a:br>
            <a:r>
              <a:rPr lang="en-US" noProof="0" smtClean="0"/>
              <a:t/>
            </a:r>
            <a:br>
              <a:rPr lang="en-US" noProof="0" smtClean="0"/>
            </a:br>
            <a:endParaRPr lang="en-US" noProof="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Solution: an asynchronous channel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No rendezvous, therefore Hello will no longer be blocked, waiting for World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World needs to receive Hello’s start </a:t>
            </a:r>
            <a:r>
              <a:rPr lang="en-US" b="1" noProof="0" smtClean="0"/>
              <a:t>and end</a:t>
            </a:r>
            <a:r>
              <a:rPr lang="en-US" noProof="0" smtClean="0"/>
              <a:t> timestamps</a:t>
            </a:r>
          </a:p>
        </p:txBody>
      </p:sp>
      <p:sp>
        <p:nvSpPr>
          <p:cNvPr id="46084" name="AutoShape 3"/>
          <p:cNvSpPr>
            <a:spLocks noChangeArrowheads="1"/>
          </p:cNvSpPr>
          <p:nvPr/>
        </p:nvSpPr>
        <p:spPr bwMode="auto">
          <a:xfrm>
            <a:off x="1349375" y="3744912"/>
            <a:ext cx="6929438" cy="720725"/>
          </a:xfrm>
          <a:prstGeom prst="roundRect">
            <a:avLst>
              <a:gd name="adj" fmla="val 218"/>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World (started </a:t>
            </a:r>
            <a:r>
              <a:rPr lang="en-US" sz="1400" b="1" smtClean="0">
                <a:solidFill>
                  <a:srgbClr val="DC2300"/>
                </a:solidFill>
                <a:latin typeface="Courier New" pitchFamily="49" charset="0"/>
              </a:rPr>
              <a:t>before</a:t>
            </a:r>
            <a:r>
              <a:rPr lang="en-US" sz="1400" b="1" smtClean="0">
                <a:solidFill>
                  <a:srgbClr val="000000"/>
                </a:solidFill>
                <a:latin typeface="Courier New" pitchFamily="49" charset="0"/>
              </a:rPr>
              <a:t> Hello started)</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World (started </a:t>
            </a:r>
            <a:r>
              <a:rPr lang="en-US" sz="1400" b="1" smtClean="0">
                <a:solidFill>
                  <a:srgbClr val="DC2300"/>
                </a:solidFill>
                <a:latin typeface="Courier New" pitchFamily="49" charset="0"/>
              </a:rPr>
              <a:t>after</a:t>
            </a:r>
            <a:r>
              <a:rPr lang="en-US" sz="1400" b="1" smtClean="0">
                <a:solidFill>
                  <a:srgbClr val="000000"/>
                </a:solidFill>
                <a:latin typeface="Courier New" pitchFamily="49" charset="0"/>
              </a:rPr>
              <a:t> Hello started)</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400" b="1" smtClean="0">
                <a:solidFill>
                  <a:srgbClr val="000000"/>
                </a:solidFill>
                <a:latin typeface="Courier New" pitchFamily="49" charset="0"/>
              </a:rPr>
              <a:t>World (started after Hello started</a:t>
            </a:r>
            <a:r>
              <a:rPr lang="en-US" sz="1400" b="1" smtClean="0">
                <a:solidFill>
                  <a:srgbClr val="DC2300"/>
                </a:solidFill>
                <a:latin typeface="Courier New" pitchFamily="49" charset="0"/>
              </a:rPr>
              <a:t> and after it ended</a:t>
            </a:r>
            <a:r>
              <a:rPr lang="en-US" sz="1400" b="1" smtClean="0">
                <a:solidFill>
                  <a:srgbClr val="000000"/>
                </a:solidFill>
                <a:latin typeface="Courier New" pitchFamily="49" charset="0"/>
              </a:rPr>
              <a:t>)</a:t>
            </a:r>
            <a:endParaRPr lang="en-US" sz="14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360363" y="93663"/>
            <a:ext cx="9359900"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Exercise: asynchronous channels</a:t>
            </a:r>
          </a:p>
        </p:txBody>
      </p:sp>
      <p:sp>
        <p:nvSpPr>
          <p:cNvPr id="47107" name="Rectangle 2"/>
          <p:cNvSpPr>
            <a:spLocks noGrp="1" noChangeArrowheads="1"/>
          </p:cNvSpPr>
          <p:nvPr>
            <p:ph type="body" idx="1"/>
          </p:nvPr>
        </p:nvSpPr>
        <p:spPr>
          <a:xfrm>
            <a:off x="360363" y="1309687"/>
            <a:ext cx="9359900" cy="58229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Modify the code supplied, and test it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edit </a:t>
            </a:r>
            <a:r>
              <a:rPr lang="en-US" b="1" noProof="0" dirty="0" err="1" smtClean="0">
                <a:solidFill>
                  <a:srgbClr val="B80047"/>
                </a:solidFill>
                <a:latin typeface="Courier New" pitchFamily="49" charset="0"/>
              </a:rPr>
              <a:t>com.ateji.px.training.comms.asyncchan</a:t>
            </a: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What do you observe?</a:t>
            </a:r>
          </a:p>
        </p:txBody>
      </p:sp>
      <p:sp>
        <p:nvSpPr>
          <p:cNvPr id="47108" name="AutoShape 3"/>
          <p:cNvSpPr>
            <a:spLocks noChangeArrowheads="1"/>
          </p:cNvSpPr>
          <p:nvPr/>
        </p:nvSpPr>
        <p:spPr bwMode="auto">
          <a:xfrm>
            <a:off x="720725" y="2279649"/>
            <a:ext cx="8640763" cy="4319588"/>
          </a:xfrm>
          <a:prstGeom prst="roundRect">
            <a:avLst>
              <a:gd name="adj" fmla="val 32"/>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import </a:t>
            </a:r>
            <a:r>
              <a:rPr lang="en-US" sz="1400" b="1" err="1" smtClean="0">
                <a:solidFill>
                  <a:srgbClr val="DC2300"/>
                </a:solidFill>
                <a:latin typeface="Courier New" pitchFamily="49" charset="0"/>
              </a:rPr>
              <a:t>apx.lang.AsyncChan</a:t>
            </a:r>
            <a:r>
              <a:rPr lang="en-US" sz="1400" b="1"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400" b="1" smtClean="0">
              <a:solidFill>
                <a:srgbClr val="DC23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public class </a:t>
            </a:r>
            <a:r>
              <a:rPr lang="en-US" sz="1400" err="1" smtClean="0">
                <a:solidFill>
                  <a:srgbClr val="000000"/>
                </a:solidFill>
                <a:latin typeface="Courier New" pitchFamily="49" charset="0"/>
              </a:rPr>
              <a:t>HelloWorldAsynchrone</a:t>
            </a:r>
            <a:endParaRPr lang="en-US" sz="140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  public static void main(String[] </a:t>
            </a:r>
            <a:r>
              <a:rPr lang="en-US" sz="1400" err="1" smtClean="0">
                <a:solidFill>
                  <a:srgbClr val="000000"/>
                </a:solidFill>
                <a:latin typeface="Courier New" pitchFamily="49" charset="0"/>
              </a:rPr>
              <a:t>args</a:t>
            </a:r>
            <a:r>
              <a:rPr lang="en-US" sz="140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  {</a:t>
            </a:r>
            <a:r>
              <a:rPr lang="en-US" sz="1400" b="1" smtClean="0">
                <a:solidFill>
                  <a:srgbClr val="000000"/>
                </a:solidFill>
                <a:latin typeface="Courier New" pitchFamily="49" charset="0"/>
              </a:rPr>
              <a:t> </a:t>
            </a:r>
            <a:r>
              <a:rPr lang="en-US" sz="1400" i="1" smtClean="0">
                <a:solidFill>
                  <a:srgbClr val="DC2300"/>
                </a:solidFill>
                <a:latin typeface="Courier New" pitchFamily="49" charset="0"/>
              </a:rPr>
              <a:t>// the channel will carry the start and end times of “Hello”</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b="1" smtClean="0">
                <a:solidFill>
                  <a:srgbClr val="000000"/>
                </a:solidFill>
                <a:latin typeface="Courier New" pitchFamily="49" charset="0"/>
              </a:rPr>
              <a:t>	</a:t>
            </a:r>
            <a:r>
              <a:rPr lang="en-US" sz="1400" b="1" err="1" smtClean="0">
                <a:solidFill>
                  <a:srgbClr val="DC2300"/>
                </a:solidFill>
                <a:latin typeface="Courier New" pitchFamily="49" charset="0"/>
              </a:rPr>
              <a:t>AsyncChan</a:t>
            </a:r>
            <a:r>
              <a:rPr lang="en-US" sz="1400" b="1" smtClean="0">
                <a:solidFill>
                  <a:srgbClr val="DC2300"/>
                </a:solidFill>
                <a:latin typeface="Courier New" pitchFamily="49" charset="0"/>
              </a:rPr>
              <a:t>&lt;Long&gt;</a:t>
            </a:r>
            <a:r>
              <a:rPr lang="en-US" sz="1400" smtClean="0">
                <a:solidFill>
                  <a:srgbClr val="000000"/>
                </a:solidFill>
                <a:latin typeface="Courier New" pitchFamily="49" charset="0"/>
              </a:rPr>
              <a:t> </a:t>
            </a:r>
            <a:r>
              <a:rPr lang="en-US" sz="1400" err="1" smtClean="0">
                <a:solidFill>
                  <a:srgbClr val="000000"/>
                </a:solidFill>
                <a:latin typeface="Courier New" pitchFamily="49" charset="0"/>
              </a:rPr>
              <a:t>helloDone</a:t>
            </a:r>
            <a:r>
              <a:rPr lang="en-US" sz="1400" smtClean="0">
                <a:solidFill>
                  <a:srgbClr val="000000"/>
                </a:solidFill>
                <a:latin typeface="Courier New" pitchFamily="49" charset="0"/>
              </a:rPr>
              <a:t> = new </a:t>
            </a:r>
            <a:r>
              <a:rPr lang="en-US" sz="1400" b="1" err="1" smtClean="0">
                <a:solidFill>
                  <a:srgbClr val="DC2300"/>
                </a:solidFill>
                <a:latin typeface="Courier New" pitchFamily="49" charset="0"/>
              </a:rPr>
              <a:t>AsyncChan</a:t>
            </a:r>
            <a:r>
              <a:rPr lang="en-US" sz="1400" b="1" smtClean="0">
                <a:solidFill>
                  <a:srgbClr val="DC2300"/>
                </a:solidFill>
                <a:latin typeface="Courier New" pitchFamily="49" charset="0"/>
              </a:rPr>
              <a:t>&lt;Long&gt;()</a:t>
            </a: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b="1" smtClean="0">
                <a:solidFill>
                  <a:srgbClr val="DC2300"/>
                </a:solidFill>
                <a:latin typeface="Courier New" pitchFamily="49" charset="0"/>
              </a:rPr>
              <a:t>	</a:t>
            </a:r>
            <a:r>
              <a:rPr lang="en-US" sz="1400" err="1" smtClean="0">
                <a:solidFill>
                  <a:srgbClr val="000000"/>
                </a:solidFill>
                <a:latin typeface="Courier New" pitchFamily="49" charset="0"/>
              </a:rPr>
              <a:t>System.out.println</a:t>
            </a:r>
            <a:r>
              <a:rPr lang="en-US" sz="1400" smtClean="0">
                <a:solidFill>
                  <a:srgbClr val="000000"/>
                </a:solidFill>
                <a:latin typeface="Courier New" pitchFamily="49" charset="0"/>
              </a:rPr>
              <a:t> ("Start");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DC2300"/>
                </a:solidFill>
                <a:latin typeface="Courier New" pitchFamily="49" charset="0"/>
              </a:rPr>
              <a:t>    </a:t>
            </a:r>
            <a:r>
              <a:rPr lang="en-US" sz="140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      || // Hello branch: at the end, add the sending of the second message</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b="1" smtClean="0">
                <a:solidFill>
                  <a:srgbClr val="000000"/>
                </a:solidFill>
                <a:latin typeface="Courier New" pitchFamily="49" charset="0"/>
              </a:rPr>
              <a:t>         </a:t>
            </a:r>
            <a:r>
              <a:rPr lang="en-US" sz="1400" b="1" err="1" smtClean="0">
                <a:solidFill>
                  <a:srgbClr val="DC2300"/>
                </a:solidFill>
                <a:latin typeface="Courier New" pitchFamily="49" charset="0"/>
              </a:rPr>
              <a:t>helloDone</a:t>
            </a:r>
            <a:r>
              <a:rPr lang="en-US" sz="1400" b="1" smtClean="0">
                <a:solidFill>
                  <a:srgbClr val="DC2300"/>
                </a:solidFill>
                <a:latin typeface="Courier New" pitchFamily="49" charset="0"/>
              </a:rPr>
              <a:t> ! </a:t>
            </a:r>
            <a:r>
              <a:rPr lang="en-US" sz="1400" b="1" err="1" smtClean="0">
                <a:solidFill>
                  <a:srgbClr val="DC2300"/>
                </a:solidFill>
                <a:latin typeface="Courier New" pitchFamily="49" charset="0"/>
              </a:rPr>
              <a:t>System.nanoTime</a:t>
            </a:r>
            <a:r>
              <a:rPr lang="en-US" sz="1400" b="1" smtClean="0">
                <a:solidFill>
                  <a:srgbClr val="DC2300"/>
                </a:solidFill>
                <a:latin typeface="Courier New" pitchFamily="49" charset="0"/>
              </a:rPr>
              <a:t>();      </a:t>
            </a:r>
            <a:r>
              <a:rPr lang="en-US" sz="1400" i="1" smtClean="0">
                <a:solidFill>
                  <a:srgbClr val="DC2300"/>
                </a:solidFill>
                <a:latin typeface="Courier New" pitchFamily="49" charset="0"/>
              </a:rPr>
              <a:t>// send the end time</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40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      || // World branch : </a:t>
            </a:r>
            <a:r>
              <a:rPr lang="en-US" sz="1400" err="1" smtClean="0">
                <a:solidFill>
                  <a:srgbClr val="000000"/>
                </a:solidFill>
                <a:latin typeface="Courier New" pitchFamily="49" charset="0"/>
              </a:rPr>
              <a:t>deuxième</a:t>
            </a:r>
            <a:r>
              <a:rPr lang="en-US" sz="1400" smtClean="0">
                <a:solidFill>
                  <a:srgbClr val="000000"/>
                </a:solidFill>
                <a:latin typeface="Courier New" pitchFamily="49" charset="0"/>
              </a:rPr>
              <a:t> </a:t>
            </a:r>
            <a:r>
              <a:rPr lang="en-US" sz="1400" err="1" smtClean="0">
                <a:solidFill>
                  <a:srgbClr val="000000"/>
                </a:solidFill>
                <a:latin typeface="Courier New" pitchFamily="49" charset="0"/>
              </a:rPr>
              <a:t>réception</a:t>
            </a:r>
            <a:r>
              <a:rPr lang="en-US" sz="1400" smtClean="0">
                <a:solidFill>
                  <a:srgbClr val="000000"/>
                </a:solidFill>
                <a:latin typeface="Courier New" pitchFamily="49" charset="0"/>
              </a:rPr>
              <a:t> et </a:t>
            </a:r>
            <a:r>
              <a:rPr lang="en-US" sz="1400" err="1" smtClean="0">
                <a:solidFill>
                  <a:srgbClr val="000000"/>
                </a:solidFill>
                <a:latin typeface="Courier New" pitchFamily="49" charset="0"/>
              </a:rPr>
              <a:t>affichage</a:t>
            </a:r>
            <a:r>
              <a:rPr lang="en-US" sz="1400" smtClean="0">
                <a:solidFill>
                  <a:srgbClr val="000000"/>
                </a:solidFill>
                <a:latin typeface="Courier New" pitchFamily="49" charset="0"/>
              </a:rPr>
              <a:t> </a:t>
            </a:r>
            <a:r>
              <a:rPr lang="en-US" sz="1400" err="1" smtClean="0">
                <a:solidFill>
                  <a:srgbClr val="000000"/>
                </a:solidFill>
                <a:latin typeface="Courier New" pitchFamily="49" charset="0"/>
              </a:rPr>
              <a:t>additionnel</a:t>
            </a:r>
            <a:endParaRPr lang="en-US" sz="140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b="1" smtClean="0">
                <a:solidFill>
                  <a:srgbClr val="000000"/>
                </a:solidFill>
                <a:latin typeface="Courier New" pitchFamily="49" charset="0"/>
              </a:rPr>
              <a:t>         </a:t>
            </a:r>
            <a:r>
              <a:rPr lang="en-US" sz="1400" b="1" err="1" smtClean="0">
                <a:solidFill>
                  <a:srgbClr val="DC2300"/>
                </a:solidFill>
                <a:latin typeface="Courier New" pitchFamily="49" charset="0"/>
              </a:rPr>
              <a:t>helloDone</a:t>
            </a:r>
            <a:r>
              <a:rPr lang="en-US" sz="1400" b="1" smtClean="0">
                <a:solidFill>
                  <a:srgbClr val="DC2300"/>
                </a:solidFill>
                <a:latin typeface="Courier New" pitchFamily="49" charset="0"/>
              </a:rPr>
              <a:t> ? long </a:t>
            </a:r>
            <a:r>
              <a:rPr lang="en-US" sz="1400" b="1" err="1" smtClean="0">
                <a:solidFill>
                  <a:srgbClr val="DC2300"/>
                </a:solidFill>
                <a:latin typeface="Courier New" pitchFamily="49" charset="0"/>
              </a:rPr>
              <a:t>endOfHello</a:t>
            </a:r>
            <a:r>
              <a:rPr lang="en-US" sz="1400" b="1" smtClean="0">
                <a:solidFill>
                  <a:srgbClr val="DC2300"/>
                </a:solidFill>
                <a:latin typeface="Courier New" pitchFamily="49" charset="0"/>
              </a:rPr>
              <a:t>;        </a:t>
            </a:r>
            <a:r>
              <a:rPr lang="en-US" sz="1400" i="1" smtClean="0">
                <a:solidFill>
                  <a:srgbClr val="DC2300"/>
                </a:solidFill>
                <a:latin typeface="Courier New" pitchFamily="49" charset="0"/>
              </a:rPr>
              <a:t>// receive the end time of Hello</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b="1" smtClean="0">
                <a:solidFill>
                  <a:srgbClr val="000000"/>
                </a:solidFill>
                <a:latin typeface="Courier New" pitchFamily="49" charset="0"/>
              </a:rPr>
              <a:t>         </a:t>
            </a:r>
            <a:r>
              <a:rPr lang="en-US" sz="1400" b="1" err="1" smtClean="0">
                <a:solidFill>
                  <a:srgbClr val="000000"/>
                </a:solidFill>
                <a:latin typeface="Courier New" pitchFamily="49" charset="0"/>
              </a:rPr>
              <a:t>System.out.println</a:t>
            </a:r>
            <a:r>
              <a:rPr lang="en-US" sz="1400" b="1" smtClean="0">
                <a:solidFill>
                  <a:srgbClr val="000000"/>
                </a:solidFill>
                <a:latin typeface="Courier New" pitchFamily="49" charset="0"/>
              </a:rPr>
              <a:t>("World (started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b="1" smtClean="0">
                <a:solidFill>
                  <a:srgbClr val="000000"/>
                </a:solidFill>
                <a:latin typeface="Courier New" pitchFamily="49" charset="0"/>
              </a:rPr>
              <a:t>           +(</a:t>
            </a:r>
            <a:r>
              <a:rPr lang="en-US" sz="1400" b="1" err="1" smtClean="0">
                <a:solidFill>
                  <a:srgbClr val="000000"/>
                </a:solidFill>
                <a:latin typeface="Courier New" pitchFamily="49" charset="0"/>
              </a:rPr>
              <a:t>startTime</a:t>
            </a:r>
            <a:r>
              <a:rPr lang="en-US" sz="1400" b="1" smtClean="0">
                <a:solidFill>
                  <a:srgbClr val="000000"/>
                </a:solidFill>
                <a:latin typeface="Courier New" pitchFamily="49" charset="0"/>
              </a:rPr>
              <a:t> &gt; </a:t>
            </a:r>
            <a:r>
              <a:rPr lang="en-US" sz="1400" b="1" err="1" smtClean="0">
                <a:solidFill>
                  <a:srgbClr val="000000"/>
                </a:solidFill>
                <a:latin typeface="Courier New" pitchFamily="49" charset="0"/>
              </a:rPr>
              <a:t>startOfHello</a:t>
            </a:r>
            <a:r>
              <a:rPr lang="en-US" sz="1400" b="1" smtClean="0">
                <a:solidFill>
                  <a:srgbClr val="000000"/>
                </a:solidFill>
                <a:latin typeface="Courier New" pitchFamily="49" charset="0"/>
              </a:rPr>
              <a:t> ? “after" : “before")+“ Hello started"</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b="1" smtClean="0">
                <a:solidFill>
                  <a:srgbClr val="000000"/>
                </a:solidFill>
                <a:latin typeface="Courier New" pitchFamily="49" charset="0"/>
              </a:rPr>
              <a:t>           </a:t>
            </a:r>
            <a:r>
              <a:rPr lang="en-US" sz="1400" b="1" smtClean="0">
                <a:solidFill>
                  <a:srgbClr val="DC2300"/>
                </a:solidFill>
                <a:latin typeface="Courier New" pitchFamily="49" charset="0"/>
              </a:rPr>
              <a:t>+(</a:t>
            </a:r>
            <a:r>
              <a:rPr lang="en-US" sz="1400" b="1" err="1" smtClean="0">
                <a:solidFill>
                  <a:srgbClr val="DC2300"/>
                </a:solidFill>
                <a:latin typeface="Courier New" pitchFamily="49" charset="0"/>
              </a:rPr>
              <a:t>startTime</a:t>
            </a:r>
            <a:r>
              <a:rPr lang="en-US" sz="1400" b="1" smtClean="0">
                <a:solidFill>
                  <a:srgbClr val="DC2300"/>
                </a:solidFill>
                <a:latin typeface="Courier New" pitchFamily="49" charset="0"/>
              </a:rPr>
              <a:t> &gt; </a:t>
            </a:r>
            <a:r>
              <a:rPr lang="en-US" sz="1400" b="1" err="1" smtClean="0">
                <a:solidFill>
                  <a:srgbClr val="DC2300"/>
                </a:solidFill>
                <a:latin typeface="Courier New" pitchFamily="49" charset="0"/>
              </a:rPr>
              <a:t>endOfHello</a:t>
            </a:r>
            <a:r>
              <a:rPr lang="en-US" sz="1400" b="1" smtClean="0">
                <a:solidFill>
                  <a:srgbClr val="DC2300"/>
                </a:solidFill>
                <a:latin typeface="Courier New" pitchFamily="49" charset="0"/>
              </a:rPr>
              <a:t> ? " and after it ended" : "")</a:t>
            </a:r>
            <a:r>
              <a:rPr lang="en-US" sz="1400" b="1"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b="1" smtClean="0">
                <a:solidFill>
                  <a:srgbClr val="000000"/>
                </a:solidFill>
                <a:latin typeface="Courier New" pitchFamily="49" charset="0"/>
              </a:rPr>
              <a:t>    </a:t>
            </a:r>
            <a:r>
              <a:rPr lang="en-US" sz="140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    </a:t>
            </a:r>
            <a:r>
              <a:rPr lang="en-US" sz="1400" err="1" smtClean="0">
                <a:solidFill>
                  <a:srgbClr val="000000"/>
                </a:solidFill>
                <a:latin typeface="Courier New" pitchFamily="49" charset="0"/>
              </a:rPr>
              <a:t>System.out.println</a:t>
            </a:r>
            <a:r>
              <a:rPr lang="en-US" sz="1400" smtClean="0">
                <a:solidFill>
                  <a:srgbClr val="000000"/>
                </a:solidFill>
                <a:latin typeface="Courier New" pitchFamily="49" charset="0"/>
              </a:rPr>
              <a:t> ("End.");</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400" smtClean="0">
                <a:solidFill>
                  <a:srgbClr val="000000"/>
                </a:solidFill>
                <a:latin typeface="Courier New" pitchFamily="49" charset="0"/>
              </a:rPr>
              <a:t>}</a:t>
            </a:r>
            <a:endParaRPr lang="en-US" sz="140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213"/>
            <a:ext cx="10080625" cy="1260475"/>
          </a:xfrm>
        </p:spPr>
        <p:txBody>
          <a:bodyPr/>
          <a:lstStyle/>
          <a:p>
            <a:r>
              <a:rPr lang="en-US" noProof="0" smtClean="0"/>
              <a:t>Hello World with asynchronous channels</a:t>
            </a:r>
            <a:br>
              <a:rPr lang="en-US" noProof="0" smtClean="0"/>
            </a:br>
            <a:r>
              <a:rPr lang="en-US" noProof="0" smtClean="0"/>
              <a:t>-- one of the possible scenarios</a:t>
            </a:r>
            <a:endParaRPr lang="en-US" noProof="0"/>
          </a:p>
        </p:txBody>
      </p:sp>
      <p:sp>
        <p:nvSpPr>
          <p:cNvPr id="3" name="Content Placeholder 2"/>
          <p:cNvSpPr>
            <a:spLocks noGrp="1"/>
          </p:cNvSpPr>
          <p:nvPr>
            <p:ph idx="1"/>
          </p:nvPr>
        </p:nvSpPr>
        <p:spPr/>
        <p:txBody>
          <a:bodyPr/>
          <a:lstStyle/>
          <a:p>
            <a:r>
              <a:rPr lang="en-US" noProof="0" smtClean="0"/>
              <a:t>World starts after Hello has already ended:</a:t>
            </a:r>
            <a:endParaRPr lang="en-US" noProof="0"/>
          </a:p>
        </p:txBody>
      </p:sp>
      <p:sp>
        <p:nvSpPr>
          <p:cNvPr id="4" name="Rectangle 3"/>
          <p:cNvSpPr/>
          <p:nvPr/>
        </p:nvSpPr>
        <p:spPr>
          <a:xfrm>
            <a:off x="360000" y="2092637"/>
            <a:ext cx="9342000" cy="5040000"/>
          </a:xfrm>
          <a:prstGeom prst="rect">
            <a:avLst/>
          </a:prstGeom>
          <a:solidFill>
            <a:srgbClr val="FFFFCC"/>
          </a:solidFill>
          <a:ln w="0">
            <a:solidFill>
              <a:srgbClr val="000000"/>
            </a:solidFill>
            <a:prstDash val="solid"/>
          </a:ln>
        </p:spPr>
        <p:txBody>
          <a:bodyPr vert="horz" lIns="36000" tIns="36000" rIns="36000" bIns="36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5" name="Straight Connector 4"/>
          <p:cNvSpPr/>
          <p:nvPr/>
        </p:nvSpPr>
        <p:spPr>
          <a:xfrm>
            <a:off x="4806000" y="2254637"/>
            <a:ext cx="0" cy="45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6" name="Straight Connector 5"/>
          <p:cNvSpPr/>
          <p:nvPr/>
        </p:nvSpPr>
        <p:spPr>
          <a:xfrm>
            <a:off x="7935552" y="3082637"/>
            <a:ext cx="360" cy="3222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7" name="Straight Connector 6"/>
          <p:cNvSpPr/>
          <p:nvPr/>
        </p:nvSpPr>
        <p:spPr>
          <a:xfrm>
            <a:off x="4806000" y="6718637"/>
            <a:ext cx="0" cy="27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8" name="Straight Connector 7"/>
          <p:cNvSpPr/>
          <p:nvPr/>
        </p:nvSpPr>
        <p:spPr>
          <a:xfrm>
            <a:off x="2144712" y="3082637"/>
            <a:ext cx="360" cy="3330000"/>
          </a:xfrm>
          <a:prstGeom prst="line">
            <a:avLst/>
          </a:prstGeom>
          <a:noFill/>
          <a:ln w="72000">
            <a:solidFill>
              <a:srgbClr val="3DEB3D"/>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cxnSp>
        <p:nvCxnSpPr>
          <p:cNvPr id="9" name="Straight Arrow Connector 8"/>
          <p:cNvCxnSpPr>
            <a:stCxn id="5" idx="1"/>
            <a:endCxn id="8" idx="0"/>
          </p:cNvCxnSpPr>
          <p:nvPr/>
        </p:nvCxnSpPr>
        <p:spPr>
          <a:xfrm rot="16200000" flipH="1" flipV="1">
            <a:off x="3286356" y="1562993"/>
            <a:ext cx="378000" cy="2661288"/>
          </a:xfrm>
          <a:prstGeom prst="straightConnector1">
            <a:avLst/>
          </a:prstGeom>
          <a:noFill/>
          <a:ln w="38100">
            <a:solidFill>
              <a:srgbClr val="000000"/>
            </a:solidFill>
            <a:prstDash val="solid"/>
            <a:tailEnd type="arrow"/>
          </a:ln>
        </p:spPr>
      </p:cxnSp>
      <p:cxnSp>
        <p:nvCxnSpPr>
          <p:cNvPr id="10" name="Straight Arrow Connector 9"/>
          <p:cNvCxnSpPr/>
          <p:nvPr/>
        </p:nvCxnSpPr>
        <p:spPr>
          <a:xfrm>
            <a:off x="4811712" y="2713037"/>
            <a:ext cx="3124200" cy="381000"/>
          </a:xfrm>
          <a:prstGeom prst="straightConnector1">
            <a:avLst/>
          </a:prstGeom>
          <a:noFill/>
          <a:ln w="38100">
            <a:solidFill>
              <a:srgbClr val="000000"/>
            </a:solidFill>
            <a:prstDash val="solid"/>
            <a:tailEnd type="arrow"/>
          </a:ln>
        </p:spPr>
      </p:cxnSp>
      <p:cxnSp>
        <p:nvCxnSpPr>
          <p:cNvPr id="11" name="Straight Arrow Connector 10"/>
          <p:cNvCxnSpPr>
            <a:stCxn id="8" idx="1"/>
            <a:endCxn id="7" idx="0"/>
          </p:cNvCxnSpPr>
          <p:nvPr/>
        </p:nvCxnSpPr>
        <p:spPr>
          <a:xfrm rot="16200000" flipH="1">
            <a:off x="3322536" y="5235173"/>
            <a:ext cx="306000" cy="2660928"/>
          </a:xfrm>
          <a:prstGeom prst="straightConnector1">
            <a:avLst/>
          </a:prstGeom>
          <a:noFill/>
          <a:ln w="38100">
            <a:solidFill>
              <a:srgbClr val="000000"/>
            </a:solidFill>
            <a:prstDash val="solid"/>
            <a:tailEnd type="arrow"/>
          </a:ln>
        </p:spPr>
      </p:cxnSp>
      <p:cxnSp>
        <p:nvCxnSpPr>
          <p:cNvPr id="12" name="Straight Arrow Connector 11"/>
          <p:cNvCxnSpPr>
            <a:stCxn id="6" idx="1"/>
          </p:cNvCxnSpPr>
          <p:nvPr/>
        </p:nvCxnSpPr>
        <p:spPr>
          <a:xfrm rot="16200000" flipH="1" flipV="1">
            <a:off x="6163956" y="4946681"/>
            <a:ext cx="414000" cy="3129912"/>
          </a:xfrm>
          <a:prstGeom prst="straightConnector1">
            <a:avLst/>
          </a:prstGeom>
          <a:noFill/>
          <a:ln w="38100">
            <a:solidFill>
              <a:srgbClr val="000000"/>
            </a:solidFill>
            <a:prstDash val="solid"/>
            <a:tailEnd type="arrow"/>
          </a:ln>
        </p:spPr>
      </p:cxnSp>
      <p:sp>
        <p:nvSpPr>
          <p:cNvPr id="13" name="TextBox 12"/>
          <p:cNvSpPr txBox="1"/>
          <p:nvPr/>
        </p:nvSpPr>
        <p:spPr>
          <a:xfrm>
            <a:off x="6411913" y="5576108"/>
            <a:ext cx="3048000" cy="615737"/>
          </a:xfrm>
          <a:prstGeom prst="rect">
            <a:avLst/>
          </a:prstGeom>
          <a:solidFill>
            <a:srgbClr val="CCFFFF"/>
          </a:solidFill>
          <a:ln w="0">
            <a:solidFill>
              <a:srgbClr val="000000"/>
            </a:solidFill>
            <a:prstDash val="solid"/>
          </a:ln>
        </p:spPr>
        <p:txBody>
          <a:bodyPr vert="horz" wrap="square"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nSpc>
                <a:spcPct val="89000"/>
              </a:lnSpc>
              <a:buNone/>
              <a:tabLst>
                <a:tab pos="723900" algn="l"/>
                <a:tab pos="1447800" algn="l"/>
                <a:tab pos="2171700" algn="l"/>
              </a:tabLst>
            </a:pPr>
            <a:r>
              <a:rPr lang="en-US" sz="1400" b="1" smtClean="0">
                <a:solidFill>
                  <a:srgbClr val="000000"/>
                </a:solidFill>
                <a:latin typeface="Courier New" pitchFamily="49" charset="0"/>
                <a:cs typeface="Arial" charset="0"/>
              </a:rPr>
              <a:t>Determine the start order</a:t>
            </a:r>
          </a:p>
          <a:p>
            <a:pPr>
              <a:lnSpc>
                <a:spcPct val="89000"/>
              </a:lnSpc>
              <a:buNone/>
              <a:tabLst>
                <a:tab pos="723900" algn="l"/>
                <a:tab pos="1447800" algn="l"/>
                <a:tab pos="2171700" algn="l"/>
              </a:tabLst>
            </a:pPr>
            <a:r>
              <a:rPr lang="en-US" sz="1400" b="1" smtClean="0">
                <a:solidFill>
                  <a:srgbClr val="000000"/>
                </a:solidFill>
                <a:latin typeface="Courier New" pitchFamily="49" charset="0"/>
                <a:cs typeface="Arial" charset="0"/>
              </a:rPr>
              <a:t>of the branches and display</a:t>
            </a:r>
          </a:p>
          <a:p>
            <a:pPr>
              <a:lnSpc>
                <a:spcPct val="89000"/>
              </a:lnSpc>
              <a:buNone/>
              <a:tabLst>
                <a:tab pos="723900" algn="l"/>
                <a:tab pos="1447800" algn="l"/>
                <a:tab pos="2171700" algn="l"/>
              </a:tabLst>
            </a:pPr>
            <a:r>
              <a:rPr lang="en-US" sz="1400" b="1" smtClean="0">
                <a:solidFill>
                  <a:srgbClr val="000000"/>
                </a:solidFill>
                <a:latin typeface="Courier New" pitchFamily="49" charset="0"/>
                <a:cs typeface="Arial" charset="0"/>
              </a:rPr>
              <a:t>the World branch’s message</a:t>
            </a:r>
          </a:p>
        </p:txBody>
      </p:sp>
      <p:sp>
        <p:nvSpPr>
          <p:cNvPr id="14" name="TextBox 13"/>
          <p:cNvSpPr txBox="1"/>
          <p:nvPr/>
        </p:nvSpPr>
        <p:spPr>
          <a:xfrm>
            <a:off x="645432" y="3154637"/>
            <a:ext cx="295308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i="0" u="none" strike="noStrike" kern="1200">
                <a:ln>
                  <a:noFill/>
                </a:ln>
                <a:latin typeface="Courier New" pitchFamily="49"/>
                <a:ea typeface="Andale Sans UI" pitchFamily="2"/>
                <a:cs typeface="Tahoma" pitchFamily="2"/>
              </a:rPr>
              <a:t>System.out.println(</a:t>
            </a:r>
            <a:r>
              <a:rPr lang="fr-FR" sz="1400" b="1" i="0" u="none" strike="noStrike" kern="1200">
                <a:ln>
                  <a:noFill/>
                </a:ln>
                <a:latin typeface="Courier New" pitchFamily="49"/>
                <a:ea typeface="Arial" pitchFamily="34"/>
                <a:cs typeface="Arial" pitchFamily="34"/>
              </a:rPr>
              <a:t>"Hello")</a:t>
            </a:r>
          </a:p>
        </p:txBody>
      </p:sp>
      <p:sp>
        <p:nvSpPr>
          <p:cNvPr id="15" name="TextBox 14"/>
          <p:cNvSpPr txBox="1"/>
          <p:nvPr/>
        </p:nvSpPr>
        <p:spPr>
          <a:xfrm>
            <a:off x="6339192" y="4541837"/>
            <a:ext cx="327312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i="0" u="none" strike="noStrike" kern="1200">
                <a:ln>
                  <a:noFill/>
                </a:ln>
                <a:solidFill>
                  <a:srgbClr val="DC2300"/>
                </a:solidFill>
                <a:latin typeface="Courier New" pitchFamily="49"/>
                <a:ea typeface="Andale Sans UI" pitchFamily="2"/>
                <a:cs typeface="Tahoma" pitchFamily="2"/>
              </a:rPr>
              <a:t>helloDone ? long startOfHello;</a:t>
            </a:r>
          </a:p>
        </p:txBody>
      </p:sp>
      <p:sp>
        <p:nvSpPr>
          <p:cNvPr id="16" name="TextBox 15"/>
          <p:cNvSpPr txBox="1"/>
          <p:nvPr/>
        </p:nvSpPr>
        <p:spPr>
          <a:xfrm>
            <a:off x="933792" y="3712637"/>
            <a:ext cx="241956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i="0" u="none" strike="noStrike" kern="1200">
                <a:ln>
                  <a:noFill/>
                </a:ln>
                <a:solidFill>
                  <a:srgbClr val="DC2300"/>
                </a:solidFill>
                <a:latin typeface="Courier New" pitchFamily="49"/>
                <a:ea typeface="Andale Sans UI" pitchFamily="2"/>
                <a:cs typeface="Tahoma" pitchFamily="2"/>
              </a:rPr>
              <a:t>helloDone ! startTime;</a:t>
            </a:r>
          </a:p>
        </p:txBody>
      </p:sp>
      <p:sp>
        <p:nvSpPr>
          <p:cNvPr id="17" name="TextBox 16"/>
          <p:cNvSpPr txBox="1"/>
          <p:nvPr/>
        </p:nvSpPr>
        <p:spPr>
          <a:xfrm>
            <a:off x="468312" y="4231037"/>
            <a:ext cx="327312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i="0" u="none" strike="noStrike" kern="1200">
                <a:ln>
                  <a:noFill/>
                </a:ln>
                <a:solidFill>
                  <a:srgbClr val="DC2300"/>
                </a:solidFill>
                <a:latin typeface="Courier New" pitchFamily="49"/>
                <a:ea typeface="Andale Sans UI" pitchFamily="2"/>
                <a:cs typeface="Tahoma" pitchFamily="2"/>
              </a:rPr>
              <a:t>helloDone ! System.nanoTime();</a:t>
            </a:r>
          </a:p>
        </p:txBody>
      </p:sp>
      <p:sp>
        <p:nvSpPr>
          <p:cNvPr id="18" name="TextBox 17"/>
          <p:cNvSpPr txBox="1"/>
          <p:nvPr/>
        </p:nvSpPr>
        <p:spPr>
          <a:xfrm>
            <a:off x="6404353" y="5134637"/>
            <a:ext cx="3059640" cy="273600"/>
          </a:xfrm>
          <a:prstGeom prst="rect">
            <a:avLst/>
          </a:prstGeom>
          <a:solidFill>
            <a:srgbClr val="CCFFFF"/>
          </a:solidFill>
          <a:ln w="0">
            <a:solidFill>
              <a:srgbClr val="000000"/>
            </a:solidFill>
            <a:prstDash val="solid"/>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400" b="1" i="0" u="none" strike="noStrike" kern="1200">
                <a:ln>
                  <a:noFill/>
                </a:ln>
                <a:solidFill>
                  <a:srgbClr val="DC2300"/>
                </a:solidFill>
                <a:latin typeface="Courier New" pitchFamily="49"/>
                <a:ea typeface="Andale Sans UI" pitchFamily="2"/>
                <a:cs typeface="Tahoma" pitchFamily="2"/>
              </a:rPr>
              <a:t>helloDone ? long endOfHello;</a:t>
            </a:r>
          </a:p>
        </p:txBody>
      </p:sp>
      <p:sp>
        <p:nvSpPr>
          <p:cNvPr id="19" name="Straight Connector 18"/>
          <p:cNvSpPr/>
          <p:nvPr/>
        </p:nvSpPr>
        <p:spPr>
          <a:xfrm>
            <a:off x="4806000" y="3172637"/>
            <a:ext cx="0" cy="3150000"/>
          </a:xfrm>
          <a:prstGeom prst="line">
            <a:avLst/>
          </a:prstGeom>
          <a:noFill/>
          <a:ln w="72000">
            <a:solidFill>
              <a:srgbClr val="999999"/>
            </a:solidFill>
            <a:prstDash val="solid"/>
          </a:ln>
        </p:spPr>
        <p:txBody>
          <a:bodyPr vert="horz" lIns="126000" tIns="81000" rIns="126000" bIns="81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endParaRPr lang="fr-FR" sz="1800" b="0" i="0" u="none" strike="noStrike" kern="1200">
              <a:ln>
                <a:noFill/>
              </a:ln>
              <a:latin typeface="Arial" pitchFamily="18"/>
              <a:ea typeface="Andale Sans UI" pitchFamily="2"/>
              <a:cs typeface="Tahoma" pitchFamily="2"/>
            </a:endParaRPr>
          </a:p>
        </p:txBody>
      </p:sp>
      <p:sp>
        <p:nvSpPr>
          <p:cNvPr id="20" name="Straight Connector 19"/>
          <p:cNvSpPr/>
          <p:nvPr/>
        </p:nvSpPr>
        <p:spPr>
          <a:xfrm flipH="1">
            <a:off x="3363912" y="3856037"/>
            <a:ext cx="14478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smtClean="0">
                <a:latin typeface="Arial" pitchFamily="18"/>
                <a:ea typeface="Andale Sans UI" pitchFamily="2"/>
                <a:cs typeface="Tahoma" pitchFamily="2"/>
              </a:rPr>
              <a:t>S</a:t>
            </a:r>
            <a:r>
              <a:rPr lang="fr-FR" sz="1600" b="0" i="0" u="none" strike="noStrike" kern="1200" smtClean="0">
                <a:ln>
                  <a:noFill/>
                </a:ln>
                <a:latin typeface="Arial" pitchFamily="18"/>
                <a:ea typeface="Andale Sans UI" pitchFamily="2"/>
                <a:cs typeface="Tahoma" pitchFamily="2"/>
              </a:rPr>
              <a:t>tart                        </a:t>
            </a:r>
          </a:p>
          <a:p>
            <a:pPr marL="0" marR="0" lvl="0" indent="0" algn="ctr" rtl="0" hangingPunct="0">
              <a:lnSpc>
                <a:spcPct val="100000"/>
              </a:lnSpc>
              <a:spcBef>
                <a:spcPts val="0"/>
              </a:spcBef>
              <a:spcAft>
                <a:spcPts val="0"/>
              </a:spcAft>
              <a:buNone/>
              <a:tabLst/>
            </a:pPr>
            <a:r>
              <a:rPr lang="fr-FR" sz="1600" smtClean="0">
                <a:latin typeface="Arial" pitchFamily="18"/>
                <a:ea typeface="Andale Sans UI" pitchFamily="2"/>
                <a:cs typeface="Tahoma" pitchFamily="2"/>
              </a:rPr>
              <a:t>t</a:t>
            </a:r>
            <a:r>
              <a:rPr lang="fr-FR" sz="1600" b="0" i="0" u="none" strike="noStrike" kern="1200" smtClean="0">
                <a:ln>
                  <a:noFill/>
                </a:ln>
                <a:latin typeface="Arial" pitchFamily="18"/>
                <a:ea typeface="Andale Sans UI" pitchFamily="2"/>
                <a:cs typeface="Tahoma" pitchFamily="2"/>
              </a:rPr>
              <a:t>ime                        </a:t>
            </a: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p:txBody>
      </p:sp>
      <p:sp>
        <p:nvSpPr>
          <p:cNvPr id="21" name="Straight Connector 20"/>
          <p:cNvSpPr/>
          <p:nvPr/>
        </p:nvSpPr>
        <p:spPr>
          <a:xfrm flipH="1">
            <a:off x="3744912" y="4389437"/>
            <a:ext cx="10668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smtClean="0">
                <a:latin typeface="Arial" pitchFamily="18"/>
                <a:ea typeface="Andale Sans UI" pitchFamily="2"/>
                <a:cs typeface="Tahoma" pitchFamily="2"/>
              </a:rPr>
              <a:t>End                   </a:t>
            </a:r>
          </a:p>
          <a:p>
            <a:pPr marL="0" marR="0" lvl="0" indent="0" algn="ctr" rtl="0" hangingPunct="0">
              <a:lnSpc>
                <a:spcPct val="100000"/>
              </a:lnSpc>
              <a:spcBef>
                <a:spcPts val="0"/>
              </a:spcBef>
              <a:spcAft>
                <a:spcPts val="0"/>
              </a:spcAft>
              <a:buNone/>
              <a:tabLst/>
            </a:pPr>
            <a:r>
              <a:rPr lang="fr-FR" sz="1600" smtClean="0">
                <a:latin typeface="Arial" pitchFamily="18"/>
                <a:ea typeface="Andale Sans UI" pitchFamily="2"/>
                <a:cs typeface="Tahoma" pitchFamily="2"/>
              </a:rPr>
              <a:t>time                  </a:t>
            </a:r>
            <a:endParaRPr lang="fr-FR" sz="1200" smtClean="0">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smtClean="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p:txBody>
      </p:sp>
      <p:sp>
        <p:nvSpPr>
          <p:cNvPr id="24" name="TextBox 23"/>
          <p:cNvSpPr txBox="1"/>
          <p:nvPr/>
        </p:nvSpPr>
        <p:spPr>
          <a:xfrm>
            <a:off x="4583112" y="3100019"/>
            <a:ext cx="1704960" cy="603618"/>
          </a:xfrm>
          <a:prstGeom prst="rect">
            <a:avLst/>
          </a:prstGeom>
          <a:noFill/>
          <a:ln>
            <a:noFill/>
          </a:ln>
        </p:spPr>
        <p:txBody>
          <a:bodyPr vert="horz" lIns="36000" tIns="36000" rIns="36000" bIns="36000" anchor="ctr"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800" b="1" i="1" u="none" strike="noStrike" kern="1200" err="1" smtClean="0">
                <a:ln>
                  <a:noFill/>
                </a:ln>
                <a:latin typeface="Arial" pitchFamily="18"/>
                <a:ea typeface="Andale Sans UI" pitchFamily="2"/>
                <a:cs typeface="Tahoma" pitchFamily="2"/>
              </a:rPr>
              <a:t>helloDone</a:t>
            </a:r>
            <a:endParaRPr lang="fr-FR" sz="1800" b="1" i="1" u="none" strike="noStrike" kern="1200" smtClean="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r>
              <a:rPr lang="fr-FR" b="1" i="1" err="1" smtClean="0">
                <a:latin typeface="Arial" pitchFamily="18"/>
                <a:ea typeface="Andale Sans UI" pitchFamily="2"/>
                <a:cs typeface="Tahoma" pitchFamily="2"/>
              </a:rPr>
              <a:t>channel</a:t>
            </a:r>
            <a:endParaRPr lang="fr-FR" sz="1800" b="1" i="1" u="none" strike="noStrike" kern="1200">
              <a:ln>
                <a:noFill/>
              </a:ln>
              <a:latin typeface="Arial" pitchFamily="18"/>
              <a:ea typeface="Andale Sans UI" pitchFamily="2"/>
              <a:cs typeface="Tahoma" pitchFamily="2"/>
            </a:endParaRPr>
          </a:p>
        </p:txBody>
      </p:sp>
      <p:sp>
        <p:nvSpPr>
          <p:cNvPr id="25" name="Straight Connector 24"/>
          <p:cNvSpPr/>
          <p:nvPr/>
        </p:nvSpPr>
        <p:spPr>
          <a:xfrm flipH="1">
            <a:off x="4811712" y="4694237"/>
            <a:ext cx="15240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smtClean="0">
                <a:latin typeface="Arial" pitchFamily="18"/>
                <a:ea typeface="Andale Sans UI" pitchFamily="2"/>
                <a:cs typeface="Tahoma" pitchFamily="2"/>
              </a:rPr>
              <a:t>S</a:t>
            </a:r>
            <a:r>
              <a:rPr lang="fr-FR" sz="1600" b="0" i="0" u="none" strike="noStrike" kern="1200" smtClean="0">
                <a:ln>
                  <a:noFill/>
                </a:ln>
                <a:latin typeface="Arial" pitchFamily="18"/>
                <a:ea typeface="Andale Sans UI" pitchFamily="2"/>
                <a:cs typeface="Tahoma" pitchFamily="2"/>
              </a:rPr>
              <a:t>tart                        </a:t>
            </a:r>
          </a:p>
          <a:p>
            <a:pPr marL="0" marR="0" lvl="0" indent="0" algn="ctr" rtl="0" hangingPunct="0">
              <a:lnSpc>
                <a:spcPct val="100000"/>
              </a:lnSpc>
              <a:spcBef>
                <a:spcPts val="0"/>
              </a:spcBef>
              <a:spcAft>
                <a:spcPts val="0"/>
              </a:spcAft>
              <a:buNone/>
              <a:tabLst/>
            </a:pPr>
            <a:r>
              <a:rPr lang="fr-FR" sz="1600" smtClean="0">
                <a:latin typeface="Arial" pitchFamily="18"/>
                <a:ea typeface="Andale Sans UI" pitchFamily="2"/>
                <a:cs typeface="Tahoma" pitchFamily="2"/>
              </a:rPr>
              <a:t>t</a:t>
            </a:r>
            <a:r>
              <a:rPr lang="fr-FR" sz="1600" b="0" i="0" u="none" strike="noStrike" kern="1200" smtClean="0">
                <a:ln>
                  <a:noFill/>
                </a:ln>
                <a:latin typeface="Arial" pitchFamily="18"/>
                <a:ea typeface="Andale Sans UI" pitchFamily="2"/>
                <a:cs typeface="Tahoma" pitchFamily="2"/>
              </a:rPr>
              <a:t>ime                        </a:t>
            </a: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p:txBody>
      </p:sp>
      <p:sp>
        <p:nvSpPr>
          <p:cNvPr id="26" name="Straight Connector 25"/>
          <p:cNvSpPr/>
          <p:nvPr/>
        </p:nvSpPr>
        <p:spPr>
          <a:xfrm flipH="1">
            <a:off x="4811712" y="5303837"/>
            <a:ext cx="1600200" cy="0"/>
          </a:xfrm>
          <a:prstGeom prst="line">
            <a:avLst/>
          </a:prstGeom>
          <a:noFill/>
          <a:ln w="72000">
            <a:solidFill>
              <a:srgbClr val="0000FF"/>
            </a:solidFill>
            <a:prstDash val="solid"/>
            <a:headEnd type="arrow"/>
            <a:tailEnd type="arrow"/>
          </a:ln>
        </p:spPr>
        <p:txBody>
          <a:bodyPr vert="horz" lIns="72000" tIns="72000" rIns="72000" bIns="72000" anchor="ctr" anchorCtr="1"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0">
              <a:lnSpc>
                <a:spcPct val="100000"/>
              </a:lnSpc>
              <a:spcBef>
                <a:spcPts val="0"/>
              </a:spcBef>
              <a:spcAft>
                <a:spcPts val="0"/>
              </a:spcAft>
              <a:buNone/>
              <a:tabLst/>
            </a:pPr>
            <a:r>
              <a:rPr lang="fr-FR" sz="1600" smtClean="0">
                <a:latin typeface="Arial" pitchFamily="18"/>
                <a:ea typeface="Andale Sans UI" pitchFamily="2"/>
                <a:cs typeface="Tahoma" pitchFamily="2"/>
              </a:rPr>
              <a:t>End                           </a:t>
            </a:r>
          </a:p>
          <a:p>
            <a:pPr marL="0" marR="0" lvl="0" indent="0" algn="ctr" rtl="0" hangingPunct="0">
              <a:lnSpc>
                <a:spcPct val="100000"/>
              </a:lnSpc>
              <a:spcBef>
                <a:spcPts val="0"/>
              </a:spcBef>
              <a:spcAft>
                <a:spcPts val="0"/>
              </a:spcAft>
              <a:buNone/>
              <a:tabLst/>
            </a:pPr>
            <a:r>
              <a:rPr lang="fr-FR" sz="1600" smtClean="0">
                <a:latin typeface="Arial" pitchFamily="18"/>
                <a:ea typeface="Andale Sans UI" pitchFamily="2"/>
                <a:cs typeface="Tahoma" pitchFamily="2"/>
              </a:rPr>
              <a:t>time                          </a:t>
            </a:r>
            <a:endParaRPr lang="fr-FR" sz="1200" smtClean="0">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smtClean="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a:p>
            <a:pPr marL="0" marR="0" lvl="0" indent="0" algn="ctr" rtl="0" hangingPunct="0">
              <a:lnSpc>
                <a:spcPct val="100000"/>
              </a:lnSpc>
              <a:spcBef>
                <a:spcPts val="0"/>
              </a:spcBef>
              <a:spcAft>
                <a:spcPts val="0"/>
              </a:spcAft>
              <a:buNone/>
              <a:tabLst/>
            </a:pPr>
            <a:endParaRPr lang="fr-FR" sz="1200" b="0" i="0" u="none" strike="noStrike" kern="1200">
              <a:ln>
                <a:noFill/>
              </a:ln>
              <a:latin typeface="Arial" pitchFamily="18"/>
              <a:ea typeface="Andale Sans UI" pitchFamily="2"/>
              <a:cs typeface="Tahoma" pitchFamily="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539750" y="2770188"/>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Parallelism in Ateji PX:</a:t>
            </a:r>
            <a:br>
              <a:rPr lang="en-US" noProof="0" smtClean="0"/>
            </a:br>
            <a:r>
              <a:rPr lang="en-US" noProof="0" smtClean="0"/>
              <a:t>Sets and Reductions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Programming with Sets: Reductions</a:t>
            </a:r>
          </a:p>
        </p:txBody>
      </p:sp>
      <p:sp>
        <p:nvSpPr>
          <p:cNvPr id="49155" name="Rectangle 2"/>
          <p:cNvSpPr>
            <a:spLocks noGrp="1" noChangeArrowheads="1"/>
          </p:cNvSpPr>
          <p:nvPr>
            <p:ph type="body" idx="1"/>
          </p:nvPr>
        </p:nvSpPr>
        <p:spPr>
          <a:xfrm>
            <a:off x="503238" y="1552575"/>
            <a:ext cx="9070975" cy="528637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An everyday concept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What was the largest transaction of the day?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What was the average order size?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What was the total value of transactions over $x?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Common thread: a single result is calculated from a set of values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set must be </a:t>
            </a:r>
            <a:r>
              <a:rPr lang="en-US" b="1" i="1" noProof="0" smtClean="0"/>
              <a:t>reduced</a:t>
            </a:r>
            <a:r>
              <a:rPr lang="en-US" noProof="0" smtClean="0"/>
              <a:t> to the required result</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What is needed?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An initial set of values, described by a </a:t>
            </a:r>
            <a:r>
              <a:rPr lang="en-US" b="1" i="1" noProof="0" smtClean="0"/>
              <a:t>comprehension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 binary associative operator (e.g., +, *, min, max,...), called a </a:t>
            </a:r>
            <a:r>
              <a:rPr lang="en-US" b="1" i="1" noProof="0" smtClean="0"/>
              <a:t>monoid</a:t>
            </a:r>
            <a:r>
              <a:rPr lang="en-US" noProof="0" smtClean="0"/>
              <a:t>, which produces a result from two operands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The set of all “i” such that...</a:t>
            </a:r>
          </a:p>
        </p:txBody>
      </p:sp>
      <p:sp>
        <p:nvSpPr>
          <p:cNvPr id="50179"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Criteria defining a set (comprehension)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All integers x between 0 et N-1 that are multiples of 3</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 x | x</a:t>
            </a:r>
            <a:r>
              <a:rPr lang="en-US" noProof="0" smtClean="0">
                <a:sym typeface="Symbol"/>
              </a:rPr>
              <a:t></a:t>
            </a:r>
            <a:r>
              <a:rPr lang="en-US" noProof="0" smtClean="0">
                <a:latin typeface="Cambria Math"/>
                <a:ea typeface="Cambria Math"/>
                <a:sym typeface="Symbol"/>
              </a:rPr>
              <a:t>ℕ</a:t>
            </a:r>
            <a:r>
              <a:rPr lang="en-US" b="1" noProof="0" smtClean="0"/>
              <a:t>, </a:t>
            </a:r>
            <a:r>
              <a:rPr lang="en-US" noProof="0" smtClean="0"/>
              <a:t>0 </a:t>
            </a:r>
            <a:r>
              <a:rPr lang="en-US" noProof="0" smtClean="0">
                <a:cs typeface="Arial" charset="0"/>
              </a:rPr>
              <a:t>≤ x &lt; N, x modulo 3 = 0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Comprehension in Ateji PX</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‘For’ loop notation to generate the set elements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Ability to filter the generated values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Multiple generated indices, local variables</a:t>
            </a:r>
          </a:p>
        </p:txBody>
      </p:sp>
      <p:sp>
        <p:nvSpPr>
          <p:cNvPr id="50180" name="AutoShape 3"/>
          <p:cNvSpPr>
            <a:spLocks noChangeArrowheads="1"/>
          </p:cNvSpPr>
          <p:nvPr/>
        </p:nvSpPr>
        <p:spPr bwMode="auto">
          <a:xfrm>
            <a:off x="539750" y="5148264"/>
            <a:ext cx="8999538" cy="1908174"/>
          </a:xfrm>
          <a:prstGeom prst="roundRect">
            <a:avLst>
              <a:gd name="adj" fmla="val 74"/>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i="1" smtClean="0">
                <a:solidFill>
                  <a:srgbClr val="000000"/>
                </a:solidFill>
                <a:latin typeface="Courier New" pitchFamily="49" charset="0"/>
              </a:rPr>
              <a:t>// all integers 'i‘ from 0 to I-1</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b="1" smtClean="0">
                <a:solidFill>
                  <a:srgbClr val="DC2300"/>
                </a:solidFill>
                <a:latin typeface="Courier New" pitchFamily="49" charset="0"/>
              </a:rPr>
              <a:t>for (long i : I) i</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i="1" smtClean="0">
                <a:solidFill>
                  <a:srgbClr val="000000"/>
                </a:solidFill>
                <a:latin typeface="Courier New" pitchFamily="49" charset="0"/>
              </a:rPr>
              <a:t>// all integers 'i‘ from 10 to 31</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b="1" smtClean="0">
                <a:solidFill>
                  <a:srgbClr val="000000"/>
                </a:solidFill>
                <a:latin typeface="Courier New" pitchFamily="49" charset="0"/>
              </a:rPr>
              <a:t>for (long i : </a:t>
            </a:r>
            <a:r>
              <a:rPr lang="en-US" sz="1600" b="1" smtClean="0">
                <a:solidFill>
                  <a:srgbClr val="DC2300"/>
                </a:solidFill>
                <a:latin typeface="Courier New" pitchFamily="49" charset="0"/>
              </a:rPr>
              <a:t>10 .. 31</a:t>
            </a:r>
            <a:r>
              <a:rPr lang="en-US" sz="1600" b="1" smtClean="0">
                <a:solidFill>
                  <a:srgbClr val="000000"/>
                </a:solidFill>
                <a:latin typeface="Courier New" pitchFamily="49" charset="0"/>
              </a:rPr>
              <a:t>) i</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i="1" smtClean="0">
                <a:solidFill>
                  <a:srgbClr val="000000"/>
                </a:solidFill>
                <a:latin typeface="Courier New" pitchFamily="49" charset="0"/>
              </a:rPr>
              <a:t>// all integers 'i‘ from 10 to 31 that are divisible by 3</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b="1" smtClean="0">
                <a:solidFill>
                  <a:srgbClr val="000000"/>
                </a:solidFill>
                <a:latin typeface="Courier New" pitchFamily="49" charset="0"/>
              </a:rPr>
              <a:t>for (long i : 10 .. 31, </a:t>
            </a:r>
            <a:r>
              <a:rPr lang="en-US" sz="1600" b="1" smtClean="0">
                <a:solidFill>
                  <a:srgbClr val="DC2300"/>
                </a:solidFill>
                <a:latin typeface="Courier New" pitchFamily="49" charset="0"/>
              </a:rPr>
              <a:t>if (i % 3 == 0)</a:t>
            </a:r>
            <a:r>
              <a:rPr lang="en-US" sz="1600" b="1" smtClean="0">
                <a:solidFill>
                  <a:srgbClr val="000000"/>
                </a:solidFill>
                <a:latin typeface="Courier New" pitchFamily="49" charset="0"/>
              </a:rPr>
              <a:t>) i</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i="1" smtClean="0">
                <a:solidFill>
                  <a:srgbClr val="000000"/>
                </a:solidFill>
                <a:latin typeface="Courier New" pitchFamily="49" charset="0"/>
              </a:rPr>
              <a:t>// all even products of two integers between 1 and N</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b="1" smtClean="0">
                <a:solidFill>
                  <a:srgbClr val="000000"/>
                </a:solidFill>
                <a:latin typeface="Courier New" pitchFamily="49" charset="0"/>
              </a:rPr>
              <a:t>for (long i : 1 .. N, long j : 1 .. N, </a:t>
            </a:r>
            <a:r>
              <a:rPr lang="en-US" sz="1600" b="1" smtClean="0">
                <a:solidFill>
                  <a:srgbClr val="DC2300"/>
                </a:solidFill>
                <a:latin typeface="Courier New" pitchFamily="49" charset="0"/>
              </a:rPr>
              <a:t>long ij = i*j</a:t>
            </a:r>
            <a:r>
              <a:rPr lang="en-US" sz="1600" b="1" smtClean="0">
                <a:solidFill>
                  <a:srgbClr val="000000"/>
                </a:solidFill>
                <a:latin typeface="Courier New" pitchFamily="49" charset="0"/>
              </a:rPr>
              <a:t>, if (</a:t>
            </a:r>
            <a:r>
              <a:rPr lang="en-US" sz="1600" b="1" smtClean="0">
                <a:solidFill>
                  <a:srgbClr val="DC2300"/>
                </a:solidFill>
                <a:latin typeface="Courier New" pitchFamily="49" charset="0"/>
              </a:rPr>
              <a:t>ij</a:t>
            </a:r>
            <a:r>
              <a:rPr lang="en-US" sz="1600" b="1" smtClean="0">
                <a:solidFill>
                  <a:srgbClr val="000000"/>
                </a:solidFill>
                <a:latin typeface="Courier New" pitchFamily="49" charset="0"/>
              </a:rPr>
              <a:t>%2 == 0)) </a:t>
            </a:r>
            <a:r>
              <a:rPr lang="en-US" sz="1600" b="1" smtClean="0">
                <a:solidFill>
                  <a:srgbClr val="DC2300"/>
                </a:solidFill>
                <a:latin typeface="Courier New" pitchFamily="49" charset="0"/>
              </a:rPr>
              <a:t>ij</a:t>
            </a:r>
            <a:r>
              <a:rPr lang="en-US" sz="1600" b="1" smtClean="0">
                <a:solidFill>
                  <a:srgbClr val="000000"/>
                </a:solidFill>
                <a:latin typeface="Courier New" pitchFamily="49" charset="0"/>
              </a:rPr>
              <a:t> </a:t>
            </a:r>
            <a:endParaRPr lang="en-US" sz="16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Notation for arithmetic reductions</a:t>
            </a:r>
          </a:p>
        </p:txBody>
      </p:sp>
      <p:sp>
        <p:nvSpPr>
          <p:cNvPr id="51203"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backquote, monoid operator and comprehension</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r>
              <a:rPr lang="en-US" noProof="0" smtClean="0"/>
              <a:t/>
            </a:r>
            <a:br>
              <a:rPr lang="en-US" noProof="0" smtClean="0"/>
            </a:br>
            <a:endParaRPr lang="en-US" noProof="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t>
            </a:r>
            <a:r>
              <a:rPr lang="en-US" noProof="0" smtClean="0">
                <a:solidFill>
                  <a:srgbClr val="B80047"/>
                </a:solidFill>
              </a:rPr>
              <a:t>||</a:t>
            </a:r>
            <a:r>
              <a:rPr lang="en-US" noProof="0" smtClean="0"/>
              <a:t>' parallelizes processing</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smtClean="0"/>
          </a:p>
        </p:txBody>
      </p:sp>
      <p:sp>
        <p:nvSpPr>
          <p:cNvPr id="51204" name="AutoShape 3"/>
          <p:cNvSpPr>
            <a:spLocks noChangeArrowheads="1"/>
          </p:cNvSpPr>
          <p:nvPr/>
        </p:nvSpPr>
        <p:spPr bwMode="auto">
          <a:xfrm>
            <a:off x="900113" y="2160588"/>
            <a:ext cx="7340599" cy="1079500"/>
          </a:xfrm>
          <a:prstGeom prst="roundRect">
            <a:avLst>
              <a:gd name="adj" fmla="val 144"/>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b="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i="1" dirty="0" smtClean="0">
                <a:solidFill>
                  <a:srgbClr val="000000"/>
                </a:solidFill>
                <a:latin typeface="Courier New" pitchFamily="49" charset="0"/>
              </a:rPr>
              <a:t> // sum of all integers '</a:t>
            </a:r>
            <a:r>
              <a:rPr lang="en-US" sz="1600" i="1" dirty="0" err="1" smtClean="0">
                <a:solidFill>
                  <a:srgbClr val="000000"/>
                </a:solidFill>
                <a:latin typeface="Courier New" pitchFamily="49" charset="0"/>
              </a:rPr>
              <a:t>i</a:t>
            </a:r>
            <a:r>
              <a:rPr lang="en-US" sz="1600" i="1" dirty="0" smtClean="0">
                <a:solidFill>
                  <a:srgbClr val="000000"/>
                </a:solidFill>
                <a:latin typeface="Courier New" pitchFamily="49" charset="0"/>
              </a:rPr>
              <a:t>‘ from 10 to 31 divisible par 3</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long sum = </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for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i</a:t>
            </a:r>
            <a:r>
              <a:rPr lang="en-US" sz="1600" b="1" dirty="0" smtClean="0">
                <a:solidFill>
                  <a:srgbClr val="000000"/>
                </a:solidFill>
                <a:latin typeface="Courier New" pitchFamily="49" charset="0"/>
              </a:rPr>
              <a:t> : 10 .. 31, if (</a:t>
            </a:r>
            <a:r>
              <a:rPr lang="en-US" sz="1600" b="1" dirty="0" err="1" smtClean="0">
                <a:solidFill>
                  <a:srgbClr val="000000"/>
                </a:solidFill>
                <a:latin typeface="Courier New" pitchFamily="49" charset="0"/>
              </a:rPr>
              <a:t>i</a:t>
            </a:r>
            <a:r>
              <a:rPr lang="en-US" sz="1600" b="1" dirty="0" smtClean="0">
                <a:solidFill>
                  <a:srgbClr val="000000"/>
                </a:solidFill>
                <a:latin typeface="Courier New" pitchFamily="49" charset="0"/>
              </a:rPr>
              <a:t> % 3 == 0)) </a:t>
            </a:r>
            <a:r>
              <a:rPr lang="en-US" sz="1600" b="1" dirty="0" err="1" smtClean="0">
                <a:solidFill>
                  <a:srgbClr val="000000"/>
                </a:solidFill>
                <a:latin typeface="Courier New" pitchFamily="49" charset="0"/>
              </a:rPr>
              <a:t>i</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51205" name="AutoShape 4"/>
          <p:cNvSpPr>
            <a:spLocks noChangeArrowheads="1"/>
          </p:cNvSpPr>
          <p:nvPr/>
        </p:nvSpPr>
        <p:spPr bwMode="auto">
          <a:xfrm>
            <a:off x="900113" y="4679950"/>
            <a:ext cx="7340599" cy="1079500"/>
          </a:xfrm>
          <a:prstGeom prst="roundRect">
            <a:avLst>
              <a:gd name="adj" fmla="val 144"/>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b="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i="1" dirty="0" smtClean="0">
                <a:solidFill>
                  <a:srgbClr val="000000"/>
                </a:solidFill>
                <a:latin typeface="Courier New" pitchFamily="49" charset="0"/>
              </a:rPr>
              <a:t> // sum of all integers '</a:t>
            </a:r>
            <a:r>
              <a:rPr lang="en-US" sz="1600" i="1" dirty="0" err="1" smtClean="0">
                <a:solidFill>
                  <a:srgbClr val="000000"/>
                </a:solidFill>
                <a:latin typeface="Courier New" pitchFamily="49" charset="0"/>
              </a:rPr>
              <a:t>i</a:t>
            </a:r>
            <a:r>
              <a:rPr lang="en-US" sz="1600" i="1" dirty="0" smtClean="0">
                <a:solidFill>
                  <a:srgbClr val="000000"/>
                </a:solidFill>
                <a:latin typeface="Courier New" pitchFamily="49" charset="0"/>
              </a:rPr>
              <a:t>‘ from 10 to 31 divisible par 3</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long sum = </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for</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i</a:t>
            </a:r>
            <a:r>
              <a:rPr lang="en-US" sz="1600" b="1" dirty="0" smtClean="0">
                <a:solidFill>
                  <a:srgbClr val="000000"/>
                </a:solidFill>
                <a:latin typeface="Courier New" pitchFamily="49" charset="0"/>
              </a:rPr>
              <a:t> : 10 .. 31, if (</a:t>
            </a:r>
            <a:r>
              <a:rPr lang="en-US" sz="1600" b="1" dirty="0" err="1" smtClean="0">
                <a:solidFill>
                  <a:srgbClr val="000000"/>
                </a:solidFill>
                <a:latin typeface="Courier New" pitchFamily="49" charset="0"/>
              </a:rPr>
              <a:t>i</a:t>
            </a:r>
            <a:r>
              <a:rPr lang="en-US" sz="1600" b="1" dirty="0" smtClean="0">
                <a:solidFill>
                  <a:srgbClr val="000000"/>
                </a:solidFill>
                <a:latin typeface="Courier New" pitchFamily="49" charset="0"/>
              </a:rPr>
              <a:t> % 3 == 0)) </a:t>
            </a:r>
            <a:r>
              <a:rPr lang="en-US" sz="1600" b="1" dirty="0" err="1" smtClean="0">
                <a:solidFill>
                  <a:srgbClr val="000000"/>
                </a:solidFill>
                <a:latin typeface="Courier New" pitchFamily="49" charset="0"/>
              </a:rPr>
              <a:t>i</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Monoids available in Ateji PX</a:t>
            </a:r>
          </a:p>
        </p:txBody>
      </p:sp>
      <p:sp>
        <p:nvSpPr>
          <p:cNvPr id="52227" name="Rectangle 2"/>
          <p:cNvSpPr>
            <a:spLocks noGrp="1" noChangeArrowheads="1"/>
          </p:cNvSpPr>
          <p:nvPr>
            <p:ph type="body" idx="1"/>
          </p:nvPr>
        </p:nvSpPr>
        <p:spPr>
          <a:xfrm>
            <a:off x="503238" y="1552575"/>
            <a:ext cx="9070975" cy="493077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All binary associative operators in Java</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 |, &amp;,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Ateji PX provides several monoids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err="1" smtClean="0">
                <a:latin typeface="Courier New" pitchFamily="49" charset="0"/>
                <a:cs typeface="Courier New" pitchFamily="49" charset="0"/>
              </a:rPr>
              <a:t>Monoids.min</a:t>
            </a:r>
            <a:r>
              <a:rPr lang="en-US" noProof="0" dirty="0" smtClean="0">
                <a:latin typeface="Courier New" pitchFamily="49" charset="0"/>
                <a:cs typeface="Courier New" pitchFamily="49" charset="0"/>
              </a:rPr>
              <a:t>(), </a:t>
            </a:r>
            <a:r>
              <a:rPr lang="en-US" noProof="0" dirty="0" err="1" smtClean="0">
                <a:latin typeface="Courier New" pitchFamily="49" charset="0"/>
                <a:cs typeface="Courier New" pitchFamily="49" charset="0"/>
              </a:rPr>
              <a:t>Monoids.max</a:t>
            </a:r>
            <a:r>
              <a:rPr lang="en-US" noProof="0" dirty="0" smtClean="0">
                <a:latin typeface="Courier New" pitchFamily="49" charset="0"/>
                <a:cs typeface="Courier New" pitchFamily="49" charset="0"/>
              </a:rPr>
              <a:t>(), </a:t>
            </a:r>
            <a:r>
              <a:rPr lang="en-US" noProof="0" dirty="0" err="1" smtClean="0">
                <a:latin typeface="Courier New" pitchFamily="49" charset="0"/>
                <a:cs typeface="Courier New" pitchFamily="49" charset="0"/>
              </a:rPr>
              <a:t>Monoids.hashSet</a:t>
            </a:r>
            <a:r>
              <a:rPr lang="en-US" noProof="0" dirty="0" smtClean="0">
                <a:latin typeface="Courier New" pitchFamily="49" charset="0"/>
                <a:cs typeface="Courier New" pitchFamily="49" charset="0"/>
              </a:rPr>
              <a:t>(),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Programmers can define their own monoids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solidFill>
                  <a:srgbClr val="B80047"/>
                </a:solidFill>
              </a:rPr>
              <a:t>Ateji PX Samples</a:t>
            </a:r>
            <a:r>
              <a:rPr lang="en-US" noProof="0" dirty="0" smtClean="0"/>
              <a:t> &gt; </a:t>
            </a:r>
            <a:r>
              <a:rPr lang="en-US" b="1" noProof="0" dirty="0" err="1" smtClean="0">
                <a:solidFill>
                  <a:srgbClr val="B80047"/>
                </a:solidFill>
                <a:latin typeface="Courier New" pitchFamily="49" charset="0"/>
              </a:rPr>
              <a:t>com.ateji.px.comprehension</a:t>
            </a:r>
            <a:endParaRPr lang="en-US" b="1" noProof="0" dirty="0" smtClean="0">
              <a:solidFill>
                <a:srgbClr val="B80047"/>
              </a:solidFill>
              <a:latin typeface="Courier New" pitchFamily="49" charset="0"/>
            </a:endParaRPr>
          </a:p>
        </p:txBody>
      </p:sp>
      <p:sp>
        <p:nvSpPr>
          <p:cNvPr id="52228" name="AutoShape 3"/>
          <p:cNvSpPr>
            <a:spLocks noChangeArrowheads="1"/>
          </p:cNvSpPr>
          <p:nvPr/>
        </p:nvSpPr>
        <p:spPr bwMode="auto">
          <a:xfrm>
            <a:off x="830262" y="2662238"/>
            <a:ext cx="8401049" cy="1439862"/>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smtClean="0">
                <a:solidFill>
                  <a:srgbClr val="000000"/>
                </a:solidFill>
                <a:latin typeface="Courier New" pitchFamily="49" charset="0"/>
              </a:rPr>
              <a:t> final int N = 100;</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smtClean="0">
                <a:solidFill>
                  <a:srgbClr val="000000"/>
                </a:solidFill>
                <a:latin typeface="Courier New" pitchFamily="49" charset="0"/>
              </a:rPr>
              <a:t> int[] table[N] = .....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i="1"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i="1" smtClean="0">
                <a:solidFill>
                  <a:srgbClr val="000000"/>
                </a:solidFill>
                <a:latin typeface="Courier New" pitchFamily="49" charset="0"/>
              </a:rPr>
              <a:t> // check whether 'table‘ contains a multiple of 129</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smtClean="0">
                <a:solidFill>
                  <a:srgbClr val="000000"/>
                </a:solidFill>
                <a:latin typeface="Courier New" pitchFamily="49" charset="0"/>
              </a:rPr>
              <a:t> boolean multipleDe129 = </a:t>
            </a:r>
            <a:r>
              <a:rPr lang="en-US" sz="1600" b="1" smtClean="0">
                <a:solidFill>
                  <a:srgbClr val="DC2300"/>
                </a:solidFill>
                <a:latin typeface="Courier New" pitchFamily="49" charset="0"/>
              </a:rPr>
              <a:t>`|</a:t>
            </a:r>
            <a:r>
              <a:rPr lang="en-US" sz="1600" b="1" smtClean="0">
                <a:solidFill>
                  <a:srgbClr val="000000"/>
                </a:solidFill>
                <a:latin typeface="Courier New" pitchFamily="49" charset="0"/>
              </a:rPr>
              <a:t> </a:t>
            </a:r>
            <a:r>
              <a:rPr lang="en-US" sz="1600" b="1" smtClean="0">
                <a:solidFill>
                  <a:srgbClr val="DC2300"/>
                </a:solidFill>
                <a:latin typeface="Courier New" pitchFamily="49" charset="0"/>
              </a:rPr>
              <a:t>for||</a:t>
            </a:r>
            <a:r>
              <a:rPr lang="en-US" sz="1600" b="1" smtClean="0">
                <a:solidFill>
                  <a:srgbClr val="000000"/>
                </a:solidFill>
                <a:latin typeface="Courier New" pitchFamily="49" charset="0"/>
              </a:rPr>
              <a:t> (int i : N) </a:t>
            </a:r>
            <a:r>
              <a:rPr lang="en-US" sz="1600" b="1" smtClean="0">
                <a:solidFill>
                  <a:srgbClr val="DC2300"/>
                </a:solidFill>
                <a:latin typeface="Courier New" pitchFamily="49" charset="0"/>
              </a:rPr>
              <a:t>(table[i]%129 == 0)</a:t>
            </a:r>
            <a:r>
              <a:rPr lang="en-US" sz="1600" b="1" smtClean="0">
                <a:solidFill>
                  <a:srgbClr val="000000"/>
                </a:solidFill>
                <a:latin typeface="Courier New" pitchFamily="49" charset="0"/>
              </a:rPr>
              <a:t>;</a:t>
            </a:r>
            <a:endParaRPr lang="en-US" sz="1600" b="1">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Application of</a:t>
            </a:r>
            <a:r>
              <a:rPr lang="en-US" dirty="0" smtClean="0"/>
              <a:t> arithmetic reductions</a:t>
            </a:r>
            <a:endParaRPr lang="en-US" noProof="0" dirty="0" smtClean="0"/>
          </a:p>
        </p:txBody>
      </p:sp>
      <p:sp>
        <p:nvSpPr>
          <p:cNvPr id="53251"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Compute the average value of an array</a:t>
            </a:r>
          </a:p>
          <a:p>
            <a:pPr marL="431800" indent="-323850" eaLnBrk="1">
              <a:buClr>
                <a:srgbClr val="B80047"/>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Compute the average value of a matrix</a:t>
            </a:r>
          </a:p>
        </p:txBody>
      </p:sp>
      <p:sp>
        <p:nvSpPr>
          <p:cNvPr id="53252" name="AutoShape 3"/>
          <p:cNvSpPr>
            <a:spLocks noChangeArrowheads="1"/>
          </p:cNvSpPr>
          <p:nvPr/>
        </p:nvSpPr>
        <p:spPr bwMode="auto">
          <a:xfrm>
            <a:off x="900113" y="2160588"/>
            <a:ext cx="8099425" cy="1439862"/>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final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N = 100;</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double[] array[N] = .....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i="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i="1" dirty="0" smtClean="0">
                <a:solidFill>
                  <a:srgbClr val="000000"/>
                </a:solidFill>
                <a:latin typeface="Courier New" pitchFamily="49" charset="0"/>
              </a:rPr>
              <a:t>// compute the average of ‘array' : parallel sum of all elements</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i="1" dirty="0" smtClean="0">
                <a:solidFill>
                  <a:srgbClr val="000000"/>
                </a:solidFill>
                <a:latin typeface="Courier New" pitchFamily="49" charset="0"/>
              </a:rPr>
              <a:t>// then divide by the number of elements</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double average = (</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for||</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i : N) </a:t>
            </a:r>
            <a:r>
              <a:rPr lang="en-US" sz="1600" b="1" dirty="0" smtClean="0">
                <a:solidFill>
                  <a:srgbClr val="DC2300"/>
                </a:solidFill>
                <a:latin typeface="Courier New" pitchFamily="49" charset="0"/>
              </a:rPr>
              <a:t>array[i]</a:t>
            </a:r>
            <a:r>
              <a:rPr lang="en-US" sz="1600" b="1" dirty="0" smtClean="0">
                <a:solidFill>
                  <a:srgbClr val="000000"/>
                </a:solidFill>
                <a:latin typeface="Courier New" pitchFamily="49" charset="0"/>
              </a:rPr>
              <a:t>) / N;</a:t>
            </a:r>
            <a:endParaRPr lang="en-US" sz="1600" b="1" dirty="0">
              <a:solidFill>
                <a:srgbClr val="000000"/>
              </a:solidFill>
              <a:latin typeface="Courier New" pitchFamily="49" charset="0"/>
            </a:endParaRPr>
          </a:p>
        </p:txBody>
      </p:sp>
      <p:sp>
        <p:nvSpPr>
          <p:cNvPr id="53253" name="AutoShape 4"/>
          <p:cNvSpPr>
            <a:spLocks noChangeArrowheads="1"/>
          </p:cNvSpPr>
          <p:nvPr/>
        </p:nvSpPr>
        <p:spPr bwMode="auto">
          <a:xfrm>
            <a:off x="900113" y="4859338"/>
            <a:ext cx="8099425" cy="1979612"/>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final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M = 200;</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final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N = 100;</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double[][] matrix[M][N] = .....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600" i="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i="1" dirty="0" smtClean="0">
                <a:solidFill>
                  <a:srgbClr val="000000"/>
                </a:solidFill>
                <a:latin typeface="Courier New" pitchFamily="49" charset="0"/>
              </a:rPr>
              <a:t>// compute the average value of 'matrix'</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i="1" dirty="0" smtClean="0">
                <a:solidFill>
                  <a:srgbClr val="000000"/>
                </a:solidFill>
                <a:latin typeface="Courier New" pitchFamily="49" charset="0"/>
              </a:rPr>
              <a:t>// using a parallel comprehension with two iterators</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double average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for||</a:t>
            </a:r>
            <a:r>
              <a:rPr lang="en-US" sz="1600" b="1" dirty="0" smtClean="0">
                <a:solidFill>
                  <a:srgbClr val="000000"/>
                </a:solidFill>
                <a:latin typeface="Courier New" pitchFamily="49" charset="0"/>
              </a:rPr>
              <a:t> (</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i : M, </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j : N</a:t>
            </a: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matrix[i][j]</a:t>
            </a:r>
            <a:r>
              <a:rPr lang="en-US" sz="1600" b="1" dirty="0" smtClean="0">
                <a:solidFill>
                  <a:srgbClr val="000000"/>
                </a:solidFill>
                <a:latin typeface="Courier New" pitchFamily="49" charset="0"/>
              </a:rPr>
              <a:t>) / (M*N);</a:t>
            </a: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Why parallelism?</a:t>
            </a:r>
          </a:p>
        </p:txBody>
      </p:sp>
      <p:sp>
        <p:nvSpPr>
          <p:cNvPr id="7171" name="Rectangle 2"/>
          <p:cNvSpPr>
            <a:spLocks noGrp="1" noChangeArrowheads="1"/>
          </p:cNvSpPr>
          <p:nvPr>
            <p:ph type="body" idx="1"/>
          </p:nvPr>
        </p:nvSpPr>
        <p:spPr>
          <a:xfrm>
            <a:off x="503238" y="1409700"/>
            <a:ext cx="9305925" cy="4989513"/>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Limitations in performance increases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Clock speeds stopped increasing, requiring a new approach:</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p>
        </p:txBody>
      </p:sp>
      <p:pic>
        <p:nvPicPr>
          <p:cNvPr id="7172" name="Picture 3"/>
          <p:cNvPicPr>
            <a:picLocks noChangeAspect="1" noChangeArrowheads="1"/>
          </p:cNvPicPr>
          <p:nvPr/>
        </p:nvPicPr>
        <p:blipFill>
          <a:blip r:embed="rId3" cstate="print"/>
          <a:srcRect/>
          <a:stretch>
            <a:fillRect/>
          </a:stretch>
        </p:blipFill>
        <p:spPr bwMode="auto">
          <a:xfrm>
            <a:off x="1098550" y="2462213"/>
            <a:ext cx="7667625" cy="48101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Application of arithmetic reductions</a:t>
            </a:r>
            <a:endParaRPr lang="en-US" noProof="0" dirty="0" smtClean="0"/>
          </a:p>
        </p:txBody>
      </p:sp>
      <p:sp>
        <p:nvSpPr>
          <p:cNvPr id="54275"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The loop of the scalar product in the matrix multiplication</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Or even with a parallel reduction</a:t>
            </a:r>
          </a:p>
        </p:txBody>
      </p:sp>
      <p:sp>
        <p:nvSpPr>
          <p:cNvPr id="54276" name="AutoShape 3"/>
          <p:cNvSpPr>
            <a:spLocks noChangeArrowheads="1"/>
          </p:cNvSpPr>
          <p:nvPr/>
        </p:nvSpPr>
        <p:spPr bwMode="auto">
          <a:xfrm>
            <a:off x="990600" y="2613025"/>
            <a:ext cx="7920038" cy="1436688"/>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DC2300"/>
                </a:solidFill>
                <a:latin typeface="Courier New" pitchFamily="49" charset="0"/>
              </a:rPr>
              <a:t>for||</a:t>
            </a:r>
            <a:r>
              <a:rPr lang="en-US" sz="1600" dirty="0" smtClean="0">
                <a:solidFill>
                  <a:srgbClr val="000000"/>
                </a:solidFill>
                <a:latin typeface="Courier New" pitchFamily="49" charset="0"/>
              </a:rPr>
              <a:t> </a:t>
            </a:r>
            <a:r>
              <a:rPr lang="en-US" sz="1600" b="1" dirty="0" smtClean="0">
                <a:solidFill>
                  <a:srgbClr val="000000"/>
                </a:solidFill>
                <a:latin typeface="Courier New" pitchFamily="49" charset="0"/>
              </a:rPr>
              <a:t>(</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i : I) { </a:t>
            </a:r>
            <a:r>
              <a:rPr lang="en-US" sz="1600" i="1" dirty="0" smtClean="0">
                <a:solidFill>
                  <a:srgbClr val="000000"/>
                </a:solidFill>
                <a:latin typeface="Courier New" pitchFamily="49" charset="0"/>
              </a:rPr>
              <a:t>// for all lines in parallel</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for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j : J) { </a:t>
            </a:r>
            <a:r>
              <a:rPr lang="en-US" sz="1600" i="1" dirty="0" smtClean="0">
                <a:solidFill>
                  <a:srgbClr val="000000"/>
                </a:solidFill>
                <a:latin typeface="Courier New" pitchFamily="49" charset="0"/>
              </a:rPr>
              <a:t>// for each column of C</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i="1" dirty="0" smtClean="0">
                <a:solidFill>
                  <a:srgbClr val="000000"/>
                </a:solidFill>
                <a:latin typeface="Courier New" pitchFamily="49" charset="0"/>
              </a:rPr>
              <a:t>		// compute the scalar product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C[i][j] = </a:t>
            </a:r>
            <a:r>
              <a:rPr lang="en-US" sz="1600" b="1" dirty="0" smtClean="0">
                <a:solidFill>
                  <a:srgbClr val="DC2300"/>
                </a:solidFill>
                <a:latin typeface="Courier New" pitchFamily="49" charset="0"/>
              </a:rPr>
              <a:t>`+ for (</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k : K) (A[i][k] * B[k][j])</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54277" name="AutoShape 4"/>
          <p:cNvSpPr>
            <a:spLocks noChangeArrowheads="1"/>
          </p:cNvSpPr>
          <p:nvPr/>
        </p:nvSpPr>
        <p:spPr bwMode="auto">
          <a:xfrm>
            <a:off x="981075" y="5254625"/>
            <a:ext cx="7920038" cy="1436688"/>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DC2300"/>
                </a:solidFill>
                <a:latin typeface="Courier New" pitchFamily="49" charset="0"/>
              </a:rPr>
              <a:t>for||</a:t>
            </a:r>
            <a:r>
              <a:rPr lang="en-US" sz="1600" dirty="0" smtClean="0">
                <a:solidFill>
                  <a:srgbClr val="000000"/>
                </a:solidFill>
                <a:latin typeface="Courier New" pitchFamily="49" charset="0"/>
              </a:rPr>
              <a:t> </a:t>
            </a:r>
            <a:r>
              <a:rPr lang="en-US" sz="1600" b="1" dirty="0" smtClean="0">
                <a:solidFill>
                  <a:srgbClr val="000000"/>
                </a:solidFill>
                <a:latin typeface="Courier New" pitchFamily="49" charset="0"/>
              </a:rPr>
              <a:t>(</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i : I) { </a:t>
            </a:r>
            <a:r>
              <a:rPr lang="en-US" sz="1600" i="1" dirty="0" smtClean="0">
                <a:solidFill>
                  <a:srgbClr val="000000"/>
                </a:solidFill>
                <a:latin typeface="Courier New" pitchFamily="49" charset="0"/>
              </a:rPr>
              <a:t>// for all rows of C in parallel</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for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j : J) { </a:t>
            </a:r>
            <a:r>
              <a:rPr lang="en-US" sz="1600" i="1" dirty="0" smtClean="0">
                <a:solidFill>
                  <a:srgbClr val="000000"/>
                </a:solidFill>
                <a:latin typeface="Courier New" pitchFamily="49" charset="0"/>
              </a:rPr>
              <a:t>// for each column of C</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i="1" dirty="0" smtClean="0">
                <a:solidFill>
                  <a:srgbClr val="000000"/>
                </a:solidFill>
                <a:latin typeface="Courier New" pitchFamily="49" charset="0"/>
              </a:rPr>
              <a:t>		// compute the scalar product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C[i][j] = </a:t>
            </a:r>
            <a:r>
              <a:rPr lang="en-US" sz="1600" b="1" dirty="0" smtClean="0">
                <a:solidFill>
                  <a:srgbClr val="DC2300"/>
                </a:solidFill>
                <a:latin typeface="Courier New" pitchFamily="49" charset="0"/>
              </a:rPr>
              <a:t>`+ for|| (</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k : K) (A[i][k] * B[k][j])</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54278" name="Oval 5"/>
          <p:cNvSpPr>
            <a:spLocks noChangeArrowheads="1"/>
          </p:cNvSpPr>
          <p:nvPr/>
        </p:nvSpPr>
        <p:spPr bwMode="auto">
          <a:xfrm>
            <a:off x="3638549" y="5963445"/>
            <a:ext cx="1096963" cy="254792"/>
          </a:xfrm>
          <a:prstGeom prst="ellipse">
            <a:avLst/>
          </a:prstGeom>
          <a:noFill/>
          <a:ln w="36000">
            <a:solidFill>
              <a:srgbClr val="B80047"/>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360363" y="93663"/>
            <a:ext cx="9359900"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Exercises: reductions</a:t>
            </a:r>
          </a:p>
        </p:txBody>
      </p:sp>
      <p:sp>
        <p:nvSpPr>
          <p:cNvPr id="55299" name="Rectangle 2"/>
          <p:cNvSpPr>
            <a:spLocks noGrp="1" noChangeArrowheads="1"/>
          </p:cNvSpPr>
          <p:nvPr>
            <p:ph type="body" idx="1"/>
          </p:nvPr>
        </p:nvSpPr>
        <p:spPr>
          <a:xfrm>
            <a:off x="360363" y="1552575"/>
            <a:ext cx="9359900"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Goals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Get familiar with the syntax of reductions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Experiment with filtering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Package </a:t>
            </a:r>
            <a:r>
              <a:rPr lang="en-US" sz="2400" noProof="0" dirty="0" err="1" smtClean="0">
                <a:solidFill>
                  <a:srgbClr val="B80047"/>
                </a:solidFill>
                <a:latin typeface="Courier New" pitchFamily="49" charset="0"/>
              </a:rPr>
              <a:t>com.ateji.px.training.loops.reductions</a:t>
            </a:r>
            <a:endParaRPr lang="en-US" sz="2400" noProof="0" dirty="0" smtClean="0">
              <a:solidFill>
                <a:srgbClr val="B80047"/>
              </a:solidFill>
              <a:latin typeface="Courier New" pitchFamily="49" charset="0"/>
            </a:endParaRP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Verify the coherency of the results produced by the various approaches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Add a method to count all multiples of 17 (</a:t>
            </a:r>
            <a:r>
              <a:rPr lang="en-US" i="1" noProof="0" dirty="0" smtClean="0"/>
              <a:t>suggestion : generate a '1' for each multiple and sum them up</a:t>
            </a:r>
            <a:r>
              <a:rPr lang="en-US" noProof="0" dirty="0" smtClean="0"/>
              <a:t>)</a:t>
            </a:r>
          </a:p>
        </p:txBody>
      </p:sp>
      <p:sp>
        <p:nvSpPr>
          <p:cNvPr id="55300" name="AutoShape 3"/>
          <p:cNvSpPr>
            <a:spLocks noChangeArrowheads="1"/>
          </p:cNvSpPr>
          <p:nvPr/>
        </p:nvSpPr>
        <p:spPr bwMode="auto">
          <a:xfrm>
            <a:off x="1368425" y="5456237"/>
            <a:ext cx="6929438" cy="522288"/>
          </a:xfrm>
          <a:prstGeom prst="roundRect">
            <a:avLst>
              <a:gd name="adj" fmla="val 301"/>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Lst>
            </a:pPr>
            <a:r>
              <a:rPr lang="fr-FR" sz="1400" b="1">
                <a:solidFill>
                  <a:srgbClr val="000000"/>
                </a:solidFill>
                <a:latin typeface="Courier New" pitchFamily="49" charset="0"/>
              </a:rPr>
              <a:t>int countOf17 =</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fr-FR" sz="1400" b="1">
                <a:solidFill>
                  <a:srgbClr val="000000"/>
                </a:solidFill>
                <a:latin typeface="Courier New" pitchFamily="49" charset="0"/>
              </a:rPr>
              <a:t>    `+ for (int i : array.length(), </a:t>
            </a:r>
            <a:r>
              <a:rPr lang="fr-FR" sz="1400" b="1">
                <a:solidFill>
                  <a:srgbClr val="B80047"/>
                </a:solidFill>
                <a:latin typeface="Courier New" pitchFamily="49" charset="0"/>
              </a:rPr>
              <a:t>if (array[i] % 17 == 0)</a:t>
            </a:r>
            <a:r>
              <a:rPr lang="fr-FR" sz="1400" b="1">
                <a:solidFill>
                  <a:srgbClr val="000000"/>
                </a:solidFill>
                <a:latin typeface="Courier New" pitchFamily="49" charset="0"/>
              </a:rPr>
              <a:t>) </a:t>
            </a:r>
            <a:r>
              <a:rPr lang="fr-FR" sz="1400" b="1">
                <a:solidFill>
                  <a:srgbClr val="DC2300"/>
                </a:solidFill>
                <a:latin typeface="Courier New" pitchFamily="49" charset="0"/>
              </a:rPr>
              <a:t>1</a:t>
            </a:r>
            <a:r>
              <a:rPr lang="fr-FR" sz="1400" b="1">
                <a:solidFill>
                  <a:srgbClr val="000000"/>
                </a:solidFill>
                <a:latin typeface="Courier New"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539750" y="2770188"/>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Parallelism in Ateji PX :</a:t>
            </a:r>
            <a:br>
              <a:rPr lang="en-US" noProof="0" smtClean="0"/>
            </a:br>
            <a:r>
              <a:rPr lang="en-US" noProof="0" smtClean="0"/>
              <a:t>dynamic behaviors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Unexpected events ...</a:t>
            </a:r>
          </a:p>
        </p:txBody>
      </p:sp>
      <p:sp>
        <p:nvSpPr>
          <p:cNvPr id="57347" name="Rectangle 2"/>
          <p:cNvSpPr>
            <a:spLocks noGrp="1" noChangeArrowheads="1"/>
          </p:cNvSpPr>
          <p:nvPr>
            <p:ph type="body" idx="1"/>
          </p:nvPr>
        </p:nvSpPr>
        <p:spPr>
          <a:xfrm>
            <a:off x="503238" y="1552575"/>
            <a:ext cx="9396412"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Depending on algorithms themselves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Data dependent (sort, lookup)</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Depending on other part of the application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Unknown or variable complexity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Exception, broken connection</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From the environment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User interface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Requests from remote location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Speculation: the fastest wins</a:t>
            </a:r>
          </a:p>
        </p:txBody>
      </p:sp>
      <p:sp>
        <p:nvSpPr>
          <p:cNvPr id="58371" name="Rectangle 2"/>
          <p:cNvSpPr>
            <a:spLocks noGrp="1" noChangeArrowheads="1"/>
          </p:cNvSpPr>
          <p:nvPr>
            <p:ph type="body" idx="1"/>
          </p:nvPr>
        </p:nvSpPr>
        <p:spPr>
          <a:xfrm>
            <a:off x="179388" y="1552575"/>
            <a:ext cx="9720262"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Multiple alternatives to solve the same task</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Traditional approach: try all of them in sequence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Parallel approach</a:t>
            </a:r>
            <a:r>
              <a:rPr lang="en-US" noProof="0" dirty="0" smtClean="0"/>
              <a:t>: all at the same time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The idea</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Launch all alternatives in parallel branches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The first one to complete will stop the others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Solution with Ateji PX</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 dedicated method with a '</a:t>
            </a:r>
            <a:r>
              <a:rPr lang="en-US" b="1" noProof="0" dirty="0" smtClean="0"/>
              <a:t>return</a:t>
            </a:r>
            <a:r>
              <a:rPr lang="en-US" noProof="0" dirty="0" smtClean="0"/>
              <a:t>' statement in each branch</a:t>
            </a:r>
          </a:p>
        </p:txBody>
      </p:sp>
      <p:sp>
        <p:nvSpPr>
          <p:cNvPr id="58372" name="AutoShape 3"/>
          <p:cNvSpPr>
            <a:spLocks noChangeArrowheads="1"/>
          </p:cNvSpPr>
          <p:nvPr/>
        </p:nvSpPr>
        <p:spPr bwMode="auto">
          <a:xfrm>
            <a:off x="2673349" y="5608638"/>
            <a:ext cx="4500563" cy="1600200"/>
          </a:xfrm>
          <a:prstGeom prst="roundRect">
            <a:avLst>
              <a:gd name="adj" fmla="val 88"/>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public int speculate_between_123()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t>
            </a:r>
            <a:r>
              <a:rPr lang="fr-FR" sz="1600" b="1">
                <a:solidFill>
                  <a:srgbClr val="DC2300"/>
                </a:solidFill>
                <a:latin typeface="Courier New" pitchFamily="49" charset="0"/>
              </a:rPr>
              <a:t>return</a:t>
            </a:r>
            <a:r>
              <a:rPr lang="fr-FR" sz="1600" b="1">
                <a:solidFill>
                  <a:srgbClr val="000000"/>
                </a:solidFill>
                <a:latin typeface="Courier New" pitchFamily="49" charset="0"/>
              </a:rPr>
              <a:t> alternative1();</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t>
            </a:r>
            <a:r>
              <a:rPr lang="fr-FR" sz="1600" b="1">
                <a:solidFill>
                  <a:srgbClr val="DC2300"/>
                </a:solidFill>
                <a:latin typeface="Courier New" pitchFamily="49" charset="0"/>
              </a:rPr>
              <a:t>return</a:t>
            </a:r>
            <a:r>
              <a:rPr lang="fr-FR" sz="1600" b="1">
                <a:solidFill>
                  <a:srgbClr val="000000"/>
                </a:solidFill>
                <a:latin typeface="Courier New" pitchFamily="49" charset="0"/>
              </a:rPr>
              <a:t> alternative2();</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t>
            </a:r>
            <a:r>
              <a:rPr lang="fr-FR" sz="1600" b="1">
                <a:solidFill>
                  <a:srgbClr val="DC2300"/>
                </a:solidFill>
                <a:latin typeface="Courier New" pitchFamily="49" charset="0"/>
              </a:rPr>
              <a:t>return</a:t>
            </a:r>
            <a:r>
              <a:rPr lang="fr-FR" sz="1600" b="1">
                <a:solidFill>
                  <a:srgbClr val="000000"/>
                </a:solidFill>
                <a:latin typeface="Courier New" pitchFamily="49" charset="0"/>
              </a:rPr>
              <a:t> alternative3();</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a:t>
            </a:r>
          </a:p>
        </p:txBody>
      </p:sp>
      <p:sp>
        <p:nvSpPr>
          <p:cNvPr id="58373" name="AutoShape 4"/>
          <p:cNvSpPr>
            <a:spLocks noChangeArrowheads="1"/>
          </p:cNvSpPr>
          <p:nvPr/>
        </p:nvSpPr>
        <p:spPr bwMode="auto">
          <a:xfrm>
            <a:off x="14749463" y="17881600"/>
            <a:ext cx="4500562" cy="1439863"/>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return alternative1();</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return alternative2();</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alternative3();</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a:t>
            </a:r>
          </a:p>
        </p:txBody>
      </p:sp>
      <p:sp>
        <p:nvSpPr>
          <p:cNvPr id="58374" name="AutoShape 5"/>
          <p:cNvSpPr>
            <a:spLocks noChangeArrowheads="1"/>
          </p:cNvSpPr>
          <p:nvPr/>
        </p:nvSpPr>
        <p:spPr bwMode="auto">
          <a:xfrm>
            <a:off x="14749463" y="17881600"/>
            <a:ext cx="4500562" cy="1439863"/>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return alternative1();</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return alternative2();</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alternative3();</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a:t>
            </a:r>
          </a:p>
        </p:txBody>
      </p:sp>
      <p:sp>
        <p:nvSpPr>
          <p:cNvPr id="58375" name="AutoShape 6"/>
          <p:cNvSpPr>
            <a:spLocks noChangeArrowheads="1"/>
          </p:cNvSpPr>
          <p:nvPr/>
        </p:nvSpPr>
        <p:spPr bwMode="auto">
          <a:xfrm>
            <a:off x="14749463" y="17881600"/>
            <a:ext cx="4500562" cy="1439863"/>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return alternative1();</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return alternative2();</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alternative3();</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539750" y="90488"/>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Exercise : sort algorithms</a:t>
            </a:r>
          </a:p>
        </p:txBody>
      </p:sp>
      <p:sp>
        <p:nvSpPr>
          <p:cNvPr id="59395" name="Rectangle 2"/>
          <p:cNvSpPr>
            <a:spLocks noGrp="1" noChangeArrowheads="1"/>
          </p:cNvSpPr>
          <p:nvPr>
            <p:ph type="body" idx="1"/>
          </p:nvPr>
        </p:nvSpPr>
        <p:spPr>
          <a:xfrm>
            <a:off x="503238" y="1301750"/>
            <a:ext cx="9396412" cy="559117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Two complementary sort algorithms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Bubble-sort works very well on almost sorted data</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Insertion sort works well on random data</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a:t>
            </a:r>
            <a:r>
              <a:rPr lang="en-US" noProof="0" dirty="0" smtClean="0">
                <a:solidFill>
                  <a:srgbClr val="B80047"/>
                </a:solidFill>
              </a:rPr>
              <a:t>(#Thread())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Ensures that all branches will execute concurrently (fairness)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Try out the behavior of the multiple sort algorithms</a:t>
            </a:r>
          </a:p>
          <a:p>
            <a:pPr marL="971550" lvl="1" indent="-287338" eaLnBrk="1">
              <a:lnSpc>
                <a:spcPct val="89000"/>
              </a:lnSpc>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1" noProof="0" dirty="0" err="1" smtClean="0">
                <a:solidFill>
                  <a:srgbClr val="B80047"/>
                </a:solidFill>
                <a:latin typeface="Courier New" pitchFamily="49" charset="0"/>
              </a:rPr>
              <a:t>com.ateji.px.training.dynamic.speculation</a:t>
            </a:r>
            <a:endParaRPr lang="en-US" b="1" noProof="0" dirty="0" smtClean="0">
              <a:solidFill>
                <a:srgbClr val="B80047"/>
              </a:solidFill>
              <a:latin typeface="Courier New" pitchFamily="49" charset="0"/>
            </a:endParaRPr>
          </a:p>
        </p:txBody>
      </p:sp>
      <p:sp>
        <p:nvSpPr>
          <p:cNvPr id="59396" name="AutoShape 3"/>
          <p:cNvSpPr>
            <a:spLocks noChangeArrowheads="1"/>
          </p:cNvSpPr>
          <p:nvPr/>
        </p:nvSpPr>
        <p:spPr bwMode="auto">
          <a:xfrm>
            <a:off x="1223963" y="2843213"/>
            <a:ext cx="7740650" cy="1851024"/>
          </a:xfrm>
          <a:prstGeom prst="roundRect">
            <a:avLst>
              <a:gd name="adj" fmla="val 88"/>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fr-FR" sz="1600" b="1" dirty="0" err="1">
                <a:solidFill>
                  <a:srgbClr val="000000"/>
                </a:solidFill>
                <a:latin typeface="Courier New" pitchFamily="49" charset="0"/>
              </a:rPr>
              <a:t>private</a:t>
            </a:r>
            <a:r>
              <a:rPr lang="fr-FR" sz="1600" b="1" dirty="0">
                <a:solidFill>
                  <a:srgbClr val="000000"/>
                </a:solidFill>
                <a:latin typeface="Courier New" pitchFamily="49" charset="0"/>
              </a:rPr>
              <a:t> </a:t>
            </a:r>
            <a:r>
              <a:rPr lang="fr-FR" sz="1600" b="1" dirty="0" err="1">
                <a:solidFill>
                  <a:srgbClr val="000000"/>
                </a:solidFill>
                <a:latin typeface="Courier New" pitchFamily="49" charset="0"/>
              </a:rPr>
              <a:t>static</a:t>
            </a:r>
            <a:r>
              <a:rPr lang="fr-FR" sz="1600" b="1" dirty="0">
                <a:solidFill>
                  <a:srgbClr val="000000"/>
                </a:solidFill>
                <a:latin typeface="Courier New" pitchFamily="49" charset="0"/>
              </a:rPr>
              <a:t> </a:t>
            </a:r>
            <a:r>
              <a:rPr lang="fr-FR" sz="1600" b="1" dirty="0" err="1">
                <a:solidFill>
                  <a:srgbClr val="000000"/>
                </a:solidFill>
                <a:latin typeface="Courier New" pitchFamily="49" charset="0"/>
              </a:rPr>
              <a:t>int</a:t>
            </a:r>
            <a:r>
              <a:rPr lang="fr-FR" sz="1600" b="1" dirty="0">
                <a:solidFill>
                  <a:srgbClr val="000000"/>
                </a:solidFill>
                <a:latin typeface="Courier New" pitchFamily="49" charset="0"/>
              </a:rPr>
              <a:t>[] </a:t>
            </a:r>
            <a:r>
              <a:rPr lang="fr-FR" sz="1600" b="1" dirty="0" err="1">
                <a:solidFill>
                  <a:srgbClr val="000000"/>
                </a:solidFill>
                <a:latin typeface="Courier New" pitchFamily="49" charset="0"/>
              </a:rPr>
              <a:t>speculativeSort</a:t>
            </a:r>
            <a:r>
              <a:rPr lang="fr-FR" sz="1600" b="1" dirty="0">
                <a:solidFill>
                  <a:srgbClr val="000000"/>
                </a:solidFill>
                <a:latin typeface="Courier New" pitchFamily="49" charset="0"/>
              </a:rPr>
              <a:t>(</a:t>
            </a:r>
            <a:r>
              <a:rPr lang="fr-FR" sz="1600" b="1" dirty="0" err="1">
                <a:solidFill>
                  <a:srgbClr val="000000"/>
                </a:solidFill>
                <a:latin typeface="Courier New" pitchFamily="49" charset="0"/>
              </a:rPr>
              <a:t>int</a:t>
            </a:r>
            <a:r>
              <a:rPr lang="fr-FR" sz="1600" b="1" dirty="0">
                <a:solidFill>
                  <a:srgbClr val="000000"/>
                </a:solidFill>
                <a:latin typeface="Courier New" pitchFamily="49" charset="0"/>
              </a:rPr>
              <a:t>[] </a:t>
            </a:r>
            <a:r>
              <a:rPr lang="fr-FR" sz="1600" b="1" dirty="0" err="1">
                <a:solidFill>
                  <a:srgbClr val="000000"/>
                </a:solidFill>
                <a:latin typeface="Courier New" pitchFamily="49" charset="0"/>
              </a:rPr>
              <a:t>array</a:t>
            </a:r>
            <a:r>
              <a:rPr lang="fr-FR" sz="1600" b="1" dirty="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fr-FR" sz="1600" b="1" dirty="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fr-FR" sz="1600" b="1" dirty="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fr-FR" sz="1600" b="1" dirty="0">
                <a:solidFill>
                  <a:srgbClr val="000000"/>
                </a:solidFill>
                <a:latin typeface="Courier New" pitchFamily="49" charset="0"/>
              </a:rPr>
              <a:t>        || </a:t>
            </a:r>
            <a:r>
              <a:rPr lang="fr-FR" sz="1600" b="1" dirty="0">
                <a:solidFill>
                  <a:srgbClr val="DC2300"/>
                </a:solidFill>
                <a:latin typeface="Courier New" pitchFamily="49" charset="0"/>
              </a:rPr>
              <a:t>(#Thread()) return</a:t>
            </a:r>
            <a:r>
              <a:rPr lang="fr-FR" sz="1600" b="1" dirty="0">
                <a:solidFill>
                  <a:srgbClr val="000000"/>
                </a:solidFill>
                <a:latin typeface="Courier New" pitchFamily="49" charset="0"/>
              </a:rPr>
              <a:t> </a:t>
            </a:r>
            <a:r>
              <a:rPr lang="fr-FR" sz="1600" b="1" dirty="0" err="1">
                <a:solidFill>
                  <a:srgbClr val="000000"/>
                </a:solidFill>
                <a:latin typeface="Courier New" pitchFamily="49" charset="0"/>
              </a:rPr>
              <a:t>bubbleSortAlgorithm</a:t>
            </a:r>
            <a:r>
              <a:rPr lang="fr-FR" sz="1600" b="1" dirty="0">
                <a:solidFill>
                  <a:srgbClr val="000000"/>
                </a:solidFill>
                <a:latin typeface="Courier New" pitchFamily="49" charset="0"/>
              </a:rPr>
              <a:t>(</a:t>
            </a:r>
            <a:r>
              <a:rPr lang="fr-FR" sz="1600" b="1" dirty="0" err="1">
                <a:solidFill>
                  <a:srgbClr val="000000"/>
                </a:solidFill>
                <a:latin typeface="Courier New" pitchFamily="49" charset="0"/>
              </a:rPr>
              <a:t>array</a:t>
            </a:r>
            <a:r>
              <a:rPr lang="fr-FR" sz="1600" b="1" dirty="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fr-FR" sz="1600" b="1" dirty="0">
                <a:solidFill>
                  <a:srgbClr val="000000"/>
                </a:solidFill>
                <a:latin typeface="Courier New" pitchFamily="49" charset="0"/>
              </a:rPr>
              <a:t>        || </a:t>
            </a:r>
            <a:r>
              <a:rPr lang="fr-FR" sz="1600" b="1" dirty="0">
                <a:solidFill>
                  <a:srgbClr val="DC2300"/>
                </a:solidFill>
                <a:latin typeface="Courier New" pitchFamily="49" charset="0"/>
              </a:rPr>
              <a:t>(#Thread()) return</a:t>
            </a:r>
            <a:r>
              <a:rPr lang="fr-FR" sz="1600" b="1" dirty="0">
                <a:solidFill>
                  <a:srgbClr val="000000"/>
                </a:solidFill>
                <a:latin typeface="Courier New" pitchFamily="49" charset="0"/>
              </a:rPr>
              <a:t> </a:t>
            </a:r>
            <a:r>
              <a:rPr lang="fr-FR" sz="1600" b="1" dirty="0" err="1">
                <a:solidFill>
                  <a:srgbClr val="000000"/>
                </a:solidFill>
                <a:latin typeface="Courier New" pitchFamily="49" charset="0"/>
              </a:rPr>
              <a:t>insertionSortAlgorithm</a:t>
            </a:r>
            <a:r>
              <a:rPr lang="fr-FR" sz="1600" b="1" dirty="0">
                <a:solidFill>
                  <a:srgbClr val="000000"/>
                </a:solidFill>
                <a:latin typeface="Courier New" pitchFamily="49" charset="0"/>
              </a:rPr>
              <a:t>(</a:t>
            </a:r>
            <a:r>
              <a:rPr lang="fr-FR" sz="1600" b="1" dirty="0" err="1">
                <a:solidFill>
                  <a:srgbClr val="000000"/>
                </a:solidFill>
                <a:latin typeface="Courier New" pitchFamily="49" charset="0"/>
              </a:rPr>
              <a:t>array</a:t>
            </a:r>
            <a:r>
              <a:rPr lang="fr-FR" sz="1600" b="1" dirty="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fr-FR" sz="1600" b="1" dirty="0">
                <a:solidFill>
                  <a:srgbClr val="000000"/>
                </a:solidFill>
                <a:latin typeface="Courier New" pitchFamily="49" charset="0"/>
              </a:rPr>
              <a:t>	]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fr-FR" sz="1600" b="1" dirty="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endParaRPr lang="fr-FR"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Selection and timeouts</a:t>
            </a:r>
          </a:p>
        </p:txBody>
      </p:sp>
      <p:sp>
        <p:nvSpPr>
          <p:cNvPr id="60419" name="Rectangle 2"/>
          <p:cNvSpPr>
            <a:spLocks noGrp="1" noChangeArrowheads="1"/>
          </p:cNvSpPr>
          <p:nvPr>
            <p:ph type="body" idx="1"/>
          </p:nvPr>
        </p:nvSpPr>
        <p:spPr>
          <a:xfrm>
            <a:off x="503238" y="1552575"/>
            <a:ext cx="9070975" cy="4989513"/>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Handle operations with limited response time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r-FR" noProof="0" dirty="0" smtClean="0"/>
              <a:t>Login</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Remote transaction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User feedback to an event</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Two evenly probable </a:t>
            </a:r>
            <a:r>
              <a:rPr lang="en-US" dirty="0" smtClean="0"/>
              <a:t>scenarios</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Expected event occurs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Timeout expires before occurrence of the expected event</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Task: react to first </a:t>
            </a:r>
            <a:r>
              <a:rPr lang="en-US" dirty="0" smtClean="0"/>
              <a:t>event </a:t>
            </a:r>
            <a:r>
              <a:rPr lang="en-US" noProof="0" dirty="0" smtClean="0"/>
              <a:t>that occurs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select: choose among expected events</a:t>
            </a:r>
          </a:p>
        </p:txBody>
      </p:sp>
      <p:sp>
        <p:nvSpPr>
          <p:cNvPr id="61443" name="Rectangle 2"/>
          <p:cNvSpPr>
            <a:spLocks noGrp="1" noChangeArrowheads="1"/>
          </p:cNvSpPr>
          <p:nvPr>
            <p:ph type="body" idx="1"/>
          </p:nvPr>
        </p:nvSpPr>
        <p:spPr>
          <a:xfrm>
            <a:off x="503238" y="1336675"/>
            <a:ext cx="9070975" cy="564673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Multiple branches – one per expected event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Only one of the possible branches will be executed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Choice is non-deterministic (on purpose)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 Ateji PX</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Test your typing skills</a:t>
            </a:r>
          </a:p>
          <a:p>
            <a:pPr marL="971550" lvl="1" indent="-287338" eaLnBrk="1">
              <a:lnSpc>
                <a:spcPct val="89000"/>
              </a:lnSpc>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1" noProof="0" dirty="0" err="1" smtClean="0">
                <a:solidFill>
                  <a:srgbClr val="B80047"/>
                </a:solidFill>
                <a:latin typeface="Courier New" pitchFamily="49" charset="0"/>
              </a:rPr>
              <a:t>com.ateji.px.training.dynamic.selection</a:t>
            </a:r>
            <a:endParaRPr lang="en-US" b="1" noProof="0" dirty="0" smtClean="0">
              <a:solidFill>
                <a:srgbClr val="B80047"/>
              </a:solidFill>
              <a:latin typeface="Courier New" pitchFamily="49" charset="0"/>
            </a:endParaRPr>
          </a:p>
        </p:txBody>
      </p:sp>
      <p:sp>
        <p:nvSpPr>
          <p:cNvPr id="61444" name="AutoShape 3"/>
          <p:cNvSpPr>
            <a:spLocks noChangeArrowheads="1"/>
          </p:cNvSpPr>
          <p:nvPr/>
        </p:nvSpPr>
        <p:spPr bwMode="auto">
          <a:xfrm>
            <a:off x="1504950" y="3571875"/>
            <a:ext cx="7269162" cy="2112962"/>
          </a:xfrm>
          <a:prstGeom prst="roundRect">
            <a:avLst>
              <a:gd name="adj" fmla="val 6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DC2300"/>
                </a:solidFill>
                <a:latin typeface="Courier New" pitchFamily="49" charset="0"/>
              </a:rPr>
              <a:t>select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when</a:t>
            </a:r>
            <a:r>
              <a:rPr lang="en-US" sz="1600" b="1" dirty="0" smtClean="0">
                <a:solidFill>
                  <a:srgbClr val="000000"/>
                </a:solidFill>
                <a:latin typeface="Courier New" pitchFamily="49" charset="0"/>
              </a:rPr>
              <a:t> channel1 ? type1 value1 </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r>
              <a:rPr lang="en-US" sz="1600" i="1" dirty="0" smtClean="0">
                <a:solidFill>
                  <a:srgbClr val="000000"/>
                </a:solidFill>
                <a:latin typeface="Courier New" pitchFamily="49" charset="0"/>
              </a:rPr>
              <a:t>// reaction to the event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doSomething</a:t>
            </a:r>
            <a:r>
              <a:rPr lang="en-US" sz="1600" b="1" dirty="0" smtClean="0">
                <a:solidFill>
                  <a:srgbClr val="000000"/>
                </a:solidFill>
                <a:latin typeface="Courier New" pitchFamily="49" charset="0"/>
              </a:rPr>
              <a:t>(value1)</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timeout(</a:t>
            </a:r>
            <a:r>
              <a:rPr lang="en-US" sz="1600" b="1" dirty="0" smtClean="0">
                <a:solidFill>
                  <a:srgbClr val="000000"/>
                </a:solidFill>
                <a:latin typeface="Courier New" pitchFamily="49" charset="0"/>
              </a:rPr>
              <a:t>duration</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a:t>
            </a:r>
            <a:r>
              <a:rPr lang="en-US" sz="1600" i="1" dirty="0" smtClean="0">
                <a:solidFill>
                  <a:srgbClr val="000000"/>
                </a:solidFill>
                <a:latin typeface="Courier New" pitchFamily="49" charset="0"/>
              </a:rPr>
              <a:t>// timeout (milliseconds)</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i="1" dirty="0" smtClean="0">
                <a:solidFill>
                  <a:srgbClr val="000000"/>
                </a:solidFill>
                <a:latin typeface="Courier New" pitchFamily="49" charset="0"/>
              </a:rPr>
              <a:t>        </a:t>
            </a:r>
            <a:r>
              <a:rPr lang="en-US" sz="1600" i="1" dirty="0" smtClean="0">
                <a:solidFill>
                  <a:srgbClr val="000000"/>
                </a:solidFill>
                <a:latin typeface="Courier New" pitchFamily="49" charset="0"/>
              </a:rPr>
              <a:t>// handle timeout, e.g.: function exit, exception</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DC2300"/>
                </a:solidFill>
                <a:latin typeface="Courier New" pitchFamily="49" charset="0"/>
              </a:rPr>
              <a:t>}</a:t>
            </a:r>
            <a:endParaRPr lang="en-US" sz="1600" b="1" dirty="0">
              <a:solidFill>
                <a:srgbClr val="DC23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Dynamic Parallelism</a:t>
            </a:r>
          </a:p>
        </p:txBody>
      </p:sp>
      <p:sp>
        <p:nvSpPr>
          <p:cNvPr id="62467" name="Rectangle 2"/>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One </a:t>
            </a:r>
            <a:r>
              <a:rPr lang="en-US" dirty="0" smtClean="0"/>
              <a:t>can</a:t>
            </a:r>
            <a:r>
              <a:rPr lang="en-US" noProof="0" dirty="0" smtClean="0"/>
              <a:t> not always predict the right amount of parallelism</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Need to adapt on the fly</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Two main cases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External requests: remote connection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Recursion: dynamic programming, lookups, error detection/correction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On-demand parallel branches</a:t>
            </a:r>
          </a:p>
        </p:txBody>
      </p:sp>
      <p:sp>
        <p:nvSpPr>
          <p:cNvPr id="63491" name="Rectangle 2"/>
          <p:cNvSpPr>
            <a:spLocks noGrp="1" noChangeArrowheads="1"/>
          </p:cNvSpPr>
          <p:nvPr>
            <p:ph type="body" idx="1"/>
          </p:nvPr>
        </p:nvSpPr>
        <p:spPr>
          <a:xfrm>
            <a:off x="503238" y="1552575"/>
            <a:ext cx="9413874" cy="5503862"/>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Typical usage : serve incoming requests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Transaction server: convert currencies, request data,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Principle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Create a new parallel branch of each incoming request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Respond directly to the emitter</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Completion</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When the channel holding the requests closed/deleted</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 Ateji PX : ||*  (aka ‘bang’)</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p>
        </p:txBody>
      </p:sp>
      <p:sp>
        <p:nvSpPr>
          <p:cNvPr id="63492" name="AutoShape 3"/>
          <p:cNvSpPr>
            <a:spLocks noChangeArrowheads="1"/>
          </p:cNvSpPr>
          <p:nvPr/>
        </p:nvSpPr>
        <p:spPr bwMode="auto">
          <a:xfrm>
            <a:off x="900113" y="5843587"/>
            <a:ext cx="7740650" cy="755650"/>
          </a:xfrm>
          <a:prstGeom prst="roundRect">
            <a:avLst>
              <a:gd name="adj" fmla="val 208"/>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 channel ? request : </a:t>
            </a:r>
            <a:r>
              <a:rPr lang="en-US" sz="1600" b="1" dirty="0" smtClean="0">
                <a:solidFill>
                  <a:srgbClr val="000000"/>
                </a:solidFill>
                <a:latin typeface="Courier New" pitchFamily="49" charset="0"/>
              </a:rPr>
              <a:t>process(</a:t>
            </a:r>
            <a:r>
              <a:rPr lang="en-US" sz="1600" b="1" dirty="0" smtClean="0">
                <a:solidFill>
                  <a:srgbClr val="DC2300"/>
                </a:solidFill>
                <a:latin typeface="Courier New" pitchFamily="49" charset="0"/>
              </a:rPr>
              <a:t>request</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DC2300"/>
                </a:solidFill>
                <a:latin typeface="Courier New" pitchFamily="49" charset="0"/>
              </a:rPr>
              <a:t>]</a:t>
            </a:r>
          </a:p>
          <a:p>
            <a:pPr marL="431800" lvl="1" indent="-215900">
              <a:lnSpc>
                <a:spcPct val="89000"/>
              </a:lnSpc>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en-US" sz="1600" b="1" dirty="0" smtClean="0">
              <a:solidFill>
                <a:srgbClr val="000000"/>
              </a:solidFill>
              <a:latin typeface="Courier New" pitchFamily="49" charset="0"/>
            </a:endParaRPr>
          </a:p>
          <a:p>
            <a:pPr algn="l">
              <a:lnSpc>
                <a:spcPct val="89000"/>
              </a:lnSpc>
              <a:buClrTx/>
              <a:buSzTx/>
              <a:buFontTx/>
              <a:buNone/>
              <a:tabLst>
                <a:tab pos="723900" algn="l"/>
                <a:tab pos="1447800" algn="l"/>
                <a:tab pos="2171700" algn="l"/>
                <a:tab pos="2895600" algn="l"/>
                <a:tab pos="3619500" algn="l"/>
                <a:tab pos="4343400" algn="l"/>
                <a:tab pos="5067300" algn="l"/>
                <a:tab pos="5791200" algn="l"/>
                <a:tab pos="6515100" algn="l"/>
                <a:tab pos="7239000" algn="l"/>
              </a:tabLst>
            </a:pP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Where is parallelism?</a:t>
            </a:r>
          </a:p>
        </p:txBody>
      </p:sp>
      <p:sp>
        <p:nvSpPr>
          <p:cNvPr id="8195" name="Rectangle 2"/>
          <p:cNvSpPr>
            <a:spLocks noGrp="1" noChangeArrowheads="1"/>
          </p:cNvSpPr>
          <p:nvPr>
            <p:ph type="body" idx="1"/>
          </p:nvPr>
        </p:nvSpPr>
        <p:spPr>
          <a:xfrm>
            <a:off x="503238" y="1341438"/>
            <a:ext cx="9070975" cy="4989512"/>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Everywhere now!</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servers, desktops, laptops = all are parallel computers</a:t>
            </a:r>
          </a:p>
          <a:p>
            <a:pPr marL="431800" indent="-323850" eaLnBrk="1">
              <a:buClr>
                <a:srgbClr val="B80047"/>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smtClean="0"/>
          </a:p>
        </p:txBody>
      </p:sp>
      <p:pic>
        <p:nvPicPr>
          <p:cNvPr id="8196" name="Picture 3"/>
          <p:cNvPicPr>
            <a:picLocks noChangeAspect="1" noChangeArrowheads="1"/>
          </p:cNvPicPr>
          <p:nvPr/>
        </p:nvPicPr>
        <p:blipFill>
          <a:blip r:embed="rId3" cstate="print"/>
          <a:srcRect/>
          <a:stretch>
            <a:fillRect/>
          </a:stretch>
        </p:blipFill>
        <p:spPr bwMode="auto">
          <a:xfrm>
            <a:off x="5013325" y="4618037"/>
            <a:ext cx="3240087" cy="2519362"/>
          </a:xfrm>
          <a:prstGeom prst="rect">
            <a:avLst/>
          </a:prstGeom>
          <a:noFill/>
          <a:ln w="9525">
            <a:noFill/>
            <a:round/>
            <a:headEnd/>
            <a:tailEnd/>
          </a:ln>
        </p:spPr>
      </p:pic>
      <p:pic>
        <p:nvPicPr>
          <p:cNvPr id="8197" name="Picture 4"/>
          <p:cNvPicPr>
            <a:picLocks noChangeAspect="1" noChangeArrowheads="1"/>
          </p:cNvPicPr>
          <p:nvPr/>
        </p:nvPicPr>
        <p:blipFill>
          <a:blip r:embed="rId4" cstate="print"/>
          <a:srcRect/>
          <a:stretch>
            <a:fillRect/>
          </a:stretch>
        </p:blipFill>
        <p:spPr bwMode="auto">
          <a:xfrm>
            <a:off x="7524750" y="2408237"/>
            <a:ext cx="2339975" cy="1979612"/>
          </a:xfrm>
          <a:prstGeom prst="rect">
            <a:avLst/>
          </a:prstGeom>
          <a:noFill/>
          <a:ln w="9525">
            <a:noFill/>
            <a:round/>
            <a:headEnd/>
            <a:tailEnd/>
          </a:ln>
        </p:spPr>
      </p:pic>
      <p:pic>
        <p:nvPicPr>
          <p:cNvPr id="8198" name="Picture 5"/>
          <p:cNvPicPr>
            <a:picLocks noChangeAspect="1" noChangeArrowheads="1"/>
          </p:cNvPicPr>
          <p:nvPr/>
        </p:nvPicPr>
        <p:blipFill>
          <a:blip r:embed="rId5" cstate="print"/>
          <a:srcRect/>
          <a:stretch>
            <a:fillRect/>
          </a:stretch>
        </p:blipFill>
        <p:spPr bwMode="auto">
          <a:xfrm>
            <a:off x="301625" y="2695575"/>
            <a:ext cx="4183063" cy="4306888"/>
          </a:xfrm>
          <a:prstGeom prst="rect">
            <a:avLst/>
          </a:prstGeom>
          <a:noFill/>
          <a:ln w="9525">
            <a:noFill/>
            <a:round/>
            <a:headEnd/>
            <a:tailEnd/>
          </a:ln>
        </p:spPr>
      </p:pic>
      <p:sp>
        <p:nvSpPr>
          <p:cNvPr id="8199" name="Text Box 6"/>
          <p:cNvSpPr txBox="1">
            <a:spLocks noChangeArrowheads="1"/>
          </p:cNvSpPr>
          <p:nvPr/>
        </p:nvSpPr>
        <p:spPr bwMode="auto">
          <a:xfrm>
            <a:off x="4516438" y="2695575"/>
            <a:ext cx="1736725" cy="334963"/>
          </a:xfrm>
          <a:prstGeom prst="rect">
            <a:avLst/>
          </a:prstGeom>
          <a:noFill/>
          <a:ln w="9525">
            <a:noFill/>
            <a:round/>
            <a:headEnd/>
            <a:tailEnd/>
          </a:ln>
        </p:spPr>
        <p:txBody>
          <a:bodyPr wrap="none" lIns="36000" tIns="51876" rIns="36000" bIns="36000" anchor="ctr"/>
          <a:lstStyle/>
          <a:p>
            <a:pPr>
              <a:tabLst>
                <a:tab pos="723900" algn="l"/>
                <a:tab pos="1447800" algn="l"/>
              </a:tabLst>
            </a:pPr>
            <a:r>
              <a:rPr lang="en-US" b="1" i="1">
                <a:solidFill>
                  <a:srgbClr val="000000"/>
                </a:solidFill>
              </a:rPr>
              <a:t>Sun Niagara T3</a:t>
            </a:r>
          </a:p>
        </p:txBody>
      </p:sp>
      <p:sp>
        <p:nvSpPr>
          <p:cNvPr id="8200" name="Text Box 7"/>
          <p:cNvSpPr txBox="1">
            <a:spLocks noChangeArrowheads="1"/>
          </p:cNvSpPr>
          <p:nvPr/>
        </p:nvSpPr>
        <p:spPr bwMode="auto">
          <a:xfrm>
            <a:off x="8307387" y="6523037"/>
            <a:ext cx="1381125" cy="334962"/>
          </a:xfrm>
          <a:prstGeom prst="rect">
            <a:avLst/>
          </a:prstGeom>
          <a:noFill/>
          <a:ln w="9525">
            <a:noFill/>
            <a:round/>
            <a:headEnd/>
            <a:tailEnd/>
          </a:ln>
        </p:spPr>
        <p:txBody>
          <a:bodyPr wrap="none" lIns="36000" tIns="51876" rIns="36000" bIns="36000" anchor="ctr"/>
          <a:lstStyle/>
          <a:p>
            <a:pPr>
              <a:tabLst>
                <a:tab pos="723900" algn="l"/>
              </a:tabLst>
            </a:pPr>
            <a:r>
              <a:rPr lang="en-US" b="1" i="1">
                <a:solidFill>
                  <a:srgbClr val="000000"/>
                </a:solidFill>
              </a:rPr>
              <a:t>Intel Core i7</a:t>
            </a:r>
          </a:p>
        </p:txBody>
      </p:sp>
      <p:sp>
        <p:nvSpPr>
          <p:cNvPr id="8201" name="Text Box 8"/>
          <p:cNvSpPr txBox="1">
            <a:spLocks noChangeArrowheads="1"/>
          </p:cNvSpPr>
          <p:nvPr/>
        </p:nvSpPr>
        <p:spPr bwMode="auto">
          <a:xfrm>
            <a:off x="5759450" y="3917949"/>
            <a:ext cx="1763713" cy="334963"/>
          </a:xfrm>
          <a:prstGeom prst="rect">
            <a:avLst/>
          </a:prstGeom>
          <a:noFill/>
          <a:ln w="9525">
            <a:noFill/>
            <a:round/>
            <a:headEnd/>
            <a:tailEnd/>
          </a:ln>
        </p:spPr>
        <p:txBody>
          <a:bodyPr wrap="none" lIns="36000" tIns="51876" rIns="36000" bIns="36000" anchor="ctr"/>
          <a:lstStyle/>
          <a:p>
            <a:pPr algn="r">
              <a:tabLst>
                <a:tab pos="723900" algn="l"/>
                <a:tab pos="1447800" algn="l"/>
              </a:tabLst>
            </a:pPr>
            <a:r>
              <a:rPr lang="en-US" b="1" i="1">
                <a:solidFill>
                  <a:srgbClr val="000000"/>
                </a:solidFill>
              </a:rPr>
              <a:t>Intel Core2 Duo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On-demand parallel branches</a:t>
            </a:r>
          </a:p>
        </p:txBody>
      </p:sp>
      <p:sp>
        <p:nvSpPr>
          <p:cNvPr id="64515" name="Rectangle 2"/>
          <p:cNvSpPr>
            <a:spLocks noGrp="1" noChangeArrowheads="1"/>
          </p:cNvSpPr>
          <p:nvPr>
            <p:ph type="body" idx="1"/>
          </p:nvPr>
        </p:nvSpPr>
        <p:spPr>
          <a:xfrm>
            <a:off x="503238" y="1552575"/>
            <a:ext cx="9396412" cy="557053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Example : currency converter</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971550" lvl="1" indent="-287338" eaLnBrk="1">
              <a:lnSpc>
                <a:spcPct val="89000"/>
              </a:lnSpc>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1" noProof="0" dirty="0" err="1" smtClean="0">
                <a:solidFill>
                  <a:srgbClr val="B80047"/>
                </a:solidFill>
                <a:latin typeface="Courier New" pitchFamily="49" charset="0"/>
              </a:rPr>
              <a:t>com.ateji.px.training.dynamic.bangoperator</a:t>
            </a:r>
            <a:endParaRPr lang="en-US" b="1" noProof="0" dirty="0" smtClean="0">
              <a:solidFill>
                <a:srgbClr val="B80047"/>
              </a:solidFill>
              <a:latin typeface="Courier New" pitchFamily="49" charset="0"/>
            </a:endParaRPr>
          </a:p>
        </p:txBody>
      </p:sp>
      <p:sp>
        <p:nvSpPr>
          <p:cNvPr id="64516" name="AutoShape 3"/>
          <p:cNvSpPr>
            <a:spLocks noChangeArrowheads="1"/>
          </p:cNvSpPr>
          <p:nvPr/>
        </p:nvSpPr>
        <p:spPr bwMode="auto">
          <a:xfrm>
            <a:off x="971550" y="2284413"/>
            <a:ext cx="7937500" cy="3324224"/>
          </a:xfrm>
          <a:prstGeom prst="roundRect">
            <a:avLst>
              <a:gd name="adj" fmla="val 37"/>
            </a:avLst>
          </a:prstGeom>
          <a:solidFill>
            <a:srgbClr val="FFFFCC"/>
          </a:solidFill>
          <a:ln w="9525">
            <a:solidFill>
              <a:srgbClr val="000000"/>
            </a:solidFill>
            <a:round/>
            <a:headEnd/>
            <a:tailEnd/>
          </a:ln>
        </p:spPr>
        <p:txBody>
          <a:bodyPr lIns="36000" tIns="52632"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public class </a:t>
            </a:r>
            <a:r>
              <a:rPr lang="en-US" sz="1200" b="1" dirty="0" err="1" smtClean="0">
                <a:solidFill>
                  <a:srgbClr val="000000"/>
                </a:solidFill>
                <a:latin typeface="Courier New" pitchFamily="49" charset="0"/>
              </a:rPr>
              <a:t>MoneyChanger</a:t>
            </a: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void run()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 </a:t>
            </a:r>
            <a:r>
              <a:rPr lang="en-US" sz="1200" b="1" dirty="0" smtClean="0">
                <a:solidFill>
                  <a:srgbClr val="DC2300"/>
                </a:solidFill>
                <a:latin typeface="Courier New" pitchFamily="49" charset="0"/>
              </a:rPr>
              <a:t>||*</a:t>
            </a:r>
            <a:r>
              <a:rPr lang="en-US" sz="1200" b="1" dirty="0" smtClean="0">
                <a:solidFill>
                  <a:srgbClr val="000000"/>
                </a:solidFill>
                <a:latin typeface="Courier New" pitchFamily="49" charset="0"/>
              </a:rPr>
              <a:t> </a:t>
            </a:r>
            <a:r>
              <a:rPr lang="en-US" sz="1200" b="1" dirty="0" err="1" smtClean="0">
                <a:solidFill>
                  <a:srgbClr val="000000"/>
                </a:solidFill>
                <a:latin typeface="Courier New" pitchFamily="49" charset="0"/>
              </a:rPr>
              <a:t>queryChannel</a:t>
            </a:r>
            <a:r>
              <a:rPr lang="en-US" sz="1200" b="1" dirty="0" smtClean="0">
                <a:solidFill>
                  <a:srgbClr val="000000"/>
                </a:solidFill>
                <a:latin typeface="Courier New" pitchFamily="49" charset="0"/>
              </a:rPr>
              <a:t> ? Query </a:t>
            </a:r>
            <a:r>
              <a:rPr lang="en-US" sz="1200" b="1" dirty="0" err="1" smtClean="0">
                <a:solidFill>
                  <a:srgbClr val="000000"/>
                </a:solidFill>
                <a:latin typeface="Courier New" pitchFamily="49" charset="0"/>
              </a:rPr>
              <a:t>query</a:t>
            </a:r>
            <a:r>
              <a:rPr lang="en-US" sz="1200" b="1" dirty="0" smtClean="0">
                <a:solidFill>
                  <a:srgbClr val="000000"/>
                </a:solidFill>
                <a:latin typeface="Courier New" pitchFamily="49" charset="0"/>
              </a:rPr>
              <a:t> : work(query);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endParaRPr lang="en-US" sz="1200" b="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a:t>
            </a:r>
            <a:r>
              <a:rPr lang="en-US" sz="1200" i="1" dirty="0" smtClean="0">
                <a:solidFill>
                  <a:srgbClr val="000000"/>
                </a:solidFill>
                <a:latin typeface="Courier New" pitchFamily="49" charset="0"/>
              </a:rPr>
              <a:t>// Convert euros into dollars and send the answer on a private channel.</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private void work(Query query){</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Double euros = </a:t>
            </a:r>
            <a:r>
              <a:rPr lang="en-US" sz="1200" b="1" dirty="0" err="1" smtClean="0">
                <a:solidFill>
                  <a:srgbClr val="000000"/>
                </a:solidFill>
                <a:latin typeface="Courier New" pitchFamily="49" charset="0"/>
              </a:rPr>
              <a:t>query.getEuros</a:t>
            </a:r>
            <a:r>
              <a:rPr lang="en-US" sz="12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a:t>
            </a:r>
            <a:r>
              <a:rPr lang="en-US" sz="1200" i="1" dirty="0" smtClean="0">
                <a:solidFill>
                  <a:srgbClr val="000000"/>
                </a:solidFill>
                <a:latin typeface="Courier New" pitchFamily="49" charset="0"/>
              </a:rPr>
              <a:t>// private channel between the client and the money changer</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Chan&lt;Double&gt; reply = </a:t>
            </a:r>
            <a:r>
              <a:rPr lang="en-US" sz="1200" b="1" dirty="0" err="1" smtClean="0">
                <a:solidFill>
                  <a:srgbClr val="000000"/>
                </a:solidFill>
                <a:latin typeface="Courier New" pitchFamily="49" charset="0"/>
              </a:rPr>
              <a:t>query.getReplyChan</a:t>
            </a: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reply ! </a:t>
            </a:r>
            <a:r>
              <a:rPr lang="en-US" sz="1200" b="1" dirty="0" err="1" smtClean="0">
                <a:solidFill>
                  <a:srgbClr val="000000"/>
                </a:solidFill>
                <a:latin typeface="Courier New" pitchFamily="49" charset="0"/>
              </a:rPr>
              <a:t>eurosToDollars</a:t>
            </a:r>
            <a:r>
              <a:rPr lang="en-US" sz="1200" b="1" dirty="0" smtClean="0">
                <a:solidFill>
                  <a:srgbClr val="000000"/>
                </a:solidFill>
                <a:latin typeface="Courier New" pitchFamily="49" charset="0"/>
              </a:rPr>
              <a:t>(euros);</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endParaRPr lang="en-US" sz="1200" b="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a:t>
            </a:r>
            <a:r>
              <a:rPr lang="en-US" sz="1200" i="1" dirty="0" smtClean="0">
                <a:solidFill>
                  <a:srgbClr val="000000"/>
                </a:solidFill>
                <a:latin typeface="Courier New" pitchFamily="49" charset="0"/>
              </a:rPr>
              <a:t>// 1 Euro = 1.4008 U.S. Dollars (Wow!!!)</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private double </a:t>
            </a:r>
            <a:r>
              <a:rPr lang="en-US" sz="1200" b="1" dirty="0" err="1" smtClean="0">
                <a:solidFill>
                  <a:srgbClr val="000000"/>
                </a:solidFill>
                <a:latin typeface="Courier New" pitchFamily="49" charset="0"/>
              </a:rPr>
              <a:t>eurosToDollars</a:t>
            </a:r>
            <a:r>
              <a:rPr lang="en-US" sz="1200" b="1" dirty="0" smtClean="0">
                <a:solidFill>
                  <a:srgbClr val="000000"/>
                </a:solidFill>
                <a:latin typeface="Courier New" pitchFamily="49" charset="0"/>
              </a:rPr>
              <a:t>(double euros) { return 1.4008 * euros;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a:t>
            </a:r>
            <a:r>
              <a:rPr lang="en-US" sz="1200" i="1" dirty="0" smtClean="0">
                <a:solidFill>
                  <a:srgbClr val="000000"/>
                </a:solidFill>
                <a:latin typeface="Courier New" pitchFamily="49" charset="0"/>
              </a:rPr>
              <a:t>// Publicly available channel on which queries of money to change are sent.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	public static </a:t>
            </a:r>
            <a:r>
              <a:rPr lang="en-US" sz="1200" b="1" dirty="0" err="1" smtClean="0">
                <a:solidFill>
                  <a:srgbClr val="000000"/>
                </a:solidFill>
                <a:latin typeface="Courier New" pitchFamily="49" charset="0"/>
              </a:rPr>
              <a:t>IChan</a:t>
            </a:r>
            <a:r>
              <a:rPr lang="en-US" sz="1200" b="1" dirty="0" smtClean="0">
                <a:solidFill>
                  <a:srgbClr val="000000"/>
                </a:solidFill>
                <a:latin typeface="Courier New" pitchFamily="49" charset="0"/>
              </a:rPr>
              <a:t>&lt;Query&gt; </a:t>
            </a:r>
            <a:r>
              <a:rPr lang="en-US" sz="1200" b="1" dirty="0" err="1" smtClean="0">
                <a:solidFill>
                  <a:srgbClr val="000000"/>
                </a:solidFill>
                <a:latin typeface="Courier New" pitchFamily="49" charset="0"/>
              </a:rPr>
              <a:t>queryChannel</a:t>
            </a:r>
            <a:r>
              <a:rPr lang="en-US" sz="1200" b="1" dirty="0" smtClean="0">
                <a:solidFill>
                  <a:srgbClr val="000000"/>
                </a:solidFill>
                <a:latin typeface="Courier New" pitchFamily="49" charset="0"/>
              </a:rPr>
              <a:t> = new Chan&lt;Query&gt;();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2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endParaRPr lang="en-US" sz="12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a:xfrm>
            <a:off x="539750" y="2770188"/>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Porting applications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Porting application with Ateji PX:</a:t>
            </a:r>
            <a:br>
              <a:rPr lang="en-US" noProof="0" dirty="0" smtClean="0"/>
            </a:br>
            <a:r>
              <a:rPr lang="en-US" noProof="0" dirty="0" smtClean="0"/>
              <a:t>before coding ...</a:t>
            </a:r>
          </a:p>
        </p:txBody>
      </p:sp>
      <p:sp>
        <p:nvSpPr>
          <p:cNvPr id="66563" name="Rectangle 2"/>
          <p:cNvSpPr>
            <a:spLocks noGrp="1" noChangeArrowheads="1"/>
          </p:cNvSpPr>
          <p:nvPr>
            <p:ph type="body" idx="1"/>
          </p:nvPr>
        </p:nvSpPr>
        <p:spPr>
          <a:xfrm>
            <a:off x="503238" y="1552575"/>
            <a:ext cx="9070975" cy="54324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Analyze your application</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Overall architecture</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Identify costly parts</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Identify potential sources of parallelism</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Loops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Special cases : reductions (sums, min/max,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Large parts that are logically independent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Choice of algorithms</a:t>
            </a:r>
          </a:p>
        </p:txBody>
      </p:sp>
      <p:sp>
        <p:nvSpPr>
          <p:cNvPr id="74755" name="AutoShape 3"/>
          <p:cNvSpPr>
            <a:spLocks noChangeArrowheads="1"/>
          </p:cNvSpPr>
          <p:nvPr/>
        </p:nvSpPr>
        <p:spPr bwMode="auto">
          <a:xfrm>
            <a:off x="5399087" y="1946275"/>
            <a:ext cx="4319587" cy="2209800"/>
          </a:xfrm>
          <a:prstGeom prst="roundRect">
            <a:avLst>
              <a:gd name="adj" fmla="val 69"/>
            </a:avLst>
          </a:prstGeom>
          <a:solidFill>
            <a:srgbClr val="99CCFF"/>
          </a:solidFill>
          <a:ln w="9525">
            <a:solidFill>
              <a:srgbClr val="000000"/>
            </a:solidFill>
            <a:round/>
            <a:headEnd/>
            <a:tailEnd/>
          </a:ln>
          <a:effectLst>
            <a:outerShdw dist="152735" dir="2700000" algn="ctr" rotWithShape="0">
              <a:srgbClr val="808080"/>
            </a:outerShdw>
          </a:effectLst>
        </p:spPr>
        <p:txBody>
          <a:bodyPr wrap="none" anchor="ctr"/>
          <a:lstStyle/>
          <a:p>
            <a:pPr>
              <a:defRPr/>
            </a:pPr>
            <a:endParaRPr lang="en-US"/>
          </a:p>
        </p:txBody>
      </p:sp>
      <p:sp>
        <p:nvSpPr>
          <p:cNvPr id="66565" name="AutoShape 4"/>
          <p:cNvSpPr>
            <a:spLocks noChangeArrowheads="1"/>
          </p:cNvSpPr>
          <p:nvPr/>
        </p:nvSpPr>
        <p:spPr bwMode="auto">
          <a:xfrm>
            <a:off x="5489574" y="2036762"/>
            <a:ext cx="1709738" cy="858838"/>
          </a:xfrm>
          <a:prstGeom prst="roundRect">
            <a:avLst>
              <a:gd name="adj" fmla="val 185"/>
            </a:avLst>
          </a:prstGeom>
          <a:solidFill>
            <a:srgbClr val="FFFFCC"/>
          </a:solidFill>
          <a:ln w="9525">
            <a:solidFill>
              <a:srgbClr val="000000"/>
            </a:solidFill>
            <a:round/>
            <a:headEnd/>
            <a:tailEnd/>
          </a:ln>
        </p:spPr>
        <p:txBody>
          <a:bodyPr lIns="36000" tIns="51876" rIns="36000" bIns="36000" anchor="ctr" anchorCtr="1"/>
          <a:lstStyle/>
          <a:p>
            <a:pPr>
              <a:tabLst>
                <a:tab pos="723900" algn="l"/>
                <a:tab pos="1447800" algn="l"/>
              </a:tabLst>
            </a:pPr>
            <a:r>
              <a:rPr lang="fr-FR" b="1">
                <a:solidFill>
                  <a:srgbClr val="000000"/>
                </a:solidFill>
              </a:rPr>
              <a:t>module 1</a:t>
            </a:r>
          </a:p>
        </p:txBody>
      </p:sp>
      <p:sp>
        <p:nvSpPr>
          <p:cNvPr id="66566" name="AutoShape 5"/>
          <p:cNvSpPr>
            <a:spLocks noChangeArrowheads="1"/>
          </p:cNvSpPr>
          <p:nvPr/>
        </p:nvSpPr>
        <p:spPr bwMode="auto">
          <a:xfrm>
            <a:off x="7289799" y="2036762"/>
            <a:ext cx="1709738" cy="858838"/>
          </a:xfrm>
          <a:prstGeom prst="roundRect">
            <a:avLst>
              <a:gd name="adj" fmla="val 185"/>
            </a:avLst>
          </a:prstGeom>
          <a:solidFill>
            <a:srgbClr val="FFFFCC"/>
          </a:solidFill>
          <a:ln w="9525">
            <a:solidFill>
              <a:srgbClr val="000000"/>
            </a:solidFill>
            <a:round/>
            <a:headEnd/>
            <a:tailEnd/>
          </a:ln>
        </p:spPr>
        <p:txBody>
          <a:bodyPr lIns="36000" tIns="51876" rIns="36000" bIns="36000" anchor="ctr" anchorCtr="1"/>
          <a:lstStyle/>
          <a:p>
            <a:pPr>
              <a:tabLst>
                <a:tab pos="723900" algn="l"/>
                <a:tab pos="1447800" algn="l"/>
              </a:tabLst>
            </a:pPr>
            <a:r>
              <a:rPr lang="fr-FR" b="1">
                <a:solidFill>
                  <a:srgbClr val="000000"/>
                </a:solidFill>
              </a:rPr>
              <a:t>module 2</a:t>
            </a:r>
          </a:p>
        </p:txBody>
      </p:sp>
      <p:sp>
        <p:nvSpPr>
          <p:cNvPr id="66567" name="AutoShape 6"/>
          <p:cNvSpPr>
            <a:spLocks noChangeArrowheads="1"/>
          </p:cNvSpPr>
          <p:nvPr/>
        </p:nvSpPr>
        <p:spPr bwMode="auto">
          <a:xfrm>
            <a:off x="5489574" y="2986087"/>
            <a:ext cx="4140200" cy="539750"/>
          </a:xfrm>
          <a:prstGeom prst="roundRect">
            <a:avLst>
              <a:gd name="adj" fmla="val 292"/>
            </a:avLst>
          </a:prstGeom>
          <a:solidFill>
            <a:srgbClr val="FFFFCC"/>
          </a:solidFill>
          <a:ln w="9525">
            <a:solidFill>
              <a:srgbClr val="000000"/>
            </a:solidFill>
            <a:round/>
            <a:headEnd/>
            <a:tailEnd/>
          </a:ln>
        </p:spPr>
        <p:txBody>
          <a:bodyPr lIns="36000" tIns="51876" rIns="36000" bIns="36000" anchor="ctr" anchorCtr="1"/>
          <a:lstStyle/>
          <a:p>
            <a:pPr>
              <a:tabLst>
                <a:tab pos="723900" algn="l"/>
                <a:tab pos="1447800" algn="l"/>
                <a:tab pos="2171700" algn="l"/>
                <a:tab pos="2895600" algn="l"/>
                <a:tab pos="3619500" algn="l"/>
              </a:tabLst>
            </a:pPr>
            <a:r>
              <a:rPr lang="fr-FR">
                <a:solidFill>
                  <a:srgbClr val="000000"/>
                </a:solidFill>
              </a:rPr>
              <a:t>module 4</a:t>
            </a:r>
          </a:p>
        </p:txBody>
      </p:sp>
      <p:sp>
        <p:nvSpPr>
          <p:cNvPr id="66568" name="AutoShape 7"/>
          <p:cNvSpPr>
            <a:spLocks noChangeArrowheads="1"/>
          </p:cNvSpPr>
          <p:nvPr/>
        </p:nvSpPr>
        <p:spPr bwMode="auto">
          <a:xfrm>
            <a:off x="9088437" y="2036762"/>
            <a:ext cx="539750" cy="858838"/>
          </a:xfrm>
          <a:prstGeom prst="roundRect">
            <a:avLst>
              <a:gd name="adj" fmla="val 292"/>
            </a:avLst>
          </a:prstGeom>
          <a:solidFill>
            <a:srgbClr val="FFFFCC"/>
          </a:solidFill>
          <a:ln w="9525">
            <a:solidFill>
              <a:srgbClr val="000000"/>
            </a:solidFill>
            <a:round/>
            <a:headEnd/>
            <a:tailEnd/>
          </a:ln>
        </p:spPr>
        <p:txBody>
          <a:bodyPr lIns="36000" tIns="51876" rIns="36000" bIns="36000" anchor="ctr" anchorCtr="1"/>
          <a:lstStyle/>
          <a:p>
            <a:r>
              <a:rPr lang="fr-FR">
                <a:solidFill>
                  <a:srgbClr val="000000"/>
                </a:solidFill>
              </a:rPr>
              <a:t>mod</a:t>
            </a:r>
            <a:br>
              <a:rPr lang="fr-FR">
                <a:solidFill>
                  <a:srgbClr val="000000"/>
                </a:solidFill>
              </a:rPr>
            </a:br>
            <a:r>
              <a:rPr lang="fr-FR">
                <a:solidFill>
                  <a:srgbClr val="000000"/>
                </a:solidFill>
              </a:rPr>
              <a:t>3</a:t>
            </a:r>
          </a:p>
        </p:txBody>
      </p:sp>
      <p:sp>
        <p:nvSpPr>
          <p:cNvPr id="66569" name="AutoShape 8"/>
          <p:cNvSpPr>
            <a:spLocks noChangeArrowheads="1"/>
          </p:cNvSpPr>
          <p:nvPr/>
        </p:nvSpPr>
        <p:spPr bwMode="auto">
          <a:xfrm>
            <a:off x="9088437" y="3616325"/>
            <a:ext cx="539750" cy="449262"/>
          </a:xfrm>
          <a:prstGeom prst="roundRect">
            <a:avLst>
              <a:gd name="adj" fmla="val 352"/>
            </a:avLst>
          </a:prstGeom>
          <a:solidFill>
            <a:srgbClr val="FFFFCC"/>
          </a:solidFill>
          <a:ln w="9525">
            <a:solidFill>
              <a:srgbClr val="000000"/>
            </a:solidFill>
            <a:round/>
            <a:headEnd/>
            <a:tailEnd/>
          </a:ln>
        </p:spPr>
        <p:txBody>
          <a:bodyPr lIns="36000" tIns="51876" rIns="36000" bIns="36000" anchor="ctr" anchorCtr="1"/>
          <a:lstStyle/>
          <a:p>
            <a:r>
              <a:rPr lang="fr-FR">
                <a:solidFill>
                  <a:srgbClr val="000000"/>
                </a:solidFill>
              </a:rPr>
              <a:t>mod</a:t>
            </a:r>
            <a:br>
              <a:rPr lang="fr-FR">
                <a:solidFill>
                  <a:srgbClr val="000000"/>
                </a:solidFill>
              </a:rPr>
            </a:br>
            <a:r>
              <a:rPr lang="fr-FR">
                <a:solidFill>
                  <a:srgbClr val="000000"/>
                </a:solidFill>
              </a:rPr>
              <a:t>9</a:t>
            </a:r>
          </a:p>
        </p:txBody>
      </p:sp>
      <p:sp>
        <p:nvSpPr>
          <p:cNvPr id="66570" name="AutoShape 9"/>
          <p:cNvSpPr>
            <a:spLocks noChangeArrowheads="1"/>
          </p:cNvSpPr>
          <p:nvPr/>
        </p:nvSpPr>
        <p:spPr bwMode="auto">
          <a:xfrm>
            <a:off x="8459787" y="3616325"/>
            <a:ext cx="539750" cy="449262"/>
          </a:xfrm>
          <a:prstGeom prst="roundRect">
            <a:avLst>
              <a:gd name="adj" fmla="val 352"/>
            </a:avLst>
          </a:prstGeom>
          <a:solidFill>
            <a:srgbClr val="FFFFCC"/>
          </a:solidFill>
          <a:ln w="9525">
            <a:solidFill>
              <a:srgbClr val="000000"/>
            </a:solidFill>
            <a:round/>
            <a:headEnd/>
            <a:tailEnd/>
          </a:ln>
        </p:spPr>
        <p:txBody>
          <a:bodyPr lIns="36000" tIns="51876" rIns="36000" bIns="36000" anchor="ctr" anchorCtr="1"/>
          <a:lstStyle/>
          <a:p>
            <a:r>
              <a:rPr lang="fr-FR">
                <a:solidFill>
                  <a:srgbClr val="000000"/>
                </a:solidFill>
              </a:rPr>
              <a:t>mod</a:t>
            </a:r>
            <a:br>
              <a:rPr lang="fr-FR">
                <a:solidFill>
                  <a:srgbClr val="000000"/>
                </a:solidFill>
              </a:rPr>
            </a:br>
            <a:r>
              <a:rPr lang="fr-FR">
                <a:solidFill>
                  <a:srgbClr val="000000"/>
                </a:solidFill>
              </a:rPr>
              <a:t>8</a:t>
            </a:r>
          </a:p>
        </p:txBody>
      </p:sp>
      <p:sp>
        <p:nvSpPr>
          <p:cNvPr id="66571" name="AutoShape 10"/>
          <p:cNvSpPr>
            <a:spLocks noChangeArrowheads="1"/>
          </p:cNvSpPr>
          <p:nvPr/>
        </p:nvSpPr>
        <p:spPr bwMode="auto">
          <a:xfrm>
            <a:off x="7199312" y="3616325"/>
            <a:ext cx="1169987" cy="449262"/>
          </a:xfrm>
          <a:prstGeom prst="roundRect">
            <a:avLst>
              <a:gd name="adj" fmla="val 352"/>
            </a:avLst>
          </a:prstGeom>
          <a:solidFill>
            <a:srgbClr val="FFFFCC"/>
          </a:solidFill>
          <a:ln w="9525">
            <a:solidFill>
              <a:srgbClr val="000000"/>
            </a:solidFill>
            <a:round/>
            <a:headEnd/>
            <a:tailEnd/>
          </a:ln>
        </p:spPr>
        <p:txBody>
          <a:bodyPr lIns="36000" tIns="51876" rIns="36000" bIns="36000" anchor="ctr" anchorCtr="1"/>
          <a:lstStyle/>
          <a:p>
            <a:pPr>
              <a:tabLst>
                <a:tab pos="723900" algn="l"/>
              </a:tabLst>
            </a:pPr>
            <a:r>
              <a:rPr lang="fr-FR" b="1">
                <a:solidFill>
                  <a:srgbClr val="000000"/>
                </a:solidFill>
              </a:rPr>
              <a:t>module 7</a:t>
            </a:r>
          </a:p>
        </p:txBody>
      </p:sp>
      <p:sp>
        <p:nvSpPr>
          <p:cNvPr id="66572" name="AutoShape 11"/>
          <p:cNvSpPr>
            <a:spLocks noChangeArrowheads="1"/>
          </p:cNvSpPr>
          <p:nvPr/>
        </p:nvSpPr>
        <p:spPr bwMode="auto">
          <a:xfrm>
            <a:off x="5507037" y="3616325"/>
            <a:ext cx="539750" cy="449262"/>
          </a:xfrm>
          <a:prstGeom prst="roundRect">
            <a:avLst>
              <a:gd name="adj" fmla="val 352"/>
            </a:avLst>
          </a:prstGeom>
          <a:solidFill>
            <a:srgbClr val="FFFFCC"/>
          </a:solidFill>
          <a:ln w="9525">
            <a:solidFill>
              <a:srgbClr val="000000"/>
            </a:solidFill>
            <a:round/>
            <a:headEnd/>
            <a:tailEnd/>
          </a:ln>
        </p:spPr>
        <p:txBody>
          <a:bodyPr lIns="36000" tIns="51876" rIns="36000" bIns="36000" anchor="ctr" anchorCtr="1"/>
          <a:lstStyle/>
          <a:p>
            <a:r>
              <a:rPr lang="fr-FR">
                <a:solidFill>
                  <a:srgbClr val="000000"/>
                </a:solidFill>
              </a:rPr>
              <a:t>mod</a:t>
            </a:r>
            <a:br>
              <a:rPr lang="fr-FR">
                <a:solidFill>
                  <a:srgbClr val="000000"/>
                </a:solidFill>
              </a:rPr>
            </a:br>
            <a:r>
              <a:rPr lang="fr-FR">
                <a:solidFill>
                  <a:srgbClr val="000000"/>
                </a:solidFill>
              </a:rPr>
              <a:t>5</a:t>
            </a:r>
          </a:p>
        </p:txBody>
      </p:sp>
      <p:sp>
        <p:nvSpPr>
          <p:cNvPr id="66573" name="AutoShape 12"/>
          <p:cNvSpPr>
            <a:spLocks noChangeArrowheads="1"/>
          </p:cNvSpPr>
          <p:nvPr/>
        </p:nvSpPr>
        <p:spPr bwMode="auto">
          <a:xfrm>
            <a:off x="6156324" y="3621087"/>
            <a:ext cx="990600" cy="449263"/>
          </a:xfrm>
          <a:prstGeom prst="roundRect">
            <a:avLst>
              <a:gd name="adj" fmla="val 352"/>
            </a:avLst>
          </a:prstGeom>
          <a:solidFill>
            <a:srgbClr val="FFFFCC"/>
          </a:solidFill>
          <a:ln w="9525">
            <a:solidFill>
              <a:srgbClr val="000000"/>
            </a:solidFill>
            <a:round/>
            <a:headEnd/>
            <a:tailEnd/>
          </a:ln>
        </p:spPr>
        <p:txBody>
          <a:bodyPr lIns="36000" tIns="51876" rIns="36000" bIns="36000" anchor="ctr" anchorCtr="1"/>
          <a:lstStyle/>
          <a:p>
            <a:pPr>
              <a:tabLst>
                <a:tab pos="723900" algn="l"/>
              </a:tabLst>
            </a:pPr>
            <a:r>
              <a:rPr lang="fr-FR" b="1">
                <a:solidFill>
                  <a:srgbClr val="000000"/>
                </a:solidFill>
              </a:rPr>
              <a:t>module 6</a:t>
            </a:r>
          </a:p>
        </p:txBody>
      </p:sp>
      <p:sp>
        <p:nvSpPr>
          <p:cNvPr id="66574" name="Oval 13"/>
          <p:cNvSpPr>
            <a:spLocks noChangeArrowheads="1"/>
          </p:cNvSpPr>
          <p:nvPr/>
        </p:nvSpPr>
        <p:spPr bwMode="auto">
          <a:xfrm>
            <a:off x="5851524" y="3476625"/>
            <a:ext cx="2879725" cy="720725"/>
          </a:xfrm>
          <a:prstGeom prst="ellipse">
            <a:avLst/>
          </a:prstGeom>
          <a:noFill/>
          <a:ln w="36000">
            <a:solidFill>
              <a:srgbClr val="DC2300"/>
            </a:solidFill>
            <a:round/>
            <a:headEnd/>
            <a:tailEnd/>
          </a:ln>
        </p:spPr>
        <p:txBody>
          <a:bodyPr wrap="none" anchor="ctr"/>
          <a:lstStyle/>
          <a:p>
            <a:endParaRPr lang="en-US"/>
          </a:p>
        </p:txBody>
      </p:sp>
      <p:sp>
        <p:nvSpPr>
          <p:cNvPr id="66575" name="Oval 14"/>
          <p:cNvSpPr>
            <a:spLocks noChangeArrowheads="1"/>
          </p:cNvSpPr>
          <p:nvPr/>
        </p:nvSpPr>
        <p:spPr bwMode="auto">
          <a:xfrm>
            <a:off x="5040312" y="1874837"/>
            <a:ext cx="4410075" cy="1169988"/>
          </a:xfrm>
          <a:prstGeom prst="ellipse">
            <a:avLst/>
          </a:prstGeom>
          <a:noFill/>
          <a:ln w="36000">
            <a:solidFill>
              <a:srgbClr val="DC23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Loops (1)</a:t>
            </a:r>
          </a:p>
        </p:txBody>
      </p:sp>
      <p:sp>
        <p:nvSpPr>
          <p:cNvPr id="67587" name="Rectangle 2"/>
          <p:cNvSpPr>
            <a:spLocks noGrp="1" noChangeArrowheads="1"/>
          </p:cNvSpPr>
          <p:nvPr>
            <p:ph type="body" idx="1"/>
          </p:nvPr>
        </p:nvSpPr>
        <p:spPr>
          <a:xfrm>
            <a:off x="503238" y="1552575"/>
            <a:ext cx="930592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Remove explicit loop increment</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Should become</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Identify all accessed variables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Critical for a proper parallelization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Beware of induction (</a:t>
            </a:r>
            <a:r>
              <a:rPr lang="en-US" noProof="0" dirty="0" smtClean="0">
                <a:latin typeface="Courier New" pitchFamily="49" charset="0"/>
              </a:rPr>
              <a:t>a[i] = f(a[i-1]</a:t>
            </a:r>
            <a:r>
              <a:rPr lang="en-US" noProof="0" dirty="0" smtClean="0"/>
              <a:t>)</a:t>
            </a:r>
          </a:p>
        </p:txBody>
      </p:sp>
      <p:sp>
        <p:nvSpPr>
          <p:cNvPr id="67588" name="AutoShape 3"/>
          <p:cNvSpPr>
            <a:spLocks noChangeArrowheads="1"/>
          </p:cNvSpPr>
          <p:nvPr/>
        </p:nvSpPr>
        <p:spPr bwMode="auto">
          <a:xfrm>
            <a:off x="1493838" y="2106613"/>
            <a:ext cx="5526087" cy="990600"/>
          </a:xfrm>
          <a:prstGeom prst="roundRect">
            <a:avLst>
              <a:gd name="adj" fmla="val 157"/>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Lst>
            </a:pPr>
            <a:r>
              <a:rPr lang="en-US" sz="1600" b="1" i="1" dirty="0" smtClean="0">
                <a:solidFill>
                  <a:srgbClr val="000000"/>
                </a:solidFill>
                <a:latin typeface="Courier New" pitchFamily="49" charset="0"/>
              </a:rPr>
              <a:t> </a:t>
            </a:r>
            <a:r>
              <a:rPr lang="en-US" sz="1600" i="1" dirty="0" smtClean="0">
                <a:solidFill>
                  <a:srgbClr val="000000"/>
                </a:solidFill>
                <a:latin typeface="Courier New" pitchFamily="49" charset="0"/>
              </a:rPr>
              <a:t>// sequential loop</a:t>
            </a:r>
          </a:p>
          <a:p>
            <a:pPr algn="l">
              <a:lnSpc>
                <a:spcPct val="89000"/>
              </a:lnSpc>
              <a:tabLst>
                <a:tab pos="723900" algn="l"/>
                <a:tab pos="1447800" algn="l"/>
                <a:tab pos="2171700" algn="l"/>
                <a:tab pos="2895600" algn="l"/>
                <a:tab pos="3619500" algn="l"/>
                <a:tab pos="4343400" algn="l"/>
                <a:tab pos="5067300" algn="l"/>
              </a:tabLst>
            </a:pP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for( </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i=1; i &lt; </a:t>
            </a:r>
            <a:r>
              <a:rPr lang="en-US" sz="1600" b="1" dirty="0" err="1" smtClean="0">
                <a:solidFill>
                  <a:srgbClr val="DC2300"/>
                </a:solidFill>
                <a:latin typeface="Courier New" pitchFamily="49" charset="0"/>
              </a:rPr>
              <a:t>nPathValue</a:t>
            </a:r>
            <a:r>
              <a:rPr lang="en-US" sz="1600" b="1" dirty="0" smtClean="0">
                <a:solidFill>
                  <a:srgbClr val="DC2300"/>
                </a:solidFill>
                <a:latin typeface="Courier New" pitchFamily="49" charset="0"/>
              </a:rPr>
              <a:t>; i++ )</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dirty="0" smtClean="0">
                <a:solidFill>
                  <a:srgbClr val="000000"/>
                </a:solidFill>
                <a:latin typeface="Courier New" pitchFamily="49" charset="0"/>
              </a:rPr>
              <a:t>   </a:t>
            </a:r>
            <a:r>
              <a:rPr lang="en-US" sz="1600" i="1" dirty="0" smtClean="0">
                <a:solidFill>
                  <a:srgbClr val="000000"/>
                </a:solidFill>
                <a:latin typeface="Courier New" pitchFamily="49" charset="0"/>
              </a:rPr>
              <a:t>// loop body</a:t>
            </a:r>
          </a:p>
          <a:p>
            <a:pPr algn="l">
              <a:lnSpc>
                <a:spcPct val="89000"/>
              </a:lnSpc>
              <a:tabLst>
                <a:tab pos="723900" algn="l"/>
                <a:tab pos="1447800" algn="l"/>
                <a:tab pos="2171700" algn="l"/>
                <a:tab pos="2895600" algn="l"/>
                <a:tab pos="3619500" algn="l"/>
                <a:tab pos="4343400" algn="l"/>
                <a:tab pos="5067300" algn="l"/>
              </a:tabLst>
            </a:pP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p:txBody>
      </p:sp>
      <p:sp>
        <p:nvSpPr>
          <p:cNvPr id="67589" name="AutoShape 4"/>
          <p:cNvSpPr>
            <a:spLocks noChangeArrowheads="1"/>
          </p:cNvSpPr>
          <p:nvPr/>
        </p:nvSpPr>
        <p:spPr bwMode="auto">
          <a:xfrm>
            <a:off x="1493838" y="3546475"/>
            <a:ext cx="5526087" cy="990600"/>
          </a:xfrm>
          <a:prstGeom prst="roundRect">
            <a:avLst>
              <a:gd name="adj" fmla="val 157"/>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Lst>
            </a:pPr>
            <a:r>
              <a:rPr lang="en-US" sz="1600" b="1" i="1" dirty="0" smtClean="0">
                <a:solidFill>
                  <a:srgbClr val="000000"/>
                </a:solidFill>
                <a:latin typeface="Courier New" pitchFamily="49" charset="0"/>
              </a:rPr>
              <a:t> </a:t>
            </a:r>
            <a:r>
              <a:rPr lang="en-US" sz="1600" i="1" dirty="0" smtClean="0">
                <a:solidFill>
                  <a:srgbClr val="000000"/>
                </a:solidFill>
                <a:latin typeface="Courier New" pitchFamily="49" charset="0"/>
              </a:rPr>
              <a:t>// potentially parallel loop</a:t>
            </a:r>
          </a:p>
          <a:p>
            <a:pPr algn="l">
              <a:lnSpc>
                <a:spcPct val="89000"/>
              </a:lnSpc>
              <a:tabLst>
                <a:tab pos="723900" algn="l"/>
                <a:tab pos="1447800" algn="l"/>
                <a:tab pos="2171700" algn="l"/>
                <a:tab pos="2895600" algn="l"/>
                <a:tab pos="3619500" algn="l"/>
                <a:tab pos="4343400" algn="l"/>
                <a:tab pos="5067300" algn="l"/>
              </a:tabLst>
            </a:pP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for( </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i : 1 .. nPathValue-1 )</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Lst>
            </a:pPr>
            <a:r>
              <a:rPr lang="en-US" sz="1600" b="1" dirty="0" smtClean="0">
                <a:solidFill>
                  <a:srgbClr val="000000"/>
                </a:solidFill>
                <a:latin typeface="Courier New" pitchFamily="49" charset="0"/>
              </a:rPr>
              <a:t>   </a:t>
            </a:r>
            <a:r>
              <a:rPr lang="en-US" sz="1600" i="1" dirty="0" smtClean="0">
                <a:solidFill>
                  <a:srgbClr val="000000"/>
                </a:solidFill>
                <a:latin typeface="Courier New" pitchFamily="49" charset="0"/>
              </a:rPr>
              <a:t>// loop body</a:t>
            </a:r>
          </a:p>
          <a:p>
            <a:pPr algn="l">
              <a:lnSpc>
                <a:spcPct val="89000"/>
              </a:lnSpc>
              <a:tabLst>
                <a:tab pos="723900" algn="l"/>
                <a:tab pos="1447800" algn="l"/>
                <a:tab pos="2171700" algn="l"/>
                <a:tab pos="2895600" algn="l"/>
                <a:tab pos="3619500" algn="l"/>
                <a:tab pos="4343400" algn="l"/>
                <a:tab pos="5067300" algn="l"/>
              </a:tabLst>
            </a:pP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p:txBody>
      </p:sp>
      <p:sp>
        <p:nvSpPr>
          <p:cNvPr id="67590" name="AutoShape 5"/>
          <p:cNvSpPr>
            <a:spLocks noChangeArrowheads="1"/>
          </p:cNvSpPr>
          <p:nvPr/>
        </p:nvSpPr>
        <p:spPr bwMode="auto">
          <a:xfrm>
            <a:off x="1439862" y="6102350"/>
            <a:ext cx="8172449" cy="1079500"/>
          </a:xfrm>
          <a:prstGeom prst="roundRect">
            <a:avLst>
              <a:gd name="adj" fmla="val 144"/>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i="1" dirty="0" smtClean="0">
                <a:solidFill>
                  <a:srgbClr val="000000"/>
                </a:solidFill>
                <a:latin typeface="Courier New" pitchFamily="49" charset="0"/>
              </a:rPr>
              <a:t> </a:t>
            </a:r>
            <a:r>
              <a:rPr lang="en-US" sz="1600" i="1" dirty="0" smtClean="0">
                <a:solidFill>
                  <a:srgbClr val="000000"/>
                </a:solidFill>
                <a:latin typeface="Courier New" pitchFamily="49" charset="0"/>
              </a:rPr>
              <a:t>// cross iteration dependency</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for( </a:t>
            </a:r>
            <a:r>
              <a:rPr lang="en-US" sz="1600" b="1" dirty="0" err="1" smtClean="0">
                <a:solidFill>
                  <a:srgbClr val="000000"/>
                </a:solidFill>
                <a:latin typeface="Courier New" pitchFamily="49" charset="0"/>
              </a:rPr>
              <a:t>int</a:t>
            </a:r>
            <a:r>
              <a:rPr lang="en-US" sz="1600" b="1" dirty="0" smtClean="0">
                <a:solidFill>
                  <a:srgbClr val="000000"/>
                </a:solidFill>
                <a:latin typeface="Courier New" pitchFamily="49" charset="0"/>
              </a:rPr>
              <a:t> i=1; i &lt; </a:t>
            </a:r>
            <a:r>
              <a:rPr lang="en-US" sz="1600" b="1" dirty="0" err="1" smtClean="0">
                <a:solidFill>
                  <a:srgbClr val="000000"/>
                </a:solidFill>
                <a:latin typeface="Courier New" pitchFamily="49" charset="0"/>
              </a:rPr>
              <a:t>nTimeSteps</a:t>
            </a:r>
            <a:r>
              <a:rPr lang="en-US" sz="1600" b="1" dirty="0" smtClean="0">
                <a:solidFill>
                  <a:srgbClr val="000000"/>
                </a:solidFill>
                <a:latin typeface="Courier New" pitchFamily="49" charset="0"/>
              </a:rPr>
              <a:t>; i++ )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	</a:t>
            </a:r>
            <a:r>
              <a:rPr lang="en-US" sz="1600" b="1" dirty="0" err="1" smtClean="0">
                <a:solidFill>
                  <a:srgbClr val="DC2300"/>
                </a:solidFill>
                <a:latin typeface="Courier New" pitchFamily="49" charset="0"/>
              </a:rPr>
              <a:t>pathValue</a:t>
            </a:r>
            <a:r>
              <a:rPr lang="en-US" sz="1600" b="1" dirty="0" smtClean="0">
                <a:solidFill>
                  <a:srgbClr val="DC2300"/>
                </a:solidFill>
                <a:latin typeface="Courier New" pitchFamily="49" charset="0"/>
              </a:rPr>
              <a:t>[i]</a:t>
            </a:r>
            <a:r>
              <a:rPr lang="en-US" sz="1600" b="1" dirty="0" smtClean="0">
                <a:solidFill>
                  <a:srgbClr val="000000"/>
                </a:solidFill>
                <a:latin typeface="Courier New" pitchFamily="49" charset="0"/>
              </a:rPr>
              <a:t> = </a:t>
            </a:r>
            <a:r>
              <a:rPr lang="en-US" sz="1600" b="1" dirty="0" err="1" smtClean="0">
                <a:solidFill>
                  <a:srgbClr val="DC2300"/>
                </a:solidFill>
                <a:latin typeface="Courier New" pitchFamily="49" charset="0"/>
              </a:rPr>
              <a:t>pathValue</a:t>
            </a:r>
            <a:r>
              <a:rPr lang="en-US" sz="1600" b="1" dirty="0" smtClean="0">
                <a:solidFill>
                  <a:srgbClr val="DC2300"/>
                </a:solidFill>
                <a:latin typeface="Courier New" pitchFamily="49" charset="0"/>
              </a:rPr>
              <a:t>[i-1]</a:t>
            </a:r>
            <a:r>
              <a:rPr lang="en-US" sz="1600" b="1" dirty="0" smtClean="0">
                <a:solidFill>
                  <a:srgbClr val="000000"/>
                </a:solidFill>
                <a:latin typeface="Courier New" pitchFamily="49" charset="0"/>
              </a:rPr>
              <a:t> * </a:t>
            </a:r>
            <a:r>
              <a:rPr lang="en-US" sz="1600" b="1" dirty="0" err="1" smtClean="0">
                <a:solidFill>
                  <a:srgbClr val="000000"/>
                </a:solidFill>
                <a:latin typeface="Courier New" pitchFamily="49" charset="0"/>
              </a:rPr>
              <a:t>Math.exp</a:t>
            </a:r>
            <a:r>
              <a:rPr lang="en-US" sz="1600" b="1" dirty="0" smtClean="0">
                <a:solidFill>
                  <a:srgbClr val="000000"/>
                </a:solidFill>
                <a:latin typeface="Courier New" pitchFamily="49" charset="0"/>
              </a:rPr>
              <a:t>(fluctuations[i]);</a:t>
            </a: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Loops (2)</a:t>
            </a:r>
          </a:p>
        </p:txBody>
      </p:sp>
      <p:sp>
        <p:nvSpPr>
          <p:cNvPr id="68611" name="Rectangle 2"/>
          <p:cNvSpPr>
            <a:spLocks noGrp="1" noChangeArrowheads="1"/>
          </p:cNvSpPr>
          <p:nvPr>
            <p:ph type="body" idx="1"/>
          </p:nvPr>
        </p:nvSpPr>
        <p:spPr>
          <a:xfrm>
            <a:off x="503238" y="1552575"/>
            <a:ext cx="9396412" cy="565467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Ensure that all iterations are truly independent</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If it’s not the case, let this loop for later on (except if it is on the critical path)</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If you absolutely need to parallelize it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Be cautious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We will </a:t>
            </a:r>
            <a:r>
              <a:rPr lang="en-US" noProof="0" dirty="0" smtClean="0"/>
              <a:t>see the </a:t>
            </a:r>
            <a:r>
              <a:rPr lang="en-US" noProof="0" dirty="0" smtClean="0"/>
              <a:t>possible issues in a few moments</a:t>
            </a:r>
          </a:p>
        </p:txBody>
      </p:sp>
      <p:sp>
        <p:nvSpPr>
          <p:cNvPr id="68612" name="AutoShape 3"/>
          <p:cNvSpPr>
            <a:spLocks noChangeArrowheads="1"/>
          </p:cNvSpPr>
          <p:nvPr/>
        </p:nvSpPr>
        <p:spPr bwMode="auto">
          <a:xfrm>
            <a:off x="900113" y="2333625"/>
            <a:ext cx="3779837" cy="1979612"/>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Lst>
            </a:pPr>
            <a:r>
              <a:rPr lang="en-US" sz="1600" dirty="0" smtClean="0">
                <a:solidFill>
                  <a:srgbClr val="000000"/>
                </a:solidFill>
                <a:latin typeface="Courier New" pitchFamily="49" charset="0"/>
              </a:rPr>
              <a:t>final </a:t>
            </a:r>
            <a:r>
              <a:rPr lang="en-US" sz="1600" dirty="0" err="1" smtClean="0">
                <a:solidFill>
                  <a:srgbClr val="000000"/>
                </a:solidFill>
                <a:latin typeface="Courier New" pitchFamily="49" charset="0"/>
              </a:rPr>
              <a:t>int</a:t>
            </a:r>
            <a:r>
              <a:rPr lang="en-US" sz="1600" dirty="0" smtClean="0">
                <a:solidFill>
                  <a:srgbClr val="000000"/>
                </a:solidFill>
                <a:latin typeface="Courier New" pitchFamily="49" charset="0"/>
              </a:rPr>
              <a:t> N = 100;</a:t>
            </a:r>
          </a:p>
          <a:p>
            <a:pPr algn="l">
              <a:lnSpc>
                <a:spcPct val="89000"/>
              </a:lnSpc>
              <a:tabLst>
                <a:tab pos="723900" algn="l"/>
                <a:tab pos="1447800" algn="l"/>
                <a:tab pos="2171700" algn="l"/>
                <a:tab pos="2895600" algn="l"/>
                <a:tab pos="3619500" algn="l"/>
              </a:tabLst>
            </a:pPr>
            <a:r>
              <a:rPr lang="en-US" sz="1600" dirty="0" err="1" smtClean="0">
                <a:solidFill>
                  <a:srgbClr val="000000"/>
                </a:solidFill>
                <a:latin typeface="Courier New" pitchFamily="49" charset="0"/>
              </a:rPr>
              <a:t>int</a:t>
            </a:r>
            <a:r>
              <a:rPr lang="en-US" sz="1600" dirty="0" smtClean="0">
                <a:solidFill>
                  <a:srgbClr val="000000"/>
                </a:solidFill>
                <a:latin typeface="Courier New" pitchFamily="49" charset="0"/>
              </a:rPr>
              <a:t>[] a[N] = 0;</a:t>
            </a:r>
          </a:p>
          <a:p>
            <a:pPr algn="l">
              <a:lnSpc>
                <a:spcPct val="89000"/>
              </a:lnSpc>
              <a:tabLst>
                <a:tab pos="723900" algn="l"/>
                <a:tab pos="1447800" algn="l"/>
                <a:tab pos="2171700" algn="l"/>
                <a:tab pos="2895600" algn="l"/>
                <a:tab pos="3619500" algn="l"/>
              </a:tabLst>
            </a:pPr>
            <a:endParaRPr lang="en-US" sz="1600"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for</a:t>
            </a:r>
            <a:r>
              <a:rPr lang="en-US" sz="1600" dirty="0" smtClean="0">
                <a:solidFill>
                  <a:srgbClr val="000000"/>
                </a:solidFill>
                <a:latin typeface="Courier New" pitchFamily="49" charset="0"/>
              </a:rPr>
              <a:t> </a:t>
            </a:r>
            <a:r>
              <a:rPr lang="en-US" sz="1600" b="1" dirty="0" smtClean="0">
                <a:solidFill>
                  <a:srgbClr val="000000"/>
                </a:solidFill>
                <a:latin typeface="Courier New" pitchFamily="49" charset="0"/>
              </a:rPr>
              <a:t>(</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i : N</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Lst>
            </a:pPr>
            <a:r>
              <a:rPr lang="en-US" sz="1600" dirty="0" smtClean="0">
                <a:solidFill>
                  <a:srgbClr val="000000"/>
                </a:solidFill>
                <a:latin typeface="Courier New" pitchFamily="49" charset="0"/>
              </a:rPr>
              <a:t>	</a:t>
            </a:r>
            <a:r>
              <a:rPr lang="en-US" sz="1600" i="1" dirty="0" smtClean="0">
                <a:solidFill>
                  <a:srgbClr val="000000"/>
                </a:solidFill>
                <a:latin typeface="Courier New" pitchFamily="49" charset="0"/>
              </a:rPr>
              <a:t>// w/o dependency</a:t>
            </a:r>
          </a:p>
          <a:p>
            <a:pPr algn="l">
              <a:lnSpc>
                <a:spcPct val="89000"/>
              </a:lnSpc>
              <a:tabLst>
                <a:tab pos="723900" algn="l"/>
                <a:tab pos="1447800" algn="l"/>
                <a:tab pos="2171700" algn="l"/>
                <a:tab pos="2895600" algn="l"/>
                <a:tab pos="3619500" algn="l"/>
              </a:tabLst>
            </a:pPr>
            <a:r>
              <a:rPr lang="en-US" sz="1600" dirty="0" smtClean="0">
                <a:solidFill>
                  <a:srgbClr val="000000"/>
                </a:solidFill>
                <a:latin typeface="Courier New" pitchFamily="49" charset="0"/>
              </a:rPr>
              <a:t>	</a:t>
            </a:r>
            <a:r>
              <a:rPr lang="en-US" sz="1600" b="1" dirty="0" smtClean="0">
                <a:solidFill>
                  <a:srgbClr val="000000"/>
                </a:solidFill>
                <a:latin typeface="Courier New" pitchFamily="49" charset="0"/>
              </a:rPr>
              <a:t>a[i] = a[i] + 1;</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68613" name="AutoShape 4"/>
          <p:cNvSpPr>
            <a:spLocks noChangeArrowheads="1"/>
          </p:cNvSpPr>
          <p:nvPr/>
        </p:nvSpPr>
        <p:spPr bwMode="auto">
          <a:xfrm>
            <a:off x="5759450" y="2333625"/>
            <a:ext cx="3600450" cy="1979612"/>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Lst>
            </a:pPr>
            <a:r>
              <a:rPr lang="en-US" sz="1600" dirty="0" smtClean="0">
                <a:solidFill>
                  <a:srgbClr val="000000"/>
                </a:solidFill>
                <a:latin typeface="Courier New" pitchFamily="49" charset="0"/>
              </a:rPr>
              <a:t>final </a:t>
            </a:r>
            <a:r>
              <a:rPr lang="en-US" sz="1600" dirty="0" err="1" smtClean="0">
                <a:solidFill>
                  <a:srgbClr val="000000"/>
                </a:solidFill>
                <a:latin typeface="Courier New" pitchFamily="49" charset="0"/>
              </a:rPr>
              <a:t>int</a:t>
            </a:r>
            <a:r>
              <a:rPr lang="en-US" sz="1600" dirty="0" smtClean="0">
                <a:solidFill>
                  <a:srgbClr val="000000"/>
                </a:solidFill>
                <a:latin typeface="Courier New" pitchFamily="49" charset="0"/>
              </a:rPr>
              <a:t> N = 100;</a:t>
            </a:r>
          </a:p>
          <a:p>
            <a:pPr algn="l">
              <a:lnSpc>
                <a:spcPct val="89000"/>
              </a:lnSpc>
              <a:tabLst>
                <a:tab pos="723900" algn="l"/>
                <a:tab pos="1447800" algn="l"/>
                <a:tab pos="2171700" algn="l"/>
                <a:tab pos="2895600" algn="l"/>
              </a:tabLst>
            </a:pPr>
            <a:r>
              <a:rPr lang="en-US" sz="1600" dirty="0" err="1" smtClean="0">
                <a:solidFill>
                  <a:srgbClr val="000000"/>
                </a:solidFill>
                <a:latin typeface="Courier New" pitchFamily="49" charset="0"/>
              </a:rPr>
              <a:t>int</a:t>
            </a:r>
            <a:r>
              <a:rPr lang="en-US" sz="1600" dirty="0" smtClean="0">
                <a:solidFill>
                  <a:srgbClr val="000000"/>
                </a:solidFill>
                <a:latin typeface="Courier New" pitchFamily="49" charset="0"/>
              </a:rPr>
              <a:t>[] a[N] = 0;</a:t>
            </a:r>
          </a:p>
          <a:p>
            <a:pPr algn="l">
              <a:lnSpc>
                <a:spcPct val="89000"/>
              </a:lnSpc>
              <a:tabLst>
                <a:tab pos="723900" algn="l"/>
                <a:tab pos="1447800" algn="l"/>
                <a:tab pos="2171700" algn="l"/>
                <a:tab pos="2895600" algn="l"/>
              </a:tabLst>
            </a:pPr>
            <a:endParaRPr lang="en-US" sz="1600" dirty="0" smtClean="0">
              <a:solidFill>
                <a:srgbClr val="000000"/>
              </a:solidFill>
              <a:latin typeface="Courier New" pitchFamily="49" charset="0"/>
            </a:endParaRPr>
          </a:p>
          <a:p>
            <a:pPr algn="l">
              <a:lnSpc>
                <a:spcPct val="89000"/>
              </a:lnSpc>
              <a:tabLst>
                <a:tab pos="723900" algn="l"/>
                <a:tab pos="1447800" algn="l"/>
                <a:tab pos="2171700" algn="l"/>
                <a:tab pos="2895600" algn="l"/>
              </a:tabLst>
            </a:pPr>
            <a:r>
              <a:rPr lang="en-US" sz="1600" b="1" dirty="0" smtClean="0">
                <a:solidFill>
                  <a:srgbClr val="000000"/>
                </a:solidFill>
                <a:latin typeface="Courier New" pitchFamily="49" charset="0"/>
              </a:rPr>
              <a:t>for</a:t>
            </a:r>
            <a:r>
              <a:rPr lang="en-US" sz="1600" dirty="0" smtClean="0">
                <a:solidFill>
                  <a:srgbClr val="000000"/>
                </a:solidFill>
                <a:latin typeface="Courier New" pitchFamily="49" charset="0"/>
              </a:rPr>
              <a:t> </a:t>
            </a:r>
            <a:r>
              <a:rPr lang="en-US" sz="1600" b="1" dirty="0" smtClean="0">
                <a:solidFill>
                  <a:srgbClr val="000000"/>
                </a:solidFill>
                <a:latin typeface="Courier New" pitchFamily="49" charset="0"/>
              </a:rPr>
              <a:t>(</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i : N-1</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Lst>
            </a:pPr>
            <a:r>
              <a:rPr lang="en-US" sz="1600" dirty="0" smtClean="0">
                <a:solidFill>
                  <a:srgbClr val="000000"/>
                </a:solidFill>
                <a:latin typeface="Courier New" pitchFamily="49" charset="0"/>
              </a:rPr>
              <a:t>	</a:t>
            </a:r>
            <a:r>
              <a:rPr lang="en-US" sz="1600" i="1" dirty="0" smtClean="0">
                <a:solidFill>
                  <a:srgbClr val="000000"/>
                </a:solidFill>
                <a:latin typeface="Courier New" pitchFamily="49" charset="0"/>
              </a:rPr>
              <a:t>// with dependency</a:t>
            </a:r>
          </a:p>
          <a:p>
            <a:pPr algn="l">
              <a:lnSpc>
                <a:spcPct val="89000"/>
              </a:lnSpc>
              <a:tabLst>
                <a:tab pos="723900" algn="l"/>
                <a:tab pos="1447800" algn="l"/>
                <a:tab pos="2171700" algn="l"/>
                <a:tab pos="2895600" algn="l"/>
              </a:tabLst>
            </a:pPr>
            <a:r>
              <a:rPr lang="en-US" sz="1600" dirty="0" smtClean="0">
                <a:solidFill>
                  <a:srgbClr val="000000"/>
                </a:solidFill>
                <a:latin typeface="Courier New" pitchFamily="49" charset="0"/>
              </a:rPr>
              <a:t>	</a:t>
            </a:r>
            <a:r>
              <a:rPr lang="en-US" sz="1600" b="1" dirty="0" smtClean="0">
                <a:solidFill>
                  <a:srgbClr val="000000"/>
                </a:solidFill>
                <a:latin typeface="Courier New" pitchFamily="49" charset="0"/>
              </a:rPr>
              <a:t>a[i] = a[</a:t>
            </a:r>
            <a:r>
              <a:rPr lang="en-US" sz="1600" b="1" dirty="0" smtClean="0">
                <a:solidFill>
                  <a:srgbClr val="DC2300"/>
                </a:solidFill>
                <a:latin typeface="Courier New" pitchFamily="49" charset="0"/>
              </a:rPr>
              <a:t>i+1</a:t>
            </a:r>
            <a:r>
              <a:rPr lang="en-US" sz="1600" b="1" dirty="0" smtClean="0">
                <a:solidFill>
                  <a:srgbClr val="000000"/>
                </a:solidFill>
                <a:latin typeface="Courier New" pitchFamily="49" charset="0"/>
              </a:rPr>
              <a:t>] + 1;</a:t>
            </a:r>
          </a:p>
          <a:p>
            <a:pPr algn="l">
              <a:lnSpc>
                <a:spcPct val="89000"/>
              </a:lnSpc>
              <a:tabLst>
                <a:tab pos="723900" algn="l"/>
                <a:tab pos="1447800" algn="l"/>
                <a:tab pos="2171700" algn="l"/>
                <a:tab pos="28956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68614" name="Oval 5"/>
          <p:cNvSpPr>
            <a:spLocks noChangeArrowheads="1"/>
          </p:cNvSpPr>
          <p:nvPr/>
        </p:nvSpPr>
        <p:spPr bwMode="auto">
          <a:xfrm>
            <a:off x="6349999" y="3398837"/>
            <a:ext cx="2424113" cy="422275"/>
          </a:xfrm>
          <a:prstGeom prst="ellipse">
            <a:avLst/>
          </a:prstGeom>
          <a:noFill/>
          <a:ln w="36000">
            <a:solidFill>
              <a:srgbClr val="B80047"/>
            </a:solidFill>
            <a:round/>
            <a:headEnd/>
            <a:tailEnd/>
          </a:ln>
        </p:spPr>
        <p:txBody>
          <a:bodyPr wrap="none" anchor="ctr"/>
          <a:lstStyle/>
          <a:p>
            <a:endParaRPr lang="en-US"/>
          </a:p>
        </p:txBody>
      </p:sp>
      <p:pic>
        <p:nvPicPr>
          <p:cNvPr id="68615" name="Picture 6"/>
          <p:cNvPicPr>
            <a:picLocks noChangeAspect="1" noChangeArrowheads="1"/>
          </p:cNvPicPr>
          <p:nvPr/>
        </p:nvPicPr>
        <p:blipFill>
          <a:blip r:embed="rId3" cstate="print"/>
          <a:srcRect/>
          <a:stretch>
            <a:fillRect/>
          </a:stretch>
        </p:blipFill>
        <p:spPr bwMode="auto">
          <a:xfrm>
            <a:off x="4251325" y="2152650"/>
            <a:ext cx="609600" cy="609600"/>
          </a:xfrm>
          <a:prstGeom prst="rect">
            <a:avLst/>
          </a:prstGeom>
          <a:noFill/>
          <a:ln w="9525">
            <a:noFill/>
            <a:round/>
            <a:headEnd/>
            <a:tailEnd/>
          </a:ln>
        </p:spPr>
      </p:pic>
      <p:pic>
        <p:nvPicPr>
          <p:cNvPr id="68616" name="Picture 7"/>
          <p:cNvPicPr>
            <a:picLocks noChangeAspect="1" noChangeArrowheads="1"/>
          </p:cNvPicPr>
          <p:nvPr/>
        </p:nvPicPr>
        <p:blipFill>
          <a:blip r:embed="rId4" cstate="print"/>
          <a:srcRect/>
          <a:stretch>
            <a:fillRect/>
          </a:stretch>
        </p:blipFill>
        <p:spPr bwMode="auto">
          <a:xfrm>
            <a:off x="8823325" y="2152650"/>
            <a:ext cx="717550" cy="7207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Reductions</a:t>
            </a:r>
          </a:p>
        </p:txBody>
      </p:sp>
      <p:sp>
        <p:nvSpPr>
          <p:cNvPr id="69635" name="Rectangle 2"/>
          <p:cNvSpPr>
            <a:spLocks noGrp="1" noChangeArrowheads="1"/>
          </p:cNvSpPr>
          <p:nvPr>
            <p:ph type="body" idx="1"/>
          </p:nvPr>
        </p:nvSpPr>
        <p:spPr>
          <a:xfrm>
            <a:off x="503238" y="1552575"/>
            <a:ext cx="9070975" cy="4951413"/>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Reduction operations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S</a:t>
            </a:r>
            <a:r>
              <a:rPr lang="en-US" noProof="0" dirty="0" smtClean="0"/>
              <a:t>um and average, min/max</a:t>
            </a:r>
            <a:r>
              <a:rPr lang="en-US" dirty="0"/>
              <a:t> </a:t>
            </a:r>
            <a:r>
              <a:rPr lang="en-US" dirty="0" smtClean="0"/>
              <a:t>values</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Useful for parallelization, but also for readability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Remember you can also </a:t>
            </a:r>
            <a:r>
              <a:rPr lang="en-US" dirty="0"/>
              <a:t>use value filtering</a:t>
            </a:r>
            <a:endParaRPr lang="en-US" noProof="0" dirty="0" smtClean="0"/>
          </a:p>
        </p:txBody>
      </p:sp>
      <p:sp>
        <p:nvSpPr>
          <p:cNvPr id="69636" name="AutoShape 3"/>
          <p:cNvSpPr>
            <a:spLocks noChangeArrowheads="1"/>
          </p:cNvSpPr>
          <p:nvPr/>
        </p:nvSpPr>
        <p:spPr bwMode="auto">
          <a:xfrm>
            <a:off x="990600" y="3365500"/>
            <a:ext cx="8099425" cy="1260475"/>
          </a:xfrm>
          <a:prstGeom prst="roundRect">
            <a:avLst>
              <a:gd name="adj" fmla="val 125"/>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i="1" dirty="0" smtClean="0">
                <a:solidFill>
                  <a:srgbClr val="000000"/>
                </a:solidFill>
                <a:latin typeface="Courier New" pitchFamily="49" charset="0"/>
              </a:rPr>
              <a:t>    </a:t>
            </a:r>
            <a:r>
              <a:rPr lang="en-US" sz="1600" i="1" dirty="0" smtClean="0">
                <a:solidFill>
                  <a:srgbClr val="000000"/>
                </a:solidFill>
                <a:latin typeface="Courier New" pitchFamily="49" charset="0"/>
              </a:rPr>
              <a:t>// Variance computation: sequential loop</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a:t>
            </a:r>
            <a:r>
              <a:rPr lang="en-US" sz="1600" b="1" dirty="0" smtClean="0">
                <a:solidFill>
                  <a:srgbClr val="DC2300"/>
                </a:solidFill>
                <a:latin typeface="Courier New" pitchFamily="49" charset="0"/>
              </a:rPr>
              <a:t>for( </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i=1; i &lt; </a:t>
            </a:r>
            <a:r>
              <a:rPr lang="en-US" sz="1600" b="1" dirty="0" err="1" smtClean="0">
                <a:solidFill>
                  <a:srgbClr val="DC2300"/>
                </a:solidFill>
                <a:latin typeface="Courier New" pitchFamily="49" charset="0"/>
              </a:rPr>
              <a:t>nPathValue</a:t>
            </a:r>
            <a:r>
              <a:rPr lang="en-US" sz="1600" b="1" dirty="0" smtClean="0">
                <a:solidFill>
                  <a:srgbClr val="DC2300"/>
                </a:solidFill>
                <a:latin typeface="Courier New" pitchFamily="49" charset="0"/>
              </a:rPr>
              <a:t>; i++ )</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variance </a:t>
            </a:r>
            <a:r>
              <a:rPr lang="en-US" sz="1600" b="1" dirty="0" smtClean="0">
                <a:solidFill>
                  <a:srgbClr val="DC2300"/>
                </a:solidFill>
                <a:latin typeface="Courier New" pitchFamily="49" charset="0"/>
              </a:rPr>
              <a:t>+=</a:t>
            </a: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Math.pow</a:t>
            </a:r>
            <a:r>
              <a:rPr lang="en-US" sz="1600" b="1" dirty="0" smtClean="0">
                <a:solidFill>
                  <a:srgbClr val="000000"/>
                </a:solidFill>
                <a:latin typeface="Courier New" pitchFamily="49" charset="0"/>
              </a:rPr>
              <a:t>(</a:t>
            </a:r>
            <a:r>
              <a:rPr lang="en-US" sz="1600" b="1" dirty="0" err="1" smtClean="0">
                <a:solidFill>
                  <a:srgbClr val="000000"/>
                </a:solidFill>
                <a:latin typeface="Courier New" pitchFamily="49" charset="0"/>
              </a:rPr>
              <a:t>pathValue</a:t>
            </a:r>
            <a:r>
              <a:rPr lang="en-US" sz="1600" b="1" dirty="0" smtClean="0">
                <a:solidFill>
                  <a:srgbClr val="000000"/>
                </a:solidFill>
                <a:latin typeface="Courier New" pitchFamily="49" charset="0"/>
              </a:rPr>
              <a:t>[i] – mean, 2.0);</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variance /= ((double)(</a:t>
            </a:r>
            <a:r>
              <a:rPr lang="en-US" sz="1600" b="1" dirty="0" err="1" smtClean="0">
                <a:solidFill>
                  <a:srgbClr val="000000"/>
                </a:solidFill>
                <a:latin typeface="Courier New" pitchFamily="49" charset="0"/>
              </a:rPr>
              <a:t>nPathValue</a:t>
            </a:r>
            <a:r>
              <a:rPr lang="en-US" sz="1600" b="1" dirty="0" smtClean="0">
                <a:solidFill>
                  <a:srgbClr val="000000"/>
                </a:solidFill>
                <a:latin typeface="Courier New" pitchFamily="49" charset="0"/>
              </a:rPr>
              <a:t> - 1.0))</a:t>
            </a:r>
            <a:endParaRPr lang="en-US" sz="1600" b="1" dirty="0">
              <a:solidFill>
                <a:srgbClr val="000000"/>
              </a:solidFill>
              <a:latin typeface="Courier New" pitchFamily="49" charset="0"/>
            </a:endParaRPr>
          </a:p>
        </p:txBody>
      </p:sp>
      <p:sp>
        <p:nvSpPr>
          <p:cNvPr id="69637" name="AutoShape 4"/>
          <p:cNvSpPr>
            <a:spLocks noChangeArrowheads="1"/>
          </p:cNvSpPr>
          <p:nvPr/>
        </p:nvSpPr>
        <p:spPr bwMode="auto">
          <a:xfrm>
            <a:off x="990600" y="4986338"/>
            <a:ext cx="8099425" cy="1079500"/>
          </a:xfrm>
          <a:prstGeom prst="roundRect">
            <a:avLst>
              <a:gd name="adj" fmla="val 144"/>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i="1" dirty="0" smtClean="0">
                <a:solidFill>
                  <a:srgbClr val="000000"/>
                </a:solidFill>
                <a:latin typeface="Courier New" pitchFamily="49" charset="0"/>
              </a:rPr>
              <a:t>    </a:t>
            </a:r>
            <a:r>
              <a:rPr lang="en-US" sz="1600" i="1" dirty="0" smtClean="0">
                <a:solidFill>
                  <a:srgbClr val="000000"/>
                </a:solidFill>
                <a:latin typeface="Courier New" pitchFamily="49" charset="0"/>
              </a:rPr>
              <a:t>// Variance computation : parallelizable reduction</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variance = </a:t>
            </a:r>
            <a:r>
              <a:rPr lang="en-US" sz="1600" b="1" dirty="0" smtClean="0">
                <a:solidFill>
                  <a:srgbClr val="DC2300"/>
                </a:solidFill>
                <a:latin typeface="Courier New" pitchFamily="49" charset="0"/>
              </a:rPr>
              <a:t>`+ for( </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i : 1 .. nPathValue-1)</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a:t>
            </a:r>
            <a:r>
              <a:rPr lang="en-US" sz="1600" b="1" dirty="0" err="1" smtClean="0">
                <a:solidFill>
                  <a:srgbClr val="000000"/>
                </a:solidFill>
                <a:latin typeface="Courier New" pitchFamily="49" charset="0"/>
              </a:rPr>
              <a:t>Math.pow</a:t>
            </a:r>
            <a:r>
              <a:rPr lang="en-US" sz="1600" b="1" dirty="0" smtClean="0">
                <a:solidFill>
                  <a:srgbClr val="000000"/>
                </a:solidFill>
                <a:latin typeface="Courier New" pitchFamily="49" charset="0"/>
              </a:rPr>
              <a:t>(</a:t>
            </a:r>
            <a:r>
              <a:rPr lang="en-US" sz="1600" b="1" dirty="0" err="1" smtClean="0">
                <a:solidFill>
                  <a:srgbClr val="000000"/>
                </a:solidFill>
                <a:latin typeface="Courier New" pitchFamily="49" charset="0"/>
              </a:rPr>
              <a:t>pathValue</a:t>
            </a:r>
            <a:r>
              <a:rPr lang="en-US" sz="1600" b="1" dirty="0" smtClean="0">
                <a:solidFill>
                  <a:srgbClr val="000000"/>
                </a:solidFill>
                <a:latin typeface="Courier New" pitchFamily="49" charset="0"/>
              </a:rPr>
              <a:t>[i] – mean, 2.0);</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dirty="0" smtClean="0">
                <a:solidFill>
                  <a:srgbClr val="000000"/>
                </a:solidFill>
                <a:latin typeface="Courier New" pitchFamily="49" charset="0"/>
              </a:rPr>
              <a:t>    variance /= ((double)(</a:t>
            </a:r>
            <a:r>
              <a:rPr lang="en-US" sz="1600" b="1" dirty="0" err="1" smtClean="0">
                <a:solidFill>
                  <a:srgbClr val="000000"/>
                </a:solidFill>
                <a:latin typeface="Courier New" pitchFamily="49" charset="0"/>
              </a:rPr>
              <a:t>nPathValue</a:t>
            </a:r>
            <a:r>
              <a:rPr lang="en-US" sz="1600" b="1" dirty="0" smtClean="0">
                <a:solidFill>
                  <a:srgbClr val="000000"/>
                </a:solidFill>
                <a:latin typeface="Courier New" pitchFamily="49" charset="0"/>
              </a:rPr>
              <a:t> - 1.0));</a:t>
            </a: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Speculation</a:t>
            </a:r>
          </a:p>
        </p:txBody>
      </p:sp>
      <p:sp>
        <p:nvSpPr>
          <p:cNvPr id="70659" name="Rectangle 2"/>
          <p:cNvSpPr>
            <a:spLocks noGrp="1" noChangeArrowheads="1"/>
          </p:cNvSpPr>
          <p:nvPr>
            <p:ph type="body" idx="1"/>
          </p:nvPr>
        </p:nvSpPr>
        <p:spPr>
          <a:xfrm>
            <a:off x="503238" y="1552575"/>
            <a:ext cx="930592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Choice between multiple possible algorithms</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Multiple algorithms to solve the same problem</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Different behaviors depending on input data</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With Ateji PX, launch them all in parallel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Isolate algorithms into dedicated methods</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Use speculative parallelism</a:t>
            </a:r>
          </a:p>
        </p:txBody>
      </p:sp>
      <p:sp>
        <p:nvSpPr>
          <p:cNvPr id="70660" name="AutoShape 3"/>
          <p:cNvSpPr>
            <a:spLocks noChangeArrowheads="1"/>
          </p:cNvSpPr>
          <p:nvPr/>
        </p:nvSpPr>
        <p:spPr bwMode="auto">
          <a:xfrm>
            <a:off x="1530350" y="4662488"/>
            <a:ext cx="4500563" cy="1728787"/>
          </a:xfrm>
          <a:prstGeom prst="roundRect">
            <a:avLst>
              <a:gd name="adj" fmla="val 88"/>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public int speculate_between_123()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t>
            </a:r>
            <a:r>
              <a:rPr lang="fr-FR" sz="1600" b="1">
                <a:solidFill>
                  <a:srgbClr val="DC2300"/>
                </a:solidFill>
                <a:latin typeface="Courier New" pitchFamily="49" charset="0"/>
              </a:rPr>
              <a:t>return</a:t>
            </a:r>
            <a:r>
              <a:rPr lang="fr-FR" sz="1600" b="1">
                <a:solidFill>
                  <a:srgbClr val="000000"/>
                </a:solidFill>
                <a:latin typeface="Courier New" pitchFamily="49" charset="0"/>
              </a:rPr>
              <a:t> alternative1();</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t>
            </a:r>
            <a:r>
              <a:rPr lang="fr-FR" sz="1600" b="1">
                <a:solidFill>
                  <a:srgbClr val="DC2300"/>
                </a:solidFill>
                <a:latin typeface="Courier New" pitchFamily="49" charset="0"/>
              </a:rPr>
              <a:t>return</a:t>
            </a:r>
            <a:r>
              <a:rPr lang="fr-FR" sz="1600" b="1">
                <a:solidFill>
                  <a:srgbClr val="000000"/>
                </a:solidFill>
                <a:latin typeface="Courier New" pitchFamily="49" charset="0"/>
              </a:rPr>
              <a:t> alternative2();</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 </a:t>
            </a:r>
            <a:r>
              <a:rPr lang="fr-FR" sz="1600" b="1">
                <a:solidFill>
                  <a:srgbClr val="DC2300"/>
                </a:solidFill>
                <a:latin typeface="Courier New" pitchFamily="49" charset="0"/>
              </a:rPr>
              <a:t>return</a:t>
            </a:r>
            <a:r>
              <a:rPr lang="fr-FR" sz="1600" b="1">
                <a:solidFill>
                  <a:srgbClr val="000000"/>
                </a:solidFill>
                <a:latin typeface="Courier New" pitchFamily="49" charset="0"/>
              </a:rPr>
              <a:t> alternative3();</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Lst>
            </a:pPr>
            <a:r>
              <a:rPr lang="fr-FR" sz="1600" b="1">
                <a:solidFill>
                  <a:srgbClr val="000000"/>
                </a:solidFill>
                <a:latin typeface="Courier New"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title"/>
          </p:nvPr>
        </p:nvSpPr>
        <p:spPr>
          <a:xfrm>
            <a:off x="539750" y="2514600"/>
            <a:ext cx="9070975" cy="1701800"/>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Parallelization:</a:t>
            </a:r>
            <a:br>
              <a:rPr lang="en-US" noProof="0" dirty="0" smtClean="0"/>
            </a:br>
            <a:r>
              <a:rPr lang="en-US" noProof="0" dirty="0" smtClean="0"/>
              <a:t>pitfalls and solutions</a:t>
            </a:r>
            <a:r>
              <a:rPr lang="en-US" dirty="0"/>
              <a:t> </a:t>
            </a:r>
            <a:r>
              <a:rPr lang="en-US" dirty="0" smtClean="0"/>
              <a:t>…</a:t>
            </a:r>
            <a:endParaRPr lang="en-US" noProof="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Common pitfalls</a:t>
            </a:r>
          </a:p>
        </p:txBody>
      </p:sp>
      <p:sp>
        <p:nvSpPr>
          <p:cNvPr id="72707" name="Rectangle 2"/>
          <p:cNvSpPr>
            <a:spLocks noGrp="1" noChangeArrowheads="1"/>
          </p:cNvSpPr>
          <p:nvPr>
            <p:ph type="body" idx="1"/>
          </p:nvPr>
        </p:nvSpPr>
        <p:spPr>
          <a:xfrm>
            <a:off x="503238" y="1552575"/>
            <a:ext cx="9396412" cy="5491163"/>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Violation of</a:t>
            </a:r>
            <a:r>
              <a:rPr lang="en-US" noProof="0" dirty="0" smtClean="0"/>
              <a:t> variable dependencies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Frequent cause: non-respect of the required computation order</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R</a:t>
            </a:r>
            <a:r>
              <a:rPr lang="en-US" noProof="0" dirty="0" smtClean="0"/>
              <a:t>ace conditions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Frequent cause: improper coordination of concurrent accesses between branches or across iterations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Undetected value changes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Frequent cause: non-volatile shared variables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r-FR" noProof="0" dirty="0" smtClean="0"/>
              <a:t>Interlocks</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Principal cause: communication and synchronization errors</a:t>
            </a:r>
            <a:br>
              <a:rPr lang="en-US" noProof="0" dirty="0" smtClean="0"/>
            </a:br>
            <a:endParaRPr lang="en-US" noProof="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Managing dependencies</a:t>
            </a:r>
          </a:p>
        </p:txBody>
      </p:sp>
      <p:sp>
        <p:nvSpPr>
          <p:cNvPr id="73731" name="Rectangle 2"/>
          <p:cNvSpPr>
            <a:spLocks noGrp="1" noChangeArrowheads="1"/>
          </p:cNvSpPr>
          <p:nvPr>
            <p:ph type="body" idx="1"/>
          </p:nvPr>
        </p:nvSpPr>
        <p:spPr>
          <a:xfrm>
            <a:off x="360363" y="1552575"/>
            <a:ext cx="9539287" cy="514508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Crucial for loop parallelization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for|| : iterations can be executed in any order</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Generic approach </a:t>
            </a:r>
            <a:r>
              <a:rPr lang="en-US" noProof="0" dirty="0" smtClean="0"/>
              <a:t>(but not universal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Introduce local copies if necessary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Compute using local copies (parallel)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Copy-back local values to global ones</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noProof="0" dirty="0" smtClean="0"/>
          </a:p>
        </p:txBody>
      </p:sp>
      <p:sp>
        <p:nvSpPr>
          <p:cNvPr id="73732" name="AutoShape 3"/>
          <p:cNvSpPr>
            <a:spLocks noChangeArrowheads="1"/>
          </p:cNvSpPr>
          <p:nvPr/>
        </p:nvSpPr>
        <p:spPr bwMode="auto">
          <a:xfrm>
            <a:off x="5580063" y="4560888"/>
            <a:ext cx="3959225" cy="2571749"/>
          </a:xfrm>
          <a:prstGeom prst="roundRect">
            <a:avLst>
              <a:gd name="adj" fmla="val 56"/>
            </a:avLst>
          </a:prstGeom>
          <a:solidFill>
            <a:srgbClr val="FFFFCC"/>
          </a:solidFill>
          <a:ln w="9525">
            <a:solidFill>
              <a:srgbClr val="000000"/>
            </a:solidFill>
            <a:round/>
            <a:headEnd/>
            <a:tailEnd/>
          </a:ln>
        </p:spPr>
        <p:txBody>
          <a:bodyPr lIns="36000" tIns="56790" rIns="36000" bIns="36000"/>
          <a:lstStyle/>
          <a:p>
            <a:pPr algn="l">
              <a:lnSpc>
                <a:spcPct val="89000"/>
              </a:lnSpc>
              <a:tabLst>
                <a:tab pos="723900" algn="l"/>
                <a:tab pos="1447800" algn="l"/>
                <a:tab pos="2171700" algn="l"/>
                <a:tab pos="2895600" algn="l"/>
                <a:tab pos="3619500" algn="l"/>
              </a:tabLst>
            </a:pPr>
            <a:r>
              <a:rPr lang="en-US" sz="1500" dirty="0" smtClean="0">
                <a:solidFill>
                  <a:srgbClr val="000000"/>
                </a:solidFill>
                <a:latin typeface="Courier New" pitchFamily="49" charset="0"/>
              </a:rPr>
              <a:t>final </a:t>
            </a:r>
            <a:r>
              <a:rPr lang="en-US" sz="1500" dirty="0" err="1" smtClean="0">
                <a:solidFill>
                  <a:srgbClr val="000000"/>
                </a:solidFill>
                <a:latin typeface="Courier New" pitchFamily="49" charset="0"/>
              </a:rPr>
              <a:t>int</a:t>
            </a:r>
            <a:r>
              <a:rPr lang="en-US" sz="1500" dirty="0" smtClean="0">
                <a:solidFill>
                  <a:srgbClr val="000000"/>
                </a:solidFill>
                <a:latin typeface="Courier New" pitchFamily="49" charset="0"/>
              </a:rPr>
              <a:t> N = 100;</a:t>
            </a:r>
          </a:p>
          <a:p>
            <a:pPr algn="l">
              <a:lnSpc>
                <a:spcPct val="89000"/>
              </a:lnSpc>
              <a:tabLst>
                <a:tab pos="723900" algn="l"/>
                <a:tab pos="1447800" algn="l"/>
                <a:tab pos="2171700" algn="l"/>
                <a:tab pos="2895600" algn="l"/>
                <a:tab pos="3619500" algn="l"/>
              </a:tabLst>
            </a:pPr>
            <a:r>
              <a:rPr lang="en-US" sz="1500" dirty="0" err="1" smtClean="0">
                <a:solidFill>
                  <a:srgbClr val="000000"/>
                </a:solidFill>
                <a:latin typeface="Courier New" pitchFamily="49" charset="0"/>
              </a:rPr>
              <a:t>int</a:t>
            </a:r>
            <a:r>
              <a:rPr lang="en-US" sz="1500" dirty="0" smtClean="0">
                <a:solidFill>
                  <a:srgbClr val="000000"/>
                </a:solidFill>
                <a:latin typeface="Courier New" pitchFamily="49" charset="0"/>
              </a:rPr>
              <a:t>[] a[N] = 0;</a:t>
            </a:r>
          </a:p>
          <a:p>
            <a:pPr algn="l">
              <a:lnSpc>
                <a:spcPct val="89000"/>
              </a:lnSpc>
              <a:tabLst>
                <a:tab pos="723900" algn="l"/>
                <a:tab pos="1447800" algn="l"/>
                <a:tab pos="2171700" algn="l"/>
                <a:tab pos="2895600" algn="l"/>
                <a:tab pos="3619500" algn="l"/>
              </a:tabLst>
            </a:pPr>
            <a:r>
              <a:rPr lang="en-US" sz="1500" b="1" dirty="0" err="1" smtClean="0">
                <a:solidFill>
                  <a:srgbClr val="DC2300"/>
                </a:solidFill>
                <a:latin typeface="Courier New" pitchFamily="49" charset="0"/>
              </a:rPr>
              <a:t>int</a:t>
            </a:r>
            <a:r>
              <a:rPr lang="en-US" sz="1500" b="1" dirty="0" smtClean="0">
                <a:solidFill>
                  <a:srgbClr val="DC2300"/>
                </a:solidFill>
                <a:latin typeface="Courier New" pitchFamily="49" charset="0"/>
              </a:rPr>
              <a:t>[] </a:t>
            </a:r>
            <a:r>
              <a:rPr lang="en-US" sz="1500" b="1" dirty="0" err="1" smtClean="0">
                <a:solidFill>
                  <a:srgbClr val="DC2300"/>
                </a:solidFill>
                <a:latin typeface="Courier New" pitchFamily="49" charset="0"/>
              </a:rPr>
              <a:t>aa</a:t>
            </a:r>
            <a:r>
              <a:rPr lang="en-US" sz="1500" b="1" dirty="0" smtClean="0">
                <a:solidFill>
                  <a:srgbClr val="DC2300"/>
                </a:solidFill>
                <a:latin typeface="Courier New" pitchFamily="49" charset="0"/>
              </a:rPr>
              <a:t>[N-1] = 0;</a:t>
            </a:r>
          </a:p>
          <a:p>
            <a:pPr algn="l">
              <a:lnSpc>
                <a:spcPct val="89000"/>
              </a:lnSpc>
              <a:tabLst>
                <a:tab pos="723900" algn="l"/>
                <a:tab pos="1447800" algn="l"/>
                <a:tab pos="2171700" algn="l"/>
                <a:tab pos="2895600" algn="l"/>
                <a:tab pos="3619500" algn="l"/>
              </a:tabLst>
            </a:pPr>
            <a:endParaRPr lang="en-US" sz="1500"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Lst>
            </a:pPr>
            <a:r>
              <a:rPr lang="en-US" sz="1500" i="1" dirty="0" smtClean="0">
                <a:solidFill>
                  <a:srgbClr val="000000"/>
                </a:solidFill>
                <a:latin typeface="Courier New" pitchFamily="49" charset="0"/>
              </a:rPr>
              <a:t>// compute, random order</a:t>
            </a:r>
          </a:p>
          <a:p>
            <a:pPr algn="l">
              <a:lnSpc>
                <a:spcPct val="89000"/>
              </a:lnSpc>
              <a:tabLst>
                <a:tab pos="723900" algn="l"/>
                <a:tab pos="1447800" algn="l"/>
                <a:tab pos="2171700" algn="l"/>
                <a:tab pos="2895600" algn="l"/>
                <a:tab pos="3619500" algn="l"/>
              </a:tabLst>
            </a:pPr>
            <a:r>
              <a:rPr lang="en-US" sz="1500" b="1" dirty="0" smtClean="0">
                <a:solidFill>
                  <a:srgbClr val="000000"/>
                </a:solidFill>
                <a:latin typeface="Courier New" pitchFamily="49" charset="0"/>
              </a:rPr>
              <a:t>for||</a:t>
            </a:r>
            <a:r>
              <a:rPr lang="en-US" sz="1500" dirty="0" smtClean="0">
                <a:solidFill>
                  <a:srgbClr val="000000"/>
                </a:solidFill>
                <a:latin typeface="Courier New" pitchFamily="49" charset="0"/>
              </a:rPr>
              <a:t> </a:t>
            </a:r>
            <a:r>
              <a:rPr lang="en-US" sz="1500" b="1" dirty="0" smtClean="0">
                <a:solidFill>
                  <a:srgbClr val="000000"/>
                </a:solidFill>
                <a:latin typeface="Courier New" pitchFamily="49" charset="0"/>
              </a:rPr>
              <a:t>(</a:t>
            </a:r>
            <a:r>
              <a:rPr lang="en-US" sz="1500" b="1" dirty="0" err="1" smtClean="0">
                <a:solidFill>
                  <a:srgbClr val="DC2300"/>
                </a:solidFill>
                <a:latin typeface="Courier New" pitchFamily="49" charset="0"/>
              </a:rPr>
              <a:t>int</a:t>
            </a:r>
            <a:r>
              <a:rPr lang="en-US" sz="1500" b="1" dirty="0" smtClean="0">
                <a:solidFill>
                  <a:srgbClr val="DC2300"/>
                </a:solidFill>
                <a:latin typeface="Courier New" pitchFamily="49" charset="0"/>
              </a:rPr>
              <a:t> i : N-1</a:t>
            </a:r>
            <a:r>
              <a:rPr lang="en-US" sz="15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Lst>
            </a:pPr>
            <a:r>
              <a:rPr lang="en-US" sz="1500" dirty="0" smtClean="0">
                <a:solidFill>
                  <a:srgbClr val="000000"/>
                </a:solidFill>
                <a:latin typeface="Courier New" pitchFamily="49" charset="0"/>
              </a:rPr>
              <a:t>	</a:t>
            </a:r>
            <a:r>
              <a:rPr lang="en-US" sz="1500" b="1" dirty="0" err="1" smtClean="0">
                <a:solidFill>
                  <a:srgbClr val="DC2300"/>
                </a:solidFill>
                <a:latin typeface="Courier New" pitchFamily="49" charset="0"/>
              </a:rPr>
              <a:t>aa</a:t>
            </a:r>
            <a:r>
              <a:rPr lang="en-US" sz="1500" b="1" dirty="0" smtClean="0">
                <a:solidFill>
                  <a:srgbClr val="DC2300"/>
                </a:solidFill>
                <a:latin typeface="Courier New" pitchFamily="49" charset="0"/>
              </a:rPr>
              <a:t>[i]</a:t>
            </a:r>
            <a:r>
              <a:rPr lang="en-US" sz="1500" b="1" dirty="0" smtClean="0">
                <a:solidFill>
                  <a:srgbClr val="000000"/>
                </a:solidFill>
                <a:latin typeface="Courier New" pitchFamily="49" charset="0"/>
              </a:rPr>
              <a:t> = a[i+1] + 1;</a:t>
            </a:r>
          </a:p>
          <a:p>
            <a:pPr algn="l">
              <a:lnSpc>
                <a:spcPct val="89000"/>
              </a:lnSpc>
              <a:tabLst>
                <a:tab pos="723900" algn="l"/>
                <a:tab pos="1447800" algn="l"/>
                <a:tab pos="2171700" algn="l"/>
                <a:tab pos="2895600" algn="l"/>
                <a:tab pos="3619500" algn="l"/>
              </a:tabLst>
            </a:pPr>
            <a:r>
              <a:rPr lang="en-US" sz="15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en-US" sz="1500" i="1" dirty="0" smtClean="0">
                <a:solidFill>
                  <a:srgbClr val="000000"/>
                </a:solidFill>
                <a:latin typeface="Courier New" pitchFamily="49" charset="0"/>
              </a:rPr>
              <a:t>// write-back; random order</a:t>
            </a:r>
          </a:p>
          <a:p>
            <a:pPr algn="l">
              <a:lnSpc>
                <a:spcPct val="89000"/>
              </a:lnSpc>
              <a:tabLst>
                <a:tab pos="723900" algn="l"/>
                <a:tab pos="1447800" algn="l"/>
                <a:tab pos="2171700" algn="l"/>
                <a:tab pos="2895600" algn="l"/>
                <a:tab pos="3619500" algn="l"/>
              </a:tabLst>
            </a:pPr>
            <a:r>
              <a:rPr lang="en-US" sz="1500" b="1" dirty="0" smtClean="0">
                <a:solidFill>
                  <a:srgbClr val="000000"/>
                </a:solidFill>
                <a:latin typeface="Courier New" pitchFamily="49" charset="0"/>
              </a:rPr>
              <a:t>for|| (</a:t>
            </a:r>
            <a:r>
              <a:rPr lang="en-US" sz="1500" b="1" dirty="0" err="1" smtClean="0">
                <a:solidFill>
                  <a:srgbClr val="DC2300"/>
                </a:solidFill>
                <a:latin typeface="Courier New" pitchFamily="49" charset="0"/>
              </a:rPr>
              <a:t>int</a:t>
            </a:r>
            <a:r>
              <a:rPr lang="en-US" sz="1500" b="1" dirty="0" smtClean="0">
                <a:solidFill>
                  <a:srgbClr val="DC2300"/>
                </a:solidFill>
                <a:latin typeface="Courier New" pitchFamily="49" charset="0"/>
              </a:rPr>
              <a:t> i : N-1</a:t>
            </a:r>
            <a:r>
              <a:rPr lang="en-US" sz="15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Lst>
            </a:pPr>
            <a:r>
              <a:rPr lang="en-US" sz="1500" b="1" dirty="0" smtClean="0">
                <a:solidFill>
                  <a:srgbClr val="000000"/>
                </a:solidFill>
                <a:latin typeface="Courier New" pitchFamily="49" charset="0"/>
              </a:rPr>
              <a:t>    a[i] = </a:t>
            </a:r>
            <a:r>
              <a:rPr lang="en-US" sz="1500" b="1" dirty="0" err="1" smtClean="0">
                <a:solidFill>
                  <a:srgbClr val="DC2300"/>
                </a:solidFill>
                <a:latin typeface="Courier New" pitchFamily="49" charset="0"/>
              </a:rPr>
              <a:t>aa</a:t>
            </a:r>
            <a:r>
              <a:rPr lang="en-US" sz="1500" b="1" dirty="0" smtClean="0">
                <a:solidFill>
                  <a:srgbClr val="DC2300"/>
                </a:solidFill>
                <a:latin typeface="Courier New" pitchFamily="49" charset="0"/>
              </a:rPr>
              <a:t>[i]</a:t>
            </a:r>
            <a:r>
              <a:rPr lang="en-US" sz="15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en-US" sz="1500" b="1" dirty="0" smtClean="0">
                <a:solidFill>
                  <a:srgbClr val="000000"/>
                </a:solidFill>
                <a:latin typeface="Courier New" pitchFamily="49" charset="0"/>
              </a:rPr>
              <a:t>}</a:t>
            </a:r>
            <a:endParaRPr lang="en-US" sz="1500" b="1" dirty="0">
              <a:solidFill>
                <a:srgbClr val="000000"/>
              </a:solidFill>
              <a:latin typeface="Courier New" pitchFamily="49" charset="0"/>
            </a:endParaRPr>
          </a:p>
        </p:txBody>
      </p:sp>
      <p:sp>
        <p:nvSpPr>
          <p:cNvPr id="73733" name="AutoShape 4"/>
          <p:cNvSpPr>
            <a:spLocks noChangeArrowheads="1"/>
          </p:cNvSpPr>
          <p:nvPr/>
        </p:nvSpPr>
        <p:spPr bwMode="auto">
          <a:xfrm>
            <a:off x="539750" y="4859338"/>
            <a:ext cx="3959225" cy="1979612"/>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Lst>
            </a:pPr>
            <a:r>
              <a:rPr lang="en-US" sz="1600" dirty="0" smtClean="0">
                <a:solidFill>
                  <a:srgbClr val="000000"/>
                </a:solidFill>
                <a:latin typeface="Courier New" pitchFamily="49" charset="0"/>
              </a:rPr>
              <a:t>final </a:t>
            </a:r>
            <a:r>
              <a:rPr lang="en-US" sz="1600" dirty="0" err="1" smtClean="0">
                <a:solidFill>
                  <a:srgbClr val="000000"/>
                </a:solidFill>
                <a:latin typeface="Courier New" pitchFamily="49" charset="0"/>
              </a:rPr>
              <a:t>int</a:t>
            </a:r>
            <a:r>
              <a:rPr lang="en-US" sz="1600" dirty="0" smtClean="0">
                <a:solidFill>
                  <a:srgbClr val="000000"/>
                </a:solidFill>
                <a:latin typeface="Courier New" pitchFamily="49" charset="0"/>
              </a:rPr>
              <a:t> N = 100;</a:t>
            </a:r>
          </a:p>
          <a:p>
            <a:pPr algn="l">
              <a:lnSpc>
                <a:spcPct val="89000"/>
              </a:lnSpc>
              <a:tabLst>
                <a:tab pos="723900" algn="l"/>
                <a:tab pos="1447800" algn="l"/>
                <a:tab pos="2171700" algn="l"/>
                <a:tab pos="2895600" algn="l"/>
                <a:tab pos="3619500" algn="l"/>
              </a:tabLst>
            </a:pPr>
            <a:r>
              <a:rPr lang="en-US" sz="1600" dirty="0" err="1" smtClean="0">
                <a:solidFill>
                  <a:srgbClr val="000000"/>
                </a:solidFill>
                <a:latin typeface="Courier New" pitchFamily="49" charset="0"/>
              </a:rPr>
              <a:t>int</a:t>
            </a:r>
            <a:r>
              <a:rPr lang="en-US" sz="1600" dirty="0" smtClean="0">
                <a:solidFill>
                  <a:srgbClr val="000000"/>
                </a:solidFill>
                <a:latin typeface="Courier New" pitchFamily="49" charset="0"/>
              </a:rPr>
              <a:t>[] a[N] = 0;</a:t>
            </a:r>
          </a:p>
          <a:p>
            <a:pPr algn="l">
              <a:lnSpc>
                <a:spcPct val="89000"/>
              </a:lnSpc>
              <a:tabLst>
                <a:tab pos="723900" algn="l"/>
                <a:tab pos="1447800" algn="l"/>
                <a:tab pos="2171700" algn="l"/>
                <a:tab pos="2895600" algn="l"/>
                <a:tab pos="3619500" algn="l"/>
              </a:tabLst>
            </a:pPr>
            <a:endParaRPr lang="en-US" sz="1600"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Lst>
            </a:pPr>
            <a:r>
              <a:rPr lang="en-US" sz="1600" b="1" i="1" dirty="0">
                <a:solidFill>
                  <a:srgbClr val="DC2300"/>
                </a:solidFill>
                <a:latin typeface="Courier New" pitchFamily="49" charset="0"/>
              </a:rPr>
              <a:t>// </a:t>
            </a:r>
            <a:r>
              <a:rPr lang="en-US" sz="1600" b="1" i="1" dirty="0" smtClean="0">
                <a:solidFill>
                  <a:srgbClr val="DC2300"/>
                </a:solidFill>
                <a:latin typeface="Courier New" pitchFamily="49" charset="0"/>
              </a:rPr>
              <a:t>sequential order : 0 -&gt; N-2</a:t>
            </a:r>
          </a:p>
          <a:p>
            <a:pPr algn="l">
              <a:lnSpc>
                <a:spcPct val="89000"/>
              </a:lnSpc>
              <a:tabLst>
                <a:tab pos="723900" algn="l"/>
                <a:tab pos="1447800" algn="l"/>
                <a:tab pos="2171700" algn="l"/>
                <a:tab pos="2895600" algn="l"/>
                <a:tab pos="3619500" algn="l"/>
              </a:tabLst>
            </a:pPr>
            <a:endParaRPr lang="en-US" sz="1600" b="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for</a:t>
            </a:r>
            <a:r>
              <a:rPr lang="en-US" sz="1600" dirty="0" smtClean="0">
                <a:solidFill>
                  <a:srgbClr val="000000"/>
                </a:solidFill>
                <a:latin typeface="Courier New" pitchFamily="49" charset="0"/>
              </a:rPr>
              <a:t> </a:t>
            </a:r>
            <a:r>
              <a:rPr lang="en-US" sz="1600" b="1" dirty="0" smtClean="0">
                <a:solidFill>
                  <a:srgbClr val="000000"/>
                </a:solidFill>
                <a:latin typeface="Courier New" pitchFamily="49" charset="0"/>
              </a:rPr>
              <a:t>(</a:t>
            </a:r>
            <a:r>
              <a:rPr lang="en-US" sz="1600" b="1" dirty="0" err="1" smtClean="0">
                <a:solidFill>
                  <a:srgbClr val="DC2300"/>
                </a:solidFill>
                <a:latin typeface="Courier New" pitchFamily="49" charset="0"/>
              </a:rPr>
              <a:t>int</a:t>
            </a:r>
            <a:r>
              <a:rPr lang="en-US" sz="1600" b="1" dirty="0" smtClean="0">
                <a:solidFill>
                  <a:srgbClr val="DC2300"/>
                </a:solidFill>
                <a:latin typeface="Courier New" pitchFamily="49" charset="0"/>
              </a:rPr>
              <a:t> i : N-1</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Lst>
            </a:pPr>
            <a:r>
              <a:rPr lang="en-US" sz="1600" dirty="0" smtClean="0">
                <a:solidFill>
                  <a:srgbClr val="000000"/>
                </a:solidFill>
                <a:latin typeface="Courier New" pitchFamily="49" charset="0"/>
              </a:rPr>
              <a:t>	</a:t>
            </a:r>
            <a:r>
              <a:rPr lang="en-US" sz="1600" b="1" dirty="0" smtClean="0">
                <a:solidFill>
                  <a:srgbClr val="000000"/>
                </a:solidFill>
                <a:latin typeface="Courier New" pitchFamily="49" charset="0"/>
              </a:rPr>
              <a:t>a[i] = a[</a:t>
            </a:r>
            <a:r>
              <a:rPr lang="en-US" sz="1600" b="1" dirty="0" smtClean="0">
                <a:solidFill>
                  <a:srgbClr val="DC2300"/>
                </a:solidFill>
                <a:latin typeface="Courier New" pitchFamily="49" charset="0"/>
              </a:rPr>
              <a:t>i+1</a:t>
            </a:r>
            <a:r>
              <a:rPr lang="en-US" sz="1600" b="1" dirty="0" smtClean="0">
                <a:solidFill>
                  <a:srgbClr val="000000"/>
                </a:solidFill>
                <a:latin typeface="Courier New" pitchFamily="49" charset="0"/>
              </a:rPr>
              <a:t>] + 1;</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
        <p:nvSpPr>
          <p:cNvPr id="73734" name="Oval 5"/>
          <p:cNvSpPr>
            <a:spLocks noChangeArrowheads="1"/>
          </p:cNvSpPr>
          <p:nvPr/>
        </p:nvSpPr>
        <p:spPr bwMode="auto">
          <a:xfrm>
            <a:off x="455613" y="5913437"/>
            <a:ext cx="2424112" cy="360363"/>
          </a:xfrm>
          <a:prstGeom prst="ellipse">
            <a:avLst/>
          </a:prstGeom>
          <a:noFill/>
          <a:ln w="36000">
            <a:solidFill>
              <a:srgbClr val="B80047"/>
            </a:solidFill>
            <a:round/>
            <a:headEnd/>
            <a:tailEnd/>
          </a:ln>
        </p:spPr>
        <p:txBody>
          <a:bodyPr wrap="none" anchor="ctr"/>
          <a:lstStyle/>
          <a:p>
            <a:endParaRPr lang="en-US"/>
          </a:p>
        </p:txBody>
      </p:sp>
      <p:pic>
        <p:nvPicPr>
          <p:cNvPr id="73735" name="Picture 6"/>
          <p:cNvPicPr>
            <a:picLocks noChangeAspect="1" noChangeArrowheads="1"/>
          </p:cNvPicPr>
          <p:nvPr/>
        </p:nvPicPr>
        <p:blipFill>
          <a:blip r:embed="rId3" cstate="print"/>
          <a:srcRect/>
          <a:stretch>
            <a:fillRect/>
          </a:stretch>
        </p:blipFill>
        <p:spPr bwMode="auto">
          <a:xfrm>
            <a:off x="9110663" y="4319588"/>
            <a:ext cx="609600" cy="6096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A constant progression</a:t>
            </a:r>
          </a:p>
        </p:txBody>
      </p:sp>
      <p:pic>
        <p:nvPicPr>
          <p:cNvPr id="9219" name="Picture 2"/>
          <p:cNvPicPr>
            <a:picLocks noChangeAspect="1" noChangeArrowheads="1"/>
          </p:cNvPicPr>
          <p:nvPr/>
        </p:nvPicPr>
        <p:blipFill>
          <a:blip r:embed="rId3" cstate="print"/>
          <a:srcRect/>
          <a:stretch>
            <a:fillRect/>
          </a:stretch>
        </p:blipFill>
        <p:spPr bwMode="auto">
          <a:xfrm>
            <a:off x="220663" y="4064000"/>
            <a:ext cx="3611562" cy="2978150"/>
          </a:xfrm>
          <a:prstGeom prst="rect">
            <a:avLst/>
          </a:prstGeom>
          <a:noFill/>
          <a:ln w="9525">
            <a:noFill/>
            <a:round/>
            <a:headEnd/>
            <a:tailEnd/>
          </a:ln>
        </p:spPr>
      </p:pic>
      <p:pic>
        <p:nvPicPr>
          <p:cNvPr id="9220" name="Picture 3"/>
          <p:cNvPicPr>
            <a:picLocks noChangeAspect="1" noChangeArrowheads="1"/>
          </p:cNvPicPr>
          <p:nvPr/>
        </p:nvPicPr>
        <p:blipFill>
          <a:blip r:embed="rId4" cstate="print"/>
          <a:srcRect/>
          <a:stretch>
            <a:fillRect/>
          </a:stretch>
        </p:blipFill>
        <p:spPr bwMode="auto">
          <a:xfrm>
            <a:off x="5900738" y="4065588"/>
            <a:ext cx="3787775" cy="3127375"/>
          </a:xfrm>
          <a:prstGeom prst="rect">
            <a:avLst/>
          </a:prstGeom>
          <a:noFill/>
          <a:ln w="9525">
            <a:noFill/>
            <a:round/>
            <a:headEnd/>
            <a:tailEnd/>
          </a:ln>
        </p:spPr>
      </p:pic>
      <p:sp>
        <p:nvSpPr>
          <p:cNvPr id="9221" name="AutoShape 4"/>
          <p:cNvSpPr>
            <a:spLocks noChangeArrowheads="1"/>
          </p:cNvSpPr>
          <p:nvPr/>
        </p:nvSpPr>
        <p:spPr bwMode="auto">
          <a:xfrm>
            <a:off x="4000500" y="5116513"/>
            <a:ext cx="1757363" cy="836612"/>
          </a:xfrm>
          <a:prstGeom prst="rightArrow">
            <a:avLst>
              <a:gd name="adj1" fmla="val 50000"/>
              <a:gd name="adj2" fmla="val 50034"/>
            </a:avLst>
          </a:prstGeom>
          <a:solidFill>
            <a:srgbClr val="0070C0"/>
          </a:solidFill>
          <a:ln w="9360">
            <a:solidFill>
              <a:srgbClr val="000000"/>
            </a:solidFill>
            <a:round/>
            <a:headEnd/>
            <a:tailEnd/>
          </a:ln>
        </p:spPr>
        <p:txBody>
          <a:bodyPr wrap="none" anchor="ctr"/>
          <a:lstStyle/>
          <a:p>
            <a:endParaRPr lang="en-US"/>
          </a:p>
        </p:txBody>
      </p:sp>
      <p:sp>
        <p:nvSpPr>
          <p:cNvPr id="9222" name="Text Box 5"/>
          <p:cNvSpPr txBox="1">
            <a:spLocks noChangeArrowheads="1"/>
          </p:cNvSpPr>
          <p:nvPr/>
        </p:nvSpPr>
        <p:spPr bwMode="auto">
          <a:xfrm>
            <a:off x="828675" y="2459038"/>
            <a:ext cx="2439988" cy="1263650"/>
          </a:xfrm>
          <a:prstGeom prst="rect">
            <a:avLst/>
          </a:prstGeom>
          <a:noFill/>
          <a:ln w="9525">
            <a:noFill/>
            <a:round/>
            <a:headEnd/>
            <a:tailEnd/>
          </a:ln>
        </p:spPr>
        <p:txBody>
          <a:bodyPr lIns="0" tIns="0" rIns="0" bIns="0" anchor="ctr"/>
          <a:lstStyle/>
          <a:p>
            <a:pPr>
              <a:lnSpc>
                <a:spcPct val="100000"/>
              </a:lnSpc>
              <a:tabLst>
                <a:tab pos="723900" algn="l"/>
                <a:tab pos="1447800" algn="l"/>
                <a:tab pos="2171700" algn="l"/>
              </a:tabLst>
            </a:pPr>
            <a:r>
              <a:rPr lang="en-US" sz="2400" b="1">
                <a:solidFill>
                  <a:srgbClr val="24558A"/>
                </a:solidFill>
              </a:rPr>
              <a:t>2008</a:t>
            </a:r>
          </a:p>
          <a:p>
            <a:pPr>
              <a:lnSpc>
                <a:spcPct val="100000"/>
              </a:lnSpc>
              <a:tabLst>
                <a:tab pos="723900" algn="l"/>
                <a:tab pos="1447800" algn="l"/>
                <a:tab pos="2171700" algn="l"/>
              </a:tabLst>
            </a:pPr>
            <a:r>
              <a:rPr lang="en-US" sz="2400" b="1">
                <a:solidFill>
                  <a:srgbClr val="24558A"/>
                </a:solidFill>
              </a:rPr>
              <a:t>4 cores</a:t>
            </a:r>
            <a:br>
              <a:rPr lang="en-US" sz="2400" b="1">
                <a:solidFill>
                  <a:srgbClr val="24558A"/>
                </a:solidFill>
              </a:rPr>
            </a:br>
            <a:r>
              <a:rPr lang="en-US" sz="2400" b="1">
                <a:solidFill>
                  <a:srgbClr val="24558A"/>
                </a:solidFill>
              </a:rPr>
              <a:t>AMD Barcelona</a:t>
            </a:r>
          </a:p>
        </p:txBody>
      </p:sp>
      <p:sp>
        <p:nvSpPr>
          <p:cNvPr id="9223" name="Text Box 6"/>
          <p:cNvSpPr txBox="1">
            <a:spLocks noChangeArrowheads="1"/>
          </p:cNvSpPr>
          <p:nvPr/>
        </p:nvSpPr>
        <p:spPr bwMode="auto">
          <a:xfrm>
            <a:off x="5621338" y="2636838"/>
            <a:ext cx="3743325" cy="954087"/>
          </a:xfrm>
          <a:prstGeom prst="rect">
            <a:avLst/>
          </a:prstGeom>
          <a:noFill/>
          <a:ln w="9525">
            <a:noFill/>
            <a:round/>
            <a:headEnd/>
            <a:tailEnd/>
          </a:ln>
        </p:spPr>
        <p:txBody>
          <a:bodyPr lIns="0" tIns="0" rIns="0" bIns="0" anchor="ctr"/>
          <a:lstStyle/>
          <a:p>
            <a:pPr>
              <a:lnSpc>
                <a:spcPct val="100000"/>
              </a:lnSpc>
              <a:tabLst>
                <a:tab pos="723900" algn="l"/>
                <a:tab pos="1447800" algn="l"/>
                <a:tab pos="2171700" algn="l"/>
                <a:tab pos="2895600" algn="l"/>
                <a:tab pos="3619500" algn="l"/>
              </a:tabLst>
            </a:pPr>
            <a:r>
              <a:rPr lang="en-US" sz="2400" b="1">
                <a:solidFill>
                  <a:srgbClr val="24558A"/>
                </a:solidFill>
              </a:rPr>
              <a:t>2010</a:t>
            </a:r>
          </a:p>
          <a:p>
            <a:pPr>
              <a:lnSpc>
                <a:spcPct val="100000"/>
              </a:lnSpc>
              <a:tabLst>
                <a:tab pos="723900" algn="l"/>
                <a:tab pos="1447800" algn="l"/>
                <a:tab pos="2171700" algn="l"/>
                <a:tab pos="2895600" algn="l"/>
                <a:tab pos="3619500" algn="l"/>
              </a:tabLst>
            </a:pPr>
            <a:r>
              <a:rPr lang="en-US" sz="2400" b="1">
                <a:solidFill>
                  <a:srgbClr val="24558A"/>
                </a:solidFill>
              </a:rPr>
              <a:t>100 cores</a:t>
            </a:r>
            <a:br>
              <a:rPr lang="en-US" sz="2400" b="1">
                <a:solidFill>
                  <a:srgbClr val="24558A"/>
                </a:solidFill>
              </a:rPr>
            </a:br>
            <a:r>
              <a:rPr lang="en-US" sz="2400" b="1" err="1">
                <a:solidFill>
                  <a:srgbClr val="24558A"/>
                </a:solidFill>
              </a:rPr>
              <a:t>Tilera</a:t>
            </a:r>
            <a:r>
              <a:rPr lang="en-US" sz="2400" b="1">
                <a:solidFill>
                  <a:srgbClr val="24558A"/>
                </a:solidFill>
              </a:rPr>
              <a:t> </a:t>
            </a:r>
            <a:r>
              <a:rPr lang="en-US" sz="2400" b="1" err="1">
                <a:solidFill>
                  <a:srgbClr val="24558A"/>
                </a:solidFill>
              </a:rPr>
              <a:t>GXTile</a:t>
            </a:r>
            <a:r>
              <a:rPr lang="en-US" sz="2400" b="1">
                <a:solidFill>
                  <a:srgbClr val="24558A"/>
                </a:solidFill>
              </a:rPr>
              <a:t>  </a:t>
            </a:r>
            <a:r>
              <a:rPr lang="ar-SA" sz="2400" b="1">
                <a:solidFill>
                  <a:srgbClr val="24558A"/>
                </a:solidFill>
              </a:rPr>
              <a:t>‏</a:t>
            </a:r>
            <a:endParaRPr lang="en-US" sz="2400" b="1">
              <a:solidFill>
                <a:srgbClr val="24558A"/>
              </a:solidFill>
            </a:endParaRPr>
          </a:p>
        </p:txBody>
      </p:sp>
      <p:sp>
        <p:nvSpPr>
          <p:cNvPr id="9224" name="Rectangle 7"/>
          <p:cNvSpPr>
            <a:spLocks noGrp="1" noChangeArrowheads="1"/>
          </p:cNvSpPr>
          <p:nvPr>
            <p:ph type="body" idx="1"/>
          </p:nvPr>
        </p:nvSpPr>
        <p:spPr>
          <a:xfrm>
            <a:off x="468313" y="1301750"/>
            <a:ext cx="9070975" cy="491648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Consumer products: doubling each year</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Specialized systems: even faster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Competitions (race conditions)</a:t>
            </a:r>
          </a:p>
        </p:txBody>
      </p:sp>
      <p:sp>
        <p:nvSpPr>
          <p:cNvPr id="74755" name="Rectangle 2"/>
          <p:cNvSpPr>
            <a:spLocks noGrp="1" noChangeArrowheads="1"/>
          </p:cNvSpPr>
          <p:nvPr>
            <p:ph type="body" idx="1"/>
          </p:nvPr>
        </p:nvSpPr>
        <p:spPr>
          <a:xfrm>
            <a:off x="360363" y="1349375"/>
            <a:ext cx="9396412" cy="5534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Concurrent accesses wrongly synchronized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Multiple writes, read and write</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How can that happen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Methods called in parallel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Multiple iterations</a:t>
            </a:r>
            <a:r>
              <a:rPr lang="en-US" noProof="0" dirty="0" smtClean="0"/>
              <a:t> modifying a shared scalar variable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solutions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Synchronization</a:t>
            </a:r>
            <a:r>
              <a:rPr lang="en-US" noProof="0" dirty="0" smtClean="0"/>
              <a:t> (“</a:t>
            </a:r>
            <a:r>
              <a:rPr lang="en-US" noProof="0" dirty="0" err="1" smtClean="0"/>
              <a:t>rendez-vous</a:t>
            </a:r>
            <a:r>
              <a:rPr lang="en-US" noProof="0" dirty="0" smtClean="0"/>
              <a:t>”) to properly schedule operations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Private copy of the scalar variable in each iteration</a:t>
            </a:r>
          </a:p>
        </p:txBody>
      </p:sp>
      <p:sp>
        <p:nvSpPr>
          <p:cNvPr id="74756" name="AutoShape 3"/>
          <p:cNvSpPr>
            <a:spLocks noChangeArrowheads="1"/>
          </p:cNvSpPr>
          <p:nvPr/>
        </p:nvSpPr>
        <p:spPr bwMode="auto">
          <a:xfrm>
            <a:off x="774700" y="2447925"/>
            <a:ext cx="4014788" cy="1277938"/>
          </a:xfrm>
          <a:prstGeom prst="roundRect">
            <a:avLst>
              <a:gd name="adj" fmla="val 120"/>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Lst>
            </a:pPr>
            <a:r>
              <a:rPr lang="en-US" sz="1600" i="1" dirty="0" smtClean="0">
                <a:solidFill>
                  <a:srgbClr val="000000"/>
                </a:solidFill>
                <a:latin typeface="Courier New" pitchFamily="49" charset="0"/>
              </a:rPr>
              <a:t>// write/write</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    || </a:t>
            </a:r>
            <a:r>
              <a:rPr lang="en-US" sz="1600" b="1" dirty="0" smtClean="0">
                <a:solidFill>
                  <a:srgbClr val="DC2300"/>
                </a:solidFill>
                <a:latin typeface="Courier New" pitchFamily="49" charset="0"/>
              </a:rPr>
              <a:t>x = 1</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    || </a:t>
            </a:r>
            <a:r>
              <a:rPr lang="en-US" sz="1600" b="1" dirty="0" smtClean="0">
                <a:solidFill>
                  <a:srgbClr val="DC2300"/>
                </a:solidFill>
                <a:latin typeface="Courier New" pitchFamily="49" charset="0"/>
              </a:rPr>
              <a:t>x = 0</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endParaRPr lang="en-US" sz="1600" b="1" dirty="0">
              <a:solidFill>
                <a:srgbClr val="000000"/>
              </a:solidFill>
              <a:latin typeface="Courier New" pitchFamily="49" charset="0"/>
            </a:endParaRPr>
          </a:p>
        </p:txBody>
      </p:sp>
      <p:sp>
        <p:nvSpPr>
          <p:cNvPr id="74757" name="AutoShape 4"/>
          <p:cNvSpPr>
            <a:spLocks noChangeArrowheads="1"/>
          </p:cNvSpPr>
          <p:nvPr/>
        </p:nvSpPr>
        <p:spPr bwMode="auto">
          <a:xfrm>
            <a:off x="5238750" y="2339975"/>
            <a:ext cx="4014788" cy="1439863"/>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Lst>
            </a:pPr>
            <a:r>
              <a:rPr lang="en-US" sz="1600" i="1" dirty="0" smtClean="0">
                <a:solidFill>
                  <a:srgbClr val="000000"/>
                </a:solidFill>
                <a:latin typeface="Courier New" pitchFamily="49" charset="0"/>
              </a:rPr>
              <a:t>// read/write</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x = 0;</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    || </a:t>
            </a:r>
            <a:r>
              <a:rPr lang="en-US" sz="1600" b="1" dirty="0" smtClean="0">
                <a:solidFill>
                  <a:srgbClr val="DC2300"/>
                </a:solidFill>
                <a:latin typeface="Courier New" pitchFamily="49" charset="0"/>
              </a:rPr>
              <a:t>x = 1</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    || y</a:t>
            </a:r>
            <a:r>
              <a:rPr lang="en-US" sz="1600" b="1" dirty="0" smtClean="0">
                <a:solidFill>
                  <a:srgbClr val="DC2300"/>
                </a:solidFill>
                <a:latin typeface="Courier New" pitchFamily="49" charset="0"/>
              </a:rPr>
              <a:t> = x</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Competition : exercises</a:t>
            </a:r>
          </a:p>
        </p:txBody>
      </p:sp>
      <p:sp>
        <p:nvSpPr>
          <p:cNvPr id="75779" name="Rectangle 2"/>
          <p:cNvSpPr>
            <a:spLocks noGrp="1" noChangeArrowheads="1"/>
          </p:cNvSpPr>
          <p:nvPr>
            <p:ph type="body" idx="1"/>
          </p:nvPr>
        </p:nvSpPr>
        <p:spPr>
          <a:xfrm>
            <a:off x="360363" y="1349375"/>
            <a:ext cx="9396412" cy="5726113"/>
          </a:xfrm>
        </p:spPr>
        <p:txBody>
          <a:bodyPr tIns="38808"/>
          <a:lstStyle/>
          <a:p>
            <a:pPr marL="431800" indent="-323850" eaLnBrk="1">
              <a:lnSpc>
                <a:spcPct val="89000"/>
              </a:lnSpc>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err="1" smtClean="0">
                <a:solidFill>
                  <a:srgbClr val="B80047"/>
                </a:solidFill>
                <a:latin typeface="Courier New" pitchFamily="49" charset="0"/>
              </a:rPr>
              <a:t>com.ateji.px.training.porting.datarace_rw</a:t>
            </a:r>
            <a:endParaRPr lang="en-US" noProof="0" dirty="0" smtClean="0">
              <a:solidFill>
                <a:srgbClr val="B80047"/>
              </a:solidFill>
              <a:latin typeface="Courier New" pitchFamily="49" charset="0"/>
            </a:endParaRP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Execute code multiple times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Which values are seen in branch B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Is the final value of </a:t>
            </a:r>
            <a:r>
              <a:rPr lang="en-US" b="1" noProof="0" dirty="0" err="1" smtClean="0">
                <a:solidFill>
                  <a:srgbClr val="B80047"/>
                </a:solidFill>
                <a:latin typeface="Courier New" pitchFamily="49" charset="0"/>
              </a:rPr>
              <a:t>data.value</a:t>
            </a:r>
            <a:r>
              <a:rPr lang="en-US" noProof="0" dirty="0" smtClean="0"/>
              <a:t> always the same ?</a:t>
            </a:r>
          </a:p>
          <a:p>
            <a:pPr marL="431800" indent="-323850" eaLnBrk="1">
              <a:lnSpc>
                <a:spcPct val="89000"/>
              </a:lnSpc>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err="1" smtClean="0">
                <a:solidFill>
                  <a:srgbClr val="B80047"/>
                </a:solidFill>
                <a:latin typeface="Courier New" pitchFamily="49" charset="0"/>
              </a:rPr>
              <a:t>com.ateji.px.training.porting.datarace_ww</a:t>
            </a:r>
            <a:endParaRPr lang="en-US" noProof="0" dirty="0" smtClean="0">
              <a:solidFill>
                <a:srgbClr val="B80047"/>
              </a:solidFill>
              <a:latin typeface="Courier New" pitchFamily="49" charset="0"/>
            </a:endParaRP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Which values are seen in the different branches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Is the final value of </a:t>
            </a:r>
            <a:r>
              <a:rPr lang="en-US" b="1" noProof="0" dirty="0" err="1" smtClean="0">
                <a:solidFill>
                  <a:srgbClr val="B80047"/>
                </a:solidFill>
                <a:latin typeface="Courier New" pitchFamily="49" charset="0"/>
              </a:rPr>
              <a:t>data.value</a:t>
            </a:r>
            <a:r>
              <a:rPr lang="en-US" noProof="0" dirty="0" smtClean="0"/>
              <a:t> always the same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Competition = unexpected</a:t>
            </a:r>
            <a:r>
              <a:rPr lang="en-US" dirty="0" smtClean="0"/>
              <a:t> behaviors</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To be removed systematically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Propagating local changes: '</a:t>
            </a:r>
            <a:r>
              <a:rPr lang="en-US" noProof="0" dirty="0" smtClean="0">
                <a:latin typeface="Courier New" pitchFamily="49" charset="0"/>
              </a:rPr>
              <a:t>volatile</a:t>
            </a:r>
            <a:r>
              <a:rPr lang="en-US" noProof="0" dirty="0" smtClean="0"/>
              <a:t>‘ keyword</a:t>
            </a:r>
          </a:p>
        </p:txBody>
      </p:sp>
      <p:sp>
        <p:nvSpPr>
          <p:cNvPr id="76803" name="Rectangle 2"/>
          <p:cNvSpPr>
            <a:spLocks noGrp="1" noChangeArrowheads="1"/>
          </p:cNvSpPr>
          <p:nvPr>
            <p:ph type="body" idx="1"/>
          </p:nvPr>
        </p:nvSpPr>
        <p:spPr>
          <a:xfrm>
            <a:off x="360363" y="1552575"/>
            <a:ext cx="9450387" cy="54197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Parallel execution </a:t>
            </a:r>
            <a:r>
              <a:rPr lang="en-US" noProof="0" dirty="0" smtClean="0"/>
              <a:t>= independent private contexts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 parallel branch can hold a cache of variables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Another branch will not see local changes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Typical case: shared scalar variables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Flags, counters, ... which fit into the local cache</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Solution : declare variables as </a:t>
            </a:r>
            <a:r>
              <a:rPr lang="en-US" noProof="0" dirty="0" smtClean="0">
                <a:latin typeface="Courier New" pitchFamily="49" charset="0"/>
              </a:rPr>
              <a:t>volatile</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Indicates that the variable can change spontaneously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All accesses will bypass the local cache</a:t>
            </a:r>
          </a:p>
        </p:txBody>
      </p:sp>
      <p:sp>
        <p:nvSpPr>
          <p:cNvPr id="76804" name="AutoShape 3"/>
          <p:cNvSpPr>
            <a:spLocks noChangeArrowheads="1"/>
          </p:cNvSpPr>
          <p:nvPr/>
        </p:nvSpPr>
        <p:spPr bwMode="auto">
          <a:xfrm>
            <a:off x="1439863" y="4086225"/>
            <a:ext cx="6210300" cy="1439863"/>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Lst>
            </a:pP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Lst>
            </a:pPr>
            <a:r>
              <a:rPr lang="en-US" sz="1600" b="1" dirty="0" smtClean="0">
                <a:solidFill>
                  <a:srgbClr val="000000"/>
                </a:solidFill>
                <a:latin typeface="Courier New" pitchFamily="49" charset="0"/>
              </a:rPr>
              <a:t>    || </a:t>
            </a:r>
            <a:r>
              <a:rPr lang="en-US" sz="1600" b="1" dirty="0" err="1" smtClean="0">
                <a:solidFill>
                  <a:srgbClr val="DC2300"/>
                </a:solidFill>
                <a:latin typeface="Courier New" pitchFamily="49" charset="0"/>
              </a:rPr>
              <a:t>data.x</a:t>
            </a:r>
            <a:r>
              <a:rPr lang="en-US" sz="1600" b="1" dirty="0" smtClean="0">
                <a:solidFill>
                  <a:srgbClr val="DC2300"/>
                </a:solidFill>
                <a:latin typeface="Courier New" pitchFamily="49" charset="0"/>
              </a:rPr>
              <a:t> = 1</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Lst>
            </a:pPr>
            <a:r>
              <a:rPr lang="en-US" sz="1600" b="1" dirty="0" smtClean="0">
                <a:solidFill>
                  <a:srgbClr val="000000"/>
                </a:solidFill>
                <a:latin typeface="Courier New" pitchFamily="49" charset="0"/>
              </a:rPr>
              <a:t>    || while (</a:t>
            </a:r>
            <a:r>
              <a:rPr lang="en-US" sz="1600" b="1" dirty="0" err="1" smtClean="0">
                <a:solidFill>
                  <a:srgbClr val="DC2300"/>
                </a:solidFill>
                <a:latin typeface="Courier New" pitchFamily="49" charset="0"/>
              </a:rPr>
              <a:t>data.x</a:t>
            </a:r>
            <a:r>
              <a:rPr lang="en-US" sz="1600" b="1" dirty="0" smtClean="0">
                <a:solidFill>
                  <a:srgbClr val="DC2300"/>
                </a:solidFill>
                <a:latin typeface="Courier New" pitchFamily="49" charset="0"/>
              </a:rPr>
              <a:t> != 1</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600" b="1" dirty="0" smtClean="0">
                <a:solidFill>
                  <a:srgbClr val="000000"/>
                </a:solidFill>
                <a:latin typeface="Courier New" pitchFamily="49" charset="0"/>
              </a:rPr>
              <a:t>		  </a:t>
            </a:r>
            <a:r>
              <a:rPr lang="en-US" sz="1600" i="1" dirty="0" smtClean="0">
                <a:solidFill>
                  <a:srgbClr val="000000"/>
                </a:solidFill>
                <a:latin typeface="Courier New" pitchFamily="49" charset="0"/>
              </a:rPr>
              <a:t>// compute or wait</a:t>
            </a:r>
          </a:p>
          <a:p>
            <a:pPr algn="l">
              <a:lnSpc>
                <a:spcPct val="89000"/>
              </a:lnSpc>
              <a:tabLst>
                <a:tab pos="723900" algn="l"/>
                <a:tab pos="1447800" algn="l"/>
                <a:tab pos="2171700" algn="l"/>
                <a:tab pos="2895600" algn="l"/>
                <a:tab pos="3619500" algn="l"/>
                <a:tab pos="4343400" algn="l"/>
                <a:tab pos="5067300" algn="l"/>
                <a:tab pos="5791200" algn="l"/>
              </a:tabLst>
            </a:pP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Exercise: </a:t>
            </a:r>
            <a:r>
              <a:rPr lang="en-US" noProof="0" dirty="0" smtClean="0">
                <a:latin typeface="Courier New" pitchFamily="49" charset="0"/>
              </a:rPr>
              <a:t>volatile</a:t>
            </a:r>
            <a:r>
              <a:rPr lang="en-US" noProof="0" dirty="0" smtClean="0"/>
              <a:t> keyword</a:t>
            </a:r>
          </a:p>
        </p:txBody>
      </p:sp>
      <p:sp>
        <p:nvSpPr>
          <p:cNvPr id="77827" name="Rectangle 2"/>
          <p:cNvSpPr>
            <a:spLocks noGrp="1" noChangeArrowheads="1"/>
          </p:cNvSpPr>
          <p:nvPr>
            <p:ph type="body" idx="1"/>
          </p:nvPr>
        </p:nvSpPr>
        <p:spPr>
          <a:xfrm>
            <a:off x="287338" y="1444625"/>
            <a:ext cx="9558337" cy="5695950"/>
          </a:xfrm>
        </p:spPr>
        <p:txBody>
          <a:bodyPr tIns="36036"/>
          <a:lstStyle/>
          <a:p>
            <a:pPr marL="431800" indent="-323850" eaLnBrk="1">
              <a:lnSpc>
                <a:spcPct val="89000"/>
              </a:lnSpc>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400" noProof="0" dirty="0" err="1" smtClean="0">
                <a:solidFill>
                  <a:srgbClr val="B80047"/>
                </a:solidFill>
                <a:latin typeface="Courier New" pitchFamily="49" charset="0"/>
              </a:rPr>
              <a:t>com.ateji.px.training.porting.volatilekeyword</a:t>
            </a:r>
            <a:endParaRPr lang="en-US" sz="2600" noProof="0" dirty="0" smtClean="0">
              <a:solidFill>
                <a:srgbClr val="B80047"/>
              </a:solidFill>
              <a:latin typeface="Courier New" pitchFamily="49" charset="0"/>
            </a:endParaRP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Run the code multiple times; stop execution and restart if a deadlock occurs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Observe the behavior and the processor load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Does the program always block at the same location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Add the </a:t>
            </a:r>
            <a:r>
              <a:rPr lang="en-US" noProof="0" dirty="0" smtClean="0">
                <a:solidFill>
                  <a:srgbClr val="B80047"/>
                </a:solidFill>
                <a:latin typeface="Courier New" pitchFamily="49" charset="0"/>
              </a:rPr>
              <a:t>volatile </a:t>
            </a:r>
            <a:r>
              <a:rPr lang="en-US" noProof="0" dirty="0" smtClean="0"/>
              <a:t>keyword to the declaration of </a:t>
            </a:r>
            <a:r>
              <a:rPr lang="en-US" noProof="0" dirty="0" err="1" smtClean="0">
                <a:solidFill>
                  <a:srgbClr val="B80047"/>
                </a:solidFill>
                <a:latin typeface="Courier New" pitchFamily="49" charset="0"/>
              </a:rPr>
              <a:t>sharedVariable</a:t>
            </a:r>
            <a:endParaRPr lang="en-US" noProof="0" dirty="0" smtClean="0">
              <a:solidFill>
                <a:srgbClr val="B80047"/>
              </a:solidFill>
              <a:latin typeface="Courier New" pitchFamily="49" charset="0"/>
            </a:endParaRP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Launch the program multiple times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Does the behavior change ?  How ?</a:t>
            </a:r>
          </a:p>
        </p:txBody>
      </p:sp>
      <p:sp>
        <p:nvSpPr>
          <p:cNvPr id="77828" name="AutoShape 3"/>
          <p:cNvSpPr>
            <a:spLocks noChangeArrowheads="1"/>
          </p:cNvSpPr>
          <p:nvPr/>
        </p:nvSpPr>
        <p:spPr bwMode="auto">
          <a:xfrm>
            <a:off x="1878012" y="4618037"/>
            <a:ext cx="6210300" cy="1439862"/>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Lst>
            </a:pPr>
            <a:r>
              <a:rPr lang="fr-FR" sz="1600" b="1">
                <a:solidFill>
                  <a:srgbClr val="000000"/>
                </a:solidFill>
                <a:latin typeface="Courier New" pitchFamily="49" charset="0"/>
              </a:rPr>
              <a:t>public class VolatileExample {</a:t>
            </a:r>
          </a:p>
          <a:p>
            <a:pPr algn="l">
              <a:lnSpc>
                <a:spcPct val="89000"/>
              </a:lnSpc>
              <a:tabLst>
                <a:tab pos="723900" algn="l"/>
                <a:tab pos="1447800" algn="l"/>
                <a:tab pos="2171700" algn="l"/>
                <a:tab pos="2895600" algn="l"/>
                <a:tab pos="3619500" algn="l"/>
                <a:tab pos="4343400" algn="l"/>
                <a:tab pos="5067300" algn="l"/>
                <a:tab pos="5791200" algn="l"/>
              </a:tabLst>
            </a:pPr>
            <a:endParaRPr lang="fr-FR" sz="160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Lst>
            </a:pPr>
            <a:r>
              <a:rPr lang="fr-FR" sz="1600">
                <a:solidFill>
                  <a:srgbClr val="000000"/>
                </a:solidFill>
                <a:latin typeface="Courier New" pitchFamily="49" charset="0"/>
              </a:rPr>
              <a:t>	</a:t>
            </a:r>
            <a:r>
              <a:rPr lang="fr-FR" sz="1600" b="1">
                <a:solidFill>
                  <a:srgbClr val="DC2300"/>
                </a:solidFill>
                <a:latin typeface="Courier New" pitchFamily="49" charset="0"/>
              </a:rPr>
              <a:t>volatile</a:t>
            </a:r>
            <a:r>
              <a:rPr lang="fr-FR" sz="1600" b="1">
                <a:solidFill>
                  <a:srgbClr val="000000"/>
                </a:solidFill>
                <a:latin typeface="Courier New" pitchFamily="49" charset="0"/>
              </a:rPr>
              <a:t> int sharedVariable;</a:t>
            </a:r>
          </a:p>
          <a:p>
            <a:pPr algn="l">
              <a:lnSpc>
                <a:spcPct val="89000"/>
              </a:lnSpc>
              <a:tabLst>
                <a:tab pos="723900" algn="l"/>
                <a:tab pos="1447800" algn="l"/>
                <a:tab pos="2171700" algn="l"/>
                <a:tab pos="2895600" algn="l"/>
                <a:tab pos="3619500" algn="l"/>
                <a:tab pos="4343400" algn="l"/>
                <a:tab pos="5067300" algn="l"/>
                <a:tab pos="5791200" algn="l"/>
              </a:tabLst>
            </a:pPr>
            <a:endParaRPr lang="fr-FR" sz="1600" b="1">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Lst>
            </a:pPr>
            <a:r>
              <a:rPr lang="fr-FR" sz="160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Lst>
            </a:pPr>
            <a:r>
              <a:rPr lang="fr-FR" sz="1600" b="1">
                <a:solidFill>
                  <a:srgbClr val="000000"/>
                </a:solidFill>
                <a:latin typeface="Courier New"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Atomicity and atomic classes</a:t>
            </a:r>
          </a:p>
        </p:txBody>
      </p:sp>
      <p:sp>
        <p:nvSpPr>
          <p:cNvPr id="78851" name="Rectangle 2"/>
          <p:cNvSpPr>
            <a:spLocks noGrp="1" noChangeArrowheads="1"/>
          </p:cNvSpPr>
          <p:nvPr>
            <p:ph type="body" idx="1"/>
          </p:nvPr>
        </p:nvSpPr>
        <p:spPr>
          <a:xfrm>
            <a:off x="269875" y="1552575"/>
            <a:ext cx="9629775" cy="5407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Parallel execution </a:t>
            </a:r>
            <a:r>
              <a:rPr lang="en-US" dirty="0"/>
              <a:t>= </a:t>
            </a:r>
            <a:r>
              <a:rPr lang="en-US" dirty="0" smtClean="0"/>
              <a:t>concurrent operations</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 “simple” operation does not always map to a single instruction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Staged execution = risk of corrupting variables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Typical case: usage </a:t>
            </a:r>
            <a:r>
              <a:rPr lang="en-US" dirty="0" smtClean="0"/>
              <a:t>of non-atomic </a:t>
            </a:r>
            <a:r>
              <a:rPr lang="en-US" noProof="0" dirty="0" smtClean="0"/>
              <a:t>operations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Increment, decrement, test-and-modify</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The cure (since Java 1.5)</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Atomic classes: </a:t>
            </a:r>
            <a:r>
              <a:rPr lang="en-US" noProof="0" dirty="0" err="1" smtClean="0"/>
              <a:t>AtomicInteger</a:t>
            </a:r>
            <a:r>
              <a:rPr lang="en-US" noProof="0" dirty="0" smtClean="0"/>
              <a:t>, </a:t>
            </a:r>
            <a:r>
              <a:rPr lang="en-US" noProof="0" dirty="0" err="1" smtClean="0"/>
              <a:t>AtomicLong</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Atomic methods: </a:t>
            </a:r>
            <a:r>
              <a:rPr lang="en-US" noProof="0" dirty="0" err="1" smtClean="0">
                <a:latin typeface="Courier New" pitchFamily="49" charset="0"/>
              </a:rPr>
              <a:t>getAndSet</a:t>
            </a:r>
            <a:r>
              <a:rPr lang="en-US" noProof="0" dirty="0" smtClean="0">
                <a:latin typeface="Courier New" pitchFamily="49" charset="0"/>
              </a:rPr>
              <a:t>()</a:t>
            </a:r>
            <a:r>
              <a:rPr lang="en-US" noProof="0" dirty="0" smtClean="0"/>
              <a:t>, </a:t>
            </a:r>
            <a:r>
              <a:rPr lang="en-US" noProof="0" dirty="0" err="1" smtClean="0">
                <a:latin typeface="Courier New" pitchFamily="49" charset="0"/>
              </a:rPr>
              <a:t>incrementAndGet</a:t>
            </a:r>
            <a:r>
              <a:rPr lang="en-US" noProof="0" dirty="0" smtClean="0">
                <a:latin typeface="Courier New" pitchFamily="49" charset="0"/>
              </a:rPr>
              <a:t>()</a:t>
            </a:r>
            <a:r>
              <a:rPr lang="en-US" noProof="0" dirty="0" smtClean="0"/>
              <a:t>...</a:t>
            </a:r>
          </a:p>
        </p:txBody>
      </p:sp>
      <p:sp>
        <p:nvSpPr>
          <p:cNvPr id="78852" name="AutoShape 3"/>
          <p:cNvSpPr>
            <a:spLocks noChangeArrowheads="1"/>
          </p:cNvSpPr>
          <p:nvPr/>
        </p:nvSpPr>
        <p:spPr bwMode="auto">
          <a:xfrm>
            <a:off x="4949825" y="4140200"/>
            <a:ext cx="4140200" cy="1260475"/>
          </a:xfrm>
          <a:prstGeom prst="roundRect">
            <a:avLst>
              <a:gd name="adj" fmla="val 125"/>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Lst>
            </a:pPr>
            <a:r>
              <a:rPr lang="fr-FR" sz="1400" b="1">
                <a:solidFill>
                  <a:srgbClr val="000000"/>
                </a:solidFill>
                <a:latin typeface="Courier New" pitchFamily="49" charset="0"/>
              </a:rPr>
              <a:t>|| if (</a:t>
            </a:r>
            <a:r>
              <a:rPr lang="fr-FR" sz="1400" b="1">
                <a:solidFill>
                  <a:srgbClr val="DC2300"/>
                </a:solidFill>
                <a:latin typeface="Courier New" pitchFamily="49" charset="0"/>
              </a:rPr>
              <a:t>flag == false</a:t>
            </a:r>
            <a:r>
              <a:rPr lang="fr-FR" sz="1400" b="1">
                <a:solidFill>
                  <a:srgbClr val="000000"/>
                </a:solidFill>
                <a:latin typeface="Courier New" pitchFamily="49" charset="0"/>
              </a:rPr>
              <a:t> &amp;&amp; condition) {</a:t>
            </a:r>
          </a:p>
          <a:p>
            <a:pPr algn="l">
              <a:lnSpc>
                <a:spcPct val="89000"/>
              </a:lnSpc>
              <a:tabLst>
                <a:tab pos="723900" algn="l"/>
                <a:tab pos="1447800" algn="l"/>
                <a:tab pos="2171700" algn="l"/>
                <a:tab pos="2895600" algn="l"/>
                <a:tab pos="3619500" algn="l"/>
              </a:tabLst>
            </a:pPr>
            <a:r>
              <a:rPr lang="fr-FR" sz="1400" b="1">
                <a:solidFill>
                  <a:srgbClr val="000000"/>
                </a:solidFill>
                <a:latin typeface="Courier New" pitchFamily="49" charset="0"/>
              </a:rPr>
              <a:t>      </a:t>
            </a:r>
            <a:r>
              <a:rPr lang="fr-FR" sz="1400" b="1">
                <a:solidFill>
                  <a:srgbClr val="DC2300"/>
                </a:solidFill>
                <a:latin typeface="Courier New" pitchFamily="49" charset="0"/>
              </a:rPr>
              <a:t>flag = true</a:t>
            </a:r>
            <a:r>
              <a:rPr lang="fr-FR" sz="1400" b="1">
                <a:solidFill>
                  <a:srgbClr val="000000"/>
                </a:solidFill>
                <a:latin typeface="Courier New" pitchFamily="49" charset="0"/>
              </a:rPr>
              <a:t>; </a:t>
            </a:r>
            <a:r>
              <a:rPr lang="fr-FR" sz="1400" b="1">
                <a:solidFill>
                  <a:srgbClr val="DC2300"/>
                </a:solidFill>
                <a:latin typeface="Courier New" pitchFamily="49" charset="0"/>
              </a:rPr>
              <a:t>afficher_msg()</a:t>
            </a:r>
            <a:r>
              <a:rPr lang="fr-FR" sz="1400" b="1">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fr-FR" sz="1400" b="1">
                <a:solidFill>
                  <a:srgbClr val="000000"/>
                </a:solidFill>
                <a:latin typeface="Courier New" pitchFamily="49" charset="0"/>
              </a:rPr>
              <a:t>   }</a:t>
            </a:r>
          </a:p>
          <a:p>
            <a:pPr algn="l">
              <a:lnSpc>
                <a:spcPct val="89000"/>
              </a:lnSpc>
              <a:tabLst>
                <a:tab pos="723900" algn="l"/>
                <a:tab pos="1447800" algn="l"/>
                <a:tab pos="2171700" algn="l"/>
                <a:tab pos="2895600" algn="l"/>
                <a:tab pos="3619500" algn="l"/>
              </a:tabLst>
            </a:pPr>
            <a:r>
              <a:rPr lang="fr-FR" sz="1400" b="1">
                <a:solidFill>
                  <a:srgbClr val="000000"/>
                </a:solidFill>
                <a:latin typeface="Courier New" pitchFamily="49" charset="0"/>
              </a:rPr>
              <a:t>|| if (</a:t>
            </a:r>
            <a:r>
              <a:rPr lang="fr-FR" sz="1400" b="1">
                <a:solidFill>
                  <a:srgbClr val="DC2300"/>
                </a:solidFill>
                <a:latin typeface="Courier New" pitchFamily="49" charset="0"/>
              </a:rPr>
              <a:t>flag == false</a:t>
            </a:r>
            <a:r>
              <a:rPr lang="fr-FR" sz="1400" b="1">
                <a:solidFill>
                  <a:srgbClr val="000000"/>
                </a:solidFill>
                <a:latin typeface="Courier New" pitchFamily="49" charset="0"/>
              </a:rPr>
              <a:t> &amp;&amp; condition) {</a:t>
            </a:r>
          </a:p>
          <a:p>
            <a:pPr algn="l">
              <a:lnSpc>
                <a:spcPct val="89000"/>
              </a:lnSpc>
              <a:tabLst>
                <a:tab pos="723900" algn="l"/>
                <a:tab pos="1447800" algn="l"/>
                <a:tab pos="2171700" algn="l"/>
                <a:tab pos="2895600" algn="l"/>
                <a:tab pos="3619500" algn="l"/>
              </a:tabLst>
            </a:pPr>
            <a:r>
              <a:rPr lang="fr-FR" sz="1400" b="1">
                <a:solidFill>
                  <a:srgbClr val="000000"/>
                </a:solidFill>
                <a:latin typeface="Courier New" pitchFamily="49" charset="0"/>
              </a:rPr>
              <a:t>      </a:t>
            </a:r>
            <a:r>
              <a:rPr lang="fr-FR" sz="1400" b="1">
                <a:solidFill>
                  <a:srgbClr val="DC2300"/>
                </a:solidFill>
                <a:latin typeface="Courier New" pitchFamily="49" charset="0"/>
              </a:rPr>
              <a:t>flag = true</a:t>
            </a:r>
            <a:r>
              <a:rPr lang="fr-FR" sz="1400" b="1">
                <a:solidFill>
                  <a:srgbClr val="000000"/>
                </a:solidFill>
                <a:latin typeface="Courier New" pitchFamily="49" charset="0"/>
              </a:rPr>
              <a:t>; </a:t>
            </a:r>
            <a:r>
              <a:rPr lang="fr-FR" sz="1400" b="1">
                <a:solidFill>
                  <a:srgbClr val="DC2300"/>
                </a:solidFill>
                <a:latin typeface="Courier New" pitchFamily="49" charset="0"/>
              </a:rPr>
              <a:t>afficher_msg()</a:t>
            </a:r>
            <a:r>
              <a:rPr lang="fr-FR" sz="1400" b="1">
                <a:solidFill>
                  <a:srgbClr val="000000"/>
                </a:solidFill>
                <a:latin typeface="Courier New" pitchFamily="49" charset="0"/>
              </a:rPr>
              <a:t>;</a:t>
            </a:r>
          </a:p>
          <a:p>
            <a:pPr algn="l">
              <a:lnSpc>
                <a:spcPct val="89000"/>
              </a:lnSpc>
              <a:tabLst>
                <a:tab pos="723900" algn="l"/>
                <a:tab pos="1447800" algn="l"/>
                <a:tab pos="2171700" algn="l"/>
                <a:tab pos="2895600" algn="l"/>
                <a:tab pos="3619500" algn="l"/>
              </a:tabLst>
            </a:pPr>
            <a:r>
              <a:rPr lang="fr-FR" sz="1400" b="1">
                <a:solidFill>
                  <a:srgbClr val="000000"/>
                </a:solidFill>
                <a:latin typeface="Courier New" pitchFamily="49" charset="0"/>
              </a:rPr>
              <a:t>   }</a:t>
            </a:r>
          </a:p>
        </p:txBody>
      </p:sp>
      <p:sp>
        <p:nvSpPr>
          <p:cNvPr id="78853" name="AutoShape 4"/>
          <p:cNvSpPr>
            <a:spLocks noChangeArrowheads="1"/>
          </p:cNvSpPr>
          <p:nvPr/>
        </p:nvSpPr>
        <p:spPr bwMode="auto">
          <a:xfrm>
            <a:off x="1349375" y="4140200"/>
            <a:ext cx="3419475" cy="1260475"/>
          </a:xfrm>
          <a:prstGeom prst="roundRect">
            <a:avLst>
              <a:gd name="adj" fmla="val 125"/>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Lst>
            </a:pPr>
            <a:r>
              <a:rPr lang="en-US" sz="1600" b="1" dirty="0" smtClean="0">
                <a:solidFill>
                  <a:srgbClr val="000000"/>
                </a:solidFill>
                <a:latin typeface="Courier New" pitchFamily="49" charset="0"/>
              </a:rPr>
              <a:t>i = 0;</a:t>
            </a:r>
          </a:p>
          <a:p>
            <a:pPr algn="l">
              <a:lnSpc>
                <a:spcPct val="89000"/>
              </a:lnSpc>
              <a:tabLst>
                <a:tab pos="723900" algn="l"/>
                <a:tab pos="1447800" algn="l"/>
                <a:tab pos="2171700" algn="l"/>
                <a:tab pos="2895600" algn="l"/>
              </a:tabLst>
            </a:pPr>
            <a:r>
              <a:rPr lang="en-US" sz="1600" b="1" dirty="0" smtClean="0">
                <a:solidFill>
                  <a:srgbClr val="000000"/>
                </a:solidFill>
                <a:latin typeface="Courier New" pitchFamily="49" charset="0"/>
              </a:rPr>
              <a:t>[  || </a:t>
            </a:r>
            <a:r>
              <a:rPr lang="en-US" sz="1600" b="1" dirty="0" smtClean="0">
                <a:solidFill>
                  <a:srgbClr val="DC2300"/>
                </a:solidFill>
                <a:latin typeface="Courier New" pitchFamily="49" charset="0"/>
              </a:rPr>
              <a:t>++i</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Lst>
            </a:pPr>
            <a:r>
              <a:rPr lang="en-US" sz="1600" b="1" dirty="0" smtClean="0">
                <a:solidFill>
                  <a:srgbClr val="000000"/>
                </a:solidFill>
                <a:latin typeface="Courier New" pitchFamily="49" charset="0"/>
              </a:rPr>
              <a:t>   || </a:t>
            </a:r>
            <a:r>
              <a:rPr lang="en-US" sz="1600" b="1" dirty="0" smtClean="0">
                <a:solidFill>
                  <a:srgbClr val="DC2300"/>
                </a:solidFill>
                <a:latin typeface="Courier New" pitchFamily="49" charset="0"/>
              </a:rPr>
              <a:t>++i</a:t>
            </a: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Lst>
            </a:pP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Lst>
            </a:pPr>
            <a:r>
              <a:rPr lang="en-US" sz="1600" i="1" dirty="0" smtClean="0">
                <a:solidFill>
                  <a:srgbClr val="000000"/>
                </a:solidFill>
                <a:latin typeface="Courier New" pitchFamily="49" charset="0"/>
              </a:rPr>
              <a:t>// value of 'i' here ?!</a:t>
            </a:r>
            <a:endParaRPr lang="en-US" sz="1600" i="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E</a:t>
            </a:r>
            <a:r>
              <a:rPr lang="en-US" dirty="0" smtClean="0"/>
              <a:t>xercise: atomic classes</a:t>
            </a:r>
            <a:endParaRPr lang="en-US" noProof="0" dirty="0" smtClean="0"/>
          </a:p>
        </p:txBody>
      </p:sp>
      <p:sp>
        <p:nvSpPr>
          <p:cNvPr id="79875" name="Rectangle 2"/>
          <p:cNvSpPr>
            <a:spLocks noGrp="1" noChangeArrowheads="1"/>
          </p:cNvSpPr>
          <p:nvPr>
            <p:ph type="body" idx="1"/>
          </p:nvPr>
        </p:nvSpPr>
        <p:spPr>
          <a:xfrm>
            <a:off x="360363" y="1552575"/>
            <a:ext cx="9450387" cy="4916488"/>
          </a:xfrm>
        </p:spPr>
        <p:txBody>
          <a:bodyPr tIns="36036"/>
          <a:lstStyle/>
          <a:p>
            <a:pPr marL="431800" indent="-323850" eaLnBrk="1">
              <a:lnSpc>
                <a:spcPct val="89000"/>
              </a:lnSpc>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600" noProof="0" dirty="0" err="1" smtClean="0">
                <a:solidFill>
                  <a:srgbClr val="B80047"/>
                </a:solidFill>
                <a:latin typeface="Courier New" pitchFamily="49" charset="0"/>
              </a:rPr>
              <a:t>com.ateji.px.training.porting.atomicclasses</a:t>
            </a:r>
            <a:endParaRPr lang="en-US" sz="2600" noProof="0" dirty="0" smtClean="0">
              <a:solidFill>
                <a:srgbClr val="B80047"/>
              </a:solidFill>
              <a:latin typeface="Courier New" pitchFamily="49" charset="0"/>
            </a:endParaRP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Launch the program multiple times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Are the errors of the volatile counter always the same ?</a:t>
            </a:r>
            <a:br>
              <a:rPr lang="en-US" noProof="0" dirty="0" smtClean="0"/>
            </a:br>
            <a:endParaRPr lang="en-US" noProof="0" dirty="0" smtClean="0"/>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Consequence of the lack of atomicity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Random data corruptions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Unexplainable errors in the logic of the application</a:t>
            </a:r>
          </a:p>
        </p:txBody>
      </p:sp>
      <p:sp>
        <p:nvSpPr>
          <p:cNvPr id="79876" name="AutoShape 3"/>
          <p:cNvSpPr>
            <a:spLocks noChangeArrowheads="1"/>
          </p:cNvSpPr>
          <p:nvPr/>
        </p:nvSpPr>
        <p:spPr bwMode="auto">
          <a:xfrm>
            <a:off x="1349375" y="3322637"/>
            <a:ext cx="5489575" cy="720725"/>
          </a:xfrm>
          <a:prstGeom prst="roundRect">
            <a:avLst>
              <a:gd name="adj" fmla="val 218"/>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ERROR IN VOLATILE COUNTER: </a:t>
            </a:r>
            <a:r>
              <a:rPr lang="fr-FR" sz="1600" b="1">
                <a:solidFill>
                  <a:srgbClr val="DC2300"/>
                </a:solidFill>
                <a:latin typeface="Courier New" pitchFamily="49" charset="0"/>
              </a:rPr>
              <a:t>98341</a:t>
            </a:r>
            <a:r>
              <a:rPr lang="fr-FR" sz="1600" b="1">
                <a:solidFill>
                  <a:srgbClr val="000000"/>
                </a:solidFill>
                <a:latin typeface="Courier New" pitchFamily="49" charset="0"/>
              </a:rPr>
              <a:t> !=  100000</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ERROR IN VOLATILE COUNTER: </a:t>
            </a:r>
            <a:r>
              <a:rPr lang="fr-FR" sz="1600" b="1">
                <a:solidFill>
                  <a:srgbClr val="DC2300"/>
                </a:solidFill>
                <a:latin typeface="Courier New" pitchFamily="49" charset="0"/>
              </a:rPr>
              <a:t>99812</a:t>
            </a:r>
            <a:r>
              <a:rPr lang="fr-FR" sz="1600" b="1">
                <a:solidFill>
                  <a:srgbClr val="000000"/>
                </a:solidFill>
                <a:latin typeface="Courier New" pitchFamily="49" charset="0"/>
              </a:rPr>
              <a:t> !=  100000</a:t>
            </a:r>
          </a:p>
          <a:p>
            <a:pPr algn="l">
              <a:lnSpc>
                <a:spcPct val="89000"/>
              </a:lnSpc>
              <a:tabLst>
                <a:tab pos="723900" algn="l"/>
                <a:tab pos="1447800" algn="l"/>
                <a:tab pos="2171700" algn="l"/>
                <a:tab pos="2895600" algn="l"/>
                <a:tab pos="3619500" algn="l"/>
                <a:tab pos="4343400" algn="l"/>
                <a:tab pos="5067300" algn="l"/>
              </a:tabLst>
            </a:pPr>
            <a:r>
              <a:rPr lang="fr-FR" sz="1600" b="1">
                <a:solidFill>
                  <a:srgbClr val="000000"/>
                </a:solidFill>
                <a:latin typeface="Courier New" pitchFamily="49" charset="0"/>
              </a:rPr>
              <a:t>ERROR IN VOLATILE COUNTER: </a:t>
            </a:r>
            <a:r>
              <a:rPr lang="fr-FR" sz="1600" b="1">
                <a:solidFill>
                  <a:srgbClr val="DC2300"/>
                </a:solidFill>
                <a:latin typeface="Courier New" pitchFamily="49" charset="0"/>
              </a:rPr>
              <a:t>96728</a:t>
            </a:r>
            <a:r>
              <a:rPr lang="fr-FR" sz="1600" b="1">
                <a:solidFill>
                  <a:srgbClr val="000000"/>
                </a:solidFill>
                <a:latin typeface="Courier New" pitchFamily="49" charset="0"/>
              </a:rPr>
              <a:t> !=  100000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Coordinating access to objects</a:t>
            </a:r>
          </a:p>
        </p:txBody>
      </p:sp>
      <p:sp>
        <p:nvSpPr>
          <p:cNvPr id="80899" name="Rectangle 2"/>
          <p:cNvSpPr>
            <a:spLocks noGrp="1" noChangeArrowheads="1"/>
          </p:cNvSpPr>
          <p:nvPr>
            <p:ph type="body" idx="1"/>
          </p:nvPr>
        </p:nvSpPr>
        <p:spPr>
          <a:xfrm>
            <a:off x="346075" y="1562100"/>
            <a:ext cx="9553575" cy="51244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Parallel execution </a:t>
            </a:r>
            <a:r>
              <a:rPr lang="en-US" noProof="0" dirty="0" smtClean="0"/>
              <a:t>= simultaneous method calls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Risks in case of lack of coordination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Observation of transitory inconsistent states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Incoherent values </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Cure: 'atomicity' of method calls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 single method executed at once on a given object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Other calls have to wait </a:t>
            </a:r>
            <a:r>
              <a:rPr lang="en-US" dirty="0" smtClean="0"/>
              <a:t>for the completion of the current call</a:t>
            </a: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Java built-in tools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Locks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Synchronized methods </a:t>
            </a:r>
            <a:r>
              <a:rPr lang="en-US" noProof="0" dirty="0" smtClean="0"/>
              <a:t>and code blocks ('</a:t>
            </a:r>
            <a:r>
              <a:rPr lang="en-US" b="1" noProof="0" dirty="0" smtClean="0">
                <a:solidFill>
                  <a:srgbClr val="B80047"/>
                </a:solidFill>
                <a:latin typeface="Courier New" pitchFamily="49" charset="0"/>
              </a:rPr>
              <a:t>synchronized</a:t>
            </a:r>
            <a:r>
              <a:rPr lang="en-US" noProof="0" dirty="0" smtClean="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Exclusive access </a:t>
            </a:r>
            <a:r>
              <a:rPr lang="en-US" noProof="0" dirty="0" smtClean="0"/>
              <a:t>to objects :</a:t>
            </a:r>
            <a:br>
              <a:rPr lang="en-US" noProof="0" dirty="0" smtClean="0"/>
            </a:br>
            <a:r>
              <a:rPr lang="en-US" dirty="0" smtClean="0"/>
              <a:t>synchronized </a:t>
            </a:r>
            <a:r>
              <a:rPr lang="en-US" noProof="0" dirty="0" smtClean="0"/>
              <a:t>methods</a:t>
            </a:r>
          </a:p>
        </p:txBody>
      </p:sp>
      <p:sp>
        <p:nvSpPr>
          <p:cNvPr id="81923" name="Rectangle 2"/>
          <p:cNvSpPr>
            <a:spLocks noGrp="1" noChangeArrowheads="1"/>
          </p:cNvSpPr>
          <p:nvPr>
            <p:ph type="body" idx="1"/>
          </p:nvPr>
        </p:nvSpPr>
        <p:spPr>
          <a:xfrm>
            <a:off x="503238" y="1552575"/>
            <a:ext cx="9070975" cy="491648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Mutual exclusion </a:t>
            </a:r>
            <a:r>
              <a:rPr lang="en-US" dirty="0" smtClean="0"/>
              <a:t>using explicit </a:t>
            </a:r>
            <a:r>
              <a:rPr lang="en-US" noProof="0" dirty="0" smtClean="0"/>
              <a:t>locks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lock is owned by </a:t>
            </a:r>
            <a:r>
              <a:rPr lang="en-US" b="1" i="1" noProof="0" dirty="0" smtClean="0"/>
              <a:t>at most</a:t>
            </a:r>
            <a:r>
              <a:rPr lang="en-US" noProof="0" dirty="0" smtClean="0"/>
              <a:t> one user at a time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Only the lock’s owner can access the data</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Requestors of a taken lock wait until it becomes available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Synchronization using intrinsic locks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Lock available on every Java object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To request such a lock one just have to call a synchronized method on this object</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noProof="0" dirty="0" smtClean="0"/>
          </a:p>
        </p:txBody>
      </p:sp>
      <p:sp>
        <p:nvSpPr>
          <p:cNvPr id="81924" name="AutoShape 3"/>
          <p:cNvSpPr>
            <a:spLocks noChangeArrowheads="1"/>
          </p:cNvSpPr>
          <p:nvPr/>
        </p:nvSpPr>
        <p:spPr bwMode="auto">
          <a:xfrm>
            <a:off x="1439863" y="5400675"/>
            <a:ext cx="7791450" cy="1503362"/>
          </a:xfrm>
          <a:prstGeom prst="roundRect">
            <a:avLst>
              <a:gd name="adj" fmla="val 106"/>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public </a:t>
            </a:r>
            <a:r>
              <a:rPr lang="en-US" sz="1600" b="1" dirty="0" smtClean="0">
                <a:solidFill>
                  <a:srgbClr val="DC2300"/>
                </a:solidFill>
                <a:latin typeface="Courier New" pitchFamily="49" charset="0"/>
              </a:rPr>
              <a:t>synchronized</a:t>
            </a:r>
            <a:r>
              <a:rPr lang="en-US" sz="1600" b="1" dirty="0" smtClean="0">
                <a:solidFill>
                  <a:srgbClr val="000000"/>
                </a:solidFill>
                <a:latin typeface="Courier New" pitchFamily="49" charset="0"/>
              </a:rPr>
              <a:t> void someSyncMethod1()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i="1" dirty="0" smtClean="0">
                <a:solidFill>
                  <a:srgbClr val="000000"/>
                </a:solidFill>
                <a:latin typeface="Courier New" pitchFamily="49" charset="0"/>
              </a:rPr>
              <a:t>   // code requiring an exclusive access to the current object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public </a:t>
            </a:r>
            <a:r>
              <a:rPr lang="en-US" sz="1600" b="1" dirty="0" smtClean="0">
                <a:solidFill>
                  <a:srgbClr val="DC2300"/>
                </a:solidFill>
                <a:latin typeface="Courier New" pitchFamily="49" charset="0"/>
              </a:rPr>
              <a:t>synchronized</a:t>
            </a:r>
            <a:r>
              <a:rPr lang="en-US" sz="1600" b="1" dirty="0" smtClean="0">
                <a:solidFill>
                  <a:srgbClr val="000000"/>
                </a:solidFill>
                <a:latin typeface="Courier New" pitchFamily="49" charset="0"/>
              </a:rPr>
              <a:t> void anotherSyncMethod2()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i="1" dirty="0" smtClean="0">
                <a:solidFill>
                  <a:srgbClr val="000000"/>
                </a:solidFill>
                <a:latin typeface="Courier New" pitchFamily="49" charset="0"/>
              </a:rPr>
              <a:t>   </a:t>
            </a:r>
            <a:r>
              <a:rPr lang="en-US" sz="1600" i="1" dirty="0">
                <a:solidFill>
                  <a:srgbClr val="000000"/>
                </a:solidFill>
                <a:latin typeface="Courier New" pitchFamily="49" charset="0"/>
              </a:rPr>
              <a:t>// code requiring an exclusive access to the current </a:t>
            </a:r>
            <a:r>
              <a:rPr lang="en-US" sz="1600" i="1" dirty="0" smtClean="0">
                <a:solidFill>
                  <a:srgbClr val="000000"/>
                </a:solidFill>
                <a:latin typeface="Courier New" pitchFamily="49" charset="0"/>
              </a:rPr>
              <a:t>object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Exclusive access to objects :</a:t>
            </a:r>
            <a:br>
              <a:rPr lang="en-US" noProof="0" dirty="0" smtClean="0"/>
            </a:br>
            <a:r>
              <a:rPr lang="en-US" noProof="0" dirty="0" smtClean="0"/>
              <a:t>other mechanisms</a:t>
            </a:r>
          </a:p>
        </p:txBody>
      </p:sp>
      <p:sp>
        <p:nvSpPr>
          <p:cNvPr id="82947" name="Rectangle 2"/>
          <p:cNvSpPr>
            <a:spLocks noGrp="1" noChangeArrowheads="1"/>
          </p:cNvSpPr>
          <p:nvPr>
            <p:ph type="body" idx="1"/>
          </p:nvPr>
        </p:nvSpPr>
        <p:spPr>
          <a:xfrm>
            <a:off x="503238" y="1552575"/>
            <a:ext cx="9070975" cy="56864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Synchronized blocks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Need to specify the object whose lock will be used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Can synchronize on an arbitrary object</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Synchronized collections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Synchronized implementations provided by Java in package </a:t>
            </a:r>
            <a:r>
              <a:rPr lang="en-US" b="1" noProof="0" dirty="0" err="1" smtClean="0">
                <a:latin typeface="Courier New" pitchFamily="49" charset="0"/>
              </a:rPr>
              <a:t>java.util.Collections</a:t>
            </a:r>
            <a:endParaRPr lang="en-US" b="1" noProof="0" dirty="0" smtClean="0">
              <a:latin typeface="Courier New" pitchFamily="49" charset="0"/>
            </a:endParaRP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Utility functions can convert ‘ordinary’ collections into versions providing </a:t>
            </a:r>
            <a:r>
              <a:rPr lang="en-US" dirty="0" smtClean="0"/>
              <a:t>exclusive access</a:t>
            </a:r>
            <a:endParaRPr lang="en-US" noProof="0" dirty="0" smtClean="0"/>
          </a:p>
        </p:txBody>
      </p:sp>
      <p:sp>
        <p:nvSpPr>
          <p:cNvPr id="82948" name="AutoShape 3"/>
          <p:cNvSpPr>
            <a:spLocks noChangeArrowheads="1"/>
          </p:cNvSpPr>
          <p:nvPr/>
        </p:nvSpPr>
        <p:spPr bwMode="auto">
          <a:xfrm>
            <a:off x="1439863" y="3006725"/>
            <a:ext cx="6570662" cy="1944688"/>
          </a:xfrm>
          <a:prstGeom prst="roundRect">
            <a:avLst>
              <a:gd name="adj" fmla="val 79"/>
            </a:avLst>
          </a:prstGeom>
          <a:solidFill>
            <a:srgbClr val="FFFFCC"/>
          </a:solidFill>
          <a:ln w="9525">
            <a:solidFill>
              <a:srgbClr val="000000"/>
            </a:solidFill>
            <a:round/>
            <a:headEnd/>
            <a:tailEnd/>
          </a:ln>
        </p:spPr>
        <p:txBody>
          <a:bodyPr lIns="36000" tIns="58176"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600" i="1" dirty="0" smtClean="0">
                <a:solidFill>
                  <a:srgbClr val="000000"/>
                </a:solidFill>
                <a:latin typeface="Courier New" pitchFamily="49" charset="0"/>
              </a:rPr>
              <a:t>// Object creation to get a dedicated lock</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600" b="1" dirty="0" smtClean="0">
                <a:solidFill>
                  <a:srgbClr val="DC2300"/>
                </a:solidFill>
                <a:latin typeface="Courier New" pitchFamily="49" charset="0"/>
              </a:rPr>
              <a:t>Object </a:t>
            </a:r>
            <a:r>
              <a:rPr lang="en-US" sz="1600" b="1" dirty="0" err="1" smtClean="0">
                <a:solidFill>
                  <a:srgbClr val="DC2300"/>
                </a:solidFill>
                <a:latin typeface="Courier New" pitchFamily="49" charset="0"/>
              </a:rPr>
              <a:t>addressLock</a:t>
            </a:r>
            <a:r>
              <a:rPr lang="en-US" sz="1600" b="1" dirty="0" smtClean="0">
                <a:solidFill>
                  <a:srgbClr val="DC2300"/>
                </a:solidFill>
                <a:latin typeface="Courier New" pitchFamily="49" charset="0"/>
              </a:rPr>
              <a:t> = new Object()</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600" b="1" dirty="0" smtClean="0">
                <a:solidFill>
                  <a:srgbClr val="000000"/>
                </a:solidFill>
                <a:latin typeface="Courier New" pitchFamily="49" charset="0"/>
              </a:rPr>
              <a:t>    || </a:t>
            </a:r>
            <a:r>
              <a:rPr lang="en-US" sz="1600" b="1" dirty="0" smtClean="0">
                <a:solidFill>
                  <a:srgbClr val="DC2300"/>
                </a:solidFill>
                <a:latin typeface="Courier New" pitchFamily="49" charset="0"/>
              </a:rPr>
              <a:t>synchronized (</a:t>
            </a:r>
            <a:r>
              <a:rPr lang="en-US" sz="1600" b="1" dirty="0" err="1" smtClean="0">
                <a:solidFill>
                  <a:srgbClr val="DC2300"/>
                </a:solidFill>
                <a:latin typeface="Courier New" pitchFamily="49" charset="0"/>
              </a:rPr>
              <a:t>addressLock</a:t>
            </a:r>
            <a:r>
              <a:rPr lang="en-US" sz="1600" b="1" dirty="0" smtClean="0">
                <a:solidFill>
                  <a:srgbClr val="DC2300"/>
                </a:solidFill>
                <a:latin typeface="Courier New" pitchFamily="49" charset="0"/>
              </a:rPr>
              <a:t>) </a:t>
            </a:r>
            <a:r>
              <a:rPr lang="en-US" sz="16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600" b="1" dirty="0" smtClean="0">
                <a:solidFill>
                  <a:srgbClr val="000000"/>
                </a:solidFill>
                <a:latin typeface="Courier New" pitchFamily="49" charset="0"/>
              </a:rPr>
              <a:t>          </a:t>
            </a:r>
            <a:r>
              <a:rPr lang="en-US" sz="1600" i="1" dirty="0" smtClean="0">
                <a:solidFill>
                  <a:srgbClr val="000000"/>
                </a:solidFill>
                <a:latin typeface="Courier New" pitchFamily="49" charset="0"/>
              </a:rPr>
              <a:t>// code possibly modifying a shared state</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6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600" b="1" dirty="0" smtClean="0">
                <a:solidFill>
                  <a:srgbClr val="000000"/>
                </a:solidFill>
                <a:latin typeface="Courier New" pitchFamily="49" charset="0"/>
              </a:rPr>
              <a:t>    || </a:t>
            </a:r>
            <a:r>
              <a:rPr lang="en-US" sz="1600" i="1" dirty="0" smtClean="0">
                <a:solidFill>
                  <a:srgbClr val="000000"/>
                </a:solidFill>
                <a:latin typeface="Courier New" pitchFamily="49" charset="0"/>
              </a:rPr>
              <a:t>// code working on a non-shared state</a:t>
            </a:r>
          </a:p>
          <a:p>
            <a:pPr algn="l">
              <a:lnSpc>
                <a:spcPct val="89000"/>
              </a:lnSpc>
              <a:tabLst>
                <a:tab pos="723900" algn="l"/>
                <a:tab pos="1447800" algn="l"/>
                <a:tab pos="2171700" algn="l"/>
                <a:tab pos="2895600" algn="l"/>
                <a:tab pos="3619500" algn="l"/>
                <a:tab pos="4343400" algn="l"/>
                <a:tab pos="5067300" algn="l"/>
                <a:tab pos="5791200" algn="l"/>
                <a:tab pos="6515100" algn="l"/>
              </a:tabLst>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Grp="1" noChangeArrowheads="1"/>
          </p:cNvSpPr>
          <p:nvPr>
            <p:ph type="title"/>
          </p:nvPr>
        </p:nvSpPr>
        <p:spPr>
          <a:xfrm>
            <a:off x="503238" y="49213"/>
            <a:ext cx="90709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Synchronized method: exercise</a:t>
            </a:r>
          </a:p>
        </p:txBody>
      </p:sp>
      <p:sp>
        <p:nvSpPr>
          <p:cNvPr id="83971" name="Rectangle 2"/>
          <p:cNvSpPr>
            <a:spLocks noGrp="1" noChangeArrowheads="1"/>
          </p:cNvSpPr>
          <p:nvPr>
            <p:ph type="body" idx="1"/>
          </p:nvPr>
        </p:nvSpPr>
        <p:spPr>
          <a:xfrm>
            <a:off x="198438" y="1481138"/>
            <a:ext cx="9720262" cy="56483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Analysis of an object’s coherency (counter)</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Multiple fields to keep coherent all together</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Simultaneous accesses from multiple parallel branches</a:t>
            </a:r>
          </a:p>
          <a:p>
            <a:pPr marL="431800" indent="-323850" eaLnBrk="1">
              <a:lnSpc>
                <a:spcPct val="89000"/>
              </a:lnSpc>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2400" noProof="0" dirty="0" err="1" smtClean="0">
                <a:solidFill>
                  <a:srgbClr val="B80047"/>
                </a:solidFill>
                <a:latin typeface="Courier New" pitchFamily="49" charset="0"/>
              </a:rPr>
              <a:t>com.ateji.px.training.porting.synchronizedkeyword</a:t>
            </a:r>
            <a:endParaRPr lang="en-US" sz="2400" noProof="0" dirty="0" smtClean="0">
              <a:solidFill>
                <a:srgbClr val="B80047"/>
              </a:solidFill>
              <a:latin typeface="Courier New" pitchFamily="49" charset="0"/>
            </a:endParaRP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Launch the application and check the final state of both counters for multiple executions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Activate the coherency checking of the volatile counter (code tagged as 'EXERCICE')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Observe the reported values in case of coherency errors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a:t>
            </a:r>
            <a:r>
              <a:rPr lang="en-US" noProof="0" dirty="0" smtClean="0">
                <a:solidFill>
                  <a:srgbClr val="B80047"/>
                </a:solidFill>
                <a:latin typeface="Courier New" pitchFamily="49" charset="0"/>
              </a:rPr>
              <a:t>synchronized</a:t>
            </a:r>
            <a:r>
              <a:rPr lang="en-US" noProof="0" dirty="0" smtClean="0"/>
              <a:t>'  keyword will always be your ally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Performance impact (generally) small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Overhead largely compensated by the increased safety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884238" y="49213"/>
            <a:ext cx="8042275" cy="1262062"/>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smtClean="0"/>
              <a:t>Challenge: unlocking the potential of multicore systems</a:t>
            </a:r>
          </a:p>
        </p:txBody>
      </p:sp>
      <p:pic>
        <p:nvPicPr>
          <p:cNvPr id="10243" name="Picture 2"/>
          <p:cNvPicPr>
            <a:picLocks noChangeAspect="1" noChangeArrowheads="1"/>
          </p:cNvPicPr>
          <p:nvPr/>
        </p:nvPicPr>
        <p:blipFill>
          <a:blip r:embed="rId3" cstate="print"/>
          <a:srcRect/>
          <a:stretch>
            <a:fillRect/>
          </a:stretch>
        </p:blipFill>
        <p:spPr bwMode="auto">
          <a:xfrm>
            <a:off x="287338" y="1530350"/>
            <a:ext cx="3240087" cy="2519363"/>
          </a:xfrm>
          <a:prstGeom prst="rect">
            <a:avLst/>
          </a:prstGeom>
          <a:noFill/>
          <a:ln w="9525">
            <a:noFill/>
            <a:round/>
            <a:headEnd/>
            <a:tailEnd/>
          </a:ln>
        </p:spPr>
      </p:pic>
      <p:sp>
        <p:nvSpPr>
          <p:cNvPr id="10244" name="Rectangle 3"/>
          <p:cNvSpPr>
            <a:spLocks noGrp="1" noChangeArrowheads="1"/>
          </p:cNvSpPr>
          <p:nvPr>
            <p:ph type="body" idx="1"/>
          </p:nvPr>
        </p:nvSpPr>
        <p:spPr>
          <a:xfrm>
            <a:off x="3886200" y="2408238"/>
            <a:ext cx="6015038" cy="37433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noProof="0" smtClean="0"/>
              <a:t>Users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Leverage the performance potential</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noProof="0" smtClean="0"/>
              <a:t>Developers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Program with an acceptable level of effort</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Lst>
            </a:pPr>
            <a:r>
              <a:rPr lang="en-US" noProof="0" smtClean="0"/>
              <a:t>Businesses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Lst>
            </a:pPr>
            <a:r>
              <a:rPr lang="en-US" noProof="0" smtClean="0"/>
              <a:t>Achieve a good ROI</a:t>
            </a:r>
          </a:p>
        </p:txBody>
      </p:sp>
      <p:pic>
        <p:nvPicPr>
          <p:cNvPr id="10245" name="Picture 4"/>
          <p:cNvPicPr>
            <a:picLocks noChangeAspect="1" noChangeArrowheads="1"/>
          </p:cNvPicPr>
          <p:nvPr/>
        </p:nvPicPr>
        <p:blipFill>
          <a:blip r:embed="rId4" cstate="print"/>
          <a:srcRect/>
          <a:stretch>
            <a:fillRect/>
          </a:stretch>
        </p:blipFill>
        <p:spPr bwMode="auto">
          <a:xfrm>
            <a:off x="107950" y="4805363"/>
            <a:ext cx="3600450" cy="2249487"/>
          </a:xfrm>
          <a:prstGeom prst="rect">
            <a:avLst/>
          </a:prstGeom>
          <a:noFill/>
          <a:ln w="9525">
            <a:noFill/>
            <a:round/>
            <a:headEnd/>
            <a:tailEnd/>
          </a:ln>
        </p:spPr>
      </p:pic>
      <p:cxnSp>
        <p:nvCxnSpPr>
          <p:cNvPr id="10246" name="AutoShape 5"/>
          <p:cNvCxnSpPr>
            <a:cxnSpLocks noChangeShapeType="1"/>
          </p:cNvCxnSpPr>
          <p:nvPr/>
        </p:nvCxnSpPr>
        <p:spPr bwMode="auto">
          <a:xfrm>
            <a:off x="1908175" y="3294063"/>
            <a:ext cx="1588" cy="755650"/>
          </a:xfrm>
          <a:prstGeom prst="straightConnector1">
            <a:avLst/>
          </a:prstGeom>
          <a:noFill/>
          <a:ln w="36000">
            <a:solidFill>
              <a:srgbClr val="FFFF00"/>
            </a:solidFill>
            <a:round/>
            <a:headEnd type="triangle" w="med" len="med"/>
            <a:tailEnd type="triangle" w="med" len="med"/>
          </a:ln>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Debugging Ateji PX applications</a:t>
            </a:r>
          </a:p>
        </p:txBody>
      </p:sp>
      <p:sp>
        <p:nvSpPr>
          <p:cNvPr id="84995" name="Rectangle 2"/>
          <p:cNvSpPr>
            <a:spLocks noGrp="1" noChangeArrowheads="1"/>
          </p:cNvSpPr>
          <p:nvPr>
            <p:ph type="body" idx="1"/>
          </p:nvPr>
        </p:nvSpPr>
        <p:spPr>
          <a:xfrm>
            <a:off x="503238" y="1552575"/>
            <a:ext cx="9070975" cy="54578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Ateji PX simplifies parallelism – and debugging</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Clear and intuitive structure = code easier to understand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Composition of parallel concepts = no interferences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Parallel operators = no forgotten pieces (missing of extra primitives, etc.)</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When something does not work, verify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Parallel code’s logic</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Access to shared variables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Behavior and properties of sequence points: begin and end of </a:t>
            </a:r>
            <a:r>
              <a:rPr lang="en-US" b="1" dirty="0" smtClean="0">
                <a:latin typeface="Courier New" pitchFamily="49" charset="0"/>
              </a:rPr>
              <a:t>for||</a:t>
            </a:r>
            <a:r>
              <a:rPr lang="en-US" dirty="0" smtClean="0"/>
              <a:t> loops and parallel compositions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Global properties of the application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Debugging: use sequence point</a:t>
            </a:r>
          </a:p>
        </p:txBody>
      </p:sp>
      <p:sp>
        <p:nvSpPr>
          <p:cNvPr id="86019" name="Rectangle 2"/>
          <p:cNvSpPr>
            <a:spLocks noGrp="1" noChangeArrowheads="1"/>
          </p:cNvSpPr>
          <p:nvPr>
            <p:ph type="body" idx="1"/>
          </p:nvPr>
        </p:nvSpPr>
        <p:spPr>
          <a:xfrm>
            <a:off x="503238" y="1552575"/>
            <a:ext cx="9215437"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Notable locations in a program</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Just before and after a parallel block/loop</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single execution flow (at least locally)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simpler behavior</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Possible observations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Has this point been reached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Has the previous region been executed ? Did it finish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Value of variable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Event counters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Expected application’s properties at this point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Debugging: how to monitor the global behavior ?</a:t>
            </a:r>
          </a:p>
        </p:txBody>
      </p:sp>
      <p:sp>
        <p:nvSpPr>
          <p:cNvPr id="87043" name="Rectangle 2"/>
          <p:cNvSpPr>
            <a:spLocks noGrp="1" noChangeArrowheads="1"/>
          </p:cNvSpPr>
          <p:nvPr>
            <p:ph type="body" idx="1"/>
          </p:nvPr>
        </p:nvSpPr>
        <p:spPr>
          <a:xfrm>
            <a:off x="503238" y="1552575"/>
            <a:ext cx="9215437" cy="57372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Use an </a:t>
            </a:r>
            <a:r>
              <a:rPr lang="en-US" i="1" noProof="0" dirty="0" smtClean="0"/>
              <a:t>observer</a:t>
            </a:r>
            <a:r>
              <a:rPr lang="en-US" noProof="0" dirty="0" smtClean="0"/>
              <a:t> and a synchronous channel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Infinite passive loop: no writes, no sends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Determine when the observed code terminates: </a:t>
            </a:r>
            <a:r>
              <a:rPr lang="en-US" b="1" noProof="0" dirty="0" smtClean="0">
                <a:solidFill>
                  <a:srgbClr val="DC2300"/>
                </a:solidFill>
                <a:latin typeface="Courier New" pitchFamily="49" charset="0"/>
              </a:rPr>
              <a:t>return</a:t>
            </a:r>
          </a:p>
        </p:txBody>
      </p:sp>
      <p:sp>
        <p:nvSpPr>
          <p:cNvPr id="87044" name="AutoShape 3"/>
          <p:cNvSpPr>
            <a:spLocks noChangeArrowheads="1"/>
          </p:cNvSpPr>
          <p:nvPr/>
        </p:nvSpPr>
        <p:spPr bwMode="auto">
          <a:xfrm>
            <a:off x="449263" y="3060700"/>
            <a:ext cx="8874125" cy="4049713"/>
          </a:xfrm>
          <a:prstGeom prst="roundRect">
            <a:avLst>
              <a:gd name="adj" fmla="val 37"/>
            </a:avLst>
          </a:prstGeom>
          <a:solidFill>
            <a:srgbClr val="FFFFCC"/>
          </a:solidFill>
          <a:ln w="9525">
            <a:solidFill>
              <a:srgbClr val="000000"/>
            </a:solidFill>
            <a:round/>
            <a:headEnd/>
            <a:tailEnd/>
          </a:ln>
        </p:spPr>
        <p:txBody>
          <a:bodyPr wrap="none" anchor="ctr"/>
          <a:lstStyle/>
          <a:p>
            <a:endParaRPr lang="en-US"/>
          </a:p>
        </p:txBody>
      </p:sp>
      <p:sp>
        <p:nvSpPr>
          <p:cNvPr id="87045" name="Line 4"/>
          <p:cNvSpPr>
            <a:spLocks noChangeShapeType="1"/>
          </p:cNvSpPr>
          <p:nvPr/>
        </p:nvSpPr>
        <p:spPr bwMode="auto">
          <a:xfrm>
            <a:off x="2268538" y="3708400"/>
            <a:ext cx="1587" cy="720725"/>
          </a:xfrm>
          <a:prstGeom prst="line">
            <a:avLst/>
          </a:prstGeom>
          <a:noFill/>
          <a:ln w="72000">
            <a:solidFill>
              <a:srgbClr val="3DEB3D"/>
            </a:solidFill>
            <a:round/>
            <a:headEnd/>
            <a:tailEnd/>
          </a:ln>
        </p:spPr>
        <p:txBody>
          <a:bodyPr/>
          <a:lstStyle/>
          <a:p>
            <a:endParaRPr lang="en-US"/>
          </a:p>
        </p:txBody>
      </p:sp>
      <p:sp>
        <p:nvSpPr>
          <p:cNvPr id="87046" name="Line 5"/>
          <p:cNvSpPr>
            <a:spLocks noChangeShapeType="1"/>
          </p:cNvSpPr>
          <p:nvPr/>
        </p:nvSpPr>
        <p:spPr bwMode="auto">
          <a:xfrm>
            <a:off x="3240088" y="4679950"/>
            <a:ext cx="1587" cy="1530350"/>
          </a:xfrm>
          <a:prstGeom prst="line">
            <a:avLst/>
          </a:prstGeom>
          <a:noFill/>
          <a:ln w="72000">
            <a:solidFill>
              <a:srgbClr val="3DEB3D"/>
            </a:solidFill>
            <a:round/>
            <a:headEnd/>
            <a:tailEnd/>
          </a:ln>
        </p:spPr>
        <p:txBody>
          <a:bodyPr/>
          <a:lstStyle/>
          <a:p>
            <a:endParaRPr lang="en-US"/>
          </a:p>
        </p:txBody>
      </p:sp>
      <p:sp>
        <p:nvSpPr>
          <p:cNvPr id="87047" name="Line 6"/>
          <p:cNvSpPr>
            <a:spLocks noChangeShapeType="1"/>
          </p:cNvSpPr>
          <p:nvPr/>
        </p:nvSpPr>
        <p:spPr bwMode="auto">
          <a:xfrm>
            <a:off x="1403350" y="4697413"/>
            <a:ext cx="1588" cy="1439862"/>
          </a:xfrm>
          <a:prstGeom prst="line">
            <a:avLst/>
          </a:prstGeom>
          <a:noFill/>
          <a:ln w="72000">
            <a:solidFill>
              <a:srgbClr val="3DEB3D"/>
            </a:solidFill>
            <a:round/>
            <a:headEnd/>
            <a:tailEnd/>
          </a:ln>
        </p:spPr>
        <p:txBody>
          <a:bodyPr/>
          <a:lstStyle/>
          <a:p>
            <a:endParaRPr lang="en-US"/>
          </a:p>
        </p:txBody>
      </p:sp>
      <p:sp>
        <p:nvSpPr>
          <p:cNvPr id="87048" name="Line 7"/>
          <p:cNvSpPr>
            <a:spLocks noChangeShapeType="1"/>
          </p:cNvSpPr>
          <p:nvPr/>
        </p:nvSpPr>
        <p:spPr bwMode="auto">
          <a:xfrm>
            <a:off x="2286000" y="6318250"/>
            <a:ext cx="1588" cy="522288"/>
          </a:xfrm>
          <a:prstGeom prst="line">
            <a:avLst/>
          </a:prstGeom>
          <a:noFill/>
          <a:ln w="72000">
            <a:solidFill>
              <a:srgbClr val="3DEB3D"/>
            </a:solidFill>
            <a:round/>
            <a:headEnd/>
            <a:tailEnd/>
          </a:ln>
        </p:spPr>
        <p:txBody>
          <a:bodyPr/>
          <a:lstStyle/>
          <a:p>
            <a:endParaRPr lang="en-US"/>
          </a:p>
        </p:txBody>
      </p:sp>
      <p:sp>
        <p:nvSpPr>
          <p:cNvPr id="87049" name="Text Box 8"/>
          <p:cNvSpPr txBox="1">
            <a:spLocks noChangeArrowheads="1"/>
          </p:cNvSpPr>
          <p:nvPr/>
        </p:nvSpPr>
        <p:spPr bwMode="auto">
          <a:xfrm>
            <a:off x="2349500" y="6296025"/>
            <a:ext cx="1992313" cy="285750"/>
          </a:xfrm>
          <a:prstGeom prst="rect">
            <a:avLst/>
          </a:prstGeom>
          <a:noFill/>
          <a:ln w="9525">
            <a:noFill/>
            <a:round/>
            <a:headEnd/>
            <a:tailEnd/>
          </a:ln>
        </p:spPr>
        <p:txBody>
          <a:bodyPr wrap="none" lIns="36000" tIns="48347" rIns="36000" bIns="36000" anchor="ctr"/>
          <a:lstStyle/>
          <a:p>
            <a:pPr>
              <a:tabLst>
                <a:tab pos="723900" algn="l"/>
                <a:tab pos="1447800" algn="l"/>
              </a:tabLst>
            </a:pPr>
            <a:r>
              <a:rPr lang="en-US" sz="1400" dirty="0" smtClean="0">
                <a:solidFill>
                  <a:srgbClr val="000000"/>
                </a:solidFill>
              </a:rPr>
              <a:t>// end of </a:t>
            </a:r>
            <a:r>
              <a:rPr lang="en-US" sz="1400" b="1" dirty="0" err="1" smtClean="0">
                <a:solidFill>
                  <a:srgbClr val="DC2300"/>
                </a:solidFill>
                <a:latin typeface="Courier New" pitchFamily="49" charset="0"/>
              </a:rPr>
              <a:t>originalCode</a:t>
            </a:r>
            <a:endParaRPr lang="en-US" sz="1400" b="1" dirty="0">
              <a:solidFill>
                <a:srgbClr val="DC2300"/>
              </a:solidFill>
              <a:latin typeface="Courier New" pitchFamily="49" charset="0"/>
            </a:endParaRPr>
          </a:p>
        </p:txBody>
      </p:sp>
      <p:sp>
        <p:nvSpPr>
          <p:cNvPr id="87050" name="Line 9"/>
          <p:cNvSpPr>
            <a:spLocks noChangeShapeType="1"/>
          </p:cNvSpPr>
          <p:nvPr/>
        </p:nvSpPr>
        <p:spPr bwMode="auto">
          <a:xfrm>
            <a:off x="5238750" y="3779838"/>
            <a:ext cx="1588" cy="3060700"/>
          </a:xfrm>
          <a:prstGeom prst="line">
            <a:avLst/>
          </a:prstGeom>
          <a:noFill/>
          <a:ln w="72000">
            <a:solidFill>
              <a:srgbClr val="3DEB3D"/>
            </a:solidFill>
            <a:round/>
            <a:headEnd/>
            <a:tailEnd/>
          </a:ln>
        </p:spPr>
        <p:txBody>
          <a:bodyPr/>
          <a:lstStyle/>
          <a:p>
            <a:endParaRPr lang="en-US"/>
          </a:p>
        </p:txBody>
      </p:sp>
      <p:sp>
        <p:nvSpPr>
          <p:cNvPr id="87051" name="Text Box 10"/>
          <p:cNvSpPr txBox="1">
            <a:spLocks noChangeArrowheads="1"/>
          </p:cNvSpPr>
          <p:nvPr/>
        </p:nvSpPr>
        <p:spPr bwMode="auto">
          <a:xfrm>
            <a:off x="2339975" y="3673475"/>
            <a:ext cx="2249488" cy="285750"/>
          </a:xfrm>
          <a:prstGeom prst="rect">
            <a:avLst/>
          </a:prstGeom>
          <a:noFill/>
          <a:ln w="9525">
            <a:noFill/>
            <a:round/>
            <a:headEnd/>
            <a:tailEnd/>
          </a:ln>
        </p:spPr>
        <p:txBody>
          <a:bodyPr wrap="none" lIns="36000" tIns="48347" rIns="36000" bIns="36000" anchor="ctr"/>
          <a:lstStyle/>
          <a:p>
            <a:pPr>
              <a:tabLst>
                <a:tab pos="723900" algn="l"/>
                <a:tab pos="1447800" algn="l"/>
                <a:tab pos="2171700" algn="l"/>
              </a:tabLst>
            </a:pPr>
            <a:r>
              <a:rPr lang="en-US" sz="1400" dirty="0" smtClean="0">
                <a:solidFill>
                  <a:srgbClr val="000000"/>
                </a:solidFill>
              </a:rPr>
              <a:t>// start of </a:t>
            </a:r>
            <a:r>
              <a:rPr lang="en-US" sz="1400" b="1" dirty="0" err="1" smtClean="0">
                <a:solidFill>
                  <a:srgbClr val="DC2300"/>
                </a:solidFill>
                <a:latin typeface="Courier New" pitchFamily="49" charset="0"/>
              </a:rPr>
              <a:t>originalCode</a:t>
            </a:r>
            <a:endParaRPr lang="en-US" sz="1400" b="1" dirty="0">
              <a:solidFill>
                <a:srgbClr val="DC2300"/>
              </a:solidFill>
              <a:latin typeface="Courier New" pitchFamily="49" charset="0"/>
            </a:endParaRPr>
          </a:p>
        </p:txBody>
      </p:sp>
      <p:sp>
        <p:nvSpPr>
          <p:cNvPr id="87052" name="Text Box 11"/>
          <p:cNvSpPr txBox="1">
            <a:spLocks noChangeArrowheads="1"/>
          </p:cNvSpPr>
          <p:nvPr/>
        </p:nvSpPr>
        <p:spPr bwMode="auto">
          <a:xfrm>
            <a:off x="5040312" y="3708400"/>
            <a:ext cx="2557463" cy="285750"/>
          </a:xfrm>
          <a:prstGeom prst="rect">
            <a:avLst/>
          </a:prstGeom>
          <a:noFill/>
          <a:ln w="9525">
            <a:noFill/>
            <a:round/>
            <a:headEnd/>
            <a:tailEnd/>
          </a:ln>
        </p:spPr>
        <p:txBody>
          <a:bodyPr wrap="none" lIns="36000" tIns="48347" rIns="36000" bIns="36000" anchor="ctr"/>
          <a:lstStyle/>
          <a:p>
            <a:pPr>
              <a:tabLst>
                <a:tab pos="723900" algn="l"/>
                <a:tab pos="1447800" algn="l"/>
                <a:tab pos="2171700" algn="l"/>
              </a:tabLst>
            </a:pPr>
            <a:r>
              <a:rPr lang="en-US" sz="1400" dirty="0" smtClean="0">
                <a:solidFill>
                  <a:srgbClr val="000000"/>
                </a:solidFill>
              </a:rPr>
              <a:t>// start of the </a:t>
            </a:r>
            <a:r>
              <a:rPr lang="en-US" sz="1400" b="1" dirty="0" smtClean="0">
                <a:solidFill>
                  <a:srgbClr val="DC2300"/>
                </a:solidFill>
                <a:latin typeface="Courier New" pitchFamily="49" charset="0"/>
              </a:rPr>
              <a:t>observer</a:t>
            </a:r>
            <a:endParaRPr lang="en-US" sz="1400" b="1" dirty="0">
              <a:solidFill>
                <a:srgbClr val="DC2300"/>
              </a:solidFill>
              <a:latin typeface="Courier New" pitchFamily="49" charset="0"/>
            </a:endParaRPr>
          </a:p>
        </p:txBody>
      </p:sp>
      <p:sp>
        <p:nvSpPr>
          <p:cNvPr id="87053" name="Text Box 12"/>
          <p:cNvSpPr txBox="1">
            <a:spLocks noChangeArrowheads="1"/>
          </p:cNvSpPr>
          <p:nvPr/>
        </p:nvSpPr>
        <p:spPr bwMode="auto">
          <a:xfrm>
            <a:off x="3941763" y="3132138"/>
            <a:ext cx="5060949" cy="301625"/>
          </a:xfrm>
          <a:prstGeom prst="rect">
            <a:avLst/>
          </a:prstGeom>
          <a:solidFill>
            <a:srgbClr val="CCFFFF"/>
          </a:solidFill>
          <a:ln w="9525">
            <a:solidFill>
              <a:srgbClr val="000000"/>
            </a:solidFill>
            <a:round/>
            <a:headEnd/>
            <a:tailEnd/>
          </a:ln>
        </p:spPr>
        <p:txBody>
          <a:bodyPr wrap="none" lIns="36000" tIns="58176" rIns="36000" bIns="36000" anchor="ctr"/>
          <a:lstStyle/>
          <a:p>
            <a:pPr algn="r">
              <a:lnSpc>
                <a:spcPct val="89000"/>
              </a:lnSpc>
              <a:tabLst>
                <a:tab pos="723900" algn="l"/>
                <a:tab pos="1447800" algn="l"/>
                <a:tab pos="2171700" algn="l"/>
                <a:tab pos="2895600" algn="l"/>
                <a:tab pos="3619500" algn="l"/>
                <a:tab pos="4343400" algn="l"/>
                <a:tab pos="5067300" algn="l"/>
              </a:tabLst>
            </a:pPr>
            <a:r>
              <a:rPr lang="en-US" sz="1600" b="1" dirty="0" smtClean="0">
                <a:solidFill>
                  <a:srgbClr val="DC2300"/>
                </a:solidFill>
                <a:latin typeface="Courier New" pitchFamily="49" charset="0"/>
              </a:rPr>
              <a:t>[ || </a:t>
            </a:r>
            <a:r>
              <a:rPr lang="en-US" sz="1600" b="1" dirty="0" err="1" smtClean="0">
                <a:solidFill>
                  <a:srgbClr val="DC2300"/>
                </a:solidFill>
                <a:latin typeface="Courier New" pitchFamily="49" charset="0"/>
              </a:rPr>
              <a:t>originalCode</a:t>
            </a:r>
            <a:r>
              <a:rPr lang="en-US" sz="1600" b="1" dirty="0" smtClean="0">
                <a:solidFill>
                  <a:srgbClr val="DC2300"/>
                </a:solidFill>
                <a:latin typeface="Courier New" pitchFamily="49" charset="0"/>
              </a:rPr>
              <a:t>; return; || observer ]</a:t>
            </a:r>
            <a:endParaRPr lang="en-US" sz="1600" b="1" dirty="0">
              <a:solidFill>
                <a:srgbClr val="DC2300"/>
              </a:solidFill>
              <a:latin typeface="Courier New" pitchFamily="49" charset="0"/>
            </a:endParaRPr>
          </a:p>
        </p:txBody>
      </p:sp>
      <p:sp>
        <p:nvSpPr>
          <p:cNvPr id="87054" name="Text Box 13"/>
          <p:cNvSpPr txBox="1">
            <a:spLocks noChangeArrowheads="1"/>
          </p:cNvSpPr>
          <p:nvPr/>
        </p:nvSpPr>
        <p:spPr bwMode="auto">
          <a:xfrm>
            <a:off x="6005513" y="4568825"/>
            <a:ext cx="3143250" cy="1409700"/>
          </a:xfrm>
          <a:prstGeom prst="rect">
            <a:avLst/>
          </a:prstGeom>
          <a:noFill/>
          <a:ln w="9525">
            <a:solidFill>
              <a:srgbClr val="000000"/>
            </a:solidFill>
            <a:round/>
            <a:headEnd/>
            <a:tailEnd/>
          </a:ln>
        </p:spPr>
        <p:txBody>
          <a:bodyPr wrap="none" lIns="36000" tIns="48347" rIns="36000" bIns="36000" anchor="ctr"/>
          <a:lstStyle/>
          <a:p>
            <a:pPr algn="l">
              <a:tabLst>
                <a:tab pos="723900" algn="l"/>
                <a:tab pos="1447800" algn="l"/>
                <a:tab pos="2171700" algn="l"/>
                <a:tab pos="2895600" algn="l"/>
              </a:tabLst>
            </a:pPr>
            <a:r>
              <a:rPr lang="en-US" sz="1400" b="1" u="sng" dirty="0" smtClean="0">
                <a:solidFill>
                  <a:srgbClr val="000000"/>
                </a:solidFill>
              </a:rPr>
              <a:t>A minimal observer:</a:t>
            </a:r>
          </a:p>
          <a:p>
            <a:pPr algn="l">
              <a:lnSpc>
                <a:spcPct val="89000"/>
              </a:lnSpc>
              <a:tabLst>
                <a:tab pos="723900" algn="l"/>
                <a:tab pos="1447800" algn="l"/>
                <a:tab pos="2171700" algn="l"/>
                <a:tab pos="2895600" algn="l"/>
              </a:tabLst>
            </a:pPr>
            <a:endParaRPr lang="en-US" sz="1400" b="1" dirty="0" smtClean="0">
              <a:solidFill>
                <a:srgbClr val="000000"/>
              </a:solidFill>
              <a:latin typeface="Courier New" pitchFamily="49" charset="0"/>
            </a:endParaRPr>
          </a:p>
          <a:p>
            <a:pPr algn="l">
              <a:lnSpc>
                <a:spcPct val="89000"/>
              </a:lnSpc>
              <a:tabLst>
                <a:tab pos="723900" algn="l"/>
                <a:tab pos="1447800" algn="l"/>
                <a:tab pos="2171700" algn="l"/>
                <a:tab pos="2895600" algn="l"/>
              </a:tabLst>
            </a:pPr>
            <a:r>
              <a:rPr lang="en-US" sz="1300" b="1" dirty="0" smtClean="0">
                <a:solidFill>
                  <a:srgbClr val="DC2300"/>
                </a:solidFill>
                <a:latin typeface="Courier New" pitchFamily="49" charset="0"/>
              </a:rPr>
              <a:t>while(true) {</a:t>
            </a:r>
          </a:p>
          <a:p>
            <a:pPr algn="l">
              <a:lnSpc>
                <a:spcPct val="89000"/>
              </a:lnSpc>
              <a:tabLst>
                <a:tab pos="723900" algn="l"/>
                <a:tab pos="1447800" algn="l"/>
                <a:tab pos="2171700" algn="l"/>
                <a:tab pos="2895600" algn="l"/>
              </a:tabLst>
            </a:pPr>
            <a:r>
              <a:rPr lang="en-US" sz="1300" b="1" dirty="0" smtClean="0">
                <a:solidFill>
                  <a:srgbClr val="000000"/>
                </a:solidFill>
                <a:latin typeface="Courier New" pitchFamily="49" charset="0"/>
              </a:rPr>
              <a:t>    </a:t>
            </a:r>
            <a:r>
              <a:rPr lang="en-US" sz="1300" b="1" dirty="0" err="1" smtClean="0">
                <a:solidFill>
                  <a:srgbClr val="0000FF"/>
                </a:solidFill>
                <a:latin typeface="Courier New" pitchFamily="49" charset="0"/>
              </a:rPr>
              <a:t>debugChan</a:t>
            </a:r>
            <a:r>
              <a:rPr lang="en-US" sz="1300" b="1" dirty="0" smtClean="0">
                <a:solidFill>
                  <a:srgbClr val="0000FF"/>
                </a:solidFill>
                <a:latin typeface="Courier New" pitchFamily="49" charset="0"/>
              </a:rPr>
              <a:t> ? </a:t>
            </a:r>
            <a:r>
              <a:rPr lang="en-US" sz="1300" b="1" dirty="0" err="1" smtClean="0">
                <a:solidFill>
                  <a:srgbClr val="0000FF"/>
                </a:solidFill>
                <a:latin typeface="Courier New" pitchFamily="49" charset="0"/>
              </a:rPr>
              <a:t>newData</a:t>
            </a:r>
            <a:r>
              <a:rPr lang="en-US" sz="1300" b="1" dirty="0" smtClean="0">
                <a:solidFill>
                  <a:srgbClr val="0000FF"/>
                </a:solidFill>
                <a:latin typeface="Courier New" pitchFamily="49" charset="0"/>
              </a:rPr>
              <a:t>;</a:t>
            </a:r>
          </a:p>
          <a:p>
            <a:pPr algn="l">
              <a:lnSpc>
                <a:spcPct val="89000"/>
              </a:lnSpc>
              <a:tabLst>
                <a:tab pos="723900" algn="l"/>
                <a:tab pos="1447800" algn="l"/>
                <a:tab pos="2171700" algn="l"/>
                <a:tab pos="2895600" algn="l"/>
              </a:tabLst>
            </a:pPr>
            <a:r>
              <a:rPr lang="en-US" sz="1300" b="1" dirty="0" smtClean="0">
                <a:solidFill>
                  <a:srgbClr val="000000"/>
                </a:solidFill>
                <a:latin typeface="Courier New" pitchFamily="49" charset="0"/>
              </a:rPr>
              <a:t>    </a:t>
            </a:r>
            <a:r>
              <a:rPr lang="en-US" sz="1300" b="1" dirty="0" err="1" smtClean="0">
                <a:solidFill>
                  <a:srgbClr val="000000"/>
                </a:solidFill>
                <a:latin typeface="Courier New" pitchFamily="49" charset="0"/>
              </a:rPr>
              <a:t>System.out.println</a:t>
            </a:r>
            <a:r>
              <a:rPr lang="en-US" sz="1300" b="1" dirty="0" smtClean="0">
                <a:solidFill>
                  <a:srgbClr val="000000"/>
                </a:solidFill>
                <a:latin typeface="Courier New" pitchFamily="49" charset="0"/>
              </a:rPr>
              <a:t>(</a:t>
            </a:r>
            <a:r>
              <a:rPr lang="en-US" sz="1300" b="1" dirty="0" smtClean="0">
                <a:solidFill>
                  <a:srgbClr val="000000"/>
                </a:solidFill>
                <a:latin typeface="Courier New" pitchFamily="49" charset="0"/>
                <a:cs typeface="Courier New" pitchFamily="49" charset="0"/>
              </a:rPr>
              <a:t>"DEBUG:"</a:t>
            </a:r>
          </a:p>
          <a:p>
            <a:pPr algn="l">
              <a:lnSpc>
                <a:spcPct val="89000"/>
              </a:lnSpc>
              <a:tabLst>
                <a:tab pos="723900" algn="l"/>
                <a:tab pos="1447800" algn="l"/>
                <a:tab pos="2171700" algn="l"/>
                <a:tab pos="2895600" algn="l"/>
              </a:tabLst>
            </a:pPr>
            <a:r>
              <a:rPr lang="en-US" sz="1300" b="1" dirty="0" smtClean="0">
                <a:solidFill>
                  <a:srgbClr val="000000"/>
                </a:solidFill>
                <a:latin typeface="Courier New" pitchFamily="49" charset="0"/>
                <a:cs typeface="Courier New" pitchFamily="49" charset="0"/>
              </a:rPr>
              <a:t>	 +</a:t>
            </a:r>
            <a:r>
              <a:rPr lang="en-US" sz="1300" b="1" dirty="0" err="1" smtClean="0">
                <a:solidFill>
                  <a:srgbClr val="DC2300"/>
                </a:solidFill>
                <a:latin typeface="Courier New" pitchFamily="49" charset="0"/>
              </a:rPr>
              <a:t>newData</a:t>
            </a:r>
            <a:r>
              <a:rPr lang="en-US" sz="1300" b="1" dirty="0" smtClean="0">
                <a:solidFill>
                  <a:srgbClr val="000000"/>
                </a:solidFill>
                <a:latin typeface="Courier New" pitchFamily="49" charset="0"/>
              </a:rPr>
              <a:t>);</a:t>
            </a:r>
          </a:p>
          <a:p>
            <a:pPr algn="l">
              <a:lnSpc>
                <a:spcPct val="89000"/>
              </a:lnSpc>
              <a:tabLst>
                <a:tab pos="723900" algn="l"/>
                <a:tab pos="1447800" algn="l"/>
                <a:tab pos="2171700" algn="l"/>
                <a:tab pos="2895600" algn="l"/>
              </a:tabLst>
            </a:pPr>
            <a:r>
              <a:rPr lang="en-US" sz="1300" b="1" dirty="0" smtClean="0">
                <a:solidFill>
                  <a:srgbClr val="DC2300"/>
                </a:solidFill>
                <a:latin typeface="Courier New" pitchFamily="49" charset="0"/>
              </a:rPr>
              <a:t>}</a:t>
            </a:r>
            <a:endParaRPr lang="en-US" sz="1300" b="1" dirty="0">
              <a:solidFill>
                <a:srgbClr val="DC2300"/>
              </a:solidFill>
              <a:latin typeface="Courier New" pitchFamily="49" charset="0"/>
            </a:endParaRPr>
          </a:p>
        </p:txBody>
      </p:sp>
      <p:sp>
        <p:nvSpPr>
          <p:cNvPr id="87055" name="Line 14"/>
          <p:cNvSpPr>
            <a:spLocks noChangeShapeType="1"/>
          </p:cNvSpPr>
          <p:nvPr/>
        </p:nvSpPr>
        <p:spPr bwMode="auto">
          <a:xfrm>
            <a:off x="3527425" y="6929438"/>
            <a:ext cx="1588" cy="90487"/>
          </a:xfrm>
          <a:prstGeom prst="line">
            <a:avLst/>
          </a:prstGeom>
          <a:noFill/>
          <a:ln w="72000">
            <a:solidFill>
              <a:srgbClr val="3DEB3D"/>
            </a:solidFill>
            <a:round/>
            <a:headEnd/>
            <a:tailEnd/>
          </a:ln>
        </p:spPr>
        <p:txBody>
          <a:bodyPr/>
          <a:lstStyle/>
          <a:p>
            <a:endParaRPr lang="en-US"/>
          </a:p>
        </p:txBody>
      </p:sp>
      <p:sp>
        <p:nvSpPr>
          <p:cNvPr id="87056" name="Line 15"/>
          <p:cNvSpPr>
            <a:spLocks noChangeShapeType="1"/>
          </p:cNvSpPr>
          <p:nvPr/>
        </p:nvSpPr>
        <p:spPr bwMode="auto">
          <a:xfrm>
            <a:off x="3527425" y="3149600"/>
            <a:ext cx="1588" cy="269875"/>
          </a:xfrm>
          <a:prstGeom prst="line">
            <a:avLst/>
          </a:prstGeom>
          <a:noFill/>
          <a:ln w="72000">
            <a:solidFill>
              <a:srgbClr val="3DEB3D"/>
            </a:solidFill>
            <a:round/>
            <a:headEnd/>
            <a:tailEnd/>
          </a:ln>
        </p:spPr>
        <p:txBody>
          <a:bodyPr/>
          <a:lstStyle/>
          <a:p>
            <a:endParaRPr lang="en-US"/>
          </a:p>
        </p:txBody>
      </p:sp>
      <p:cxnSp>
        <p:nvCxnSpPr>
          <p:cNvPr id="87057" name="AutoShape 16"/>
          <p:cNvCxnSpPr>
            <a:cxnSpLocks noChangeShapeType="1"/>
          </p:cNvCxnSpPr>
          <p:nvPr/>
        </p:nvCxnSpPr>
        <p:spPr bwMode="auto">
          <a:xfrm>
            <a:off x="3559174" y="3419475"/>
            <a:ext cx="1709738" cy="360362"/>
          </a:xfrm>
          <a:prstGeom prst="straightConnector1">
            <a:avLst/>
          </a:prstGeom>
          <a:noFill/>
          <a:ln w="9525">
            <a:solidFill>
              <a:srgbClr val="000000"/>
            </a:solidFill>
            <a:round/>
            <a:headEnd/>
            <a:tailEnd type="triangle" w="med" len="med"/>
          </a:ln>
        </p:spPr>
      </p:cxnSp>
      <p:cxnSp>
        <p:nvCxnSpPr>
          <p:cNvPr id="87058" name="AutoShape 17"/>
          <p:cNvCxnSpPr>
            <a:cxnSpLocks noChangeShapeType="1"/>
          </p:cNvCxnSpPr>
          <p:nvPr/>
        </p:nvCxnSpPr>
        <p:spPr bwMode="auto">
          <a:xfrm flipH="1">
            <a:off x="2257425" y="3414712"/>
            <a:ext cx="1258887" cy="288925"/>
          </a:xfrm>
          <a:prstGeom prst="straightConnector1">
            <a:avLst/>
          </a:prstGeom>
          <a:noFill/>
          <a:ln w="9525">
            <a:solidFill>
              <a:srgbClr val="000000"/>
            </a:solidFill>
            <a:round/>
            <a:headEnd/>
            <a:tailEnd type="triangle" w="med" len="med"/>
          </a:ln>
        </p:spPr>
      </p:cxnSp>
      <p:cxnSp>
        <p:nvCxnSpPr>
          <p:cNvPr id="87059" name="AutoShape 18"/>
          <p:cNvCxnSpPr>
            <a:cxnSpLocks noChangeShapeType="1"/>
          </p:cNvCxnSpPr>
          <p:nvPr/>
        </p:nvCxnSpPr>
        <p:spPr bwMode="auto">
          <a:xfrm flipH="1">
            <a:off x="1433512" y="4389437"/>
            <a:ext cx="863600" cy="269875"/>
          </a:xfrm>
          <a:prstGeom prst="straightConnector1">
            <a:avLst/>
          </a:prstGeom>
          <a:noFill/>
          <a:ln w="9525">
            <a:solidFill>
              <a:srgbClr val="000000"/>
            </a:solidFill>
            <a:round/>
            <a:headEnd/>
            <a:tailEnd type="triangle" w="med" len="med"/>
          </a:ln>
        </p:spPr>
      </p:cxnSp>
      <p:cxnSp>
        <p:nvCxnSpPr>
          <p:cNvPr id="87060" name="AutoShape 19"/>
          <p:cNvCxnSpPr>
            <a:cxnSpLocks noChangeShapeType="1"/>
          </p:cNvCxnSpPr>
          <p:nvPr/>
        </p:nvCxnSpPr>
        <p:spPr bwMode="auto">
          <a:xfrm>
            <a:off x="2238375" y="4389437"/>
            <a:ext cx="973137" cy="252413"/>
          </a:xfrm>
          <a:prstGeom prst="straightConnector1">
            <a:avLst/>
          </a:prstGeom>
          <a:noFill/>
          <a:ln w="9525">
            <a:solidFill>
              <a:srgbClr val="000000"/>
            </a:solidFill>
            <a:round/>
            <a:headEnd/>
            <a:tailEnd type="triangle" w="med" len="med"/>
          </a:ln>
        </p:spPr>
      </p:cxnSp>
      <p:cxnSp>
        <p:nvCxnSpPr>
          <p:cNvPr id="87061" name="AutoShape 20"/>
          <p:cNvCxnSpPr>
            <a:cxnSpLocks noChangeShapeType="1"/>
          </p:cNvCxnSpPr>
          <p:nvPr/>
        </p:nvCxnSpPr>
        <p:spPr bwMode="auto">
          <a:xfrm>
            <a:off x="1382712" y="6142037"/>
            <a:ext cx="882650" cy="180975"/>
          </a:xfrm>
          <a:prstGeom prst="straightConnector1">
            <a:avLst/>
          </a:prstGeom>
          <a:noFill/>
          <a:ln w="9525">
            <a:solidFill>
              <a:srgbClr val="000000"/>
            </a:solidFill>
            <a:round/>
            <a:headEnd/>
            <a:tailEnd type="triangle" w="med" len="med"/>
          </a:ln>
        </p:spPr>
      </p:cxnSp>
      <p:cxnSp>
        <p:nvCxnSpPr>
          <p:cNvPr id="87062" name="AutoShape 21"/>
          <p:cNvCxnSpPr>
            <a:cxnSpLocks noChangeShapeType="1"/>
          </p:cNvCxnSpPr>
          <p:nvPr/>
        </p:nvCxnSpPr>
        <p:spPr bwMode="auto">
          <a:xfrm flipH="1">
            <a:off x="2297112" y="6186487"/>
            <a:ext cx="954088" cy="107950"/>
          </a:xfrm>
          <a:prstGeom prst="straightConnector1">
            <a:avLst/>
          </a:prstGeom>
          <a:noFill/>
          <a:ln w="9525">
            <a:solidFill>
              <a:srgbClr val="000000"/>
            </a:solidFill>
            <a:round/>
            <a:headEnd/>
            <a:tailEnd type="triangle" w="med" len="med"/>
          </a:ln>
        </p:spPr>
      </p:cxnSp>
      <p:cxnSp>
        <p:nvCxnSpPr>
          <p:cNvPr id="87063" name="AutoShape 22"/>
          <p:cNvCxnSpPr>
            <a:cxnSpLocks noChangeShapeType="1"/>
          </p:cNvCxnSpPr>
          <p:nvPr/>
        </p:nvCxnSpPr>
        <p:spPr bwMode="auto">
          <a:xfrm>
            <a:off x="2273299" y="6813549"/>
            <a:ext cx="1243013" cy="90488"/>
          </a:xfrm>
          <a:prstGeom prst="straightConnector1">
            <a:avLst/>
          </a:prstGeom>
          <a:noFill/>
          <a:ln w="9525">
            <a:solidFill>
              <a:srgbClr val="000000"/>
            </a:solidFill>
            <a:round/>
            <a:headEnd/>
            <a:tailEnd type="triangle" w="med" len="med"/>
          </a:ln>
        </p:spPr>
      </p:cxnSp>
      <p:cxnSp>
        <p:nvCxnSpPr>
          <p:cNvPr id="87064" name="AutoShape 23"/>
          <p:cNvCxnSpPr>
            <a:cxnSpLocks noChangeShapeType="1"/>
          </p:cNvCxnSpPr>
          <p:nvPr/>
        </p:nvCxnSpPr>
        <p:spPr bwMode="auto">
          <a:xfrm flipH="1">
            <a:off x="3516312" y="6827837"/>
            <a:ext cx="1709738" cy="90488"/>
          </a:xfrm>
          <a:prstGeom prst="straightConnector1">
            <a:avLst/>
          </a:prstGeom>
          <a:noFill/>
          <a:ln w="9525">
            <a:solidFill>
              <a:srgbClr val="000000"/>
            </a:solidFill>
            <a:round/>
            <a:headEnd/>
            <a:tailEnd type="triangle" w="med" len="med"/>
          </a:ln>
        </p:spPr>
      </p:cxnSp>
      <p:sp>
        <p:nvSpPr>
          <p:cNvPr id="87065" name="Text Box 24"/>
          <p:cNvSpPr txBox="1">
            <a:spLocks noChangeArrowheads="1"/>
          </p:cNvSpPr>
          <p:nvPr/>
        </p:nvSpPr>
        <p:spPr bwMode="auto">
          <a:xfrm>
            <a:off x="5013325" y="6599237"/>
            <a:ext cx="2617787" cy="285750"/>
          </a:xfrm>
          <a:prstGeom prst="rect">
            <a:avLst/>
          </a:prstGeom>
          <a:noFill/>
          <a:ln w="9525">
            <a:noFill/>
            <a:round/>
            <a:headEnd/>
            <a:tailEnd/>
          </a:ln>
        </p:spPr>
        <p:txBody>
          <a:bodyPr wrap="none" lIns="36000" tIns="48347" rIns="36000" bIns="36000" anchor="ctr"/>
          <a:lstStyle/>
          <a:p>
            <a:pPr>
              <a:tabLst>
                <a:tab pos="723900" algn="l"/>
                <a:tab pos="1447800" algn="l"/>
                <a:tab pos="2171700" algn="l"/>
              </a:tabLst>
            </a:pPr>
            <a:r>
              <a:rPr lang="fr-FR" sz="1400" dirty="0">
                <a:solidFill>
                  <a:srgbClr val="000000"/>
                </a:solidFill>
              </a:rPr>
              <a:t>// </a:t>
            </a:r>
            <a:r>
              <a:rPr lang="fr-FR" sz="1400" dirty="0" smtClean="0">
                <a:solidFill>
                  <a:srgbClr val="000000"/>
                </a:solidFill>
              </a:rPr>
              <a:t>end of the </a:t>
            </a:r>
            <a:r>
              <a:rPr lang="fr-FR" sz="1400" b="1" dirty="0" smtClean="0">
                <a:solidFill>
                  <a:srgbClr val="DC2300"/>
                </a:solidFill>
                <a:latin typeface="Courier New" pitchFamily="49" charset="0"/>
              </a:rPr>
              <a:t>observer</a:t>
            </a:r>
            <a:endParaRPr lang="fr-FR" sz="1400" b="1" dirty="0">
              <a:solidFill>
                <a:srgbClr val="DC2300"/>
              </a:solidFill>
              <a:latin typeface="Courier New" pitchFamily="49" charset="0"/>
            </a:endParaRPr>
          </a:p>
        </p:txBody>
      </p:sp>
      <p:sp>
        <p:nvSpPr>
          <p:cNvPr id="87066" name="Text Box 25"/>
          <p:cNvSpPr txBox="1">
            <a:spLocks noChangeArrowheads="1"/>
          </p:cNvSpPr>
          <p:nvPr/>
        </p:nvSpPr>
        <p:spPr bwMode="auto">
          <a:xfrm>
            <a:off x="1530350" y="4073525"/>
            <a:ext cx="1535113" cy="247650"/>
          </a:xfrm>
          <a:prstGeom prst="rect">
            <a:avLst/>
          </a:prstGeom>
          <a:solidFill>
            <a:srgbClr val="CCFFFF"/>
          </a:solidFill>
          <a:ln w="9525">
            <a:solidFill>
              <a:srgbClr val="000000"/>
            </a:solidFill>
            <a:round/>
            <a:headEnd/>
            <a:tailEnd/>
          </a:ln>
        </p:spPr>
        <p:txBody>
          <a:bodyPr wrap="none" lIns="36000" tIns="52632" rIns="36000" bIns="36000" anchor="ctr"/>
          <a:lstStyle/>
          <a:p>
            <a:pPr>
              <a:lnSpc>
                <a:spcPct val="89000"/>
              </a:lnSpc>
              <a:tabLst>
                <a:tab pos="723900" algn="l"/>
                <a:tab pos="1447800" algn="l"/>
              </a:tabLst>
            </a:pPr>
            <a:r>
              <a:rPr lang="fr-FR" sz="1200" b="1" i="1">
                <a:solidFill>
                  <a:srgbClr val="DC2300"/>
                </a:solidFill>
                <a:latin typeface="Courier New" pitchFamily="49" charset="0"/>
              </a:rPr>
              <a:t>debugChan ! ...;</a:t>
            </a:r>
          </a:p>
        </p:txBody>
      </p:sp>
      <p:sp>
        <p:nvSpPr>
          <p:cNvPr id="87067" name="Text Box 26"/>
          <p:cNvSpPr txBox="1">
            <a:spLocks noChangeArrowheads="1"/>
          </p:cNvSpPr>
          <p:nvPr/>
        </p:nvSpPr>
        <p:spPr bwMode="auto">
          <a:xfrm>
            <a:off x="623888" y="5038725"/>
            <a:ext cx="1535112" cy="247650"/>
          </a:xfrm>
          <a:prstGeom prst="rect">
            <a:avLst/>
          </a:prstGeom>
          <a:solidFill>
            <a:srgbClr val="CCFFFF"/>
          </a:solidFill>
          <a:ln w="9525">
            <a:solidFill>
              <a:srgbClr val="000000"/>
            </a:solidFill>
            <a:round/>
            <a:headEnd/>
            <a:tailEnd/>
          </a:ln>
        </p:spPr>
        <p:txBody>
          <a:bodyPr wrap="none" lIns="36000" tIns="52632" rIns="36000" bIns="36000" anchor="ctr"/>
          <a:lstStyle/>
          <a:p>
            <a:pPr>
              <a:lnSpc>
                <a:spcPct val="89000"/>
              </a:lnSpc>
              <a:tabLst>
                <a:tab pos="723900" algn="l"/>
                <a:tab pos="1447800" algn="l"/>
              </a:tabLst>
            </a:pPr>
            <a:r>
              <a:rPr lang="fr-FR" sz="1200" b="1" i="1">
                <a:solidFill>
                  <a:srgbClr val="DC2300"/>
                </a:solidFill>
                <a:latin typeface="Courier New" pitchFamily="49" charset="0"/>
              </a:rPr>
              <a:t>debugChan ! ...;</a:t>
            </a:r>
          </a:p>
        </p:txBody>
      </p:sp>
      <p:sp>
        <p:nvSpPr>
          <p:cNvPr id="87068" name="Line 27"/>
          <p:cNvSpPr>
            <a:spLocks noChangeShapeType="1"/>
          </p:cNvSpPr>
          <p:nvPr/>
        </p:nvSpPr>
        <p:spPr bwMode="auto">
          <a:xfrm>
            <a:off x="3060700" y="4194175"/>
            <a:ext cx="2160588" cy="1588"/>
          </a:xfrm>
          <a:prstGeom prst="line">
            <a:avLst/>
          </a:prstGeom>
          <a:noFill/>
          <a:ln w="36000">
            <a:solidFill>
              <a:srgbClr val="0000FF"/>
            </a:solidFill>
            <a:round/>
            <a:headEnd type="triangle" w="med" len="med"/>
            <a:tailEnd type="triangle" w="med" len="med"/>
          </a:ln>
        </p:spPr>
        <p:txBody>
          <a:bodyPr/>
          <a:lstStyle/>
          <a:p>
            <a:endParaRPr lang="en-US"/>
          </a:p>
        </p:txBody>
      </p:sp>
      <p:sp>
        <p:nvSpPr>
          <p:cNvPr id="87069" name="Line 28"/>
          <p:cNvSpPr>
            <a:spLocks noChangeShapeType="1"/>
          </p:cNvSpPr>
          <p:nvPr/>
        </p:nvSpPr>
        <p:spPr bwMode="auto">
          <a:xfrm>
            <a:off x="2160588" y="5184775"/>
            <a:ext cx="3060700" cy="1588"/>
          </a:xfrm>
          <a:prstGeom prst="line">
            <a:avLst/>
          </a:prstGeom>
          <a:noFill/>
          <a:ln w="36000">
            <a:solidFill>
              <a:srgbClr val="0000FF"/>
            </a:solidFill>
            <a:round/>
            <a:headEnd type="triangle" w="med" len="med"/>
            <a:tailEnd type="triangle" w="med" len="med"/>
          </a:ln>
        </p:spPr>
        <p:txBody>
          <a:bodyPr/>
          <a:lstStyle/>
          <a:p>
            <a:endParaRPr lang="en-US"/>
          </a:p>
        </p:txBody>
      </p:sp>
      <p:sp>
        <p:nvSpPr>
          <p:cNvPr id="87070" name="Text Box 29"/>
          <p:cNvSpPr txBox="1">
            <a:spLocks noChangeArrowheads="1"/>
          </p:cNvSpPr>
          <p:nvPr/>
        </p:nvSpPr>
        <p:spPr bwMode="auto">
          <a:xfrm>
            <a:off x="2465388" y="4776788"/>
            <a:ext cx="1535112" cy="247650"/>
          </a:xfrm>
          <a:prstGeom prst="rect">
            <a:avLst/>
          </a:prstGeom>
          <a:solidFill>
            <a:srgbClr val="CCFFFF"/>
          </a:solidFill>
          <a:ln w="9525">
            <a:solidFill>
              <a:srgbClr val="000000"/>
            </a:solidFill>
            <a:round/>
            <a:headEnd/>
            <a:tailEnd/>
          </a:ln>
        </p:spPr>
        <p:txBody>
          <a:bodyPr wrap="none" lIns="36000" tIns="52632" rIns="36000" bIns="36000" anchor="ctr"/>
          <a:lstStyle/>
          <a:p>
            <a:pPr>
              <a:lnSpc>
                <a:spcPct val="89000"/>
              </a:lnSpc>
              <a:tabLst>
                <a:tab pos="723900" algn="l"/>
                <a:tab pos="1447800" algn="l"/>
              </a:tabLst>
            </a:pPr>
            <a:r>
              <a:rPr lang="fr-FR" sz="1200" b="1" i="1">
                <a:solidFill>
                  <a:srgbClr val="DC2300"/>
                </a:solidFill>
                <a:latin typeface="Courier New" pitchFamily="49" charset="0"/>
              </a:rPr>
              <a:t>debugChan ! ...;</a:t>
            </a:r>
          </a:p>
        </p:txBody>
      </p:sp>
      <p:sp>
        <p:nvSpPr>
          <p:cNvPr id="87071" name="Line 30"/>
          <p:cNvSpPr>
            <a:spLocks noChangeShapeType="1"/>
          </p:cNvSpPr>
          <p:nvPr/>
        </p:nvSpPr>
        <p:spPr bwMode="auto">
          <a:xfrm>
            <a:off x="3959225" y="4895850"/>
            <a:ext cx="1260475" cy="1588"/>
          </a:xfrm>
          <a:prstGeom prst="line">
            <a:avLst/>
          </a:prstGeom>
          <a:noFill/>
          <a:ln w="36000">
            <a:solidFill>
              <a:srgbClr val="0000FF"/>
            </a:solidFill>
            <a:round/>
            <a:headEnd type="triangle" w="med" len="med"/>
            <a:tailEnd type="triangle" w="med" len="med"/>
          </a:ln>
        </p:spPr>
        <p:txBody>
          <a:bodyPr/>
          <a:lstStyle/>
          <a:p>
            <a:endParaRPr lang="en-US"/>
          </a:p>
        </p:txBody>
      </p:sp>
      <p:sp>
        <p:nvSpPr>
          <p:cNvPr id="87072" name="Text Box 31"/>
          <p:cNvSpPr txBox="1">
            <a:spLocks noChangeArrowheads="1"/>
          </p:cNvSpPr>
          <p:nvPr/>
        </p:nvSpPr>
        <p:spPr bwMode="auto">
          <a:xfrm>
            <a:off x="630238" y="5453063"/>
            <a:ext cx="1535112" cy="247650"/>
          </a:xfrm>
          <a:prstGeom prst="rect">
            <a:avLst/>
          </a:prstGeom>
          <a:solidFill>
            <a:srgbClr val="CCFFFF"/>
          </a:solidFill>
          <a:ln w="9525">
            <a:solidFill>
              <a:srgbClr val="000000"/>
            </a:solidFill>
            <a:round/>
            <a:headEnd/>
            <a:tailEnd/>
          </a:ln>
        </p:spPr>
        <p:txBody>
          <a:bodyPr wrap="none" lIns="36000" tIns="52632" rIns="36000" bIns="36000" anchor="ctr"/>
          <a:lstStyle/>
          <a:p>
            <a:pPr>
              <a:lnSpc>
                <a:spcPct val="89000"/>
              </a:lnSpc>
              <a:tabLst>
                <a:tab pos="723900" algn="l"/>
                <a:tab pos="1447800" algn="l"/>
              </a:tabLst>
            </a:pPr>
            <a:r>
              <a:rPr lang="fr-FR" sz="1200" b="1" i="1">
                <a:solidFill>
                  <a:srgbClr val="DC2300"/>
                </a:solidFill>
                <a:latin typeface="Courier New" pitchFamily="49" charset="0"/>
              </a:rPr>
              <a:t>debugChan ! ...;</a:t>
            </a:r>
          </a:p>
        </p:txBody>
      </p:sp>
      <p:sp>
        <p:nvSpPr>
          <p:cNvPr id="87073" name="Text Box 32"/>
          <p:cNvSpPr txBox="1">
            <a:spLocks noChangeArrowheads="1"/>
          </p:cNvSpPr>
          <p:nvPr/>
        </p:nvSpPr>
        <p:spPr bwMode="auto">
          <a:xfrm>
            <a:off x="2430463" y="5784850"/>
            <a:ext cx="1535112" cy="247650"/>
          </a:xfrm>
          <a:prstGeom prst="rect">
            <a:avLst/>
          </a:prstGeom>
          <a:solidFill>
            <a:srgbClr val="CCFFFF"/>
          </a:solidFill>
          <a:ln w="9525">
            <a:solidFill>
              <a:srgbClr val="000000"/>
            </a:solidFill>
            <a:round/>
            <a:headEnd/>
            <a:tailEnd/>
          </a:ln>
        </p:spPr>
        <p:txBody>
          <a:bodyPr wrap="none" lIns="36000" tIns="52632" rIns="36000" bIns="36000" anchor="ctr"/>
          <a:lstStyle/>
          <a:p>
            <a:pPr>
              <a:lnSpc>
                <a:spcPct val="89000"/>
              </a:lnSpc>
              <a:tabLst>
                <a:tab pos="723900" algn="l"/>
                <a:tab pos="1447800" algn="l"/>
              </a:tabLst>
            </a:pPr>
            <a:r>
              <a:rPr lang="fr-FR" sz="1200" b="1" i="1">
                <a:solidFill>
                  <a:srgbClr val="DC2300"/>
                </a:solidFill>
                <a:latin typeface="Courier New" pitchFamily="49" charset="0"/>
              </a:rPr>
              <a:t>debugChan ! ...;</a:t>
            </a:r>
          </a:p>
        </p:txBody>
      </p:sp>
      <p:sp>
        <p:nvSpPr>
          <p:cNvPr id="87074" name="Line 33"/>
          <p:cNvSpPr>
            <a:spLocks noChangeShapeType="1"/>
          </p:cNvSpPr>
          <p:nvPr/>
        </p:nvSpPr>
        <p:spPr bwMode="auto">
          <a:xfrm>
            <a:off x="3959225" y="5903913"/>
            <a:ext cx="1260475" cy="1587"/>
          </a:xfrm>
          <a:prstGeom prst="line">
            <a:avLst/>
          </a:prstGeom>
          <a:noFill/>
          <a:ln w="36000">
            <a:solidFill>
              <a:srgbClr val="0000FF"/>
            </a:solidFill>
            <a:round/>
            <a:headEnd type="triangle" w="med" len="med"/>
            <a:tailEnd type="triangle" w="med" len="med"/>
          </a:ln>
        </p:spPr>
        <p:txBody>
          <a:bodyPr/>
          <a:lstStyle/>
          <a:p>
            <a:endParaRPr lang="en-US"/>
          </a:p>
        </p:txBody>
      </p:sp>
      <p:sp>
        <p:nvSpPr>
          <p:cNvPr id="87075" name="Text Box 34"/>
          <p:cNvSpPr txBox="1">
            <a:spLocks noChangeArrowheads="1"/>
          </p:cNvSpPr>
          <p:nvPr/>
        </p:nvSpPr>
        <p:spPr bwMode="auto">
          <a:xfrm>
            <a:off x="1827213" y="6538913"/>
            <a:ext cx="925512" cy="301625"/>
          </a:xfrm>
          <a:prstGeom prst="rect">
            <a:avLst/>
          </a:prstGeom>
          <a:solidFill>
            <a:srgbClr val="CCFFFF"/>
          </a:solidFill>
          <a:ln w="9525">
            <a:solidFill>
              <a:srgbClr val="000000"/>
            </a:solidFill>
            <a:round/>
            <a:headEnd/>
            <a:tailEnd/>
          </a:ln>
        </p:spPr>
        <p:txBody>
          <a:bodyPr wrap="none" lIns="36000" tIns="58176" rIns="36000" bIns="36000" anchor="ctr"/>
          <a:lstStyle/>
          <a:p>
            <a:pPr>
              <a:lnSpc>
                <a:spcPct val="89000"/>
              </a:lnSpc>
              <a:tabLst>
                <a:tab pos="723900" algn="l"/>
              </a:tabLst>
            </a:pPr>
            <a:r>
              <a:rPr lang="fr-FR" sz="1600" b="1">
                <a:solidFill>
                  <a:srgbClr val="DC2300"/>
                </a:solidFill>
                <a:latin typeface="Courier New" pitchFamily="49" charset="0"/>
              </a:rPr>
              <a:t>return;</a:t>
            </a:r>
          </a:p>
        </p:txBody>
      </p:sp>
      <p:sp>
        <p:nvSpPr>
          <p:cNvPr id="87076" name="Line 35"/>
          <p:cNvSpPr>
            <a:spLocks noChangeShapeType="1"/>
          </p:cNvSpPr>
          <p:nvPr/>
        </p:nvSpPr>
        <p:spPr bwMode="auto">
          <a:xfrm>
            <a:off x="2160588" y="5580063"/>
            <a:ext cx="3060700" cy="1587"/>
          </a:xfrm>
          <a:prstGeom prst="line">
            <a:avLst/>
          </a:prstGeom>
          <a:noFill/>
          <a:ln w="36000">
            <a:solidFill>
              <a:srgbClr val="0000FF"/>
            </a:solidFill>
            <a:round/>
            <a:headEnd type="triangle" w="med" len="me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Observers: exercise</a:t>
            </a:r>
          </a:p>
        </p:txBody>
      </p:sp>
      <p:sp>
        <p:nvSpPr>
          <p:cNvPr id="88067" name="Rectangle 2"/>
          <p:cNvSpPr>
            <a:spLocks noGrp="1" noChangeArrowheads="1"/>
          </p:cNvSpPr>
          <p:nvPr>
            <p:ph type="body" idx="1"/>
          </p:nvPr>
        </p:nvSpPr>
        <p:spPr>
          <a:xfrm>
            <a:off x="395288" y="1409700"/>
            <a:ext cx="9342437" cy="491648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Asynchronous Hello World with instrumentation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Goal</a:t>
            </a:r>
            <a:r>
              <a:rPr lang="en-US" noProof="0" dirty="0" smtClean="0"/>
              <a:t>: control the dates used in branch World</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Send textual messages to an observer</a:t>
            </a:r>
          </a:p>
        </p:txBody>
      </p:sp>
      <p:sp>
        <p:nvSpPr>
          <p:cNvPr id="88068" name="AutoShape 3"/>
          <p:cNvSpPr>
            <a:spLocks noChangeArrowheads="1"/>
          </p:cNvSpPr>
          <p:nvPr/>
        </p:nvSpPr>
        <p:spPr bwMode="auto">
          <a:xfrm>
            <a:off x="849312" y="2867683"/>
            <a:ext cx="8915400" cy="4172092"/>
          </a:xfrm>
          <a:prstGeom prst="roundRect">
            <a:avLst>
              <a:gd name="adj" fmla="val 32"/>
            </a:avLst>
          </a:prstGeom>
          <a:solidFill>
            <a:srgbClr val="FFFFCC"/>
          </a:solidFill>
          <a:ln w="9525">
            <a:solidFill>
              <a:srgbClr val="000000"/>
            </a:solidFill>
            <a:round/>
            <a:headEnd/>
            <a:tailEnd/>
          </a:ln>
        </p:spPr>
        <p:txBody>
          <a:bodyPr lIns="36000" tIns="55404"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import </a:t>
            </a:r>
            <a:r>
              <a:rPr lang="en-US" sz="1400" b="1" dirty="0" err="1" smtClean="0">
                <a:solidFill>
                  <a:srgbClr val="DC2300"/>
                </a:solidFill>
                <a:latin typeface="Courier New" pitchFamily="49" charset="0"/>
              </a:rPr>
              <a:t>apx.lang.Chan</a:t>
            </a:r>
            <a:r>
              <a:rPr lang="en-US" sz="1400" b="1" dirty="0" smtClean="0">
                <a:solidFill>
                  <a:srgbClr val="DC2300"/>
                </a:solidFill>
                <a:latin typeface="Courier New" pitchFamily="49" charset="0"/>
              </a:rPr>
              <a:t>; </a:t>
            </a:r>
            <a:r>
              <a:rPr lang="en-US" sz="1400" i="1" dirty="0" smtClean="0">
                <a:solidFill>
                  <a:srgbClr val="DC2300"/>
                </a:solidFill>
                <a:latin typeface="Courier New" pitchFamily="49" charset="0"/>
              </a:rPr>
              <a:t>// for the observation channel</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sz="1400" i="1" dirty="0" smtClean="0">
              <a:solidFill>
                <a:srgbClr val="DC23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dirty="0" smtClean="0">
                <a:solidFill>
                  <a:srgbClr val="000000"/>
                </a:solidFill>
                <a:latin typeface="Courier New" pitchFamily="49" charset="0"/>
              </a:rPr>
              <a:t>public class </a:t>
            </a:r>
            <a:r>
              <a:rPr lang="en-US" sz="1400" dirty="0" err="1" smtClean="0">
                <a:solidFill>
                  <a:srgbClr val="000000"/>
                </a:solidFill>
                <a:latin typeface="Courier New" pitchFamily="49" charset="0"/>
              </a:rPr>
              <a:t>HelloWorld</a:t>
            </a:r>
            <a:r>
              <a:rPr lang="en-US" sz="1400"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dirty="0" smtClean="0">
                <a:solidFill>
                  <a:srgbClr val="000000"/>
                </a:solidFill>
                <a:latin typeface="Courier New" pitchFamily="49" charset="0"/>
              </a:rPr>
              <a:t>  public static void main(String[] </a:t>
            </a:r>
            <a:r>
              <a:rPr lang="en-US" sz="1400" dirty="0" err="1" smtClean="0">
                <a:solidFill>
                  <a:srgbClr val="000000"/>
                </a:solidFill>
                <a:latin typeface="Courier New" pitchFamily="49" charset="0"/>
              </a:rPr>
              <a:t>args</a:t>
            </a:r>
            <a:r>
              <a:rPr lang="en-US" sz="1400"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000000"/>
                </a:solidFill>
                <a:latin typeface="Courier New" pitchFamily="49" charset="0"/>
              </a:rPr>
              <a:t>    </a:t>
            </a:r>
            <a:r>
              <a:rPr lang="en-US" sz="1400" b="1" i="1" dirty="0" smtClean="0">
                <a:solidFill>
                  <a:srgbClr val="000000"/>
                </a:solidFill>
                <a:latin typeface="Courier New" pitchFamily="49" charset="0"/>
              </a:rPr>
              <a:t>// </a:t>
            </a:r>
            <a:r>
              <a:rPr lang="en-US" sz="1400" b="1" i="1" dirty="0" err="1" smtClean="0">
                <a:solidFill>
                  <a:srgbClr val="000000"/>
                </a:solidFill>
                <a:latin typeface="Courier New" pitchFamily="49" charset="0"/>
              </a:rPr>
              <a:t>debugChannel</a:t>
            </a:r>
            <a:r>
              <a:rPr lang="en-US" sz="1400" b="1" i="1" dirty="0" smtClean="0">
                <a:solidFill>
                  <a:srgbClr val="000000"/>
                </a:solidFill>
                <a:latin typeface="Courier New" pitchFamily="49" charset="0"/>
              </a:rPr>
              <a:t> is used to transmit the timestamps to the observer</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	Chan&lt;String&gt; </a:t>
            </a:r>
            <a:r>
              <a:rPr lang="en-US" sz="1400" b="1" dirty="0" err="1" smtClean="0">
                <a:solidFill>
                  <a:srgbClr val="DC2300"/>
                </a:solidFill>
                <a:latin typeface="Courier New" pitchFamily="49" charset="0"/>
              </a:rPr>
              <a:t>debugChannel</a:t>
            </a:r>
            <a:r>
              <a:rPr lang="en-US" sz="1400" b="1" dirty="0" smtClean="0">
                <a:solidFill>
                  <a:srgbClr val="DC2300"/>
                </a:solidFill>
                <a:latin typeface="Courier New" pitchFamily="49" charset="0"/>
              </a:rPr>
              <a:t> = new Chan&lt;String&gt;();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	</a:t>
            </a:r>
            <a:r>
              <a:rPr lang="en-US" sz="1400" b="1" dirty="0" err="1" smtClean="0">
                <a:solidFill>
                  <a:srgbClr val="DC2300"/>
                </a:solidFill>
                <a:latin typeface="Courier New" pitchFamily="49" charset="0"/>
              </a:rPr>
              <a:t>PrintingObserver</a:t>
            </a:r>
            <a:r>
              <a:rPr lang="en-US" sz="1400" b="1" dirty="0" smtClean="0">
                <a:solidFill>
                  <a:srgbClr val="DC2300"/>
                </a:solidFill>
                <a:latin typeface="Courier New" pitchFamily="49" charset="0"/>
              </a:rPr>
              <a:t> observer = new </a:t>
            </a:r>
            <a:r>
              <a:rPr lang="en-US" sz="1400" b="1" dirty="0" err="1" smtClean="0">
                <a:solidFill>
                  <a:srgbClr val="DC2300"/>
                </a:solidFill>
                <a:latin typeface="Courier New" pitchFamily="49" charset="0"/>
              </a:rPr>
              <a:t>PrintingObserver</a:t>
            </a:r>
            <a:r>
              <a:rPr lang="en-US" sz="1400" b="1" dirty="0" smtClean="0">
                <a:solidFill>
                  <a:srgbClr val="DC2300"/>
                </a:solidFill>
                <a:latin typeface="Courier New" pitchFamily="49" charset="0"/>
              </a:rPr>
              <a:t>(</a:t>
            </a:r>
            <a:r>
              <a:rPr lang="en-US" sz="1400" b="1" dirty="0" err="1" smtClean="0">
                <a:solidFill>
                  <a:srgbClr val="DC2300"/>
                </a:solidFill>
                <a:latin typeface="Courier New" pitchFamily="49" charset="0"/>
              </a:rPr>
              <a:t>debugChannel</a:t>
            </a:r>
            <a:r>
              <a:rPr lang="en-US" sz="1400" b="1" dirty="0"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  || </a:t>
            </a:r>
            <a:r>
              <a:rPr lang="en-US" sz="1400" b="1" dirty="0" err="1" smtClean="0">
                <a:solidFill>
                  <a:srgbClr val="DC2300"/>
                </a:solidFill>
                <a:latin typeface="Courier New" pitchFamily="49" charset="0"/>
              </a:rPr>
              <a:t>observer.run</a:t>
            </a:r>
            <a:r>
              <a:rPr lang="en-US" sz="1400" b="1" dirty="0"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  || </a:t>
            </a:r>
            <a:r>
              <a:rPr lang="en-US" sz="1400" b="1" i="1" dirty="0">
                <a:solidFill>
                  <a:srgbClr val="000000"/>
                </a:solidFill>
                <a:latin typeface="Courier New" pitchFamily="49" charset="0"/>
              </a:rPr>
              <a:t>// original code </a:t>
            </a:r>
            <a:r>
              <a:rPr lang="en-US" sz="1400" b="1" i="1" dirty="0" smtClean="0">
                <a:solidFill>
                  <a:srgbClr val="000000"/>
                </a:solidFill>
                <a:latin typeface="Courier New" pitchFamily="49" charset="0"/>
              </a:rPr>
              <a:t>with instrumentation</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     </a:t>
            </a:r>
            <a:r>
              <a:rPr lang="en-US" sz="1400" dirty="0" smtClean="0">
                <a:solidFill>
                  <a:srgbClr val="000000"/>
                </a:solidFill>
                <a:latin typeface="Courier New" pitchFamily="49" charset="0"/>
              </a:rPr>
              <a:t>[ || </a:t>
            </a:r>
            <a:r>
              <a:rPr lang="en-US" sz="1400" i="1" dirty="0" smtClean="0">
                <a:solidFill>
                  <a:srgbClr val="000000"/>
                </a:solidFill>
                <a:latin typeface="Courier New" pitchFamily="49" charset="0"/>
              </a:rPr>
              <a:t>// branch Hello: send messages with start/end times</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i="1" dirty="0" smtClean="0">
                <a:solidFill>
                  <a:srgbClr val="000000"/>
                </a:solidFill>
                <a:latin typeface="Courier New" pitchFamily="49" charset="0"/>
              </a:rPr>
              <a:t>	      </a:t>
            </a:r>
            <a:r>
              <a:rPr lang="en-US" sz="1400" b="1" i="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000000"/>
                </a:solidFill>
                <a:latin typeface="Courier New" pitchFamily="49" charset="0"/>
              </a:rPr>
              <a:t>          </a:t>
            </a:r>
            <a:r>
              <a:rPr lang="en-US" sz="1400" b="1" dirty="0" err="1" smtClean="0">
                <a:solidFill>
                  <a:srgbClr val="DC2300"/>
                </a:solidFill>
                <a:latin typeface="Courier New" pitchFamily="49" charset="0"/>
              </a:rPr>
              <a:t>debugChannel</a:t>
            </a:r>
            <a:r>
              <a:rPr lang="en-US" sz="1400" b="1" dirty="0" smtClean="0">
                <a:solidFill>
                  <a:srgbClr val="DC2300"/>
                </a:solidFill>
                <a:latin typeface="Courier New" pitchFamily="49" charset="0"/>
              </a:rPr>
              <a:t> ! "Hello </a:t>
            </a:r>
            <a:r>
              <a:rPr lang="en-US" sz="1400" b="1" dirty="0" err="1" smtClean="0">
                <a:solidFill>
                  <a:srgbClr val="DC2300"/>
                </a:solidFill>
                <a:latin typeface="Courier New" pitchFamily="49" charset="0"/>
              </a:rPr>
              <a:t>startTime</a:t>
            </a:r>
            <a:r>
              <a:rPr lang="en-US" sz="1400" b="1" dirty="0" smtClean="0">
                <a:solidFill>
                  <a:srgbClr val="DC2300"/>
                </a:solidFill>
                <a:latin typeface="Courier New" pitchFamily="49" charset="0"/>
              </a:rPr>
              <a:t> = " + </a:t>
            </a:r>
            <a:r>
              <a:rPr lang="en-US" sz="1400" b="1" dirty="0" err="1" smtClean="0">
                <a:solidFill>
                  <a:srgbClr val="DC2300"/>
                </a:solidFill>
                <a:latin typeface="Courier New" pitchFamily="49" charset="0"/>
              </a:rPr>
              <a:t>startTime</a:t>
            </a:r>
            <a:r>
              <a:rPr lang="en-US" sz="1400" b="1" dirty="0"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        </a:t>
            </a:r>
            <a:r>
              <a:rPr lang="en-US" sz="1400" b="1" dirty="0" smtClean="0">
                <a:solidFill>
                  <a:srgbClr val="000000"/>
                </a:solidFill>
                <a:latin typeface="Courier New" pitchFamily="49" charset="0"/>
              </a:rPr>
              <a:t>  </a:t>
            </a:r>
            <a:r>
              <a:rPr lang="en-US" sz="1400" b="1" dirty="0" err="1" smtClean="0">
                <a:solidFill>
                  <a:srgbClr val="DC2300"/>
                </a:solidFill>
                <a:latin typeface="Courier New" pitchFamily="49" charset="0"/>
              </a:rPr>
              <a:t>debugChannel</a:t>
            </a:r>
            <a:r>
              <a:rPr lang="en-US" sz="1400" b="1" dirty="0" smtClean="0">
                <a:solidFill>
                  <a:srgbClr val="DC2300"/>
                </a:solidFill>
                <a:latin typeface="Courier New" pitchFamily="49" charset="0"/>
              </a:rPr>
              <a:t> ! "Hello </a:t>
            </a:r>
            <a:r>
              <a:rPr lang="en-US" sz="1400" b="1" dirty="0" err="1" smtClean="0">
                <a:solidFill>
                  <a:srgbClr val="DC2300"/>
                </a:solidFill>
                <a:latin typeface="Courier New" pitchFamily="49" charset="0"/>
              </a:rPr>
              <a:t>endTime</a:t>
            </a:r>
            <a:r>
              <a:rPr lang="en-US" sz="1400" b="1" dirty="0" smtClean="0">
                <a:solidFill>
                  <a:srgbClr val="DC2300"/>
                </a:solidFill>
                <a:latin typeface="Courier New" pitchFamily="49" charset="0"/>
              </a:rPr>
              <a:t> = " + </a:t>
            </a:r>
            <a:r>
              <a:rPr lang="en-US" sz="1400" b="1" dirty="0" err="1" smtClean="0">
                <a:solidFill>
                  <a:srgbClr val="DC2300"/>
                </a:solidFill>
                <a:latin typeface="Courier New" pitchFamily="49" charset="0"/>
              </a:rPr>
              <a:t>endTime</a:t>
            </a:r>
            <a:r>
              <a:rPr lang="en-US" sz="1400" b="1" dirty="0"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000000"/>
                </a:solidFill>
                <a:latin typeface="Courier New" pitchFamily="49" charset="0"/>
              </a:rPr>
              <a:t>      </a:t>
            </a:r>
            <a:r>
              <a:rPr lang="en-US" sz="1400" dirty="0" smtClean="0">
                <a:solidFill>
                  <a:srgbClr val="000000"/>
                </a:solidFill>
                <a:latin typeface="Courier New" pitchFamily="49" charset="0"/>
              </a:rPr>
              <a:t> || </a:t>
            </a:r>
            <a:r>
              <a:rPr lang="en-US" sz="1400" i="1" dirty="0" smtClean="0">
                <a:solidFill>
                  <a:srgbClr val="000000"/>
                </a:solidFill>
                <a:latin typeface="Courier New" pitchFamily="49" charset="0"/>
              </a:rPr>
              <a:t>// branch World: send message </a:t>
            </a:r>
            <a:r>
              <a:rPr lang="en-US" sz="1400" i="1" dirty="0">
                <a:solidFill>
                  <a:srgbClr val="000000"/>
                </a:solidFill>
                <a:latin typeface="Courier New" pitchFamily="49" charset="0"/>
              </a:rPr>
              <a:t>w</a:t>
            </a:r>
            <a:r>
              <a:rPr lang="en-US" sz="1400" i="1" dirty="0" smtClean="0">
                <a:solidFill>
                  <a:srgbClr val="000000"/>
                </a:solidFill>
                <a:latin typeface="Courier New" pitchFamily="49" charset="0"/>
              </a:rPr>
              <a:t>ith start time</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i="1" dirty="0" smtClean="0">
                <a:solidFill>
                  <a:srgbClr val="000000"/>
                </a:solidFill>
                <a:latin typeface="Courier New" pitchFamily="49" charset="0"/>
              </a:rPr>
              <a:t>          </a:t>
            </a:r>
            <a:r>
              <a:rPr lang="en-US" sz="1400" b="1" i="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000000"/>
                </a:solidFill>
                <a:latin typeface="Courier New" pitchFamily="49" charset="0"/>
              </a:rPr>
              <a:t>          </a:t>
            </a:r>
            <a:r>
              <a:rPr lang="en-US" sz="1400" b="1" dirty="0" err="1" smtClean="0">
                <a:solidFill>
                  <a:srgbClr val="DC2300"/>
                </a:solidFill>
                <a:latin typeface="Courier New" pitchFamily="49" charset="0"/>
              </a:rPr>
              <a:t>debugChannel</a:t>
            </a:r>
            <a:r>
              <a:rPr lang="en-US" sz="1400" b="1" dirty="0" smtClean="0">
                <a:solidFill>
                  <a:srgbClr val="DC2300"/>
                </a:solidFill>
                <a:latin typeface="Courier New" pitchFamily="49" charset="0"/>
              </a:rPr>
              <a:t> ! "World </a:t>
            </a:r>
            <a:r>
              <a:rPr lang="en-US" sz="1400" b="1" dirty="0" err="1" smtClean="0">
                <a:solidFill>
                  <a:srgbClr val="DC2300"/>
                </a:solidFill>
                <a:latin typeface="Courier New" pitchFamily="49" charset="0"/>
              </a:rPr>
              <a:t>startTime</a:t>
            </a:r>
            <a:r>
              <a:rPr lang="en-US" sz="1400" b="1" dirty="0" smtClean="0">
                <a:solidFill>
                  <a:srgbClr val="DC2300"/>
                </a:solidFill>
                <a:latin typeface="Courier New" pitchFamily="49" charset="0"/>
              </a:rPr>
              <a:t> = " + </a:t>
            </a:r>
            <a:r>
              <a:rPr lang="en-US" sz="1400" b="1" dirty="0" err="1" smtClean="0">
                <a:solidFill>
                  <a:srgbClr val="DC2300"/>
                </a:solidFill>
                <a:latin typeface="Courier New" pitchFamily="49" charset="0"/>
              </a:rPr>
              <a:t>startTime</a:t>
            </a:r>
            <a:r>
              <a:rPr lang="en-US" sz="1400" b="1" dirty="0" smtClean="0">
                <a:solidFill>
                  <a:srgbClr val="DC23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000000"/>
                </a:solidFill>
                <a:latin typeface="Courier New" pitchFamily="49" charset="0"/>
              </a:rPr>
              <a:t>     </a:t>
            </a:r>
            <a:r>
              <a:rPr lang="en-US" sz="1400"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000000"/>
                </a:solidFill>
                <a:latin typeface="Courier New" pitchFamily="49" charset="0"/>
              </a:rPr>
              <a:t>     </a:t>
            </a:r>
            <a:r>
              <a:rPr lang="en-US" sz="1400" b="1" dirty="0" smtClean="0">
                <a:solidFill>
                  <a:srgbClr val="DC2300"/>
                </a:solidFill>
                <a:latin typeface="Courier New" pitchFamily="49" charset="0"/>
              </a:rPr>
              <a:t>return;         </a:t>
            </a:r>
            <a:r>
              <a:rPr lang="en-US" sz="1400" i="1" dirty="0" smtClean="0">
                <a:solidFill>
                  <a:srgbClr val="DC2300"/>
                </a:solidFill>
                <a:latin typeface="Courier New" pitchFamily="49" charset="0"/>
              </a:rPr>
              <a:t>// End of the main method, including the observer</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DC23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b="1" dirty="0" smtClean="0">
                <a:solidFill>
                  <a:srgbClr val="000000"/>
                </a:solidFill>
                <a:latin typeface="Courier New" pitchFamily="49" charset="0"/>
              </a:rPr>
              <a:t> </a:t>
            </a:r>
            <a:r>
              <a:rPr lang="en-US" sz="1400"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sz="1400" dirty="0" smtClean="0">
                <a:solidFill>
                  <a:srgbClr val="000000"/>
                </a:solidFill>
                <a:latin typeface="Courier New" pitchFamily="49" charset="0"/>
              </a:rPr>
              <a:t>}</a:t>
            </a:r>
            <a:endParaRPr lang="en-US" sz="1400" dirty="0">
              <a:solidFill>
                <a:srgbClr val="000000"/>
              </a:solidFill>
              <a:latin typeface="Courier New" pitchFamily="49" charset="0"/>
            </a:endParaRPr>
          </a:p>
        </p:txBody>
      </p:sp>
      <p:sp>
        <p:nvSpPr>
          <p:cNvPr id="88069" name="AutoShape 4"/>
          <p:cNvSpPr>
            <a:spLocks noChangeArrowheads="1"/>
          </p:cNvSpPr>
          <p:nvPr/>
        </p:nvSpPr>
        <p:spPr bwMode="auto">
          <a:xfrm>
            <a:off x="1306512" y="4804433"/>
            <a:ext cx="7607301" cy="1794804"/>
          </a:xfrm>
          <a:prstGeom prst="roundRect">
            <a:avLst>
              <a:gd name="adj" fmla="val 83"/>
            </a:avLst>
          </a:prstGeom>
          <a:noFill/>
          <a:ln w="9525">
            <a:solidFill>
              <a:srgbClr val="000000"/>
            </a:solidFill>
            <a:round/>
            <a:headEnd/>
            <a:tailEnd/>
          </a:ln>
        </p:spPr>
        <p:txBody>
          <a:bodyPr wrap="none" anchor="ctr"/>
          <a:lstStyle/>
          <a:p>
            <a:endParaRPr lang="en-US"/>
          </a:p>
        </p:txBody>
      </p:sp>
      <p:sp>
        <p:nvSpPr>
          <p:cNvPr id="88070" name="AutoShape 5"/>
          <p:cNvSpPr>
            <a:spLocks noChangeArrowheads="1"/>
          </p:cNvSpPr>
          <p:nvPr/>
        </p:nvSpPr>
        <p:spPr bwMode="auto">
          <a:xfrm>
            <a:off x="1082674" y="4259919"/>
            <a:ext cx="8562285" cy="2491717"/>
          </a:xfrm>
          <a:prstGeom prst="roundRect">
            <a:avLst>
              <a:gd name="adj" fmla="val 60"/>
            </a:avLst>
          </a:prstGeom>
          <a:no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Grp="1" noChangeArrowheads="1"/>
          </p:cNvSpPr>
          <p:nvPr>
            <p:ph type="title"/>
          </p:nvPr>
        </p:nvSpPr>
        <p:spPr>
          <a:xfrm>
            <a:off x="503238" y="85725"/>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Observers: exercise (2)</a:t>
            </a:r>
          </a:p>
        </p:txBody>
      </p:sp>
      <p:sp>
        <p:nvSpPr>
          <p:cNvPr id="89091" name="Rectangle 2"/>
          <p:cNvSpPr>
            <a:spLocks noGrp="1" noChangeArrowheads="1"/>
          </p:cNvSpPr>
          <p:nvPr>
            <p:ph type="body" idx="1"/>
          </p:nvPr>
        </p:nvSpPr>
        <p:spPr>
          <a:xfrm>
            <a:off x="503238" y="1373188"/>
            <a:ext cx="9070975" cy="5865812"/>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The observer prints received messages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 the order of the </a:t>
            </a:r>
            <a:r>
              <a:rPr lang="en-US" noProof="0" dirty="0" err="1" smtClean="0"/>
              <a:t>rendez-vous</a:t>
            </a:r>
            <a:r>
              <a:rPr lang="en-US" noProof="0" dirty="0" smtClean="0"/>
              <a:t> with the different sources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With a different prefix</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Until termination of the block containing '</a:t>
            </a:r>
            <a:r>
              <a:rPr lang="en-US" b="1" noProof="0" dirty="0" smtClean="0">
                <a:latin typeface="Courier New" pitchFamily="49" charset="0"/>
              </a:rPr>
              <a:t>run()</a:t>
            </a:r>
            <a:r>
              <a:rPr lang="en-US" noProof="0" dirty="0" smtClean="0"/>
              <a:t>'</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lnSpc>
                <a:spcPct val="89000"/>
              </a:lnSpc>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err="1" smtClean="0">
                <a:solidFill>
                  <a:srgbClr val="B80047"/>
                </a:solidFill>
                <a:latin typeface="Courier New" pitchFamily="49" charset="0"/>
              </a:rPr>
              <a:t>com.ateji.px.training.debug.observer</a:t>
            </a:r>
            <a:endParaRPr lang="en-US" noProof="0" dirty="0" smtClean="0">
              <a:solidFill>
                <a:srgbClr val="B80047"/>
              </a:solidFill>
              <a:latin typeface="Courier New" pitchFamily="49" charset="0"/>
            </a:endParaRPr>
          </a:p>
        </p:txBody>
      </p:sp>
      <p:sp>
        <p:nvSpPr>
          <p:cNvPr id="89092" name="AutoShape 3"/>
          <p:cNvSpPr>
            <a:spLocks noChangeArrowheads="1"/>
          </p:cNvSpPr>
          <p:nvPr/>
        </p:nvSpPr>
        <p:spPr bwMode="auto">
          <a:xfrm>
            <a:off x="971550" y="3330575"/>
            <a:ext cx="8118475" cy="3330575"/>
          </a:xfrm>
          <a:prstGeom prst="roundRect">
            <a:avLst>
              <a:gd name="adj" fmla="val 46"/>
            </a:avLst>
          </a:prstGeom>
          <a:solidFill>
            <a:srgbClr val="FFFFCC"/>
          </a:solidFill>
          <a:ln w="9525">
            <a:solidFill>
              <a:srgbClr val="000000"/>
            </a:solidFill>
            <a:round/>
            <a:headEnd/>
            <a:tailEnd/>
          </a:ln>
        </p:spPr>
        <p:txBody>
          <a:bodyPr lIns="36000" tIns="52632" rIns="36000" bIns="36000"/>
          <a:lstStyle/>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package </a:t>
            </a:r>
            <a:r>
              <a:rPr lang="en-US" sz="1200" b="1" dirty="0" err="1" smtClean="0">
                <a:solidFill>
                  <a:srgbClr val="000000"/>
                </a:solidFill>
                <a:latin typeface="Courier New" pitchFamily="49" charset="0"/>
              </a:rPr>
              <a:t>com.ateji.px.debug.printserver</a:t>
            </a:r>
            <a:r>
              <a:rPr lang="en-US" sz="12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200" b="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import </a:t>
            </a:r>
            <a:r>
              <a:rPr lang="en-US" sz="1200" b="1" dirty="0" err="1" smtClean="0">
                <a:solidFill>
                  <a:srgbClr val="000000"/>
                </a:solidFill>
                <a:latin typeface="Courier New" pitchFamily="49" charset="0"/>
              </a:rPr>
              <a:t>apx.lang.Chan</a:t>
            </a:r>
            <a:r>
              <a:rPr lang="en-US" sz="1200" b="1" dirty="0" smtClean="0">
                <a:solidFill>
                  <a:srgbClr val="000000"/>
                </a:solidFill>
                <a:latin typeface="Courier New" pitchFamily="49" charset="0"/>
              </a:rPr>
              <a:t>;</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200" b="1"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public class </a:t>
            </a:r>
            <a:r>
              <a:rPr lang="en-US" sz="1200" b="1" dirty="0" err="1" smtClean="0">
                <a:solidFill>
                  <a:srgbClr val="000000"/>
                </a:solidFill>
                <a:latin typeface="Courier New" pitchFamily="49" charset="0"/>
              </a:rPr>
              <a:t>PrintingObserver</a:t>
            </a: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private </a:t>
            </a:r>
            <a:r>
              <a:rPr lang="en-US" sz="1200" b="1" dirty="0" smtClean="0">
                <a:solidFill>
                  <a:srgbClr val="DC2300"/>
                </a:solidFill>
                <a:latin typeface="Courier New" pitchFamily="49" charset="0"/>
              </a:rPr>
              <a:t>Chan&lt;String&gt; </a:t>
            </a:r>
            <a:r>
              <a:rPr lang="en-US" sz="1200" b="1" dirty="0" err="1" smtClean="0">
                <a:solidFill>
                  <a:srgbClr val="DC2300"/>
                </a:solidFill>
                <a:latin typeface="Courier New" pitchFamily="49" charset="0"/>
              </a:rPr>
              <a:t>msgsToPrint</a:t>
            </a:r>
            <a:r>
              <a:rPr lang="en-US" sz="1200" b="1" dirty="0" smtClean="0">
                <a:solidFill>
                  <a:srgbClr val="000000"/>
                </a:solidFill>
                <a:latin typeface="Courier New" pitchFamily="49" charset="0"/>
              </a:rPr>
              <a:t>; </a:t>
            </a:r>
            <a:r>
              <a:rPr lang="en-US" sz="1200" i="1" dirty="0" smtClean="0">
                <a:solidFill>
                  <a:srgbClr val="000000"/>
                </a:solidFill>
                <a:latin typeface="Courier New" pitchFamily="49" charset="0"/>
              </a:rPr>
              <a:t>// just a field – the observation channel</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public </a:t>
            </a:r>
            <a:r>
              <a:rPr lang="en-US" sz="1200" b="1" dirty="0" err="1" smtClean="0">
                <a:solidFill>
                  <a:srgbClr val="000000"/>
                </a:solidFill>
                <a:latin typeface="Courier New" pitchFamily="49" charset="0"/>
              </a:rPr>
              <a:t>PrintingObserver</a:t>
            </a:r>
            <a:r>
              <a:rPr lang="en-US" sz="1200" b="1" dirty="0" smtClean="0">
                <a:solidFill>
                  <a:srgbClr val="000000"/>
                </a:solidFill>
                <a:latin typeface="Courier New" pitchFamily="49" charset="0"/>
              </a:rPr>
              <a:t>(</a:t>
            </a:r>
            <a:r>
              <a:rPr lang="en-US" sz="1200" b="1" dirty="0" smtClean="0">
                <a:solidFill>
                  <a:srgbClr val="DC2300"/>
                </a:solidFill>
                <a:latin typeface="Courier New" pitchFamily="49" charset="0"/>
              </a:rPr>
              <a:t>Chan&lt;String&gt; </a:t>
            </a:r>
            <a:r>
              <a:rPr lang="en-US" sz="1200" b="1" dirty="0" err="1" smtClean="0">
                <a:solidFill>
                  <a:srgbClr val="DC2300"/>
                </a:solidFill>
                <a:latin typeface="Courier New" pitchFamily="49" charset="0"/>
              </a:rPr>
              <a:t>inputChannel</a:t>
            </a: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a:t>
            </a:r>
            <a:r>
              <a:rPr lang="en-US" sz="1200" b="1" dirty="0" err="1" smtClean="0">
                <a:solidFill>
                  <a:srgbClr val="000000"/>
                </a:solidFill>
                <a:latin typeface="Courier New" pitchFamily="49" charset="0"/>
              </a:rPr>
              <a:t>msgsToPrint</a:t>
            </a:r>
            <a:r>
              <a:rPr lang="en-US" sz="1200" b="1" dirty="0" smtClean="0">
                <a:solidFill>
                  <a:srgbClr val="000000"/>
                </a:solidFill>
                <a:latin typeface="Courier New" pitchFamily="49" charset="0"/>
              </a:rPr>
              <a:t> = </a:t>
            </a:r>
            <a:r>
              <a:rPr lang="en-US" sz="1200" b="1" dirty="0" err="1" smtClean="0">
                <a:solidFill>
                  <a:srgbClr val="000000"/>
                </a:solidFill>
                <a:latin typeface="Courier New" pitchFamily="49" charset="0"/>
              </a:rPr>
              <a:t>inputChannel</a:t>
            </a:r>
            <a:r>
              <a:rPr lang="en-US" sz="1200" b="1" dirty="0" smtClean="0">
                <a:solidFill>
                  <a:srgbClr val="000000"/>
                </a:solidFill>
                <a:latin typeface="Courier New" pitchFamily="49" charset="0"/>
              </a:rPr>
              <a:t>;  </a:t>
            </a:r>
            <a:r>
              <a:rPr lang="en-US" sz="1200" i="1" dirty="0" smtClean="0">
                <a:solidFill>
                  <a:srgbClr val="000000"/>
                </a:solidFill>
                <a:latin typeface="Courier New" pitchFamily="49" charset="0"/>
              </a:rPr>
              <a:t>// channel provided at instantiation time</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public void run()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a:t>
            </a:r>
            <a:r>
              <a:rPr lang="en-US" sz="1200" i="1" dirty="0" smtClean="0">
                <a:solidFill>
                  <a:srgbClr val="000000"/>
                </a:solidFill>
                <a:latin typeface="Courier New" pitchFamily="49" charset="0"/>
              </a:rPr>
              <a:t>// termination: when exiting the block containing the call to run()</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a:t>
            </a:r>
            <a:r>
              <a:rPr lang="en-US" sz="1200" b="1" dirty="0" smtClean="0">
                <a:solidFill>
                  <a:srgbClr val="DC2300"/>
                </a:solidFill>
                <a:latin typeface="Courier New" pitchFamily="49" charset="0"/>
              </a:rPr>
              <a:t>while (true)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DC2300"/>
                </a:solidFill>
                <a:latin typeface="Courier New" pitchFamily="49" charset="0"/>
              </a:rPr>
              <a:t>			</a:t>
            </a:r>
            <a:r>
              <a:rPr lang="en-US" sz="1200" b="1" dirty="0" err="1" smtClean="0">
                <a:solidFill>
                  <a:srgbClr val="DC2300"/>
                </a:solidFill>
                <a:latin typeface="Courier New" pitchFamily="49" charset="0"/>
              </a:rPr>
              <a:t>msgsToPrint</a:t>
            </a:r>
            <a:r>
              <a:rPr lang="en-US" sz="1200" b="1" dirty="0" smtClean="0">
                <a:solidFill>
                  <a:srgbClr val="DC2300"/>
                </a:solidFill>
                <a:latin typeface="Courier New" pitchFamily="49" charset="0"/>
              </a:rPr>
              <a:t> ? String message;</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DC2300"/>
                </a:solidFill>
                <a:latin typeface="Courier New" pitchFamily="49" charset="0"/>
              </a:rPr>
              <a:t>			</a:t>
            </a:r>
            <a:r>
              <a:rPr lang="en-US" sz="1200" b="1" dirty="0" err="1" smtClean="0">
                <a:solidFill>
                  <a:srgbClr val="DC2300"/>
                </a:solidFill>
                <a:latin typeface="Courier New" pitchFamily="49" charset="0"/>
              </a:rPr>
              <a:t>System.out.println</a:t>
            </a:r>
            <a:r>
              <a:rPr lang="en-US" sz="1200" b="1" dirty="0" smtClean="0">
                <a:solidFill>
                  <a:srgbClr val="DC2300"/>
                </a:solidFill>
                <a:latin typeface="Courier New" pitchFamily="49" charset="0"/>
              </a:rPr>
              <a:t> ("-------------------&gt; DEBUG: " + message);</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DC23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	}</a:t>
            </a:r>
          </a:p>
          <a:p>
            <a:pPr algn="l">
              <a:lnSpc>
                <a:spcPct val="89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200" b="1" dirty="0" smtClean="0">
                <a:solidFill>
                  <a:srgbClr val="000000"/>
                </a:solidFill>
                <a:latin typeface="Courier New" pitchFamily="49" charset="0"/>
              </a:rPr>
              <a:t>}</a:t>
            </a:r>
            <a:endParaRPr lang="en-US" sz="1200" b="1" dirty="0">
              <a:solidFill>
                <a:srgbClr val="000000"/>
              </a:solidFill>
              <a:latin typeface="Courier New" pitchFamily="49" charset="0"/>
            </a:endParaRPr>
          </a:p>
        </p:txBody>
      </p:sp>
      <p:sp>
        <p:nvSpPr>
          <p:cNvPr id="89093" name="AutoShape 4"/>
          <p:cNvSpPr>
            <a:spLocks noChangeArrowheads="1"/>
          </p:cNvSpPr>
          <p:nvPr/>
        </p:nvSpPr>
        <p:spPr bwMode="auto">
          <a:xfrm>
            <a:off x="2373311" y="5456237"/>
            <a:ext cx="6627813" cy="685800"/>
          </a:xfrm>
          <a:prstGeom prst="roundRect">
            <a:avLst>
              <a:gd name="adj" fmla="val 176"/>
            </a:avLst>
          </a:prstGeom>
          <a:no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Grp="1" noChangeArrowheads="1"/>
          </p:cNvSpPr>
          <p:nvPr>
            <p:ph type="title"/>
          </p:nvPr>
        </p:nvSpPr>
        <p:spPr>
          <a:xfrm>
            <a:off x="539750" y="2770188"/>
            <a:ext cx="9070975" cy="119062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Performance optimization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Performance optimization</a:t>
            </a:r>
          </a:p>
        </p:txBody>
      </p:sp>
      <p:sp>
        <p:nvSpPr>
          <p:cNvPr id="91139" name="Rectangle 2"/>
          <p:cNvSpPr>
            <a:spLocks noGrp="1" noChangeArrowheads="1"/>
          </p:cNvSpPr>
          <p:nvPr>
            <p:ph type="body" idx="1"/>
          </p:nvPr>
        </p:nvSpPr>
        <p:spPr>
          <a:xfrm>
            <a:off x="503238" y="1552575"/>
            <a:ext cx="9070975" cy="5481638"/>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Performance factors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Ratio of parallel code (Amdahl’s law !)</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Load splitting</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Coding style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Interaction with the JVM</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Interaction</a:t>
            </a:r>
            <a:r>
              <a:rPr lang="en-US" noProof="0" dirty="0" smtClean="0"/>
              <a:t> the Ateji PX runtime</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Load splitting</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Global architecture of the application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Loop </a:t>
            </a:r>
            <a:r>
              <a:rPr lang="en-US" noProof="0" dirty="0" smtClean="0"/>
              <a:t>parallelization, reductions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Load balancing</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Managed by the runtime, guided by the user</a:t>
            </a:r>
          </a:p>
        </p:txBody>
      </p:sp>
      <p:sp>
        <p:nvSpPr>
          <p:cNvPr id="91140" name="AutoShape 3"/>
          <p:cNvSpPr>
            <a:spLocks noChangeArrowheads="1"/>
          </p:cNvSpPr>
          <p:nvPr/>
        </p:nvSpPr>
        <p:spPr bwMode="auto">
          <a:xfrm>
            <a:off x="7794625" y="1368425"/>
            <a:ext cx="1962150" cy="5094288"/>
          </a:xfrm>
          <a:prstGeom prst="roundRect">
            <a:avLst>
              <a:gd name="adj" fmla="val 79"/>
            </a:avLst>
          </a:prstGeom>
          <a:solidFill>
            <a:srgbClr val="FFFFCC"/>
          </a:solidFill>
          <a:ln w="9525">
            <a:solidFill>
              <a:srgbClr val="000000"/>
            </a:solidFill>
            <a:round/>
            <a:headEnd/>
            <a:tailEnd/>
          </a:ln>
        </p:spPr>
        <p:txBody>
          <a:bodyPr wrap="none" anchor="ctr"/>
          <a:lstStyle/>
          <a:p>
            <a:endParaRPr lang="en-US"/>
          </a:p>
        </p:txBody>
      </p:sp>
      <p:sp>
        <p:nvSpPr>
          <p:cNvPr id="91141" name="Line 4"/>
          <p:cNvSpPr>
            <a:spLocks noChangeShapeType="1"/>
          </p:cNvSpPr>
          <p:nvPr/>
        </p:nvSpPr>
        <p:spPr bwMode="auto">
          <a:xfrm>
            <a:off x="8766175" y="1530350"/>
            <a:ext cx="1588" cy="630238"/>
          </a:xfrm>
          <a:prstGeom prst="line">
            <a:avLst/>
          </a:prstGeom>
          <a:noFill/>
          <a:ln w="72000">
            <a:solidFill>
              <a:srgbClr val="3DEB3D"/>
            </a:solidFill>
            <a:round/>
            <a:headEnd/>
            <a:tailEnd/>
          </a:ln>
        </p:spPr>
        <p:txBody>
          <a:bodyPr/>
          <a:lstStyle/>
          <a:p>
            <a:endParaRPr lang="en-US"/>
          </a:p>
        </p:txBody>
      </p:sp>
      <p:sp>
        <p:nvSpPr>
          <p:cNvPr id="91142" name="Line 5"/>
          <p:cNvSpPr>
            <a:spLocks noChangeShapeType="1"/>
          </p:cNvSpPr>
          <p:nvPr/>
        </p:nvSpPr>
        <p:spPr bwMode="auto">
          <a:xfrm>
            <a:off x="9305925" y="2249488"/>
            <a:ext cx="1588" cy="1152525"/>
          </a:xfrm>
          <a:prstGeom prst="line">
            <a:avLst/>
          </a:prstGeom>
          <a:noFill/>
          <a:ln w="72000">
            <a:solidFill>
              <a:srgbClr val="3DEB3D"/>
            </a:solidFill>
            <a:round/>
            <a:headEnd/>
            <a:tailEnd/>
          </a:ln>
        </p:spPr>
        <p:txBody>
          <a:bodyPr/>
          <a:lstStyle/>
          <a:p>
            <a:endParaRPr lang="en-US"/>
          </a:p>
        </p:txBody>
      </p:sp>
      <p:sp>
        <p:nvSpPr>
          <p:cNvPr id="91143" name="Line 6"/>
          <p:cNvSpPr>
            <a:spLocks noChangeShapeType="1"/>
          </p:cNvSpPr>
          <p:nvPr/>
        </p:nvSpPr>
        <p:spPr bwMode="auto">
          <a:xfrm>
            <a:off x="8243888" y="2249488"/>
            <a:ext cx="1587" cy="539750"/>
          </a:xfrm>
          <a:prstGeom prst="line">
            <a:avLst/>
          </a:prstGeom>
          <a:noFill/>
          <a:ln w="72000">
            <a:solidFill>
              <a:srgbClr val="3DEB3D"/>
            </a:solidFill>
            <a:round/>
            <a:headEnd/>
            <a:tailEnd/>
          </a:ln>
        </p:spPr>
        <p:txBody>
          <a:bodyPr/>
          <a:lstStyle/>
          <a:p>
            <a:endParaRPr lang="en-US"/>
          </a:p>
        </p:txBody>
      </p:sp>
      <p:sp>
        <p:nvSpPr>
          <p:cNvPr id="91144" name="Line 7"/>
          <p:cNvSpPr>
            <a:spLocks noChangeShapeType="1"/>
          </p:cNvSpPr>
          <p:nvPr/>
        </p:nvSpPr>
        <p:spPr bwMode="auto">
          <a:xfrm>
            <a:off x="8802688" y="3527425"/>
            <a:ext cx="1587" cy="917575"/>
          </a:xfrm>
          <a:prstGeom prst="line">
            <a:avLst/>
          </a:prstGeom>
          <a:noFill/>
          <a:ln w="72000">
            <a:solidFill>
              <a:srgbClr val="3DEB3D"/>
            </a:solidFill>
            <a:round/>
            <a:headEnd/>
            <a:tailEnd/>
          </a:ln>
        </p:spPr>
        <p:txBody>
          <a:bodyPr/>
          <a:lstStyle/>
          <a:p>
            <a:endParaRPr lang="en-US"/>
          </a:p>
        </p:txBody>
      </p:sp>
      <p:cxnSp>
        <p:nvCxnSpPr>
          <p:cNvPr id="91145" name="AutoShape 8"/>
          <p:cNvCxnSpPr>
            <a:cxnSpLocks noChangeShapeType="1"/>
          </p:cNvCxnSpPr>
          <p:nvPr/>
        </p:nvCxnSpPr>
        <p:spPr bwMode="auto">
          <a:xfrm flipH="1">
            <a:off x="8278812" y="2146299"/>
            <a:ext cx="522287" cy="90488"/>
          </a:xfrm>
          <a:prstGeom prst="straightConnector1">
            <a:avLst/>
          </a:prstGeom>
          <a:noFill/>
          <a:ln w="9525">
            <a:solidFill>
              <a:srgbClr val="000000"/>
            </a:solidFill>
            <a:round/>
            <a:headEnd/>
            <a:tailEnd type="triangle" w="med" len="med"/>
          </a:ln>
        </p:spPr>
      </p:cxnSp>
      <p:cxnSp>
        <p:nvCxnSpPr>
          <p:cNvPr id="91146" name="AutoShape 9"/>
          <p:cNvCxnSpPr>
            <a:cxnSpLocks noChangeShapeType="1"/>
          </p:cNvCxnSpPr>
          <p:nvPr/>
        </p:nvCxnSpPr>
        <p:spPr bwMode="auto">
          <a:xfrm>
            <a:off x="8782049" y="2146299"/>
            <a:ext cx="539750" cy="90488"/>
          </a:xfrm>
          <a:prstGeom prst="straightConnector1">
            <a:avLst/>
          </a:prstGeom>
          <a:noFill/>
          <a:ln w="9525">
            <a:solidFill>
              <a:srgbClr val="000000"/>
            </a:solidFill>
            <a:round/>
            <a:headEnd/>
            <a:tailEnd type="triangle" w="med" len="med"/>
          </a:ln>
        </p:spPr>
      </p:cxnSp>
      <p:cxnSp>
        <p:nvCxnSpPr>
          <p:cNvPr id="91147" name="AutoShape 10"/>
          <p:cNvCxnSpPr>
            <a:cxnSpLocks noChangeShapeType="1"/>
          </p:cNvCxnSpPr>
          <p:nvPr/>
        </p:nvCxnSpPr>
        <p:spPr bwMode="auto">
          <a:xfrm>
            <a:off x="8240712" y="2813049"/>
            <a:ext cx="558800" cy="738188"/>
          </a:xfrm>
          <a:prstGeom prst="straightConnector1">
            <a:avLst/>
          </a:prstGeom>
          <a:noFill/>
          <a:ln w="9525">
            <a:solidFill>
              <a:srgbClr val="000000"/>
            </a:solidFill>
            <a:round/>
            <a:headEnd/>
            <a:tailEnd type="triangle" w="med" len="med"/>
          </a:ln>
        </p:spPr>
      </p:cxnSp>
      <p:cxnSp>
        <p:nvCxnSpPr>
          <p:cNvPr id="91148" name="AutoShape 11"/>
          <p:cNvCxnSpPr>
            <a:cxnSpLocks noChangeShapeType="1"/>
          </p:cNvCxnSpPr>
          <p:nvPr/>
        </p:nvCxnSpPr>
        <p:spPr bwMode="auto">
          <a:xfrm flipH="1">
            <a:off x="8804275" y="3424237"/>
            <a:ext cx="503237" cy="127000"/>
          </a:xfrm>
          <a:prstGeom prst="straightConnector1">
            <a:avLst/>
          </a:prstGeom>
          <a:noFill/>
          <a:ln w="9525">
            <a:solidFill>
              <a:srgbClr val="000000"/>
            </a:solidFill>
            <a:round/>
            <a:headEnd/>
            <a:tailEnd type="triangle" w="med" len="med"/>
          </a:ln>
        </p:spPr>
      </p:cxnSp>
      <p:sp>
        <p:nvSpPr>
          <p:cNvPr id="91149" name="Line 12"/>
          <p:cNvSpPr>
            <a:spLocks noChangeShapeType="1"/>
          </p:cNvSpPr>
          <p:nvPr/>
        </p:nvSpPr>
        <p:spPr bwMode="auto">
          <a:xfrm>
            <a:off x="8074025" y="4746625"/>
            <a:ext cx="1588" cy="539750"/>
          </a:xfrm>
          <a:prstGeom prst="line">
            <a:avLst/>
          </a:prstGeom>
          <a:noFill/>
          <a:ln w="72000">
            <a:solidFill>
              <a:srgbClr val="3DEB3D"/>
            </a:solidFill>
            <a:round/>
            <a:headEnd/>
            <a:tailEnd/>
          </a:ln>
        </p:spPr>
        <p:txBody>
          <a:bodyPr/>
          <a:lstStyle/>
          <a:p>
            <a:endParaRPr lang="en-US"/>
          </a:p>
        </p:txBody>
      </p:sp>
      <p:sp>
        <p:nvSpPr>
          <p:cNvPr id="91150" name="Line 13"/>
          <p:cNvSpPr>
            <a:spLocks noChangeShapeType="1"/>
          </p:cNvSpPr>
          <p:nvPr/>
        </p:nvSpPr>
        <p:spPr bwMode="auto">
          <a:xfrm>
            <a:off x="8434388" y="4746625"/>
            <a:ext cx="1587" cy="539750"/>
          </a:xfrm>
          <a:prstGeom prst="line">
            <a:avLst/>
          </a:prstGeom>
          <a:noFill/>
          <a:ln w="72000">
            <a:solidFill>
              <a:srgbClr val="3DEB3D"/>
            </a:solidFill>
            <a:round/>
            <a:headEnd/>
            <a:tailEnd/>
          </a:ln>
        </p:spPr>
        <p:txBody>
          <a:bodyPr/>
          <a:lstStyle/>
          <a:p>
            <a:endParaRPr lang="en-US"/>
          </a:p>
        </p:txBody>
      </p:sp>
      <p:sp>
        <p:nvSpPr>
          <p:cNvPr id="91151" name="Line 14"/>
          <p:cNvSpPr>
            <a:spLocks noChangeShapeType="1"/>
          </p:cNvSpPr>
          <p:nvPr/>
        </p:nvSpPr>
        <p:spPr bwMode="auto">
          <a:xfrm>
            <a:off x="8794750" y="4746625"/>
            <a:ext cx="1588" cy="539750"/>
          </a:xfrm>
          <a:prstGeom prst="line">
            <a:avLst/>
          </a:prstGeom>
          <a:noFill/>
          <a:ln w="72000">
            <a:solidFill>
              <a:srgbClr val="3DEB3D"/>
            </a:solidFill>
            <a:round/>
            <a:headEnd/>
            <a:tailEnd/>
          </a:ln>
        </p:spPr>
        <p:txBody>
          <a:bodyPr/>
          <a:lstStyle/>
          <a:p>
            <a:endParaRPr lang="en-US"/>
          </a:p>
        </p:txBody>
      </p:sp>
      <p:sp>
        <p:nvSpPr>
          <p:cNvPr id="91152" name="Line 15"/>
          <p:cNvSpPr>
            <a:spLocks noChangeShapeType="1"/>
          </p:cNvSpPr>
          <p:nvPr/>
        </p:nvSpPr>
        <p:spPr bwMode="auto">
          <a:xfrm>
            <a:off x="9155113" y="4746625"/>
            <a:ext cx="1587" cy="539750"/>
          </a:xfrm>
          <a:prstGeom prst="line">
            <a:avLst/>
          </a:prstGeom>
          <a:noFill/>
          <a:ln w="72000">
            <a:solidFill>
              <a:srgbClr val="3DEB3D"/>
            </a:solidFill>
            <a:round/>
            <a:headEnd/>
            <a:tailEnd/>
          </a:ln>
        </p:spPr>
        <p:txBody>
          <a:bodyPr/>
          <a:lstStyle/>
          <a:p>
            <a:endParaRPr lang="en-US"/>
          </a:p>
        </p:txBody>
      </p:sp>
      <p:sp>
        <p:nvSpPr>
          <p:cNvPr id="91153" name="Line 16"/>
          <p:cNvSpPr>
            <a:spLocks noChangeShapeType="1"/>
          </p:cNvSpPr>
          <p:nvPr/>
        </p:nvSpPr>
        <p:spPr bwMode="auto">
          <a:xfrm>
            <a:off x="9478963" y="4746625"/>
            <a:ext cx="1587" cy="539750"/>
          </a:xfrm>
          <a:prstGeom prst="line">
            <a:avLst/>
          </a:prstGeom>
          <a:noFill/>
          <a:ln w="72000">
            <a:solidFill>
              <a:srgbClr val="3DEB3D"/>
            </a:solidFill>
            <a:round/>
            <a:headEnd/>
            <a:tailEnd/>
          </a:ln>
        </p:spPr>
        <p:txBody>
          <a:bodyPr/>
          <a:lstStyle/>
          <a:p>
            <a:endParaRPr lang="en-US"/>
          </a:p>
        </p:txBody>
      </p:sp>
      <p:sp>
        <p:nvSpPr>
          <p:cNvPr id="91154" name="Line 17"/>
          <p:cNvSpPr>
            <a:spLocks noChangeShapeType="1"/>
          </p:cNvSpPr>
          <p:nvPr/>
        </p:nvSpPr>
        <p:spPr bwMode="auto">
          <a:xfrm>
            <a:off x="8802688" y="5634038"/>
            <a:ext cx="1587" cy="576262"/>
          </a:xfrm>
          <a:prstGeom prst="line">
            <a:avLst/>
          </a:prstGeom>
          <a:noFill/>
          <a:ln w="72000">
            <a:solidFill>
              <a:srgbClr val="3DEB3D"/>
            </a:solidFill>
            <a:round/>
            <a:headEnd/>
            <a:tailEnd/>
          </a:ln>
        </p:spPr>
        <p:txBody>
          <a:bodyPr/>
          <a:lstStyle/>
          <a:p>
            <a:endParaRPr lang="en-US"/>
          </a:p>
        </p:txBody>
      </p:sp>
      <p:cxnSp>
        <p:nvCxnSpPr>
          <p:cNvPr id="91155" name="AutoShape 18"/>
          <p:cNvCxnSpPr>
            <a:cxnSpLocks noChangeShapeType="1"/>
          </p:cNvCxnSpPr>
          <p:nvPr/>
        </p:nvCxnSpPr>
        <p:spPr bwMode="auto">
          <a:xfrm flipH="1">
            <a:off x="8047037" y="4470399"/>
            <a:ext cx="727075" cy="300038"/>
          </a:xfrm>
          <a:prstGeom prst="straightConnector1">
            <a:avLst/>
          </a:prstGeom>
          <a:noFill/>
          <a:ln w="9525">
            <a:solidFill>
              <a:srgbClr val="000000"/>
            </a:solidFill>
            <a:round/>
            <a:headEnd/>
            <a:tailEnd type="triangle" w="med" len="med"/>
          </a:ln>
        </p:spPr>
      </p:cxnSp>
      <p:cxnSp>
        <p:nvCxnSpPr>
          <p:cNvPr id="91156" name="AutoShape 19"/>
          <p:cNvCxnSpPr>
            <a:cxnSpLocks noChangeShapeType="1"/>
          </p:cNvCxnSpPr>
          <p:nvPr/>
        </p:nvCxnSpPr>
        <p:spPr bwMode="auto">
          <a:xfrm flipH="1">
            <a:off x="8393112" y="4470399"/>
            <a:ext cx="366712" cy="300038"/>
          </a:xfrm>
          <a:prstGeom prst="straightConnector1">
            <a:avLst/>
          </a:prstGeom>
          <a:noFill/>
          <a:ln w="9525">
            <a:solidFill>
              <a:srgbClr val="000000"/>
            </a:solidFill>
            <a:round/>
            <a:headEnd/>
            <a:tailEnd type="triangle" w="med" len="med"/>
          </a:ln>
        </p:spPr>
      </p:cxnSp>
      <p:cxnSp>
        <p:nvCxnSpPr>
          <p:cNvPr id="91157" name="AutoShape 20"/>
          <p:cNvCxnSpPr>
            <a:cxnSpLocks noChangeShapeType="1"/>
          </p:cNvCxnSpPr>
          <p:nvPr/>
        </p:nvCxnSpPr>
        <p:spPr bwMode="auto">
          <a:xfrm flipH="1">
            <a:off x="8788400" y="4470399"/>
            <a:ext cx="6350" cy="300038"/>
          </a:xfrm>
          <a:prstGeom prst="straightConnector1">
            <a:avLst/>
          </a:prstGeom>
          <a:noFill/>
          <a:ln w="9525">
            <a:solidFill>
              <a:srgbClr val="000000"/>
            </a:solidFill>
            <a:round/>
            <a:headEnd/>
            <a:tailEnd type="triangle" w="med" len="med"/>
          </a:ln>
        </p:spPr>
      </p:cxnSp>
      <p:cxnSp>
        <p:nvCxnSpPr>
          <p:cNvPr id="91158" name="AutoShape 21"/>
          <p:cNvCxnSpPr>
            <a:cxnSpLocks noChangeShapeType="1"/>
          </p:cNvCxnSpPr>
          <p:nvPr/>
        </p:nvCxnSpPr>
        <p:spPr bwMode="auto">
          <a:xfrm>
            <a:off x="8774112" y="4470399"/>
            <a:ext cx="352425" cy="300038"/>
          </a:xfrm>
          <a:prstGeom prst="straightConnector1">
            <a:avLst/>
          </a:prstGeom>
          <a:noFill/>
          <a:ln w="9525">
            <a:solidFill>
              <a:srgbClr val="000000"/>
            </a:solidFill>
            <a:round/>
            <a:headEnd/>
            <a:tailEnd type="triangle" w="med" len="med"/>
          </a:ln>
        </p:spPr>
      </p:cxnSp>
      <p:cxnSp>
        <p:nvCxnSpPr>
          <p:cNvPr id="91159" name="AutoShape 22"/>
          <p:cNvCxnSpPr>
            <a:cxnSpLocks noChangeShapeType="1"/>
          </p:cNvCxnSpPr>
          <p:nvPr/>
        </p:nvCxnSpPr>
        <p:spPr bwMode="auto">
          <a:xfrm>
            <a:off x="8774112" y="4465637"/>
            <a:ext cx="677862" cy="300038"/>
          </a:xfrm>
          <a:prstGeom prst="straightConnector1">
            <a:avLst/>
          </a:prstGeom>
          <a:noFill/>
          <a:ln w="9525">
            <a:solidFill>
              <a:srgbClr val="000000"/>
            </a:solidFill>
            <a:round/>
            <a:headEnd/>
            <a:tailEnd type="triangle" w="med" len="med"/>
          </a:ln>
        </p:spPr>
      </p:cxnSp>
      <p:cxnSp>
        <p:nvCxnSpPr>
          <p:cNvPr id="91160" name="AutoShape 23"/>
          <p:cNvCxnSpPr>
            <a:cxnSpLocks noChangeShapeType="1"/>
          </p:cNvCxnSpPr>
          <p:nvPr/>
        </p:nvCxnSpPr>
        <p:spPr bwMode="auto">
          <a:xfrm>
            <a:off x="8088312" y="5303837"/>
            <a:ext cx="727075" cy="347662"/>
          </a:xfrm>
          <a:prstGeom prst="straightConnector1">
            <a:avLst/>
          </a:prstGeom>
          <a:noFill/>
          <a:ln w="9525">
            <a:solidFill>
              <a:srgbClr val="000000"/>
            </a:solidFill>
            <a:round/>
            <a:headEnd/>
            <a:tailEnd type="triangle" w="med" len="med"/>
          </a:ln>
        </p:spPr>
      </p:cxnSp>
      <p:cxnSp>
        <p:nvCxnSpPr>
          <p:cNvPr id="91161" name="AutoShape 24"/>
          <p:cNvCxnSpPr>
            <a:cxnSpLocks noChangeShapeType="1"/>
          </p:cNvCxnSpPr>
          <p:nvPr/>
        </p:nvCxnSpPr>
        <p:spPr bwMode="auto">
          <a:xfrm>
            <a:off x="8477250" y="5303837"/>
            <a:ext cx="368300" cy="347662"/>
          </a:xfrm>
          <a:prstGeom prst="straightConnector1">
            <a:avLst/>
          </a:prstGeom>
          <a:noFill/>
          <a:ln w="9525">
            <a:solidFill>
              <a:srgbClr val="000000"/>
            </a:solidFill>
            <a:round/>
            <a:headEnd/>
            <a:tailEnd type="triangle" w="med" len="med"/>
          </a:ln>
        </p:spPr>
      </p:cxnSp>
      <p:cxnSp>
        <p:nvCxnSpPr>
          <p:cNvPr id="91162" name="AutoShape 25"/>
          <p:cNvCxnSpPr>
            <a:cxnSpLocks noChangeShapeType="1"/>
          </p:cNvCxnSpPr>
          <p:nvPr/>
        </p:nvCxnSpPr>
        <p:spPr bwMode="auto">
          <a:xfrm>
            <a:off x="8782050" y="5303837"/>
            <a:ext cx="7938" cy="347662"/>
          </a:xfrm>
          <a:prstGeom prst="straightConnector1">
            <a:avLst/>
          </a:prstGeom>
          <a:noFill/>
          <a:ln w="9525">
            <a:solidFill>
              <a:srgbClr val="000000"/>
            </a:solidFill>
            <a:round/>
            <a:headEnd/>
            <a:tailEnd type="triangle" w="med" len="med"/>
          </a:ln>
        </p:spPr>
      </p:cxnSp>
      <p:cxnSp>
        <p:nvCxnSpPr>
          <p:cNvPr id="91163" name="AutoShape 26"/>
          <p:cNvCxnSpPr>
            <a:cxnSpLocks noChangeShapeType="1"/>
          </p:cNvCxnSpPr>
          <p:nvPr/>
        </p:nvCxnSpPr>
        <p:spPr bwMode="auto">
          <a:xfrm flipH="1">
            <a:off x="8782050" y="5303837"/>
            <a:ext cx="352425" cy="347662"/>
          </a:xfrm>
          <a:prstGeom prst="straightConnector1">
            <a:avLst/>
          </a:prstGeom>
          <a:noFill/>
          <a:ln w="9525">
            <a:solidFill>
              <a:srgbClr val="000000"/>
            </a:solidFill>
            <a:round/>
            <a:headEnd/>
            <a:tailEnd type="triangle" w="med" len="med"/>
          </a:ln>
        </p:spPr>
      </p:cxnSp>
      <p:cxnSp>
        <p:nvCxnSpPr>
          <p:cNvPr id="91164" name="AutoShape 27"/>
          <p:cNvCxnSpPr>
            <a:cxnSpLocks noChangeShapeType="1"/>
          </p:cNvCxnSpPr>
          <p:nvPr/>
        </p:nvCxnSpPr>
        <p:spPr bwMode="auto">
          <a:xfrm flipH="1">
            <a:off x="8791575" y="5303837"/>
            <a:ext cx="676275" cy="347662"/>
          </a:xfrm>
          <a:prstGeom prst="straightConnector1">
            <a:avLst/>
          </a:prstGeom>
          <a:noFill/>
          <a:ln w="9525">
            <a:solidFill>
              <a:srgbClr val="000000"/>
            </a:solidFill>
            <a:round/>
            <a:headEnd/>
            <a:tailEnd type="triangle" w="med" len="med"/>
          </a:ln>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Performance optimization</a:t>
            </a:r>
            <a:r>
              <a:rPr lang="en-US" noProof="0" dirty="0" smtClean="0"/>
              <a:t>:</a:t>
            </a:r>
            <a:br>
              <a:rPr lang="en-US" noProof="0" dirty="0" smtClean="0"/>
            </a:br>
            <a:r>
              <a:rPr lang="en-US" noProof="0" dirty="0" smtClean="0"/>
              <a:t>basic rules</a:t>
            </a:r>
          </a:p>
        </p:txBody>
      </p:sp>
      <p:sp>
        <p:nvSpPr>
          <p:cNvPr id="92163" name="Rectangle 2"/>
          <p:cNvSpPr>
            <a:spLocks noGrp="1" noChangeArrowheads="1"/>
          </p:cNvSpPr>
          <p:nvPr>
            <p:ph type="body" idx="1"/>
          </p:nvPr>
        </p:nvSpPr>
        <p:spPr>
          <a:xfrm>
            <a:off x="503238" y="1552575"/>
            <a:ext cx="9215437"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Parallelize wisely</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Focus on high level</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Let the JVM handle the rest</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Ensure there is enough parallelism</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Enough loop iterations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Parallel branches of comparable complexities</a:t>
            </a:r>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Good trade-off</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dozen parallel branches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 multicore computer: from 16 </a:t>
            </a:r>
            <a:r>
              <a:rPr lang="en-US" dirty="0" smtClean="0"/>
              <a:t>to</a:t>
            </a:r>
            <a:r>
              <a:rPr lang="en-US" noProof="0" dirty="0" smtClean="0"/>
              <a:t> 32 tasks can be executed simultaneously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Grp="1" noChangeArrowheads="1"/>
          </p:cNvSpPr>
          <p:nvPr>
            <p:ph type="title"/>
          </p:nvPr>
        </p:nvSpPr>
        <p:spPr>
          <a:xfrm>
            <a:off x="503238" y="93663"/>
            <a:ext cx="9070975"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Optimization of parallel loops</a:t>
            </a:r>
          </a:p>
        </p:txBody>
      </p:sp>
      <p:sp>
        <p:nvSpPr>
          <p:cNvPr id="93187" name="AutoShape 2"/>
          <p:cNvSpPr>
            <a:spLocks noChangeArrowheads="1"/>
          </p:cNvSpPr>
          <p:nvPr/>
        </p:nvSpPr>
        <p:spPr bwMode="auto">
          <a:xfrm>
            <a:off x="2268538" y="4679950"/>
            <a:ext cx="5472112" cy="2376488"/>
          </a:xfrm>
          <a:prstGeom prst="roundRect">
            <a:avLst>
              <a:gd name="adj" fmla="val 65"/>
            </a:avLst>
          </a:prstGeom>
          <a:solidFill>
            <a:srgbClr val="FFFFCC"/>
          </a:solidFill>
          <a:ln w="9525">
            <a:solidFill>
              <a:srgbClr val="000000"/>
            </a:solidFill>
            <a:round/>
            <a:headEnd/>
            <a:tailEnd/>
          </a:ln>
        </p:spPr>
        <p:txBody>
          <a:bodyPr lIns="90000" tIns="72720" rIns="90000" bIns="45000"/>
          <a:lstStyle/>
          <a:p>
            <a:pPr algn="l">
              <a:lnSpc>
                <a:spcPct val="89000"/>
              </a:lnSpc>
              <a:tabLst>
                <a:tab pos="723900" algn="l"/>
                <a:tab pos="1447800" algn="l"/>
                <a:tab pos="2171700" algn="l"/>
                <a:tab pos="2895600" algn="l"/>
                <a:tab pos="3619500" algn="l"/>
                <a:tab pos="4343400" algn="l"/>
                <a:tab pos="5067300" algn="l"/>
              </a:tabLst>
            </a:pPr>
            <a:r>
              <a:rPr lang="en-US" sz="2000" dirty="0" smtClean="0">
                <a:solidFill>
                  <a:srgbClr val="000000"/>
                </a:solidFill>
                <a:latin typeface="Courier New" pitchFamily="49" charset="0"/>
              </a:rPr>
              <a:t>final </a:t>
            </a:r>
            <a:r>
              <a:rPr lang="en-US" sz="2000" dirty="0" err="1" smtClean="0">
                <a:solidFill>
                  <a:srgbClr val="000000"/>
                </a:solidFill>
                <a:latin typeface="Courier New" pitchFamily="49" charset="0"/>
              </a:rPr>
              <a:t>int</a:t>
            </a:r>
            <a:r>
              <a:rPr lang="en-US" sz="2000" dirty="0" smtClean="0">
                <a:solidFill>
                  <a:srgbClr val="000000"/>
                </a:solidFill>
                <a:latin typeface="Courier New" pitchFamily="49" charset="0"/>
              </a:rPr>
              <a:t> N = 100;</a:t>
            </a:r>
          </a:p>
          <a:p>
            <a:pPr algn="l">
              <a:lnSpc>
                <a:spcPct val="89000"/>
              </a:lnSpc>
              <a:tabLst>
                <a:tab pos="723900" algn="l"/>
                <a:tab pos="1447800" algn="l"/>
                <a:tab pos="2171700" algn="l"/>
                <a:tab pos="2895600" algn="l"/>
                <a:tab pos="3619500" algn="l"/>
                <a:tab pos="4343400" algn="l"/>
                <a:tab pos="5067300" algn="l"/>
              </a:tabLst>
            </a:pPr>
            <a:r>
              <a:rPr lang="en-US" sz="2000" dirty="0" err="1" smtClean="0">
                <a:solidFill>
                  <a:srgbClr val="000000"/>
                </a:solidFill>
                <a:latin typeface="Courier New" pitchFamily="49" charset="0"/>
              </a:rPr>
              <a:t>int</a:t>
            </a:r>
            <a:r>
              <a:rPr lang="en-US" sz="2000" dirty="0" smtClean="0">
                <a:solidFill>
                  <a:srgbClr val="000000"/>
                </a:solidFill>
                <a:latin typeface="Courier New" pitchFamily="49" charset="0"/>
              </a:rPr>
              <a:t>[] a[N] = 0;</a:t>
            </a:r>
          </a:p>
          <a:p>
            <a:pPr algn="l">
              <a:lnSpc>
                <a:spcPct val="89000"/>
              </a:lnSpc>
              <a:tabLst>
                <a:tab pos="723900" algn="l"/>
                <a:tab pos="1447800" algn="l"/>
                <a:tab pos="2171700" algn="l"/>
                <a:tab pos="2895600" algn="l"/>
                <a:tab pos="3619500" algn="l"/>
                <a:tab pos="4343400" algn="l"/>
                <a:tab pos="5067300" algn="l"/>
              </a:tabLst>
            </a:pPr>
            <a:endParaRPr lang="en-US" sz="2000" dirty="0" smtClean="0">
              <a:solidFill>
                <a:srgbClr val="000000"/>
              </a:solidFill>
              <a:latin typeface="Courier New" pitchFamily="49" charset="0"/>
            </a:endParaRPr>
          </a:p>
          <a:p>
            <a:pPr algn="l">
              <a:lnSpc>
                <a:spcPct val="89000"/>
              </a:lnSpc>
              <a:tabLst>
                <a:tab pos="723900" algn="l"/>
                <a:tab pos="1447800" algn="l"/>
                <a:tab pos="2171700" algn="l"/>
                <a:tab pos="2895600" algn="l"/>
                <a:tab pos="3619500" algn="l"/>
                <a:tab pos="4343400" algn="l"/>
                <a:tab pos="5067300" algn="l"/>
              </a:tabLst>
            </a:pPr>
            <a:r>
              <a:rPr lang="en-US" sz="2000" b="1" dirty="0" smtClean="0">
                <a:solidFill>
                  <a:srgbClr val="000000"/>
                </a:solidFill>
                <a:latin typeface="Courier New" pitchFamily="49" charset="0"/>
              </a:rPr>
              <a:t>for</a:t>
            </a:r>
            <a:r>
              <a:rPr lang="en-US" sz="2200" b="1" dirty="0" smtClean="0">
                <a:solidFill>
                  <a:srgbClr val="000000"/>
                </a:solidFill>
                <a:latin typeface="Courier New" pitchFamily="49" charset="0"/>
              </a:rPr>
              <a:t>||</a:t>
            </a:r>
            <a:r>
              <a:rPr lang="en-US" sz="2000" b="1" dirty="0" smtClean="0">
                <a:solidFill>
                  <a:srgbClr val="000000"/>
                </a:solidFill>
                <a:latin typeface="Courier New" pitchFamily="49" charset="0"/>
              </a:rPr>
              <a:t>(</a:t>
            </a:r>
            <a:r>
              <a:rPr lang="en-US" sz="2000" b="1" dirty="0" smtClean="0">
                <a:solidFill>
                  <a:srgbClr val="B80047"/>
                </a:solidFill>
                <a:latin typeface="Courier New" pitchFamily="49" charset="0"/>
              </a:rPr>
              <a:t>#</a:t>
            </a:r>
            <a:r>
              <a:rPr lang="en-US" sz="2000" b="1" dirty="0" err="1" smtClean="0">
                <a:solidFill>
                  <a:srgbClr val="B80047"/>
                </a:solidFill>
                <a:latin typeface="Courier New" pitchFamily="49" charset="0"/>
              </a:rPr>
              <a:t>BlockCount</a:t>
            </a:r>
            <a:r>
              <a:rPr lang="en-US" sz="2000" b="1" dirty="0" smtClean="0">
                <a:solidFill>
                  <a:srgbClr val="B80047"/>
                </a:solidFill>
                <a:latin typeface="Courier New" pitchFamily="49" charset="0"/>
              </a:rPr>
              <a:t>(4),</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int</a:t>
            </a:r>
            <a:r>
              <a:rPr lang="en-US" sz="2000" b="1" dirty="0" smtClean="0">
                <a:solidFill>
                  <a:srgbClr val="000000"/>
                </a:solidFill>
                <a:latin typeface="Courier New" pitchFamily="49" charset="0"/>
              </a:rPr>
              <a:t> i : N) {</a:t>
            </a:r>
          </a:p>
          <a:p>
            <a:pPr algn="l">
              <a:lnSpc>
                <a:spcPct val="89000"/>
              </a:lnSpc>
              <a:tabLst>
                <a:tab pos="723900" algn="l"/>
                <a:tab pos="1447800" algn="l"/>
                <a:tab pos="2171700" algn="l"/>
                <a:tab pos="2895600" algn="l"/>
                <a:tab pos="3619500" algn="l"/>
                <a:tab pos="4343400" algn="l"/>
                <a:tab pos="5067300" algn="l"/>
              </a:tabLst>
            </a:pPr>
            <a:r>
              <a:rPr lang="en-US" sz="2000" dirty="0" smtClean="0">
                <a:solidFill>
                  <a:srgbClr val="000000"/>
                </a:solidFill>
                <a:latin typeface="Courier New" pitchFamily="49" charset="0"/>
              </a:rPr>
              <a:t>	</a:t>
            </a:r>
            <a:r>
              <a:rPr lang="en-US" sz="2000" i="1" dirty="0" smtClean="0">
                <a:solidFill>
                  <a:srgbClr val="000000"/>
                </a:solidFill>
                <a:latin typeface="Courier New" pitchFamily="49" charset="0"/>
              </a:rPr>
              <a:t>// a repetitive computation</a:t>
            </a:r>
          </a:p>
          <a:p>
            <a:pPr algn="l">
              <a:lnSpc>
                <a:spcPct val="89000"/>
              </a:lnSpc>
              <a:tabLst>
                <a:tab pos="723900" algn="l"/>
                <a:tab pos="1447800" algn="l"/>
                <a:tab pos="2171700" algn="l"/>
                <a:tab pos="2895600" algn="l"/>
                <a:tab pos="3619500" algn="l"/>
                <a:tab pos="4343400" algn="l"/>
                <a:tab pos="5067300" algn="l"/>
              </a:tabLst>
            </a:pPr>
            <a:r>
              <a:rPr lang="en-US" sz="2000" dirty="0" smtClean="0">
                <a:solidFill>
                  <a:srgbClr val="000000"/>
                </a:solidFill>
                <a:latin typeface="Courier New" pitchFamily="49" charset="0"/>
              </a:rPr>
              <a:t>	</a:t>
            </a:r>
            <a:r>
              <a:rPr lang="en-US" sz="2000" b="1" dirty="0" smtClean="0">
                <a:solidFill>
                  <a:srgbClr val="000000"/>
                </a:solidFill>
                <a:latin typeface="Courier New" pitchFamily="49" charset="0"/>
              </a:rPr>
              <a:t>a[i] = a[i] + 1;</a:t>
            </a:r>
          </a:p>
          <a:p>
            <a:pPr algn="l">
              <a:lnSpc>
                <a:spcPct val="89000"/>
              </a:lnSpc>
              <a:tabLst>
                <a:tab pos="723900" algn="l"/>
                <a:tab pos="1447800" algn="l"/>
                <a:tab pos="2171700" algn="l"/>
                <a:tab pos="2895600" algn="l"/>
                <a:tab pos="3619500" algn="l"/>
                <a:tab pos="4343400" algn="l"/>
                <a:tab pos="5067300" algn="l"/>
              </a:tabLst>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93188" name="Rectangle 3"/>
          <p:cNvSpPr>
            <a:spLocks noGrp="1" noChangeArrowheads="1"/>
          </p:cNvSpPr>
          <p:nvPr>
            <p:ph type="body" idx="1"/>
          </p:nvPr>
        </p:nvSpPr>
        <p:spPr>
          <a:xfrm>
            <a:off x="503238" y="1552575"/>
            <a:ext cx="9070975" cy="4899025"/>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100 iterations, 4 cores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4 possible computations at the same time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How to group computations ? Interleaving ? Per blocks ?</a:t>
            </a:r>
            <a:br>
              <a:rPr lang="en-US" noProof="0" dirty="0" smtClean="0"/>
            </a:br>
            <a:r>
              <a:rPr lang="en-US" noProof="0" dirty="0" smtClean="0"/>
              <a:t/>
            </a:r>
            <a:br>
              <a:rPr lang="en-US" noProof="0" dirty="0" smtClean="0"/>
            </a:br>
            <a:r>
              <a:rPr lang="en-US" noProof="0" dirty="0" smtClean="0"/>
              <a:t/>
            </a:r>
            <a:br>
              <a:rPr lang="en-US" noProof="0" dirty="0" smtClean="0"/>
            </a:b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a:t>
            </a:r>
            <a:r>
              <a:rPr lang="en-US" noProof="0" dirty="0" err="1" smtClean="0"/>
              <a:t>BlockCount</a:t>
            </a:r>
            <a:r>
              <a:rPr lang="en-US" noProof="0" dirty="0" smtClean="0"/>
              <a:t>  indication: block decomposition</a:t>
            </a:r>
          </a:p>
        </p:txBody>
      </p:sp>
      <p:sp>
        <p:nvSpPr>
          <p:cNvPr id="93189" name="Oval 4"/>
          <p:cNvSpPr>
            <a:spLocks noChangeArrowheads="1"/>
          </p:cNvSpPr>
          <p:nvPr/>
        </p:nvSpPr>
        <p:spPr bwMode="auto">
          <a:xfrm>
            <a:off x="3059112" y="5427662"/>
            <a:ext cx="2424112" cy="561975"/>
          </a:xfrm>
          <a:prstGeom prst="ellipse">
            <a:avLst/>
          </a:prstGeom>
          <a:noFill/>
          <a:ln w="36000">
            <a:solidFill>
              <a:srgbClr val="B80047"/>
            </a:solidFill>
            <a:round/>
            <a:headEnd/>
            <a:tailEnd/>
          </a:ln>
        </p:spPr>
        <p:txBody>
          <a:bodyPr wrap="none" anchor="ctr"/>
          <a:lstStyle/>
          <a:p>
            <a:endParaRPr lang="en-US"/>
          </a:p>
        </p:txBody>
      </p:sp>
      <p:sp>
        <p:nvSpPr>
          <p:cNvPr id="93190" name="AutoShape 5"/>
          <p:cNvSpPr>
            <a:spLocks noChangeArrowheads="1"/>
          </p:cNvSpPr>
          <p:nvPr/>
        </p:nvSpPr>
        <p:spPr bwMode="auto">
          <a:xfrm>
            <a:off x="1027113" y="3240088"/>
            <a:ext cx="3579812" cy="179387"/>
          </a:xfrm>
          <a:prstGeom prst="roundRect">
            <a:avLst>
              <a:gd name="adj" fmla="val 889"/>
            </a:avLst>
          </a:prstGeom>
          <a:solidFill>
            <a:srgbClr val="99CCFF"/>
          </a:solidFill>
          <a:ln w="9525">
            <a:solidFill>
              <a:srgbClr val="000000"/>
            </a:solidFill>
            <a:round/>
            <a:headEnd/>
            <a:tailEnd/>
          </a:ln>
        </p:spPr>
        <p:txBody>
          <a:bodyPr wrap="none" anchor="ctr"/>
          <a:lstStyle/>
          <a:p>
            <a:endParaRPr lang="en-US"/>
          </a:p>
        </p:txBody>
      </p:sp>
      <p:sp>
        <p:nvSpPr>
          <p:cNvPr id="93191" name="AutoShape 6"/>
          <p:cNvSpPr>
            <a:spLocks noChangeArrowheads="1"/>
          </p:cNvSpPr>
          <p:nvPr/>
        </p:nvSpPr>
        <p:spPr bwMode="auto">
          <a:xfrm>
            <a:off x="5400675" y="3240088"/>
            <a:ext cx="3600450" cy="179387"/>
          </a:xfrm>
          <a:prstGeom prst="roundRect">
            <a:avLst>
              <a:gd name="adj" fmla="val 889"/>
            </a:avLst>
          </a:prstGeom>
          <a:solidFill>
            <a:srgbClr val="99CCFF"/>
          </a:solidFill>
          <a:ln w="9525">
            <a:solidFill>
              <a:srgbClr val="000000"/>
            </a:solidFill>
            <a:round/>
            <a:headEnd/>
            <a:tailEnd/>
          </a:ln>
        </p:spPr>
        <p:txBody>
          <a:bodyPr wrap="none" anchor="ctr"/>
          <a:lstStyle/>
          <a:p>
            <a:endParaRPr lang="en-US"/>
          </a:p>
        </p:txBody>
      </p:sp>
      <p:sp>
        <p:nvSpPr>
          <p:cNvPr id="93192" name="AutoShape 7"/>
          <p:cNvSpPr>
            <a:spLocks noChangeArrowheads="1"/>
          </p:cNvSpPr>
          <p:nvPr/>
        </p:nvSpPr>
        <p:spPr bwMode="auto">
          <a:xfrm>
            <a:off x="1187450" y="3240088"/>
            <a:ext cx="179388" cy="179387"/>
          </a:xfrm>
          <a:prstGeom prst="roundRect">
            <a:avLst>
              <a:gd name="adj" fmla="val 889"/>
            </a:avLst>
          </a:prstGeom>
          <a:solidFill>
            <a:srgbClr val="DC2300"/>
          </a:solidFill>
          <a:ln w="9525">
            <a:solidFill>
              <a:srgbClr val="000000"/>
            </a:solidFill>
            <a:round/>
            <a:headEnd/>
            <a:tailEnd/>
          </a:ln>
        </p:spPr>
        <p:txBody>
          <a:bodyPr wrap="none" anchor="ctr"/>
          <a:lstStyle/>
          <a:p>
            <a:endParaRPr lang="en-US"/>
          </a:p>
        </p:txBody>
      </p:sp>
      <p:sp>
        <p:nvSpPr>
          <p:cNvPr id="93193" name="AutoShape 8"/>
          <p:cNvSpPr>
            <a:spLocks noChangeArrowheads="1"/>
          </p:cNvSpPr>
          <p:nvPr/>
        </p:nvSpPr>
        <p:spPr bwMode="auto">
          <a:xfrm>
            <a:off x="1368425" y="3240088"/>
            <a:ext cx="179388" cy="179387"/>
          </a:xfrm>
          <a:prstGeom prst="roundRect">
            <a:avLst>
              <a:gd name="adj" fmla="val 889"/>
            </a:avLst>
          </a:prstGeom>
          <a:solidFill>
            <a:srgbClr val="FFFFCC"/>
          </a:solidFill>
          <a:ln w="9525">
            <a:solidFill>
              <a:srgbClr val="000000"/>
            </a:solidFill>
            <a:round/>
            <a:headEnd/>
            <a:tailEnd/>
          </a:ln>
        </p:spPr>
        <p:txBody>
          <a:bodyPr wrap="none" anchor="ctr"/>
          <a:lstStyle/>
          <a:p>
            <a:endParaRPr lang="en-US"/>
          </a:p>
        </p:txBody>
      </p:sp>
      <p:sp>
        <p:nvSpPr>
          <p:cNvPr id="93194" name="AutoShape 9"/>
          <p:cNvSpPr>
            <a:spLocks noChangeArrowheads="1"/>
          </p:cNvSpPr>
          <p:nvPr/>
        </p:nvSpPr>
        <p:spPr bwMode="auto">
          <a:xfrm>
            <a:off x="1547813" y="3240088"/>
            <a:ext cx="179387" cy="179387"/>
          </a:xfrm>
          <a:prstGeom prst="roundRect">
            <a:avLst>
              <a:gd name="adj" fmla="val 889"/>
            </a:avLst>
          </a:prstGeom>
          <a:solidFill>
            <a:srgbClr val="008000"/>
          </a:solidFill>
          <a:ln w="9525">
            <a:solidFill>
              <a:srgbClr val="000000"/>
            </a:solidFill>
            <a:round/>
            <a:headEnd/>
            <a:tailEnd/>
          </a:ln>
        </p:spPr>
        <p:txBody>
          <a:bodyPr wrap="none" anchor="ctr"/>
          <a:lstStyle/>
          <a:p>
            <a:endParaRPr lang="en-US"/>
          </a:p>
        </p:txBody>
      </p:sp>
      <p:sp>
        <p:nvSpPr>
          <p:cNvPr id="93195" name="AutoShape 10"/>
          <p:cNvSpPr>
            <a:spLocks noChangeArrowheads="1"/>
          </p:cNvSpPr>
          <p:nvPr/>
        </p:nvSpPr>
        <p:spPr bwMode="auto">
          <a:xfrm>
            <a:off x="1908175" y="3240088"/>
            <a:ext cx="179388" cy="179387"/>
          </a:xfrm>
          <a:prstGeom prst="roundRect">
            <a:avLst>
              <a:gd name="adj" fmla="val 889"/>
            </a:avLst>
          </a:prstGeom>
          <a:solidFill>
            <a:srgbClr val="DC2300"/>
          </a:solidFill>
          <a:ln w="9525">
            <a:solidFill>
              <a:srgbClr val="000000"/>
            </a:solidFill>
            <a:round/>
            <a:headEnd/>
            <a:tailEnd/>
          </a:ln>
        </p:spPr>
        <p:txBody>
          <a:bodyPr wrap="none" anchor="ctr"/>
          <a:lstStyle/>
          <a:p>
            <a:endParaRPr lang="en-US"/>
          </a:p>
        </p:txBody>
      </p:sp>
      <p:sp>
        <p:nvSpPr>
          <p:cNvPr id="93196" name="AutoShape 11"/>
          <p:cNvSpPr>
            <a:spLocks noChangeArrowheads="1"/>
          </p:cNvSpPr>
          <p:nvPr/>
        </p:nvSpPr>
        <p:spPr bwMode="auto">
          <a:xfrm>
            <a:off x="2087563" y="3240088"/>
            <a:ext cx="179387" cy="179387"/>
          </a:xfrm>
          <a:prstGeom prst="roundRect">
            <a:avLst>
              <a:gd name="adj" fmla="val 889"/>
            </a:avLst>
          </a:prstGeom>
          <a:solidFill>
            <a:srgbClr val="FFFFCC"/>
          </a:solidFill>
          <a:ln w="9525">
            <a:solidFill>
              <a:srgbClr val="000000"/>
            </a:solidFill>
            <a:round/>
            <a:headEnd/>
            <a:tailEnd/>
          </a:ln>
        </p:spPr>
        <p:txBody>
          <a:bodyPr wrap="none" anchor="ctr"/>
          <a:lstStyle/>
          <a:p>
            <a:endParaRPr lang="en-US"/>
          </a:p>
        </p:txBody>
      </p:sp>
      <p:sp>
        <p:nvSpPr>
          <p:cNvPr id="93197" name="AutoShape 12"/>
          <p:cNvSpPr>
            <a:spLocks noChangeArrowheads="1"/>
          </p:cNvSpPr>
          <p:nvPr/>
        </p:nvSpPr>
        <p:spPr bwMode="auto">
          <a:xfrm>
            <a:off x="2268538" y="3240088"/>
            <a:ext cx="179387" cy="179387"/>
          </a:xfrm>
          <a:prstGeom prst="roundRect">
            <a:avLst>
              <a:gd name="adj" fmla="val 889"/>
            </a:avLst>
          </a:prstGeom>
          <a:solidFill>
            <a:srgbClr val="008000"/>
          </a:solidFill>
          <a:ln w="9525">
            <a:solidFill>
              <a:srgbClr val="000000"/>
            </a:solidFill>
            <a:round/>
            <a:headEnd/>
            <a:tailEnd/>
          </a:ln>
        </p:spPr>
        <p:txBody>
          <a:bodyPr wrap="none" anchor="ctr"/>
          <a:lstStyle/>
          <a:p>
            <a:endParaRPr lang="en-US"/>
          </a:p>
        </p:txBody>
      </p:sp>
      <p:sp>
        <p:nvSpPr>
          <p:cNvPr id="93198" name="AutoShape 13"/>
          <p:cNvSpPr>
            <a:spLocks noChangeArrowheads="1"/>
          </p:cNvSpPr>
          <p:nvPr/>
        </p:nvSpPr>
        <p:spPr bwMode="auto">
          <a:xfrm>
            <a:off x="2627313" y="3240088"/>
            <a:ext cx="179387" cy="179387"/>
          </a:xfrm>
          <a:prstGeom prst="roundRect">
            <a:avLst>
              <a:gd name="adj" fmla="val 889"/>
            </a:avLst>
          </a:prstGeom>
          <a:solidFill>
            <a:srgbClr val="DC2300"/>
          </a:solidFill>
          <a:ln w="9525">
            <a:solidFill>
              <a:srgbClr val="000000"/>
            </a:solidFill>
            <a:round/>
            <a:headEnd/>
            <a:tailEnd/>
          </a:ln>
        </p:spPr>
        <p:txBody>
          <a:bodyPr wrap="none" anchor="ctr"/>
          <a:lstStyle/>
          <a:p>
            <a:endParaRPr lang="en-US"/>
          </a:p>
        </p:txBody>
      </p:sp>
      <p:sp>
        <p:nvSpPr>
          <p:cNvPr id="93199" name="AutoShape 14"/>
          <p:cNvSpPr>
            <a:spLocks noChangeArrowheads="1"/>
          </p:cNvSpPr>
          <p:nvPr/>
        </p:nvSpPr>
        <p:spPr bwMode="auto">
          <a:xfrm>
            <a:off x="2808288" y="3240088"/>
            <a:ext cx="179387" cy="179387"/>
          </a:xfrm>
          <a:prstGeom prst="roundRect">
            <a:avLst>
              <a:gd name="adj" fmla="val 889"/>
            </a:avLst>
          </a:prstGeom>
          <a:solidFill>
            <a:srgbClr val="FFFFCC"/>
          </a:solidFill>
          <a:ln w="9525">
            <a:solidFill>
              <a:srgbClr val="000000"/>
            </a:solidFill>
            <a:round/>
            <a:headEnd/>
            <a:tailEnd/>
          </a:ln>
        </p:spPr>
        <p:txBody>
          <a:bodyPr wrap="none" anchor="ctr"/>
          <a:lstStyle/>
          <a:p>
            <a:endParaRPr lang="en-US"/>
          </a:p>
        </p:txBody>
      </p:sp>
      <p:sp>
        <p:nvSpPr>
          <p:cNvPr id="93200" name="AutoShape 15"/>
          <p:cNvSpPr>
            <a:spLocks noChangeArrowheads="1"/>
          </p:cNvSpPr>
          <p:nvPr/>
        </p:nvSpPr>
        <p:spPr bwMode="auto">
          <a:xfrm>
            <a:off x="2987675" y="3240088"/>
            <a:ext cx="179388" cy="179387"/>
          </a:xfrm>
          <a:prstGeom prst="roundRect">
            <a:avLst>
              <a:gd name="adj" fmla="val 889"/>
            </a:avLst>
          </a:prstGeom>
          <a:solidFill>
            <a:srgbClr val="008000"/>
          </a:solidFill>
          <a:ln w="9525">
            <a:solidFill>
              <a:srgbClr val="000000"/>
            </a:solidFill>
            <a:round/>
            <a:headEnd/>
            <a:tailEnd/>
          </a:ln>
        </p:spPr>
        <p:txBody>
          <a:bodyPr wrap="none" anchor="ctr"/>
          <a:lstStyle/>
          <a:p>
            <a:endParaRPr lang="en-US"/>
          </a:p>
        </p:txBody>
      </p:sp>
      <p:sp>
        <p:nvSpPr>
          <p:cNvPr id="93201" name="AutoShape 16"/>
          <p:cNvSpPr>
            <a:spLocks noChangeArrowheads="1"/>
          </p:cNvSpPr>
          <p:nvPr/>
        </p:nvSpPr>
        <p:spPr bwMode="auto">
          <a:xfrm>
            <a:off x="3348038" y="3240088"/>
            <a:ext cx="179387" cy="179387"/>
          </a:xfrm>
          <a:prstGeom prst="roundRect">
            <a:avLst>
              <a:gd name="adj" fmla="val 889"/>
            </a:avLst>
          </a:prstGeom>
          <a:solidFill>
            <a:srgbClr val="DC2300"/>
          </a:solidFill>
          <a:ln w="9525">
            <a:solidFill>
              <a:srgbClr val="000000"/>
            </a:solidFill>
            <a:round/>
            <a:headEnd/>
            <a:tailEnd/>
          </a:ln>
        </p:spPr>
        <p:txBody>
          <a:bodyPr wrap="none" anchor="ctr"/>
          <a:lstStyle/>
          <a:p>
            <a:endParaRPr lang="en-US"/>
          </a:p>
        </p:txBody>
      </p:sp>
      <p:sp>
        <p:nvSpPr>
          <p:cNvPr id="93202" name="AutoShape 17"/>
          <p:cNvSpPr>
            <a:spLocks noChangeArrowheads="1"/>
          </p:cNvSpPr>
          <p:nvPr/>
        </p:nvSpPr>
        <p:spPr bwMode="auto">
          <a:xfrm>
            <a:off x="3527425" y="3240088"/>
            <a:ext cx="179388" cy="179387"/>
          </a:xfrm>
          <a:prstGeom prst="roundRect">
            <a:avLst>
              <a:gd name="adj" fmla="val 889"/>
            </a:avLst>
          </a:prstGeom>
          <a:solidFill>
            <a:srgbClr val="FFFFCC"/>
          </a:solidFill>
          <a:ln w="9525">
            <a:solidFill>
              <a:srgbClr val="000000"/>
            </a:solidFill>
            <a:round/>
            <a:headEnd/>
            <a:tailEnd/>
          </a:ln>
        </p:spPr>
        <p:txBody>
          <a:bodyPr wrap="none" anchor="ctr"/>
          <a:lstStyle/>
          <a:p>
            <a:endParaRPr lang="en-US"/>
          </a:p>
        </p:txBody>
      </p:sp>
      <p:sp>
        <p:nvSpPr>
          <p:cNvPr id="93203" name="AutoShape 18"/>
          <p:cNvSpPr>
            <a:spLocks noChangeArrowheads="1"/>
          </p:cNvSpPr>
          <p:nvPr/>
        </p:nvSpPr>
        <p:spPr bwMode="auto">
          <a:xfrm>
            <a:off x="3708400" y="3240088"/>
            <a:ext cx="179388" cy="179387"/>
          </a:xfrm>
          <a:prstGeom prst="roundRect">
            <a:avLst>
              <a:gd name="adj" fmla="val 889"/>
            </a:avLst>
          </a:prstGeom>
          <a:solidFill>
            <a:srgbClr val="008000"/>
          </a:solidFill>
          <a:ln w="9525">
            <a:solidFill>
              <a:srgbClr val="000000"/>
            </a:solidFill>
            <a:round/>
            <a:headEnd/>
            <a:tailEnd/>
          </a:ln>
        </p:spPr>
        <p:txBody>
          <a:bodyPr wrap="none" anchor="ctr"/>
          <a:lstStyle/>
          <a:p>
            <a:endParaRPr lang="en-US"/>
          </a:p>
        </p:txBody>
      </p:sp>
      <p:sp>
        <p:nvSpPr>
          <p:cNvPr id="93204" name="AutoShape 19"/>
          <p:cNvSpPr>
            <a:spLocks noChangeArrowheads="1"/>
          </p:cNvSpPr>
          <p:nvPr/>
        </p:nvSpPr>
        <p:spPr bwMode="auto">
          <a:xfrm>
            <a:off x="4068763" y="3240088"/>
            <a:ext cx="179387" cy="179387"/>
          </a:xfrm>
          <a:prstGeom prst="roundRect">
            <a:avLst>
              <a:gd name="adj" fmla="val 889"/>
            </a:avLst>
          </a:prstGeom>
          <a:solidFill>
            <a:srgbClr val="DC2300"/>
          </a:solidFill>
          <a:ln w="9525">
            <a:solidFill>
              <a:srgbClr val="000000"/>
            </a:solidFill>
            <a:round/>
            <a:headEnd/>
            <a:tailEnd/>
          </a:ln>
        </p:spPr>
        <p:txBody>
          <a:bodyPr wrap="none" anchor="ctr"/>
          <a:lstStyle/>
          <a:p>
            <a:endParaRPr lang="en-US"/>
          </a:p>
        </p:txBody>
      </p:sp>
      <p:sp>
        <p:nvSpPr>
          <p:cNvPr id="93205" name="AutoShape 20"/>
          <p:cNvSpPr>
            <a:spLocks noChangeArrowheads="1"/>
          </p:cNvSpPr>
          <p:nvPr/>
        </p:nvSpPr>
        <p:spPr bwMode="auto">
          <a:xfrm>
            <a:off x="4248150" y="3240088"/>
            <a:ext cx="179388" cy="179387"/>
          </a:xfrm>
          <a:prstGeom prst="roundRect">
            <a:avLst>
              <a:gd name="adj" fmla="val 889"/>
            </a:avLst>
          </a:prstGeom>
          <a:solidFill>
            <a:srgbClr val="FFFFCC"/>
          </a:solidFill>
          <a:ln w="9525">
            <a:solidFill>
              <a:srgbClr val="000000"/>
            </a:solidFill>
            <a:round/>
            <a:headEnd/>
            <a:tailEnd/>
          </a:ln>
        </p:spPr>
        <p:txBody>
          <a:bodyPr wrap="none" anchor="ctr"/>
          <a:lstStyle/>
          <a:p>
            <a:endParaRPr lang="en-US"/>
          </a:p>
        </p:txBody>
      </p:sp>
      <p:sp>
        <p:nvSpPr>
          <p:cNvPr id="93206" name="AutoShape 21"/>
          <p:cNvSpPr>
            <a:spLocks noChangeArrowheads="1"/>
          </p:cNvSpPr>
          <p:nvPr/>
        </p:nvSpPr>
        <p:spPr bwMode="auto">
          <a:xfrm>
            <a:off x="4427538" y="3240088"/>
            <a:ext cx="179387" cy="179387"/>
          </a:xfrm>
          <a:prstGeom prst="roundRect">
            <a:avLst>
              <a:gd name="adj" fmla="val 889"/>
            </a:avLst>
          </a:prstGeom>
          <a:solidFill>
            <a:srgbClr val="008000"/>
          </a:solidFill>
          <a:ln w="9525">
            <a:solidFill>
              <a:srgbClr val="000000"/>
            </a:solidFill>
            <a:round/>
            <a:headEnd/>
            <a:tailEnd/>
          </a:ln>
        </p:spPr>
        <p:txBody>
          <a:bodyPr wrap="none" anchor="ctr"/>
          <a:lstStyle/>
          <a:p>
            <a:endParaRPr lang="en-US"/>
          </a:p>
        </p:txBody>
      </p:sp>
      <p:sp>
        <p:nvSpPr>
          <p:cNvPr id="93207" name="AutoShape 22"/>
          <p:cNvSpPr>
            <a:spLocks noChangeArrowheads="1"/>
          </p:cNvSpPr>
          <p:nvPr/>
        </p:nvSpPr>
        <p:spPr bwMode="auto">
          <a:xfrm>
            <a:off x="6300788" y="3240088"/>
            <a:ext cx="900112" cy="179387"/>
          </a:xfrm>
          <a:prstGeom prst="roundRect">
            <a:avLst>
              <a:gd name="adj" fmla="val 889"/>
            </a:avLst>
          </a:prstGeom>
          <a:solidFill>
            <a:srgbClr val="DC2300"/>
          </a:solidFill>
          <a:ln w="9525">
            <a:solidFill>
              <a:srgbClr val="000000"/>
            </a:solidFill>
            <a:round/>
            <a:headEnd/>
            <a:tailEnd/>
          </a:ln>
        </p:spPr>
        <p:txBody>
          <a:bodyPr wrap="none" anchor="ctr"/>
          <a:lstStyle/>
          <a:p>
            <a:endParaRPr lang="en-US"/>
          </a:p>
        </p:txBody>
      </p:sp>
      <p:sp>
        <p:nvSpPr>
          <p:cNvPr id="93208" name="AutoShape 23"/>
          <p:cNvSpPr>
            <a:spLocks noChangeArrowheads="1"/>
          </p:cNvSpPr>
          <p:nvPr/>
        </p:nvSpPr>
        <p:spPr bwMode="auto">
          <a:xfrm>
            <a:off x="7199313" y="3240088"/>
            <a:ext cx="900112" cy="179387"/>
          </a:xfrm>
          <a:prstGeom prst="roundRect">
            <a:avLst>
              <a:gd name="adj" fmla="val 889"/>
            </a:avLst>
          </a:prstGeom>
          <a:solidFill>
            <a:srgbClr val="FFFFCC"/>
          </a:solidFill>
          <a:ln w="9525">
            <a:solidFill>
              <a:srgbClr val="000000"/>
            </a:solidFill>
            <a:round/>
            <a:headEnd/>
            <a:tailEnd/>
          </a:ln>
        </p:spPr>
        <p:txBody>
          <a:bodyPr wrap="none" anchor="ctr"/>
          <a:lstStyle/>
          <a:p>
            <a:endParaRPr lang="en-US"/>
          </a:p>
        </p:txBody>
      </p:sp>
      <p:sp>
        <p:nvSpPr>
          <p:cNvPr id="93209" name="AutoShape 24"/>
          <p:cNvSpPr>
            <a:spLocks noChangeArrowheads="1"/>
          </p:cNvSpPr>
          <p:nvPr/>
        </p:nvSpPr>
        <p:spPr bwMode="auto">
          <a:xfrm>
            <a:off x="8099425" y="3240088"/>
            <a:ext cx="900113" cy="179387"/>
          </a:xfrm>
          <a:prstGeom prst="roundRect">
            <a:avLst>
              <a:gd name="adj" fmla="val 889"/>
            </a:avLst>
          </a:prstGeom>
          <a:solidFill>
            <a:srgbClr val="008000"/>
          </a:solidFill>
          <a:ln w="9525">
            <a:solidFill>
              <a:srgbClr val="000000"/>
            </a:solidFill>
            <a:round/>
            <a:headEnd/>
            <a:tailEnd/>
          </a:ln>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1"/>
          <p:cNvSpPr>
            <a:spLocks noGrp="1" noChangeArrowheads="1"/>
          </p:cNvSpPr>
          <p:nvPr>
            <p:ph type="title"/>
          </p:nvPr>
        </p:nvSpPr>
        <p:spPr>
          <a:xfrm>
            <a:off x="360363" y="93663"/>
            <a:ext cx="9359900" cy="1171575"/>
          </a:xfrm>
        </p:spPr>
        <p:txBody>
          <a:bodyPr tIns="35280"/>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noProof="0" dirty="0" smtClean="0"/>
              <a:t>Performance: possible gains</a:t>
            </a:r>
          </a:p>
        </p:txBody>
      </p:sp>
      <p:sp>
        <p:nvSpPr>
          <p:cNvPr id="94211" name="Rectangle 2"/>
          <p:cNvSpPr>
            <a:spLocks noGrp="1" noChangeArrowheads="1"/>
          </p:cNvSpPr>
          <p:nvPr>
            <p:ph type="body" idx="1"/>
          </p:nvPr>
        </p:nvSpPr>
        <p:spPr>
          <a:xfrm>
            <a:off x="269875" y="1552575"/>
            <a:ext cx="9539288" cy="5721350"/>
          </a:xfrm>
        </p:spPr>
        <p:txBody>
          <a:bodyPr/>
          <a:lstStyle/>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Coding style: multiple orders of magnitude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Choice of the parallelization</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Number of active parallel branches actives at each instant</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Distribution of computations across parallel branches</a:t>
            </a:r>
            <a:endParaRPr lang="en-US" noProof="0" dirty="0" smtClean="0"/>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Lifetime of the branches compared to the </a:t>
            </a:r>
            <a:r>
              <a:rPr lang="en-US" dirty="0" smtClean="0"/>
              <a:t>training time of the JVM</a:t>
            </a:r>
            <a:endParaRPr lang="en-US" noProof="0" dirty="0" smtClean="0"/>
          </a:p>
          <a:p>
            <a:pPr marL="431800" indent="-323850" eaLnBrk="1">
              <a:buClr>
                <a:srgbClr val="B80047"/>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Choice and proper usage of the JVM : </a:t>
            </a:r>
            <a:r>
              <a:rPr lang="en-US" dirty="0" smtClean="0"/>
              <a:t>from</a:t>
            </a:r>
            <a:r>
              <a:rPr lang="en-US" noProof="0" dirty="0" smtClean="0"/>
              <a:t> 30% to 10x and more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dirty="0" smtClean="0"/>
              <a:t>Configuration</a:t>
            </a:r>
            <a:r>
              <a:rPr lang="en-US" noProof="0" dirty="0" smtClean="0"/>
              <a:t>: client/server, parameters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JVM training – if given enough time</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Subtle differences depending on the applications</a:t>
            </a:r>
          </a:p>
          <a:p>
            <a:pPr marL="971550" lvl="1" indent="-287338" eaLnBrk="1">
              <a:buClr>
                <a:srgbClr val="B80047"/>
              </a:buClr>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noProof="0" dirty="0" smtClean="0"/>
              <a:t>Recipe: experiment with multiple JVM</a:t>
            </a:r>
          </a:p>
          <a:p>
            <a:pPr marL="971550" lvl="1" indent="-287338" eaLnBrk="1">
              <a:buClr>
                <a:srgbClr val="B80047"/>
              </a:buClr>
              <a:buSzPct val="75000"/>
              <a:buFont typeface="Symbol"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noProof="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Ateji presentation EN_US v0.3</Template>
  <TotalTime>14019</TotalTime>
  <Words>13794</Words>
  <Application>Microsoft Office PowerPoint</Application>
  <PresentationFormat>Custom</PresentationFormat>
  <Paragraphs>1945</Paragraphs>
  <Slides>104</Slides>
  <Notes>102</Notes>
  <HiddenSlides>3</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Office Theme</vt:lpstr>
      <vt:lpstr>Ateji PX for Java: A Hands-On Introduction</vt:lpstr>
      <vt:lpstr>Course Agenda (day 1)</vt:lpstr>
      <vt:lpstr>Course Agenda (day 2)</vt:lpstr>
      <vt:lpstr>Introductions</vt:lpstr>
      <vt:lpstr>Course Objectives</vt:lpstr>
      <vt:lpstr>Why parallelism?</vt:lpstr>
      <vt:lpstr>Where is parallelism?</vt:lpstr>
      <vt:lpstr>A constant progression</vt:lpstr>
      <vt:lpstr>Challenge: unlocking the potential of multicore systems</vt:lpstr>
      <vt:lpstr>The 3 Challenges of Parallelism</vt:lpstr>
      <vt:lpstr>Isn’t Parallel Programming Hard?</vt:lpstr>
      <vt:lpstr>Installing the Environment</vt:lpstr>
      <vt:lpstr>Installing Eclipse (3.4 to 3.7)</vt:lpstr>
      <vt:lpstr>Installing Ateji PX</vt:lpstr>
      <vt:lpstr>Installing Ateji PX (2)</vt:lpstr>
      <vt:lpstr>Installing Ateji PX (3)</vt:lpstr>
      <vt:lpstr>Installing Ateji PX (4)</vt:lpstr>
      <vt:lpstr>First Steps with Ateji PX (1)</vt:lpstr>
      <vt:lpstr>First Steps with Ateji PX (2)</vt:lpstr>
      <vt:lpstr>First Steps with Ateji PX (3)</vt:lpstr>
      <vt:lpstr>Parallelism in Ateji PX: Parallel Branches and Loops</vt:lpstr>
      <vt:lpstr>First Experience with Parallelism</vt:lpstr>
      <vt:lpstr>Multiple Parallel Activities</vt:lpstr>
      <vt:lpstr>How Does It Work?</vt:lpstr>
      <vt:lpstr>A Graphical View of “Hello World”</vt:lpstr>
      <vt:lpstr>Parallel Branches and Java Keywords</vt:lpstr>
      <vt:lpstr>Exercise : sequence vs. parallelism</vt:lpstr>
      <vt:lpstr>Graphical view of the New “Hello World”</vt:lpstr>
      <vt:lpstr>Exercise: adding more parallelism</vt:lpstr>
      <vt:lpstr>Hello Parallel World: How it Works</vt:lpstr>
      <vt:lpstr>“For” Loops in Java</vt:lpstr>
      <vt:lpstr>“For” Loops in Ateji PX</vt:lpstr>
      <vt:lpstr>When loop iterations are independent from each other…</vt:lpstr>
      <vt:lpstr>for||  ̶  Looking under the hood</vt:lpstr>
      <vt:lpstr>Example: matrix multiplication</vt:lpstr>
      <vt:lpstr>Example : matrix multiplication (2)</vt:lpstr>
      <vt:lpstr>Exercise: parallelization choices for matrix multiplication</vt:lpstr>
      <vt:lpstr>Parallelism in Ateji PX: communication and synchronization</vt:lpstr>
      <vt:lpstr>Managing interactions between parallel branches</vt:lpstr>
      <vt:lpstr>Explicit communication: Exchange what?</vt:lpstr>
      <vt:lpstr>Basic building blocks: channels, send and receive</vt:lpstr>
      <vt:lpstr>Communication with rendezvous</vt:lpstr>
      <vt:lpstr>Multiple rendezvous: a non-deterministic choice</vt:lpstr>
      <vt:lpstr>Synchronous communication in Ateji PX</vt:lpstr>
      <vt:lpstr>Asynchronous communication: decoupling of sender and receiver</vt:lpstr>
      <vt:lpstr>Asynchronous communication in Ateji PX</vt:lpstr>
      <vt:lpstr>Exercise: Synchronization through rendezvous with signals</vt:lpstr>
      <vt:lpstr>“Hello World” with signals</vt:lpstr>
      <vt:lpstr>Exercise: synchronous channel</vt:lpstr>
      <vt:lpstr>“Hello World” with synchronous channel</vt:lpstr>
      <vt:lpstr>Exercise: asynchronous channels</vt:lpstr>
      <vt:lpstr>Exercise: asynchronous channels</vt:lpstr>
      <vt:lpstr>Hello World with asynchronous channels -- one of the possible scenarios</vt:lpstr>
      <vt:lpstr>Parallelism in Ateji PX: Sets and Reductions</vt:lpstr>
      <vt:lpstr>Programming with Sets: Reductions</vt:lpstr>
      <vt:lpstr>The set of all “i” such that...</vt:lpstr>
      <vt:lpstr>Notation for arithmetic reductions</vt:lpstr>
      <vt:lpstr>Monoids available in Ateji PX</vt:lpstr>
      <vt:lpstr>Application of arithmetic reductions</vt:lpstr>
      <vt:lpstr>Application of arithmetic reductions</vt:lpstr>
      <vt:lpstr>Exercises: reductions</vt:lpstr>
      <vt:lpstr>Parallelism in Ateji PX : dynamic behaviors</vt:lpstr>
      <vt:lpstr>Unexpected events ...</vt:lpstr>
      <vt:lpstr>Speculation: the fastest wins</vt:lpstr>
      <vt:lpstr>Exercise : sort algorithms</vt:lpstr>
      <vt:lpstr>Selection and timeouts</vt:lpstr>
      <vt:lpstr>select: choose among expected events</vt:lpstr>
      <vt:lpstr>Dynamic Parallelism</vt:lpstr>
      <vt:lpstr>On-demand parallel branches</vt:lpstr>
      <vt:lpstr>On-demand parallel branches</vt:lpstr>
      <vt:lpstr>Porting applications</vt:lpstr>
      <vt:lpstr>Porting application with Ateji PX: before coding ...</vt:lpstr>
      <vt:lpstr>Loops (1)</vt:lpstr>
      <vt:lpstr>Loops (2)</vt:lpstr>
      <vt:lpstr>Reductions</vt:lpstr>
      <vt:lpstr>Speculation</vt:lpstr>
      <vt:lpstr>Parallelization: pitfalls and solutions …</vt:lpstr>
      <vt:lpstr>Common pitfalls</vt:lpstr>
      <vt:lpstr>Managing dependencies</vt:lpstr>
      <vt:lpstr>Competitions (race conditions)</vt:lpstr>
      <vt:lpstr>Competition : exercises</vt:lpstr>
      <vt:lpstr>Propagating local changes: 'volatile‘ keyword</vt:lpstr>
      <vt:lpstr>Exercise: volatile keyword</vt:lpstr>
      <vt:lpstr>Atomicity and atomic classes</vt:lpstr>
      <vt:lpstr>Exercise: atomic classes</vt:lpstr>
      <vt:lpstr>Coordinating access to objects</vt:lpstr>
      <vt:lpstr>Exclusive access to objects : synchronized methods</vt:lpstr>
      <vt:lpstr>Exclusive access to objects : other mechanisms</vt:lpstr>
      <vt:lpstr>Synchronized method: exercise</vt:lpstr>
      <vt:lpstr>Debugging Ateji PX applications</vt:lpstr>
      <vt:lpstr>Debugging: use sequence point</vt:lpstr>
      <vt:lpstr>Debugging: how to monitor the global behavior ?</vt:lpstr>
      <vt:lpstr>Observers: exercise</vt:lpstr>
      <vt:lpstr>Observers: exercise (2)</vt:lpstr>
      <vt:lpstr>Performance optimization</vt:lpstr>
      <vt:lpstr>Performance optimization</vt:lpstr>
      <vt:lpstr>Performance optimization: basic rules</vt:lpstr>
      <vt:lpstr>Optimization of parallel loops</vt:lpstr>
      <vt:lpstr>Performance: possible gains</vt:lpstr>
      <vt:lpstr>Performance: reference numbers</vt:lpstr>
      <vt:lpstr>Your own projects with Ateji PX : how to do it ? (interactive session)</vt:lpstr>
      <vt:lpstr>This training session nears its end ...  Your opinion matters !</vt:lpstr>
      <vt:lpstr>Debugging: shared variables</vt:lpstr>
      <vt:lpstr>Ateji PX on GPUs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Ateji presentation EN_US v0.3</dc:title>
  <dc:creator>Zbigniew Chamski</dc:creator>
  <cp:lastModifiedBy>Philippe</cp:lastModifiedBy>
  <cp:revision>433</cp:revision>
  <cp:lastPrinted>1601-01-01T00:00:00Z</cp:lastPrinted>
  <dcterms:created xsi:type="dcterms:W3CDTF">2010-06-08T11:12:17Z</dcterms:created>
  <dcterms:modified xsi:type="dcterms:W3CDTF">2011-07-04T10:17:02Z</dcterms:modified>
</cp:coreProperties>
</file>