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eae2d33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eae2d33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eae2d33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eae2d33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eae2d33e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eae2d33e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eae2d33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eae2d33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eae2d33e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eae2d33e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eae2d33e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eae2d33e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eae2d33e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eae2d33e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eae2d33e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eae2d33e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4eae2d33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4eae2d33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044e406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044e406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044e40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044e40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f9a614d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f9a614d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eae2d33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eae2d33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6e878f1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6e878f1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eae2d33e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eae2d33e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044e406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044e406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FC982"/>
            </a:gs>
            <a:gs pos="100000">
              <a:srgbClr val="F58F09"/>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99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1168625" y="1807800"/>
            <a:ext cx="6816000" cy="1151400"/>
          </a:xfrm>
          <a:prstGeom prst="rect">
            <a:avLst/>
          </a:prstGeom>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3080">
                <a:latin typeface="Georgia"/>
                <a:ea typeface="Georgia"/>
                <a:cs typeface="Georgia"/>
                <a:sym typeface="Georgia"/>
              </a:rPr>
              <a:t>Data </a:t>
            </a:r>
            <a:r>
              <a:rPr b="1" lang="en" sz="3080">
                <a:latin typeface="Georgia"/>
                <a:ea typeface="Georgia"/>
                <a:cs typeface="Georgia"/>
                <a:sym typeface="Georgia"/>
              </a:rPr>
              <a:t>Analysis Final Project:</a:t>
            </a:r>
            <a:endParaRPr b="1" sz="3080">
              <a:latin typeface="Georgia"/>
              <a:ea typeface="Georgia"/>
              <a:cs typeface="Georgia"/>
              <a:sym typeface="Georgia"/>
            </a:endParaRPr>
          </a:p>
          <a:p>
            <a:pPr indent="0" lvl="0" marL="0" rtl="0" algn="ctr">
              <a:spcBef>
                <a:spcPts val="0"/>
              </a:spcBef>
              <a:spcAft>
                <a:spcPts val="0"/>
              </a:spcAft>
              <a:buSzPts val="990"/>
              <a:buNone/>
            </a:pPr>
            <a:r>
              <a:rPr lang="en" sz="2480">
                <a:latin typeface="Georgia"/>
                <a:ea typeface="Georgia"/>
                <a:cs typeface="Georgia"/>
                <a:sym typeface="Georgia"/>
              </a:rPr>
              <a:t>The Office Dataset</a:t>
            </a:r>
            <a:endParaRPr sz="2480">
              <a:latin typeface="Georgia"/>
              <a:ea typeface="Georgia"/>
              <a:cs typeface="Georgia"/>
              <a:sym typeface="Georgia"/>
            </a:endParaRPr>
          </a:p>
        </p:txBody>
      </p:sp>
      <p:sp>
        <p:nvSpPr>
          <p:cNvPr id="56" name="Google Shape;56;p13"/>
          <p:cNvSpPr txBox="1"/>
          <p:nvPr>
            <p:ph idx="1" type="subTitle"/>
          </p:nvPr>
        </p:nvSpPr>
        <p:spPr>
          <a:xfrm>
            <a:off x="311700" y="3182438"/>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Presented </a:t>
            </a:r>
            <a:r>
              <a:rPr lang="en" sz="1800">
                <a:solidFill>
                  <a:srgbClr val="FFFFFF"/>
                </a:solidFill>
                <a:latin typeface="Georgia"/>
                <a:ea typeface="Georgia"/>
                <a:cs typeface="Georgia"/>
                <a:sym typeface="Georgia"/>
              </a:rPr>
              <a:t>By: Jenny Ha &amp; Patrick Walsh</a:t>
            </a:r>
            <a:endParaRPr sz="1800">
              <a:solidFill>
                <a:srgbClr val="FFFFFF"/>
              </a:solidFill>
              <a:latin typeface="Georgia"/>
              <a:ea typeface="Georgia"/>
              <a:cs typeface="Georgia"/>
              <a:sym typeface="Georgia"/>
            </a:endParaRPr>
          </a:p>
        </p:txBody>
      </p:sp>
      <p:pic>
        <p:nvPicPr>
          <p:cNvPr id="57" name="Google Shape;57;p13"/>
          <p:cNvPicPr preferRelativeResize="0"/>
          <p:nvPr/>
        </p:nvPicPr>
        <p:blipFill>
          <a:blip r:embed="rId4">
            <a:alphaModFix/>
          </a:blip>
          <a:stretch>
            <a:fillRect/>
          </a:stretch>
        </p:blipFill>
        <p:spPr>
          <a:xfrm>
            <a:off x="6658003" y="4198244"/>
            <a:ext cx="2301096" cy="792600"/>
          </a:xfrm>
          <a:prstGeom prst="rect">
            <a:avLst/>
          </a:prstGeom>
          <a:noFill/>
          <a:ln>
            <a:noFill/>
          </a:ln>
        </p:spPr>
      </p:pic>
      <p:sp>
        <p:nvSpPr>
          <p:cNvPr id="58" name="Google Shape;58;p13"/>
          <p:cNvSpPr txBox="1"/>
          <p:nvPr>
            <p:ph idx="1" type="subTitle"/>
          </p:nvPr>
        </p:nvSpPr>
        <p:spPr>
          <a:xfrm>
            <a:off x="346450" y="4198250"/>
            <a:ext cx="26040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465">
                <a:solidFill>
                  <a:srgbClr val="FFFFFF"/>
                </a:solidFill>
                <a:latin typeface="Georgia"/>
                <a:ea typeface="Georgia"/>
                <a:cs typeface="Georgia"/>
                <a:sym typeface="Georgia"/>
              </a:rPr>
              <a:t>Class: IST 652</a:t>
            </a:r>
            <a:endParaRPr sz="1465">
              <a:solidFill>
                <a:srgbClr val="FFFFFF"/>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1465">
                <a:solidFill>
                  <a:srgbClr val="FFFFFF"/>
                </a:solidFill>
                <a:latin typeface="Georgia"/>
                <a:ea typeface="Georgia"/>
                <a:cs typeface="Georgia"/>
                <a:sym typeface="Georgia"/>
              </a:rPr>
              <a:t>Professor: Dr. Landowski</a:t>
            </a:r>
            <a:endParaRPr sz="1465">
              <a:solidFill>
                <a:srgbClr val="FFFFFF"/>
              </a:solidFill>
              <a:latin typeface="Georgia"/>
              <a:ea typeface="Georgia"/>
              <a:cs typeface="Georgia"/>
              <a:sym typeface="Georgia"/>
            </a:endParaRPr>
          </a:p>
          <a:p>
            <a:pPr indent="0" lvl="0" marL="0" rtl="0" algn="l">
              <a:lnSpc>
                <a:spcPct val="80000"/>
              </a:lnSpc>
              <a:spcBef>
                <a:spcPts val="0"/>
              </a:spcBef>
              <a:spcAft>
                <a:spcPts val="0"/>
              </a:spcAft>
              <a:buSzPts val="1018"/>
              <a:buNone/>
            </a:pPr>
            <a:r>
              <a:rPr lang="en" sz="1465">
                <a:solidFill>
                  <a:srgbClr val="FFFFFF"/>
                </a:solidFill>
                <a:latin typeface="Georgia"/>
                <a:ea typeface="Georgia"/>
                <a:cs typeface="Georgia"/>
                <a:sym typeface="Georgia"/>
              </a:rPr>
              <a:t>Date: 6/9/2023</a:t>
            </a:r>
            <a:endParaRPr sz="1465">
              <a:solidFill>
                <a:srgbClr val="FFFFFF"/>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31" name="Google Shape;131;p22"/>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Q2. Which character said the most words per season?</a:t>
            </a:r>
            <a:endParaRPr b="1" sz="1820">
              <a:solidFill>
                <a:srgbClr val="FFF9F8"/>
              </a:solidFill>
              <a:latin typeface="Georgia"/>
              <a:ea typeface="Georgia"/>
              <a:cs typeface="Georgia"/>
              <a:sym typeface="Georgia"/>
            </a:endParaRPr>
          </a:p>
        </p:txBody>
      </p:sp>
      <p:pic>
        <p:nvPicPr>
          <p:cNvPr id="132" name="Google Shape;132;p22"/>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33" name="Google Shape;133;p22"/>
          <p:cNvPicPr preferRelativeResize="0"/>
          <p:nvPr/>
        </p:nvPicPr>
        <p:blipFill>
          <a:blip r:embed="rId5">
            <a:alphaModFix/>
          </a:blip>
          <a:stretch>
            <a:fillRect/>
          </a:stretch>
        </p:blipFill>
        <p:spPr>
          <a:xfrm>
            <a:off x="2126465" y="1017725"/>
            <a:ext cx="4891061" cy="302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39" name="Google Shape;139;p23"/>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Q3. Can the main character be determined by the dialogue?</a:t>
            </a:r>
            <a:endParaRPr b="1" sz="1820">
              <a:solidFill>
                <a:srgbClr val="FFF9F8"/>
              </a:solidFill>
              <a:latin typeface="Georgia"/>
              <a:ea typeface="Georgia"/>
              <a:cs typeface="Georgia"/>
              <a:sym typeface="Georgia"/>
            </a:endParaRPr>
          </a:p>
        </p:txBody>
      </p:sp>
      <p:sp>
        <p:nvSpPr>
          <p:cNvPr id="140" name="Google Shape;140;p23"/>
          <p:cNvSpPr txBox="1"/>
          <p:nvPr>
            <p:ph idx="1" type="body"/>
          </p:nvPr>
        </p:nvSpPr>
        <p:spPr>
          <a:xfrm>
            <a:off x="5411100" y="1565700"/>
            <a:ext cx="3421200" cy="188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Scikit Learn: Naive Bayes</a:t>
            </a:r>
            <a:endParaRPr>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Classification algorithm</a:t>
            </a:r>
            <a:endParaRPr>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Transform text into matrix of token counts</a:t>
            </a:r>
            <a:endParaRPr>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Data: Train 80 / Test 20</a:t>
            </a:r>
            <a:endParaRPr>
              <a:solidFill>
                <a:schemeClr val="lt1"/>
              </a:solidFill>
              <a:latin typeface="Georgia"/>
              <a:ea typeface="Georgia"/>
              <a:cs typeface="Georgia"/>
              <a:sym typeface="Georgia"/>
            </a:endParaRPr>
          </a:p>
        </p:txBody>
      </p:sp>
      <p:pic>
        <p:nvPicPr>
          <p:cNvPr id="141" name="Google Shape;141;p23"/>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42" name="Google Shape;142;p23"/>
          <p:cNvPicPr preferRelativeResize="0"/>
          <p:nvPr/>
        </p:nvPicPr>
        <p:blipFill>
          <a:blip r:embed="rId5">
            <a:alphaModFix/>
          </a:blip>
          <a:stretch>
            <a:fillRect/>
          </a:stretch>
        </p:blipFill>
        <p:spPr>
          <a:xfrm>
            <a:off x="375063" y="1128947"/>
            <a:ext cx="4783924" cy="916825"/>
          </a:xfrm>
          <a:prstGeom prst="rect">
            <a:avLst/>
          </a:prstGeom>
          <a:noFill/>
          <a:ln>
            <a:noFill/>
          </a:ln>
        </p:spPr>
      </p:pic>
      <p:pic>
        <p:nvPicPr>
          <p:cNvPr id="143" name="Google Shape;143;p23"/>
          <p:cNvPicPr preferRelativeResize="0"/>
          <p:nvPr/>
        </p:nvPicPr>
        <p:blipFill>
          <a:blip r:embed="rId6">
            <a:alphaModFix/>
          </a:blip>
          <a:stretch>
            <a:fillRect/>
          </a:stretch>
        </p:blipFill>
        <p:spPr>
          <a:xfrm>
            <a:off x="1142663" y="2157001"/>
            <a:ext cx="3248724" cy="272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49" name="Google Shape;149;p24"/>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Q4. What is the overall tone of the TV show in terms of its script?</a:t>
            </a:r>
            <a:endParaRPr b="1" sz="1820">
              <a:solidFill>
                <a:srgbClr val="FFF9F8"/>
              </a:solidFill>
              <a:latin typeface="Georgia"/>
              <a:ea typeface="Georgia"/>
              <a:cs typeface="Georgia"/>
              <a:sym typeface="Georgia"/>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Script tone determined by </a:t>
            </a:r>
            <a:r>
              <a:rPr lang="en">
                <a:solidFill>
                  <a:srgbClr val="FFF9F8"/>
                </a:solidFill>
                <a:latin typeface="Georgia"/>
                <a:ea typeface="Georgia"/>
                <a:cs typeface="Georgia"/>
                <a:sym typeface="Georgia"/>
              </a:rPr>
              <a:t>sentiment</a:t>
            </a:r>
            <a:r>
              <a:rPr lang="en">
                <a:solidFill>
                  <a:srgbClr val="FFF9F8"/>
                </a:solidFill>
                <a:latin typeface="Georgia"/>
                <a:ea typeface="Georgia"/>
                <a:cs typeface="Georgia"/>
                <a:sym typeface="Georgia"/>
              </a:rPr>
              <a:t> analysis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Flair model used built-in sentiment analysis processes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Input: raw text; output: sentiment label + sentiment score</a:t>
            </a:r>
            <a:endParaRPr>
              <a:solidFill>
                <a:srgbClr val="FFF9F8"/>
              </a:solidFill>
              <a:latin typeface="Georgia"/>
              <a:ea typeface="Georgia"/>
              <a:cs typeface="Georgia"/>
              <a:sym typeface="Georgia"/>
            </a:endParaRPr>
          </a:p>
        </p:txBody>
      </p:sp>
      <p:pic>
        <p:nvPicPr>
          <p:cNvPr id="151" name="Google Shape;151;p24"/>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52" name="Google Shape;152;p24"/>
          <p:cNvPicPr preferRelativeResize="0"/>
          <p:nvPr/>
        </p:nvPicPr>
        <p:blipFill>
          <a:blip r:embed="rId5">
            <a:alphaModFix/>
          </a:blip>
          <a:stretch>
            <a:fillRect/>
          </a:stretch>
        </p:blipFill>
        <p:spPr>
          <a:xfrm>
            <a:off x="1729563" y="2515023"/>
            <a:ext cx="5684876" cy="130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58" name="Google Shape;158;p25"/>
          <p:cNvSpPr txBox="1"/>
          <p:nvPr>
            <p:ph type="title"/>
          </p:nvPr>
        </p:nvSpPr>
        <p:spPr>
          <a:xfrm>
            <a:off x="655975" y="445025"/>
            <a:ext cx="81762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720">
                <a:solidFill>
                  <a:srgbClr val="FFF9F8"/>
                </a:solidFill>
                <a:latin typeface="Georgia"/>
                <a:ea typeface="Georgia"/>
                <a:cs typeface="Georgia"/>
                <a:sym typeface="Georgia"/>
              </a:rPr>
              <a:t>Q5. Which characters have longer lines and which have shorter lines?</a:t>
            </a:r>
            <a:endParaRPr b="1" sz="1720">
              <a:solidFill>
                <a:srgbClr val="FFF9F8"/>
              </a:solidFill>
              <a:latin typeface="Georgia"/>
              <a:ea typeface="Georgia"/>
              <a:cs typeface="Georgia"/>
              <a:sym typeface="Georgia"/>
            </a:endParaRPr>
          </a:p>
        </p:txBody>
      </p:sp>
      <p:pic>
        <p:nvPicPr>
          <p:cNvPr id="159" name="Google Shape;159;p25"/>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60" name="Google Shape;160;p25"/>
          <p:cNvPicPr preferRelativeResize="0"/>
          <p:nvPr/>
        </p:nvPicPr>
        <p:blipFill rotWithShape="1">
          <a:blip r:embed="rId5">
            <a:alphaModFix/>
          </a:blip>
          <a:srcRect b="-1440" l="0" r="0" t="7287"/>
          <a:stretch/>
        </p:blipFill>
        <p:spPr>
          <a:xfrm>
            <a:off x="265875" y="1364875"/>
            <a:ext cx="4140426" cy="2745726"/>
          </a:xfrm>
          <a:prstGeom prst="rect">
            <a:avLst/>
          </a:prstGeom>
          <a:noFill/>
          <a:ln>
            <a:noFill/>
          </a:ln>
        </p:spPr>
      </p:pic>
      <p:pic>
        <p:nvPicPr>
          <p:cNvPr id="161" name="Google Shape;161;p25"/>
          <p:cNvPicPr preferRelativeResize="0"/>
          <p:nvPr/>
        </p:nvPicPr>
        <p:blipFill>
          <a:blip r:embed="rId6">
            <a:alphaModFix/>
          </a:blip>
          <a:stretch>
            <a:fillRect/>
          </a:stretch>
        </p:blipFill>
        <p:spPr>
          <a:xfrm>
            <a:off x="4456650" y="1362350"/>
            <a:ext cx="4463826" cy="270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65" name="Shape 165"/>
        <p:cNvGrpSpPr/>
        <p:nvPr/>
      </p:nvGrpSpPr>
      <p:grpSpPr>
        <a:xfrm>
          <a:off x="0" y="0"/>
          <a:ext cx="0" cy="0"/>
          <a:chOff x="0" y="0"/>
          <a:chExt cx="0" cy="0"/>
        </a:xfrm>
      </p:grpSpPr>
      <p:pic>
        <p:nvPicPr>
          <p:cNvPr id="166" name="Google Shape;166;p26"/>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67" name="Google Shape;167;p26"/>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Q6. What are the top phrases used by the main character?</a:t>
            </a:r>
            <a:endParaRPr b="1" sz="1820">
              <a:solidFill>
                <a:srgbClr val="FFF9F8"/>
              </a:solidFill>
              <a:latin typeface="Georgia"/>
              <a:ea typeface="Georgia"/>
              <a:cs typeface="Georgia"/>
              <a:sym typeface="Georgia"/>
            </a:endParaRPr>
          </a:p>
        </p:txBody>
      </p:sp>
      <p:sp>
        <p:nvSpPr>
          <p:cNvPr id="168" name="Google Shape;168;p26"/>
          <p:cNvSpPr txBox="1"/>
          <p:nvPr>
            <p:ph idx="1" type="body"/>
          </p:nvPr>
        </p:nvSpPr>
        <p:spPr>
          <a:xfrm>
            <a:off x="4614450" y="1152475"/>
            <a:ext cx="4218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N-gram analysis used to find 4-5 word phrases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Analysis isolated to main character</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SciKit-Learn library leveraged using CountVectorizor() method</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Stopwords retained for sentence integrity</a:t>
            </a:r>
            <a:endParaRPr>
              <a:solidFill>
                <a:srgbClr val="FFF9F8"/>
              </a:solidFill>
              <a:latin typeface="Georgia"/>
              <a:ea typeface="Georgia"/>
              <a:cs typeface="Georgia"/>
              <a:sym typeface="Georgia"/>
            </a:endParaRPr>
          </a:p>
        </p:txBody>
      </p:sp>
      <p:pic>
        <p:nvPicPr>
          <p:cNvPr id="169" name="Google Shape;169;p26"/>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70" name="Google Shape;170;p26"/>
          <p:cNvPicPr preferRelativeResize="0"/>
          <p:nvPr/>
        </p:nvPicPr>
        <p:blipFill>
          <a:blip r:embed="rId5">
            <a:alphaModFix/>
          </a:blip>
          <a:stretch>
            <a:fillRect/>
          </a:stretch>
        </p:blipFill>
        <p:spPr>
          <a:xfrm>
            <a:off x="732597" y="1094763"/>
            <a:ext cx="3711915" cy="3767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76" name="Google Shape;176;p27"/>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Conclusions</a:t>
            </a:r>
            <a:endParaRPr b="1" sz="1820">
              <a:solidFill>
                <a:srgbClr val="FFF9F8"/>
              </a:solidFill>
              <a:latin typeface="Georgia"/>
              <a:ea typeface="Georgia"/>
              <a:cs typeface="Georgia"/>
              <a:sym typeface="Georgia"/>
            </a:endParaRPr>
          </a:p>
        </p:txBody>
      </p:sp>
      <p:sp>
        <p:nvSpPr>
          <p:cNvPr id="177" name="Google Shape;17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Michael said the most words at 172,551 words</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Season 1-7 Michael said the most words, Season 8 is Andy, &amp; Season 9 is Dwight</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Naive Bayes ML model accuracy score is 38.83%</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Confusion matrix showed over prediction for Michael &amp; under predicted other characters</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Tone of the script overall was positive, with rating of 65.7%</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Analysis revealed a large number of characters with only one line</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Main characters like Michael, Pam, and Jim had several thousand lines</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N-gram analysis revealed phrases such as “in the conference room” and “that’s what she said”</a:t>
            </a:r>
            <a:endParaRPr sz="1500">
              <a:solidFill>
                <a:srgbClr val="FFF9F8"/>
              </a:solidFill>
              <a:latin typeface="Georgia"/>
              <a:ea typeface="Georgia"/>
              <a:cs typeface="Georgia"/>
              <a:sym typeface="Georgia"/>
            </a:endParaRPr>
          </a:p>
          <a:p>
            <a:pPr indent="-323850" lvl="0" marL="457200" rtl="0" algn="l">
              <a:spcBef>
                <a:spcPts val="0"/>
              </a:spcBef>
              <a:spcAft>
                <a:spcPts val="0"/>
              </a:spcAft>
              <a:buClr>
                <a:srgbClr val="FFF9F8"/>
              </a:buClr>
              <a:buSzPts val="1500"/>
              <a:buFont typeface="Georgia"/>
              <a:buChar char="➢"/>
            </a:pPr>
            <a:r>
              <a:rPr lang="en" sz="1500">
                <a:solidFill>
                  <a:srgbClr val="FFF9F8"/>
                </a:solidFill>
                <a:latin typeface="Georgia"/>
                <a:ea typeface="Georgia"/>
                <a:cs typeface="Georgia"/>
                <a:sym typeface="Georgia"/>
              </a:rPr>
              <a:t>Michael established as main character of show, based on word/line counts</a:t>
            </a:r>
            <a:endParaRPr sz="1500">
              <a:solidFill>
                <a:srgbClr val="FFF9F8"/>
              </a:solidFill>
              <a:latin typeface="Georgia"/>
              <a:ea typeface="Georgia"/>
              <a:cs typeface="Georgia"/>
              <a:sym typeface="Georgia"/>
            </a:endParaRPr>
          </a:p>
        </p:txBody>
      </p:sp>
      <p:pic>
        <p:nvPicPr>
          <p:cNvPr id="178" name="Google Shape;178;p27"/>
          <p:cNvPicPr preferRelativeResize="0"/>
          <p:nvPr/>
        </p:nvPicPr>
        <p:blipFill>
          <a:blip r:embed="rId4">
            <a:alphaModFix/>
          </a:blip>
          <a:stretch>
            <a:fillRect/>
          </a:stretch>
        </p:blipFill>
        <p:spPr>
          <a:xfrm>
            <a:off x="6658003" y="4198244"/>
            <a:ext cx="2301096"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84" name="Google Shape;184;p28"/>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References</a:t>
            </a:r>
            <a:endParaRPr b="1" sz="1820">
              <a:solidFill>
                <a:srgbClr val="FFF9F8"/>
              </a:solidFill>
              <a:latin typeface="Georgia"/>
              <a:ea typeface="Georgia"/>
              <a:cs typeface="Georgia"/>
              <a:sym typeface="Georgia"/>
            </a:endParaRPr>
          </a:p>
        </p:txBody>
      </p:sp>
      <p:sp>
        <p:nvSpPr>
          <p:cNvPr id="185" name="Google Shape;185;p28"/>
          <p:cNvSpPr txBox="1"/>
          <p:nvPr>
            <p:ph idx="1" type="body"/>
          </p:nvPr>
        </p:nvSpPr>
        <p:spPr>
          <a:xfrm>
            <a:off x="311700" y="1152475"/>
            <a:ext cx="8520600" cy="21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Georgia"/>
                <a:ea typeface="Georgia"/>
                <a:cs typeface="Georgia"/>
                <a:sym typeface="Georgia"/>
              </a:rPr>
              <a:t>Cominetti, F. (n.d.). The Office Lines. Kaggle. Retrieved May 29, 2023, from https://www.kaggle.com/datasets/fabriziocominetti/the-office-lines?datasetId=1807639&amp;select=the-office_lines.csv</a:t>
            </a:r>
            <a:endParaRPr sz="1200">
              <a:solidFill>
                <a:schemeClr val="lt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200">
              <a:solidFill>
                <a:schemeClr val="lt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200">
                <a:solidFill>
                  <a:schemeClr val="lt1"/>
                </a:solidFill>
                <a:latin typeface="Georgia"/>
                <a:ea typeface="Georgia"/>
                <a:cs typeface="Georgia"/>
                <a:sym typeface="Georgia"/>
              </a:rPr>
              <a:t>OfficeQuotes.net. (n.d.). Welcome to OfficeQuotes.net. OfficeQuotes.net. https://www.officequotes.net/</a:t>
            </a:r>
            <a:endParaRPr sz="1200">
              <a:solidFill>
                <a:schemeClr val="lt1"/>
              </a:solidFill>
              <a:latin typeface="Georgia"/>
              <a:ea typeface="Georgia"/>
              <a:cs typeface="Georgia"/>
              <a:sym typeface="Georgia"/>
            </a:endParaRPr>
          </a:p>
        </p:txBody>
      </p:sp>
      <p:pic>
        <p:nvPicPr>
          <p:cNvPr id="186" name="Google Shape;186;p28"/>
          <p:cNvPicPr preferRelativeResize="0"/>
          <p:nvPr/>
        </p:nvPicPr>
        <p:blipFill>
          <a:blip r:embed="rId4">
            <a:alphaModFix/>
          </a:blip>
          <a:stretch>
            <a:fillRect/>
          </a:stretch>
        </p:blipFill>
        <p:spPr>
          <a:xfrm>
            <a:off x="6658003" y="4198244"/>
            <a:ext cx="2301096"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90" name="Shape 190"/>
        <p:cNvGrpSpPr/>
        <p:nvPr/>
      </p:nvGrpSpPr>
      <p:grpSpPr>
        <a:xfrm>
          <a:off x="0" y="0"/>
          <a:ext cx="0" cy="0"/>
          <a:chOff x="0" y="0"/>
          <a:chExt cx="0" cy="0"/>
        </a:xfrm>
      </p:grpSpPr>
      <p:pic>
        <p:nvPicPr>
          <p:cNvPr id="191" name="Google Shape;191;p29"/>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92" name="Google Shape;192;p29"/>
          <p:cNvSpPr txBox="1"/>
          <p:nvPr>
            <p:ph idx="1" type="body"/>
          </p:nvPr>
        </p:nvSpPr>
        <p:spPr>
          <a:xfrm>
            <a:off x="2807050" y="2998800"/>
            <a:ext cx="3916500" cy="969000"/>
          </a:xfrm>
          <a:prstGeom prst="rect">
            <a:avLst/>
          </a:prstGeom>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1200"/>
              </a:spcAft>
              <a:buNone/>
            </a:pPr>
            <a:r>
              <a:rPr b="1" lang="en" sz="3420">
                <a:solidFill>
                  <a:srgbClr val="FFF9F8"/>
                </a:solidFill>
                <a:latin typeface="Georgia"/>
                <a:ea typeface="Georgia"/>
                <a:cs typeface="Georgia"/>
                <a:sym typeface="Georgia"/>
              </a:rPr>
              <a:t>Questions?</a:t>
            </a:r>
            <a:endParaRPr sz="3600">
              <a:solidFill>
                <a:srgbClr val="FFF9F8"/>
              </a:solidFill>
              <a:latin typeface="Georgia"/>
              <a:ea typeface="Georgia"/>
              <a:cs typeface="Georgia"/>
              <a:sym typeface="Georgia"/>
            </a:endParaRPr>
          </a:p>
        </p:txBody>
      </p:sp>
      <p:pic>
        <p:nvPicPr>
          <p:cNvPr id="193" name="Google Shape;193;p29"/>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94" name="Google Shape;194;p29"/>
          <p:cNvPicPr preferRelativeResize="0"/>
          <p:nvPr/>
        </p:nvPicPr>
        <p:blipFill>
          <a:blip r:embed="rId5">
            <a:alphaModFix/>
          </a:blip>
          <a:stretch>
            <a:fillRect/>
          </a:stretch>
        </p:blipFill>
        <p:spPr>
          <a:xfrm>
            <a:off x="2474100" y="364750"/>
            <a:ext cx="4582402" cy="2577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64" name="Google Shape;64;p14"/>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FFF9F8"/>
                </a:solidFill>
                <a:latin typeface="Georgia"/>
                <a:ea typeface="Georgia"/>
                <a:cs typeface="Georgia"/>
                <a:sym typeface="Georgia"/>
              </a:rPr>
              <a:t>Agenda</a:t>
            </a:r>
            <a:endParaRPr b="1" sz="1820">
              <a:solidFill>
                <a:srgbClr val="FFF9F8"/>
              </a:solidFill>
              <a:latin typeface="Georgia"/>
              <a:ea typeface="Georgia"/>
              <a:cs typeface="Georgia"/>
              <a:sym typeface="Georgia"/>
            </a:endParaRPr>
          </a:p>
        </p:txBody>
      </p:sp>
      <p:sp>
        <p:nvSpPr>
          <p:cNvPr id="65" name="Google Shape;65;p14"/>
          <p:cNvSpPr txBox="1"/>
          <p:nvPr>
            <p:ph idx="1" type="body"/>
          </p:nvPr>
        </p:nvSpPr>
        <p:spPr>
          <a:xfrm>
            <a:off x="312550" y="900325"/>
            <a:ext cx="431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Project Thesis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About the Dataset</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Word Cloud</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Method of Analysis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Questions being answered</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Conclusions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References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Q&amp;A</a:t>
            </a:r>
            <a:endParaRPr>
              <a:solidFill>
                <a:srgbClr val="FFF9F8"/>
              </a:solidFill>
              <a:latin typeface="Georgia"/>
              <a:ea typeface="Georgia"/>
              <a:cs typeface="Georgia"/>
              <a:sym typeface="Georgia"/>
            </a:endParaRPr>
          </a:p>
        </p:txBody>
      </p:sp>
      <p:pic>
        <p:nvPicPr>
          <p:cNvPr id="66" name="Google Shape;66;p14"/>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67" name="Google Shape;67;p14"/>
          <p:cNvPicPr preferRelativeResize="0"/>
          <p:nvPr/>
        </p:nvPicPr>
        <p:blipFill>
          <a:blip r:embed="rId5">
            <a:alphaModFix/>
          </a:blip>
          <a:stretch>
            <a:fillRect/>
          </a:stretch>
        </p:blipFill>
        <p:spPr>
          <a:xfrm>
            <a:off x="3948025" y="1017725"/>
            <a:ext cx="4884275" cy="2747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73" name="Google Shape;73;p1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FFF9F8"/>
                </a:solidFill>
                <a:latin typeface="Georgia"/>
                <a:ea typeface="Georgia"/>
                <a:cs typeface="Georgia"/>
                <a:sym typeface="Georgia"/>
              </a:rPr>
              <a:t>Project Thesis</a:t>
            </a:r>
            <a:endParaRPr b="1" sz="1820">
              <a:solidFill>
                <a:srgbClr val="FFF9F8"/>
              </a:solidFill>
              <a:latin typeface="Georgia"/>
              <a:ea typeface="Georgia"/>
              <a:cs typeface="Georgia"/>
              <a:sym typeface="Georgia"/>
            </a:endParaRPr>
          </a:p>
        </p:txBody>
      </p:sp>
      <p:sp>
        <p:nvSpPr>
          <p:cNvPr id="74" name="Google Shape;74;p15"/>
          <p:cNvSpPr txBox="1"/>
          <p:nvPr>
            <p:ph idx="1" type="body"/>
          </p:nvPr>
        </p:nvSpPr>
        <p:spPr>
          <a:xfrm>
            <a:off x="312550" y="900325"/>
            <a:ext cx="404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Using Python, Natural Language Processing (NLP), statistics, and Machine Learning, we can derive valuable insights into the TV show The Office through analysis of its script containing all lines of dialogue used by every character in the show.</a:t>
            </a:r>
            <a:endParaRPr>
              <a:solidFill>
                <a:srgbClr val="FFF9F8"/>
              </a:solidFill>
              <a:latin typeface="Georgia"/>
              <a:ea typeface="Georgia"/>
              <a:cs typeface="Georgia"/>
              <a:sym typeface="Georgia"/>
            </a:endParaRPr>
          </a:p>
        </p:txBody>
      </p:sp>
      <p:pic>
        <p:nvPicPr>
          <p:cNvPr id="75" name="Google Shape;75;p15"/>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76" name="Google Shape;76;p15"/>
          <p:cNvPicPr preferRelativeResize="0"/>
          <p:nvPr/>
        </p:nvPicPr>
        <p:blipFill>
          <a:blip r:embed="rId5">
            <a:alphaModFix/>
          </a:blip>
          <a:stretch>
            <a:fillRect/>
          </a:stretch>
        </p:blipFill>
        <p:spPr>
          <a:xfrm>
            <a:off x="4472825" y="1118625"/>
            <a:ext cx="4108500" cy="273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82" name="Google Shape;82;p16"/>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FFF9F8"/>
                </a:solidFill>
                <a:latin typeface="Georgia"/>
                <a:ea typeface="Georgia"/>
                <a:cs typeface="Georgia"/>
                <a:sym typeface="Georgia"/>
              </a:rPr>
              <a:t>About the Dataset</a:t>
            </a:r>
            <a:endParaRPr b="1" sz="1820">
              <a:solidFill>
                <a:srgbClr val="FFF9F8"/>
              </a:solidFill>
              <a:latin typeface="Georgia"/>
              <a:ea typeface="Georgia"/>
              <a:cs typeface="Georgia"/>
              <a:sym typeface="Georgia"/>
            </a:endParaRPr>
          </a:p>
        </p:txBody>
      </p:sp>
      <p:sp>
        <p:nvSpPr>
          <p:cNvPr id="83" name="Google Shape;83;p16"/>
          <p:cNvSpPr txBox="1"/>
          <p:nvPr>
            <p:ph idx="1" type="body"/>
          </p:nvPr>
        </p:nvSpPr>
        <p:spPr>
          <a:xfrm>
            <a:off x="4522000" y="1152475"/>
            <a:ext cx="431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Dataset consists of 58k rows across 5 columns</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Contains scripts for all seasons (1-9) of the TV show The Office</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Open source (Kaggle)</a:t>
            </a:r>
            <a:endParaRPr>
              <a:solidFill>
                <a:srgbClr val="FFF9F8"/>
              </a:solidFill>
              <a:latin typeface="Georgia"/>
              <a:ea typeface="Georgia"/>
              <a:cs typeface="Georgia"/>
              <a:sym typeface="Georgia"/>
            </a:endParaRPr>
          </a:p>
          <a:p>
            <a:pPr indent="-342900" lvl="0" marL="457200" rtl="0" algn="l">
              <a:spcBef>
                <a:spcPts val="0"/>
              </a:spcBef>
              <a:spcAft>
                <a:spcPts val="0"/>
              </a:spcAft>
              <a:buClr>
                <a:srgbClr val="FFF9F8"/>
              </a:buClr>
              <a:buSzPts val="1800"/>
              <a:buFont typeface="Georgia"/>
              <a:buChar char="➢"/>
            </a:pPr>
            <a:r>
              <a:rPr lang="en">
                <a:solidFill>
                  <a:srgbClr val="FFF9F8"/>
                </a:solidFill>
                <a:latin typeface="Georgia"/>
                <a:ea typeface="Georgia"/>
                <a:cs typeface="Georgia"/>
                <a:sym typeface="Georgia"/>
              </a:rPr>
              <a:t>Requires minimal preprocessing</a:t>
            </a:r>
            <a:endParaRPr>
              <a:solidFill>
                <a:srgbClr val="FFF9F8"/>
              </a:solidFill>
              <a:latin typeface="Georgia"/>
              <a:ea typeface="Georgia"/>
              <a:cs typeface="Georgia"/>
              <a:sym typeface="Georgia"/>
            </a:endParaRPr>
          </a:p>
        </p:txBody>
      </p:sp>
      <p:pic>
        <p:nvPicPr>
          <p:cNvPr id="84" name="Google Shape;84;p16"/>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85" name="Google Shape;85;p16"/>
          <p:cNvPicPr preferRelativeResize="0"/>
          <p:nvPr/>
        </p:nvPicPr>
        <p:blipFill>
          <a:blip r:embed="rId5">
            <a:alphaModFix/>
          </a:blip>
          <a:stretch>
            <a:fillRect/>
          </a:stretch>
        </p:blipFill>
        <p:spPr>
          <a:xfrm>
            <a:off x="726300" y="1341800"/>
            <a:ext cx="3626449" cy="3227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91" name="Google Shape;91;p17"/>
          <p:cNvSpPr txBox="1"/>
          <p:nvPr>
            <p:ph type="title"/>
          </p:nvPr>
        </p:nvSpPr>
        <p:spPr>
          <a:xfrm>
            <a:off x="362150" y="37255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FFF9F8"/>
                </a:solidFill>
                <a:latin typeface="Georgia"/>
                <a:ea typeface="Georgia"/>
                <a:cs typeface="Georgia"/>
                <a:sym typeface="Georgia"/>
              </a:rPr>
              <a:t>Word Cloud</a:t>
            </a:r>
            <a:endParaRPr b="1" sz="1820">
              <a:solidFill>
                <a:srgbClr val="FFF9F8"/>
              </a:solidFill>
              <a:latin typeface="Georgia"/>
              <a:ea typeface="Georgia"/>
              <a:cs typeface="Georgia"/>
              <a:sym typeface="Georgia"/>
            </a:endParaRPr>
          </a:p>
        </p:txBody>
      </p:sp>
      <p:pic>
        <p:nvPicPr>
          <p:cNvPr id="92" name="Google Shape;92;p17"/>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93" name="Google Shape;93;p17"/>
          <p:cNvPicPr preferRelativeResize="0"/>
          <p:nvPr/>
        </p:nvPicPr>
        <p:blipFill>
          <a:blip r:embed="rId5">
            <a:alphaModFix/>
          </a:blip>
          <a:stretch>
            <a:fillRect/>
          </a:stretch>
        </p:blipFill>
        <p:spPr>
          <a:xfrm>
            <a:off x="1503929" y="1016913"/>
            <a:ext cx="6136133" cy="310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99" name="Google Shape;99;p18"/>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FFF9F8"/>
                </a:solidFill>
                <a:latin typeface="Georgia"/>
                <a:ea typeface="Georgia"/>
                <a:cs typeface="Georgia"/>
                <a:sym typeface="Georgia"/>
              </a:rPr>
              <a:t>Method of Analysis</a:t>
            </a:r>
            <a:endParaRPr b="1" sz="1820">
              <a:solidFill>
                <a:srgbClr val="FFF9F8"/>
              </a:solidFill>
              <a:latin typeface="Georgia"/>
              <a:ea typeface="Georgia"/>
              <a:cs typeface="Georgia"/>
              <a:sym typeface="Georgia"/>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Descriptive statistics for questions 1 and 2</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Columns used: “Line” and “Character”</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Q</a:t>
            </a:r>
            <a:r>
              <a:rPr lang="en">
                <a:solidFill>
                  <a:schemeClr val="lt1"/>
                </a:solidFill>
                <a:latin typeface="Georgia"/>
                <a:ea typeface="Georgia"/>
                <a:cs typeface="Georgia"/>
                <a:sym typeface="Georgia"/>
              </a:rPr>
              <a:t>1 e</a:t>
            </a:r>
            <a:r>
              <a:rPr lang="en">
                <a:solidFill>
                  <a:schemeClr val="lt1"/>
                </a:solidFill>
                <a:latin typeface="Georgia"/>
                <a:ea typeface="Georgia"/>
                <a:cs typeface="Georgia"/>
                <a:sym typeface="Georgia"/>
              </a:rPr>
              <a:t>xpected outcome: character that said the most word overall</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Q2 expected outcome: characters that said the most words per season</a:t>
            </a:r>
            <a:endParaRPr>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Naive Bayes ML algorithm for question 3</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Columns used: </a:t>
            </a:r>
            <a:r>
              <a:rPr lang="en">
                <a:solidFill>
                  <a:schemeClr val="lt1"/>
                </a:solidFill>
                <a:latin typeface="Georgia"/>
                <a:ea typeface="Georgia"/>
                <a:cs typeface="Georgia"/>
                <a:sym typeface="Georgia"/>
              </a:rPr>
              <a:t>“Line” and “Character”</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Train model to classify the line said to correct character</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Expected outcome: accuracy score and confusion matrix</a:t>
            </a:r>
            <a:endParaRPr>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Flair sentimental analysis model for question 4</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Built-in sentiment analysis capabilities to produce score</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Analyze script, line by line, etc.</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Expected outcome: determine overall tone and score</a:t>
            </a:r>
            <a:endParaRPr>
              <a:solidFill>
                <a:schemeClr val="lt1"/>
              </a:solidFill>
              <a:latin typeface="Georgia"/>
              <a:ea typeface="Georgia"/>
              <a:cs typeface="Georgia"/>
              <a:sym typeface="Georgia"/>
            </a:endParaRPr>
          </a:p>
        </p:txBody>
      </p:sp>
      <p:pic>
        <p:nvPicPr>
          <p:cNvPr id="101" name="Google Shape;101;p18"/>
          <p:cNvPicPr preferRelativeResize="0"/>
          <p:nvPr/>
        </p:nvPicPr>
        <p:blipFill>
          <a:blip r:embed="rId4">
            <a:alphaModFix/>
          </a:blip>
          <a:stretch>
            <a:fillRect/>
          </a:stretch>
        </p:blipFill>
        <p:spPr>
          <a:xfrm>
            <a:off x="6658003" y="4198244"/>
            <a:ext cx="2301096"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07" name="Google Shape;107;p19"/>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FFF9F8"/>
                </a:solidFill>
                <a:latin typeface="Georgia"/>
                <a:ea typeface="Georgia"/>
                <a:cs typeface="Georgia"/>
                <a:sym typeface="Georgia"/>
              </a:rPr>
              <a:t>Method of Analysis</a:t>
            </a:r>
            <a:endParaRPr b="1" sz="1820">
              <a:solidFill>
                <a:srgbClr val="FFF9F8"/>
              </a:solidFill>
              <a:latin typeface="Georgia"/>
              <a:ea typeface="Georgia"/>
              <a:cs typeface="Georgia"/>
              <a:sym typeface="Georgia"/>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Python Built-In functions for Q5</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Parse lines, </a:t>
            </a:r>
            <a:r>
              <a:rPr lang="en">
                <a:solidFill>
                  <a:schemeClr val="lt1"/>
                </a:solidFill>
                <a:latin typeface="Georgia"/>
                <a:ea typeface="Georgia"/>
                <a:cs typeface="Georgia"/>
                <a:sym typeface="Georgia"/>
              </a:rPr>
              <a:t>g</a:t>
            </a:r>
            <a:r>
              <a:rPr lang="en">
                <a:solidFill>
                  <a:schemeClr val="lt1"/>
                </a:solidFill>
                <a:latin typeface="Georgia"/>
                <a:ea typeface="Georgia"/>
                <a:cs typeface="Georgia"/>
                <a:sym typeface="Georgia"/>
              </a:rPr>
              <a:t>roup line by characters, and count number of lines</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Expected outcome: highest and lowest count of lines by characters</a:t>
            </a:r>
            <a:endParaRPr>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a:solidFill>
                  <a:schemeClr val="lt1"/>
                </a:solidFill>
                <a:latin typeface="Georgia"/>
                <a:ea typeface="Georgia"/>
                <a:cs typeface="Georgia"/>
                <a:sym typeface="Georgia"/>
              </a:rPr>
              <a:t>N-gram Analysis for Q6</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Scikit-Learn library to count N-gram of 4 &amp; 5</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Identify phrases from “Michael”</a:t>
            </a:r>
            <a:endParaRPr>
              <a:solidFill>
                <a:schemeClr val="lt1"/>
              </a:solidFill>
              <a:latin typeface="Georgia"/>
              <a:ea typeface="Georgia"/>
              <a:cs typeface="Georgia"/>
              <a:sym typeface="Georgia"/>
            </a:endParaRPr>
          </a:p>
          <a:p>
            <a:pPr indent="-317500" lvl="1" marL="914400" rtl="0" algn="l">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Expected outcome: Identify common phrases</a:t>
            </a:r>
            <a:endParaRPr>
              <a:solidFill>
                <a:schemeClr val="lt1"/>
              </a:solidFill>
              <a:latin typeface="Georgia"/>
              <a:ea typeface="Georgia"/>
              <a:cs typeface="Georgia"/>
              <a:sym typeface="Georgia"/>
            </a:endParaRPr>
          </a:p>
        </p:txBody>
      </p:sp>
      <p:pic>
        <p:nvPicPr>
          <p:cNvPr id="109" name="Google Shape;109;p19"/>
          <p:cNvPicPr preferRelativeResize="0"/>
          <p:nvPr/>
        </p:nvPicPr>
        <p:blipFill>
          <a:blip r:embed="rId4">
            <a:alphaModFix/>
          </a:blip>
          <a:stretch>
            <a:fillRect/>
          </a:stretch>
        </p:blipFill>
        <p:spPr>
          <a:xfrm>
            <a:off x="6658003" y="4198244"/>
            <a:ext cx="2301096"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15" name="Google Shape;115;p20"/>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Questions being answered</a:t>
            </a:r>
            <a:endParaRPr b="1" sz="1820">
              <a:solidFill>
                <a:srgbClr val="FFF9F8"/>
              </a:solidFill>
              <a:latin typeface="Georgia"/>
              <a:ea typeface="Georgia"/>
              <a:cs typeface="Georgia"/>
              <a:sym typeface="Georgia"/>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4170" lvl="0" marL="457200" rtl="0" algn="l">
              <a:lnSpc>
                <a:spcPct val="100000"/>
              </a:lnSpc>
              <a:spcBef>
                <a:spcPts val="0"/>
              </a:spcBef>
              <a:spcAft>
                <a:spcPts val="0"/>
              </a:spcAft>
              <a:buClr>
                <a:srgbClr val="FFF9F8"/>
              </a:buClr>
              <a:buSzPts val="1820"/>
              <a:buFont typeface="Georgia"/>
              <a:buChar char="➢"/>
            </a:pPr>
            <a:r>
              <a:rPr b="1" lang="en" sz="1820">
                <a:solidFill>
                  <a:srgbClr val="FFF9F8"/>
                </a:solidFill>
                <a:latin typeface="Georgia"/>
                <a:ea typeface="Georgia"/>
                <a:cs typeface="Georgia"/>
                <a:sym typeface="Georgia"/>
              </a:rPr>
              <a:t>Q1. Which character said the most words in the TV show overall?</a:t>
            </a:r>
            <a:endParaRPr b="1" sz="1820">
              <a:solidFill>
                <a:srgbClr val="FFF9F8"/>
              </a:solidFill>
              <a:latin typeface="Georgia"/>
              <a:ea typeface="Georgia"/>
              <a:cs typeface="Georgia"/>
              <a:sym typeface="Georgia"/>
            </a:endParaRPr>
          </a:p>
          <a:p>
            <a:pPr indent="-344170" lvl="0" marL="457200" rtl="0" algn="l">
              <a:lnSpc>
                <a:spcPct val="100000"/>
              </a:lnSpc>
              <a:spcBef>
                <a:spcPts val="0"/>
              </a:spcBef>
              <a:spcAft>
                <a:spcPts val="0"/>
              </a:spcAft>
              <a:buClr>
                <a:srgbClr val="FFF9F8"/>
              </a:buClr>
              <a:buSzPts val="1820"/>
              <a:buFont typeface="Georgia"/>
              <a:buChar char="➢"/>
            </a:pPr>
            <a:r>
              <a:rPr b="1" lang="en" sz="1820">
                <a:solidFill>
                  <a:srgbClr val="FFF9F8"/>
                </a:solidFill>
                <a:latin typeface="Georgia"/>
                <a:ea typeface="Georgia"/>
                <a:cs typeface="Georgia"/>
                <a:sym typeface="Georgia"/>
              </a:rPr>
              <a:t>Q2. Which character said the most words per season?</a:t>
            </a:r>
            <a:endParaRPr b="1" sz="1820">
              <a:solidFill>
                <a:srgbClr val="FFF9F8"/>
              </a:solidFill>
              <a:latin typeface="Georgia"/>
              <a:ea typeface="Georgia"/>
              <a:cs typeface="Georgia"/>
              <a:sym typeface="Georgia"/>
            </a:endParaRPr>
          </a:p>
          <a:p>
            <a:pPr indent="-344170" lvl="0" marL="457200" rtl="0" algn="l">
              <a:lnSpc>
                <a:spcPct val="100000"/>
              </a:lnSpc>
              <a:spcBef>
                <a:spcPts val="0"/>
              </a:spcBef>
              <a:spcAft>
                <a:spcPts val="0"/>
              </a:spcAft>
              <a:buClr>
                <a:srgbClr val="FFF9F8"/>
              </a:buClr>
              <a:buSzPts val="1820"/>
              <a:buFont typeface="Georgia"/>
              <a:buChar char="➢"/>
            </a:pPr>
            <a:r>
              <a:rPr b="1" lang="en" sz="1820">
                <a:solidFill>
                  <a:srgbClr val="FFF9F8"/>
                </a:solidFill>
                <a:latin typeface="Georgia"/>
                <a:ea typeface="Georgia"/>
                <a:cs typeface="Georgia"/>
                <a:sym typeface="Georgia"/>
              </a:rPr>
              <a:t>Q3. Can the main character be determined by the dialogue?</a:t>
            </a:r>
            <a:endParaRPr b="1" sz="1820">
              <a:solidFill>
                <a:srgbClr val="FFF9F8"/>
              </a:solidFill>
              <a:latin typeface="Georgia"/>
              <a:ea typeface="Georgia"/>
              <a:cs typeface="Georgia"/>
              <a:sym typeface="Georgia"/>
            </a:endParaRPr>
          </a:p>
          <a:p>
            <a:pPr indent="-344170" lvl="0" marL="457200" rtl="0" algn="l">
              <a:lnSpc>
                <a:spcPct val="100000"/>
              </a:lnSpc>
              <a:spcBef>
                <a:spcPts val="0"/>
              </a:spcBef>
              <a:spcAft>
                <a:spcPts val="0"/>
              </a:spcAft>
              <a:buClr>
                <a:srgbClr val="FFF9F8"/>
              </a:buClr>
              <a:buSzPts val="1820"/>
              <a:buFont typeface="Georgia"/>
              <a:buChar char="➢"/>
            </a:pPr>
            <a:r>
              <a:rPr b="1" lang="en" sz="1820">
                <a:solidFill>
                  <a:srgbClr val="FFF9F8"/>
                </a:solidFill>
                <a:latin typeface="Georgia"/>
                <a:ea typeface="Georgia"/>
                <a:cs typeface="Georgia"/>
                <a:sym typeface="Georgia"/>
              </a:rPr>
              <a:t>Q4. What is the overall tone of the TV show in terms of its script?</a:t>
            </a:r>
            <a:endParaRPr b="1" sz="1820">
              <a:solidFill>
                <a:srgbClr val="FFF9F8"/>
              </a:solidFill>
              <a:latin typeface="Georgia"/>
              <a:ea typeface="Georgia"/>
              <a:cs typeface="Georgia"/>
              <a:sym typeface="Georgia"/>
            </a:endParaRPr>
          </a:p>
          <a:p>
            <a:pPr indent="-337820" lvl="0" marL="457200" rtl="0" algn="l">
              <a:lnSpc>
                <a:spcPct val="100000"/>
              </a:lnSpc>
              <a:spcBef>
                <a:spcPts val="0"/>
              </a:spcBef>
              <a:spcAft>
                <a:spcPts val="0"/>
              </a:spcAft>
              <a:buClr>
                <a:srgbClr val="FFF9F8"/>
              </a:buClr>
              <a:buSzPts val="1720"/>
              <a:buFont typeface="Georgia"/>
              <a:buChar char="➢"/>
            </a:pPr>
            <a:r>
              <a:rPr b="1" lang="en" sz="1720">
                <a:solidFill>
                  <a:srgbClr val="FFF9F8"/>
                </a:solidFill>
                <a:latin typeface="Georgia"/>
                <a:ea typeface="Georgia"/>
                <a:cs typeface="Georgia"/>
                <a:sym typeface="Georgia"/>
              </a:rPr>
              <a:t>Q5. Which characters have longer lines and which have shorter lines?</a:t>
            </a:r>
            <a:endParaRPr b="1" sz="1720">
              <a:solidFill>
                <a:srgbClr val="FFF9F8"/>
              </a:solidFill>
              <a:latin typeface="Georgia"/>
              <a:ea typeface="Georgia"/>
              <a:cs typeface="Georgia"/>
              <a:sym typeface="Georgia"/>
            </a:endParaRPr>
          </a:p>
          <a:p>
            <a:pPr indent="-344170" lvl="0" marL="457200" rtl="0" algn="l">
              <a:lnSpc>
                <a:spcPct val="100000"/>
              </a:lnSpc>
              <a:spcBef>
                <a:spcPts val="0"/>
              </a:spcBef>
              <a:spcAft>
                <a:spcPts val="0"/>
              </a:spcAft>
              <a:buClr>
                <a:srgbClr val="FFF9F8"/>
              </a:buClr>
              <a:buSzPts val="1820"/>
              <a:buFont typeface="Georgia"/>
              <a:buChar char="➢"/>
            </a:pPr>
            <a:r>
              <a:rPr b="1" lang="en" sz="1820">
                <a:solidFill>
                  <a:srgbClr val="FFF9F8"/>
                </a:solidFill>
                <a:latin typeface="Georgia"/>
                <a:ea typeface="Georgia"/>
                <a:cs typeface="Georgia"/>
                <a:sym typeface="Georgia"/>
              </a:rPr>
              <a:t>Q6. What are the top phrases used by the main character?</a:t>
            </a:r>
            <a:endParaRPr b="1" sz="1820">
              <a:solidFill>
                <a:srgbClr val="FFF9F8"/>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b="1" sz="1820">
              <a:solidFill>
                <a:srgbClr val="FFF9F8"/>
              </a:solidFill>
              <a:latin typeface="Georgia"/>
              <a:ea typeface="Georgia"/>
              <a:cs typeface="Georgia"/>
              <a:sym typeface="Georgia"/>
            </a:endParaRPr>
          </a:p>
          <a:p>
            <a:pPr indent="0" lvl="0" marL="0" rtl="0" algn="l">
              <a:spcBef>
                <a:spcPts val="0"/>
              </a:spcBef>
              <a:spcAft>
                <a:spcPts val="1200"/>
              </a:spcAft>
              <a:buNone/>
            </a:pPr>
            <a:r>
              <a:t/>
            </a:r>
            <a:endParaRPr/>
          </a:p>
        </p:txBody>
      </p:sp>
      <p:pic>
        <p:nvPicPr>
          <p:cNvPr id="117" name="Google Shape;117;p20"/>
          <p:cNvPicPr preferRelativeResize="0"/>
          <p:nvPr/>
        </p:nvPicPr>
        <p:blipFill>
          <a:blip r:embed="rId4">
            <a:alphaModFix/>
          </a:blip>
          <a:stretch>
            <a:fillRect/>
          </a:stretch>
        </p:blipFill>
        <p:spPr>
          <a:xfrm>
            <a:off x="6658003" y="4198244"/>
            <a:ext cx="2301096"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mt="5000"/>
          </a:blip>
          <a:stretch>
            <a:fillRect/>
          </a:stretch>
        </p:blipFill>
        <p:spPr>
          <a:xfrm>
            <a:off x="0" y="0"/>
            <a:ext cx="9144000" cy="5143500"/>
          </a:xfrm>
          <a:prstGeom prst="rect">
            <a:avLst/>
          </a:prstGeom>
          <a:noFill/>
          <a:ln>
            <a:noFill/>
          </a:ln>
        </p:spPr>
      </p:pic>
      <p:sp>
        <p:nvSpPr>
          <p:cNvPr id="123" name="Google Shape;123;p21"/>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820">
                <a:solidFill>
                  <a:srgbClr val="FFF9F8"/>
                </a:solidFill>
                <a:latin typeface="Georgia"/>
                <a:ea typeface="Georgia"/>
                <a:cs typeface="Georgia"/>
                <a:sym typeface="Georgia"/>
              </a:rPr>
              <a:t>Q1. Which character said the most words in the TV show overall?</a:t>
            </a:r>
            <a:endParaRPr b="1" sz="1820">
              <a:solidFill>
                <a:srgbClr val="FFF9F8"/>
              </a:solidFill>
              <a:latin typeface="Georgia"/>
              <a:ea typeface="Georgia"/>
              <a:cs typeface="Georgia"/>
              <a:sym typeface="Georgia"/>
            </a:endParaRPr>
          </a:p>
        </p:txBody>
      </p:sp>
      <p:pic>
        <p:nvPicPr>
          <p:cNvPr id="124" name="Google Shape;124;p21"/>
          <p:cNvPicPr preferRelativeResize="0"/>
          <p:nvPr/>
        </p:nvPicPr>
        <p:blipFill>
          <a:blip r:embed="rId4">
            <a:alphaModFix/>
          </a:blip>
          <a:stretch>
            <a:fillRect/>
          </a:stretch>
        </p:blipFill>
        <p:spPr>
          <a:xfrm>
            <a:off x="6658003" y="4198244"/>
            <a:ext cx="2301096" cy="792600"/>
          </a:xfrm>
          <a:prstGeom prst="rect">
            <a:avLst/>
          </a:prstGeom>
          <a:noFill/>
          <a:ln>
            <a:noFill/>
          </a:ln>
        </p:spPr>
      </p:pic>
      <p:pic>
        <p:nvPicPr>
          <p:cNvPr id="125" name="Google Shape;125;p21"/>
          <p:cNvPicPr preferRelativeResize="0"/>
          <p:nvPr/>
        </p:nvPicPr>
        <p:blipFill>
          <a:blip r:embed="rId5">
            <a:alphaModFix/>
          </a:blip>
          <a:stretch>
            <a:fillRect/>
          </a:stretch>
        </p:blipFill>
        <p:spPr>
          <a:xfrm>
            <a:off x="1168475" y="1597227"/>
            <a:ext cx="6807050" cy="147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