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28"/>
  </p:notesMasterIdLst>
  <p:sldIdLst>
    <p:sldId id="256" r:id="rId2"/>
    <p:sldId id="257" r:id="rId3"/>
    <p:sldId id="269" r:id="rId4"/>
    <p:sldId id="272" r:id="rId5"/>
    <p:sldId id="276" r:id="rId6"/>
    <p:sldId id="259" r:id="rId7"/>
    <p:sldId id="260" r:id="rId8"/>
    <p:sldId id="258" r:id="rId9"/>
    <p:sldId id="295" r:id="rId10"/>
    <p:sldId id="296" r:id="rId11"/>
    <p:sldId id="297" r:id="rId12"/>
    <p:sldId id="262" r:id="rId13"/>
    <p:sldId id="280" r:id="rId14"/>
    <p:sldId id="289" r:id="rId15"/>
    <p:sldId id="291" r:id="rId16"/>
    <p:sldId id="281" r:id="rId17"/>
    <p:sldId id="282" r:id="rId18"/>
    <p:sldId id="284" r:id="rId19"/>
    <p:sldId id="286" r:id="rId20"/>
    <p:sldId id="283" r:id="rId21"/>
    <p:sldId id="285" r:id="rId22"/>
    <p:sldId id="294" r:id="rId23"/>
    <p:sldId id="293" r:id="rId24"/>
    <p:sldId id="292" r:id="rId25"/>
    <p:sldId id="290" r:id="rId26"/>
    <p:sldId id="26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471DDB-0F1D-4984-8921-5A6285AB0544}" v="1519" dt="2018-07-27T12:35:20.9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4401" autoAdjust="0"/>
  </p:normalViewPr>
  <p:slideViewPr>
    <p:cSldViewPr snapToGrid="0">
      <p:cViewPr>
        <p:scale>
          <a:sx n="54" d="100"/>
          <a:sy n="54" d="100"/>
        </p:scale>
        <p:origin x="1380"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A60598-B08A-4188-9D83-BAC0171B150F}" type="doc">
      <dgm:prSet loTypeId="urn:microsoft.com/office/officeart/2016/7/layout/VerticalSolidActionList" loCatId="List" qsTypeId="urn:microsoft.com/office/officeart/2005/8/quickstyle/simple4" qsCatId="simple" csTypeId="urn:microsoft.com/office/officeart/2005/8/colors/accent1_2" csCatId="accent1" phldr="1"/>
      <dgm:spPr/>
      <dgm:t>
        <a:bodyPr/>
        <a:lstStyle/>
        <a:p>
          <a:endParaRPr lang="en-US"/>
        </a:p>
      </dgm:t>
    </dgm:pt>
    <dgm:pt modelId="{702E5E70-E7F7-4590-999E-3C79BF3B2D00}">
      <dgm:prSet custT="1"/>
      <dgm:spPr/>
      <dgm:t>
        <a:bodyPr/>
        <a:lstStyle/>
        <a:p>
          <a:r>
            <a:rPr lang="en-US" sz="1800" dirty="0"/>
            <a:t>Train and test models for predicting the average national food price as reported by the CPI for a twelve month period for 5 years, from 2012 to 2016.</a:t>
          </a:r>
        </a:p>
      </dgm:t>
    </dgm:pt>
    <dgm:pt modelId="{E87CD8E2-B7E1-4208-9B11-04BA7CF18AD8}" type="parTrans" cxnId="{FBD52EB1-2636-4F2D-87F4-472D808037D1}">
      <dgm:prSet/>
      <dgm:spPr/>
      <dgm:t>
        <a:bodyPr/>
        <a:lstStyle/>
        <a:p>
          <a:endParaRPr lang="en-US"/>
        </a:p>
      </dgm:t>
    </dgm:pt>
    <dgm:pt modelId="{78D64DEA-25DA-4CAE-8C41-DB2A900E12A0}" type="sibTrans" cxnId="{FBD52EB1-2636-4F2D-87F4-472D808037D1}">
      <dgm:prSet/>
      <dgm:spPr/>
      <dgm:t>
        <a:bodyPr/>
        <a:lstStyle/>
        <a:p>
          <a:endParaRPr lang="en-US"/>
        </a:p>
      </dgm:t>
    </dgm:pt>
    <dgm:pt modelId="{1996A073-C675-4E53-B169-4D8160285A4E}">
      <dgm:prSet/>
      <dgm:spPr/>
      <dgm:t>
        <a:bodyPr/>
        <a:lstStyle/>
        <a:p>
          <a:r>
            <a:rPr lang="en-US" dirty="0"/>
            <a:t>2</a:t>
          </a:r>
        </a:p>
      </dgm:t>
    </dgm:pt>
    <dgm:pt modelId="{E3BD8C4E-BEF6-44F6-BA39-2B49811F20B2}" type="parTrans" cxnId="{6147A459-5CB1-4367-AF0D-DEB5CF8B2AE8}">
      <dgm:prSet/>
      <dgm:spPr/>
      <dgm:t>
        <a:bodyPr/>
        <a:lstStyle/>
        <a:p>
          <a:endParaRPr lang="en-US"/>
        </a:p>
      </dgm:t>
    </dgm:pt>
    <dgm:pt modelId="{27C6D39C-7416-4A8C-ABC1-4DD7D98403D4}" type="sibTrans" cxnId="{6147A459-5CB1-4367-AF0D-DEB5CF8B2AE8}">
      <dgm:prSet/>
      <dgm:spPr/>
      <dgm:t>
        <a:bodyPr/>
        <a:lstStyle/>
        <a:p>
          <a:endParaRPr lang="en-US"/>
        </a:p>
      </dgm:t>
    </dgm:pt>
    <dgm:pt modelId="{E3817091-1F31-40B7-BDFF-1A1DFAC7D49E}">
      <dgm:prSet custT="1"/>
      <dgm:spPr/>
      <dgm:t>
        <a:bodyPr/>
        <a:lstStyle/>
        <a:p>
          <a:r>
            <a:rPr lang="en-US" sz="1800" dirty="0"/>
            <a:t>Train and test predictive models for predicting 21 other targets in the CPI basket for the years 2016 and 2017.</a:t>
          </a:r>
        </a:p>
      </dgm:t>
    </dgm:pt>
    <dgm:pt modelId="{52981A7B-7DE9-48BA-A9BD-0C1CAAB260D1}" type="parTrans" cxnId="{0BCD0B8C-2B2A-479A-B9FA-F2FD9C02D660}">
      <dgm:prSet/>
      <dgm:spPr/>
      <dgm:t>
        <a:bodyPr/>
        <a:lstStyle/>
        <a:p>
          <a:endParaRPr lang="en-US"/>
        </a:p>
      </dgm:t>
    </dgm:pt>
    <dgm:pt modelId="{3CD4C26D-7236-4496-8057-6F8644320B51}" type="sibTrans" cxnId="{0BCD0B8C-2B2A-479A-B9FA-F2FD9C02D660}">
      <dgm:prSet/>
      <dgm:spPr/>
      <dgm:t>
        <a:bodyPr/>
        <a:lstStyle/>
        <a:p>
          <a:endParaRPr lang="en-US"/>
        </a:p>
      </dgm:t>
    </dgm:pt>
    <dgm:pt modelId="{B5CF7CCE-A209-41FA-800B-AFD24433E443}">
      <dgm:prSet/>
      <dgm:spPr/>
      <dgm:t>
        <a:bodyPr/>
        <a:lstStyle/>
        <a:p>
          <a:r>
            <a:rPr lang="en-US" dirty="0"/>
            <a:t>3</a:t>
          </a:r>
        </a:p>
      </dgm:t>
    </dgm:pt>
    <dgm:pt modelId="{EE83C3E8-C613-43F0-B08D-20BA8F9912CA}" type="parTrans" cxnId="{31E3B5B0-F333-48D4-A50C-2A9506D79D23}">
      <dgm:prSet/>
      <dgm:spPr/>
      <dgm:t>
        <a:bodyPr/>
        <a:lstStyle/>
        <a:p>
          <a:endParaRPr lang="en-US"/>
        </a:p>
      </dgm:t>
    </dgm:pt>
    <dgm:pt modelId="{2F8C953D-6BFF-4A83-81D4-3B22BFFB912D}" type="sibTrans" cxnId="{31E3B5B0-F333-48D4-A50C-2A9506D79D23}">
      <dgm:prSet/>
      <dgm:spPr/>
      <dgm:t>
        <a:bodyPr/>
        <a:lstStyle/>
        <a:p>
          <a:endParaRPr lang="en-US"/>
        </a:p>
      </dgm:t>
    </dgm:pt>
    <dgm:pt modelId="{D8FB9195-5699-4602-BA90-024340AAD89D}">
      <dgm:prSet custT="1"/>
      <dgm:spPr/>
      <dgm:t>
        <a:bodyPr/>
        <a:lstStyle/>
        <a:p>
          <a:r>
            <a:rPr lang="en-US" sz="1800" dirty="0"/>
            <a:t>Implement an ensemble method to improve the stability of the models to predict the average national food price for the twelve months reported by the CPI for 2016 and 2017</a:t>
          </a:r>
        </a:p>
      </dgm:t>
    </dgm:pt>
    <dgm:pt modelId="{795D6C61-C3EB-447D-B84C-88234BE3ABB2}" type="parTrans" cxnId="{135159A1-3C3A-4AD2-9185-4757D0C960D9}">
      <dgm:prSet/>
      <dgm:spPr/>
      <dgm:t>
        <a:bodyPr/>
        <a:lstStyle/>
        <a:p>
          <a:endParaRPr lang="en-US"/>
        </a:p>
      </dgm:t>
    </dgm:pt>
    <dgm:pt modelId="{46CCABB0-888D-4FE8-99E8-B3649941F215}" type="sibTrans" cxnId="{135159A1-3C3A-4AD2-9185-4757D0C960D9}">
      <dgm:prSet/>
      <dgm:spPr/>
      <dgm:t>
        <a:bodyPr/>
        <a:lstStyle/>
        <a:p>
          <a:endParaRPr lang="en-US"/>
        </a:p>
      </dgm:t>
    </dgm:pt>
    <dgm:pt modelId="{D61C3748-BDEC-4824-8F09-755C56DC00A6}">
      <dgm:prSet/>
      <dgm:spPr/>
      <dgm:t>
        <a:bodyPr/>
        <a:lstStyle/>
        <a:p>
          <a:r>
            <a:rPr lang="en-US" dirty="0"/>
            <a:t>1</a:t>
          </a:r>
        </a:p>
      </dgm:t>
    </dgm:pt>
    <dgm:pt modelId="{0299AEF0-B981-4D54-A395-22CC6336DB5A}" type="sibTrans" cxnId="{06BCF9F9-4B4A-47A8-BE47-E9A5FA6D9018}">
      <dgm:prSet/>
      <dgm:spPr/>
      <dgm:t>
        <a:bodyPr/>
        <a:lstStyle/>
        <a:p>
          <a:endParaRPr lang="en-US"/>
        </a:p>
      </dgm:t>
    </dgm:pt>
    <dgm:pt modelId="{B3621D32-4355-4143-8391-FDB74BBAF709}" type="parTrans" cxnId="{06BCF9F9-4B4A-47A8-BE47-E9A5FA6D9018}">
      <dgm:prSet/>
      <dgm:spPr/>
      <dgm:t>
        <a:bodyPr/>
        <a:lstStyle/>
        <a:p>
          <a:endParaRPr lang="en-US"/>
        </a:p>
      </dgm:t>
    </dgm:pt>
    <dgm:pt modelId="{6B3897D2-E9C6-487C-BAC3-152A495DB6A3}" type="pres">
      <dgm:prSet presAssocID="{48A60598-B08A-4188-9D83-BAC0171B150F}" presName="Name0" presStyleCnt="0">
        <dgm:presLayoutVars>
          <dgm:dir/>
          <dgm:animLvl val="lvl"/>
          <dgm:resizeHandles val="exact"/>
        </dgm:presLayoutVars>
      </dgm:prSet>
      <dgm:spPr/>
    </dgm:pt>
    <dgm:pt modelId="{E3E4789A-41C0-4280-AAC0-D6C89D28FB98}" type="pres">
      <dgm:prSet presAssocID="{D61C3748-BDEC-4824-8F09-755C56DC00A6}" presName="linNode" presStyleCnt="0"/>
      <dgm:spPr/>
    </dgm:pt>
    <dgm:pt modelId="{E12E6E2B-3F52-49D6-8C2C-5072C91995B8}" type="pres">
      <dgm:prSet presAssocID="{D61C3748-BDEC-4824-8F09-755C56DC00A6}" presName="parentText" presStyleLbl="alignNode1" presStyleIdx="0" presStyleCnt="3">
        <dgm:presLayoutVars>
          <dgm:chMax val="1"/>
          <dgm:bulletEnabled/>
        </dgm:presLayoutVars>
      </dgm:prSet>
      <dgm:spPr/>
    </dgm:pt>
    <dgm:pt modelId="{C76117EB-1D1E-4068-B011-E424BE956629}" type="pres">
      <dgm:prSet presAssocID="{D61C3748-BDEC-4824-8F09-755C56DC00A6}" presName="descendantText" presStyleLbl="alignAccFollowNode1" presStyleIdx="0" presStyleCnt="3">
        <dgm:presLayoutVars>
          <dgm:bulletEnabled/>
        </dgm:presLayoutVars>
      </dgm:prSet>
      <dgm:spPr/>
    </dgm:pt>
    <dgm:pt modelId="{D088FF00-41F2-4151-A3B8-DC4A385DF366}" type="pres">
      <dgm:prSet presAssocID="{0299AEF0-B981-4D54-A395-22CC6336DB5A}" presName="sp" presStyleCnt="0"/>
      <dgm:spPr/>
    </dgm:pt>
    <dgm:pt modelId="{70115A17-29CE-4791-8502-42E249E50F05}" type="pres">
      <dgm:prSet presAssocID="{1996A073-C675-4E53-B169-4D8160285A4E}" presName="linNode" presStyleCnt="0"/>
      <dgm:spPr/>
    </dgm:pt>
    <dgm:pt modelId="{3314A5C1-671E-4DD9-B43E-6EDA2B365116}" type="pres">
      <dgm:prSet presAssocID="{1996A073-C675-4E53-B169-4D8160285A4E}" presName="parentText" presStyleLbl="alignNode1" presStyleIdx="1" presStyleCnt="3">
        <dgm:presLayoutVars>
          <dgm:chMax val="1"/>
          <dgm:bulletEnabled/>
        </dgm:presLayoutVars>
      </dgm:prSet>
      <dgm:spPr/>
    </dgm:pt>
    <dgm:pt modelId="{AFB98E6C-0A80-496E-A8B5-448060B7AD95}" type="pres">
      <dgm:prSet presAssocID="{1996A073-C675-4E53-B169-4D8160285A4E}" presName="descendantText" presStyleLbl="alignAccFollowNode1" presStyleIdx="1" presStyleCnt="3">
        <dgm:presLayoutVars>
          <dgm:bulletEnabled/>
        </dgm:presLayoutVars>
      </dgm:prSet>
      <dgm:spPr/>
    </dgm:pt>
    <dgm:pt modelId="{C1D9A900-1EEA-4DDD-AFC5-87ECA0B7C64E}" type="pres">
      <dgm:prSet presAssocID="{27C6D39C-7416-4A8C-ABC1-4DD7D98403D4}" presName="sp" presStyleCnt="0"/>
      <dgm:spPr/>
    </dgm:pt>
    <dgm:pt modelId="{B91C68E0-C7EC-4E04-BD6A-B65CB4755F0D}" type="pres">
      <dgm:prSet presAssocID="{B5CF7CCE-A209-41FA-800B-AFD24433E443}" presName="linNode" presStyleCnt="0"/>
      <dgm:spPr/>
    </dgm:pt>
    <dgm:pt modelId="{C334C308-0B76-45B9-ABDD-9B84E14859CB}" type="pres">
      <dgm:prSet presAssocID="{B5CF7CCE-A209-41FA-800B-AFD24433E443}" presName="parentText" presStyleLbl="alignNode1" presStyleIdx="2" presStyleCnt="3">
        <dgm:presLayoutVars>
          <dgm:chMax val="1"/>
          <dgm:bulletEnabled/>
        </dgm:presLayoutVars>
      </dgm:prSet>
      <dgm:spPr/>
    </dgm:pt>
    <dgm:pt modelId="{08013136-5443-409C-AC9C-883373B0045C}" type="pres">
      <dgm:prSet presAssocID="{B5CF7CCE-A209-41FA-800B-AFD24433E443}" presName="descendantText" presStyleLbl="alignAccFollowNode1" presStyleIdx="2" presStyleCnt="3">
        <dgm:presLayoutVars>
          <dgm:bulletEnabled/>
        </dgm:presLayoutVars>
      </dgm:prSet>
      <dgm:spPr/>
    </dgm:pt>
  </dgm:ptLst>
  <dgm:cxnLst>
    <dgm:cxn modelId="{7AC0D003-3905-4A41-AD70-F6048F193D45}" type="presOf" srcId="{1996A073-C675-4E53-B169-4D8160285A4E}" destId="{3314A5C1-671E-4DD9-B43E-6EDA2B365116}" srcOrd="0" destOrd="0" presId="urn:microsoft.com/office/officeart/2016/7/layout/VerticalSolidActionList"/>
    <dgm:cxn modelId="{B071F565-7EF9-4F70-99D6-B9E0B7505F2B}" type="presOf" srcId="{E3817091-1F31-40B7-BDFF-1A1DFAC7D49E}" destId="{AFB98E6C-0A80-496E-A8B5-448060B7AD95}" srcOrd="0" destOrd="0" presId="urn:microsoft.com/office/officeart/2016/7/layout/VerticalSolidActionList"/>
    <dgm:cxn modelId="{07804C56-B3C2-4DC4-A6E9-6028CCCD9625}" type="presOf" srcId="{B5CF7CCE-A209-41FA-800B-AFD24433E443}" destId="{C334C308-0B76-45B9-ABDD-9B84E14859CB}" srcOrd="0" destOrd="0" presId="urn:microsoft.com/office/officeart/2016/7/layout/VerticalSolidActionList"/>
    <dgm:cxn modelId="{6147A459-5CB1-4367-AF0D-DEB5CF8B2AE8}" srcId="{48A60598-B08A-4188-9D83-BAC0171B150F}" destId="{1996A073-C675-4E53-B169-4D8160285A4E}" srcOrd="1" destOrd="0" parTransId="{E3BD8C4E-BEF6-44F6-BA39-2B49811F20B2}" sibTransId="{27C6D39C-7416-4A8C-ABC1-4DD7D98403D4}"/>
    <dgm:cxn modelId="{BF93D987-F6CC-4947-AD91-D88CD381E84E}" type="presOf" srcId="{D8FB9195-5699-4602-BA90-024340AAD89D}" destId="{08013136-5443-409C-AC9C-883373B0045C}" srcOrd="0" destOrd="0" presId="urn:microsoft.com/office/officeart/2016/7/layout/VerticalSolidActionList"/>
    <dgm:cxn modelId="{0BCD0B8C-2B2A-479A-B9FA-F2FD9C02D660}" srcId="{1996A073-C675-4E53-B169-4D8160285A4E}" destId="{E3817091-1F31-40B7-BDFF-1A1DFAC7D49E}" srcOrd="0" destOrd="0" parTransId="{52981A7B-7DE9-48BA-A9BD-0C1CAAB260D1}" sibTransId="{3CD4C26D-7236-4496-8057-6F8644320B51}"/>
    <dgm:cxn modelId="{135159A1-3C3A-4AD2-9185-4757D0C960D9}" srcId="{B5CF7CCE-A209-41FA-800B-AFD24433E443}" destId="{D8FB9195-5699-4602-BA90-024340AAD89D}" srcOrd="0" destOrd="0" parTransId="{795D6C61-C3EB-447D-B84C-88234BE3ABB2}" sibTransId="{46CCABB0-888D-4FE8-99E8-B3649941F215}"/>
    <dgm:cxn modelId="{31E3B5B0-F333-48D4-A50C-2A9506D79D23}" srcId="{48A60598-B08A-4188-9D83-BAC0171B150F}" destId="{B5CF7CCE-A209-41FA-800B-AFD24433E443}" srcOrd="2" destOrd="0" parTransId="{EE83C3E8-C613-43F0-B08D-20BA8F9912CA}" sibTransId="{2F8C953D-6BFF-4A83-81D4-3B22BFFB912D}"/>
    <dgm:cxn modelId="{FBD52EB1-2636-4F2D-87F4-472D808037D1}" srcId="{D61C3748-BDEC-4824-8F09-755C56DC00A6}" destId="{702E5E70-E7F7-4590-999E-3C79BF3B2D00}" srcOrd="0" destOrd="0" parTransId="{E87CD8E2-B7E1-4208-9B11-04BA7CF18AD8}" sibTransId="{78D64DEA-25DA-4CAE-8C41-DB2A900E12A0}"/>
    <dgm:cxn modelId="{B556B3BC-E8B3-4368-BBD0-B788C7FD76C1}" type="presOf" srcId="{48A60598-B08A-4188-9D83-BAC0171B150F}" destId="{6B3897D2-E9C6-487C-BAC3-152A495DB6A3}" srcOrd="0" destOrd="0" presId="urn:microsoft.com/office/officeart/2016/7/layout/VerticalSolidActionList"/>
    <dgm:cxn modelId="{902D80CC-0C05-4FFB-8F6B-A10B4E0EEF31}" type="presOf" srcId="{D61C3748-BDEC-4824-8F09-755C56DC00A6}" destId="{E12E6E2B-3F52-49D6-8C2C-5072C91995B8}" srcOrd="0" destOrd="0" presId="urn:microsoft.com/office/officeart/2016/7/layout/VerticalSolidActionList"/>
    <dgm:cxn modelId="{10EC8EE1-26A8-434E-AD20-7E246F1ACC53}" type="presOf" srcId="{702E5E70-E7F7-4590-999E-3C79BF3B2D00}" destId="{C76117EB-1D1E-4068-B011-E424BE956629}" srcOrd="0" destOrd="0" presId="urn:microsoft.com/office/officeart/2016/7/layout/VerticalSolidActionList"/>
    <dgm:cxn modelId="{06BCF9F9-4B4A-47A8-BE47-E9A5FA6D9018}" srcId="{48A60598-B08A-4188-9D83-BAC0171B150F}" destId="{D61C3748-BDEC-4824-8F09-755C56DC00A6}" srcOrd="0" destOrd="0" parTransId="{B3621D32-4355-4143-8391-FDB74BBAF709}" sibTransId="{0299AEF0-B981-4D54-A395-22CC6336DB5A}"/>
    <dgm:cxn modelId="{190CFCEF-08C4-438A-9AED-9E4C2F395632}" type="presParOf" srcId="{6B3897D2-E9C6-487C-BAC3-152A495DB6A3}" destId="{E3E4789A-41C0-4280-AAC0-D6C89D28FB98}" srcOrd="0" destOrd="0" presId="urn:microsoft.com/office/officeart/2016/7/layout/VerticalSolidActionList"/>
    <dgm:cxn modelId="{D5995944-8468-41F3-BC7F-872087066FA0}" type="presParOf" srcId="{E3E4789A-41C0-4280-AAC0-D6C89D28FB98}" destId="{E12E6E2B-3F52-49D6-8C2C-5072C91995B8}" srcOrd="0" destOrd="0" presId="urn:microsoft.com/office/officeart/2016/7/layout/VerticalSolidActionList"/>
    <dgm:cxn modelId="{8547B935-9080-4346-A4F9-AD003200FE94}" type="presParOf" srcId="{E3E4789A-41C0-4280-AAC0-D6C89D28FB98}" destId="{C76117EB-1D1E-4068-B011-E424BE956629}" srcOrd="1" destOrd="0" presId="urn:microsoft.com/office/officeart/2016/7/layout/VerticalSolidActionList"/>
    <dgm:cxn modelId="{7D00250B-0B2F-444B-B828-658E465D3E63}" type="presParOf" srcId="{6B3897D2-E9C6-487C-BAC3-152A495DB6A3}" destId="{D088FF00-41F2-4151-A3B8-DC4A385DF366}" srcOrd="1" destOrd="0" presId="urn:microsoft.com/office/officeart/2016/7/layout/VerticalSolidActionList"/>
    <dgm:cxn modelId="{5651D213-C3EB-41DD-B7CC-7B81FF7B2D81}" type="presParOf" srcId="{6B3897D2-E9C6-487C-BAC3-152A495DB6A3}" destId="{70115A17-29CE-4791-8502-42E249E50F05}" srcOrd="2" destOrd="0" presId="urn:microsoft.com/office/officeart/2016/7/layout/VerticalSolidActionList"/>
    <dgm:cxn modelId="{C3D541AA-2E18-46B3-BAC9-3D0D5E55F812}" type="presParOf" srcId="{70115A17-29CE-4791-8502-42E249E50F05}" destId="{3314A5C1-671E-4DD9-B43E-6EDA2B365116}" srcOrd="0" destOrd="0" presId="urn:microsoft.com/office/officeart/2016/7/layout/VerticalSolidActionList"/>
    <dgm:cxn modelId="{6454808D-7E6F-4F6F-A364-C1DCD5F4F270}" type="presParOf" srcId="{70115A17-29CE-4791-8502-42E249E50F05}" destId="{AFB98E6C-0A80-496E-A8B5-448060B7AD95}" srcOrd="1" destOrd="0" presId="urn:microsoft.com/office/officeart/2016/7/layout/VerticalSolidActionList"/>
    <dgm:cxn modelId="{21D4A329-0037-4266-B0FD-C8C2AC40C13F}" type="presParOf" srcId="{6B3897D2-E9C6-487C-BAC3-152A495DB6A3}" destId="{C1D9A900-1EEA-4DDD-AFC5-87ECA0B7C64E}" srcOrd="3" destOrd="0" presId="urn:microsoft.com/office/officeart/2016/7/layout/VerticalSolidActionList"/>
    <dgm:cxn modelId="{31E7E4C2-CE46-453D-A72D-7E48C3CA6DB9}" type="presParOf" srcId="{6B3897D2-E9C6-487C-BAC3-152A495DB6A3}" destId="{B91C68E0-C7EC-4E04-BD6A-B65CB4755F0D}" srcOrd="4" destOrd="0" presId="urn:microsoft.com/office/officeart/2016/7/layout/VerticalSolidActionList"/>
    <dgm:cxn modelId="{353E9CC8-F054-4D67-9D2B-987A8F0D3CF7}" type="presParOf" srcId="{B91C68E0-C7EC-4E04-BD6A-B65CB4755F0D}" destId="{C334C308-0B76-45B9-ABDD-9B84E14859CB}" srcOrd="0" destOrd="0" presId="urn:microsoft.com/office/officeart/2016/7/layout/VerticalSolidActionList"/>
    <dgm:cxn modelId="{75E3C195-3853-4795-9603-A938521C4210}" type="presParOf" srcId="{B91C68E0-C7EC-4E04-BD6A-B65CB4755F0D}" destId="{08013136-5443-409C-AC9C-883373B0045C}"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0148AB-B0B6-469D-9F53-5C580FC3934D}" type="doc">
      <dgm:prSet loTypeId="urn:microsoft.com/office/officeart/2005/8/layout/lProcess2" loCatId="relationship" qsTypeId="urn:microsoft.com/office/officeart/2005/8/quickstyle/simple1" qsCatId="simple" csTypeId="urn:microsoft.com/office/officeart/2005/8/colors/accent1_2" csCatId="accent1" phldr="1"/>
      <dgm:spPr/>
      <dgm:t>
        <a:bodyPr/>
        <a:lstStyle/>
        <a:p>
          <a:endParaRPr lang="en-CA"/>
        </a:p>
      </dgm:t>
    </dgm:pt>
    <dgm:pt modelId="{ABB1EB0A-F506-4E1F-9832-491509028D8E}">
      <dgm:prSet phldrT="[Text]"/>
      <dgm:spPr/>
      <dgm:t>
        <a:bodyPr/>
        <a:lstStyle/>
        <a:p>
          <a:r>
            <a:rPr lang="en-CA" dirty="0"/>
            <a:t>M</a:t>
          </a:r>
          <a:r>
            <a:rPr lang="en-CA" baseline="-25000" dirty="0"/>
            <a:t>1</a:t>
          </a:r>
        </a:p>
      </dgm:t>
    </dgm:pt>
    <dgm:pt modelId="{6EDE1159-780E-4B1F-9D14-0497DE5DBDEB}" type="parTrans" cxnId="{DD6B8DDE-59A6-4CA7-B389-706EC4C04E28}">
      <dgm:prSet/>
      <dgm:spPr/>
      <dgm:t>
        <a:bodyPr/>
        <a:lstStyle/>
        <a:p>
          <a:endParaRPr lang="en-CA"/>
        </a:p>
      </dgm:t>
    </dgm:pt>
    <dgm:pt modelId="{87065ED2-468B-4541-9B0A-6B115E310857}" type="sibTrans" cxnId="{DD6B8DDE-59A6-4CA7-B389-706EC4C04E28}">
      <dgm:prSet/>
      <dgm:spPr/>
      <dgm:t>
        <a:bodyPr/>
        <a:lstStyle/>
        <a:p>
          <a:endParaRPr lang="en-CA"/>
        </a:p>
      </dgm:t>
    </dgm:pt>
    <dgm:pt modelId="{1B081A22-E2A4-4F40-BAB2-0C5A21977437}">
      <dgm:prSet phldrT="[Text]"/>
      <dgm:spPr/>
      <dgm:t>
        <a:bodyPr/>
        <a:lstStyle/>
        <a:p>
          <a:r>
            <a:rPr lang="en-CA" dirty="0"/>
            <a:t>X</a:t>
          </a:r>
          <a:r>
            <a:rPr lang="en-CA" baseline="-25000" dirty="0"/>
            <a:t>1</a:t>
          </a:r>
        </a:p>
      </dgm:t>
    </dgm:pt>
    <dgm:pt modelId="{69A34691-8315-479E-A526-6DF8FFCC6FCB}" type="parTrans" cxnId="{FA67C06D-03EA-4B79-8739-AC1482056DF2}">
      <dgm:prSet/>
      <dgm:spPr/>
      <dgm:t>
        <a:bodyPr/>
        <a:lstStyle/>
        <a:p>
          <a:endParaRPr lang="en-CA"/>
        </a:p>
      </dgm:t>
    </dgm:pt>
    <dgm:pt modelId="{752A66D9-041F-4DD4-98BC-238037DFBC54}" type="sibTrans" cxnId="{FA67C06D-03EA-4B79-8739-AC1482056DF2}">
      <dgm:prSet/>
      <dgm:spPr/>
      <dgm:t>
        <a:bodyPr/>
        <a:lstStyle/>
        <a:p>
          <a:endParaRPr lang="en-CA"/>
        </a:p>
      </dgm:t>
    </dgm:pt>
    <dgm:pt modelId="{4D79AED4-0D23-496D-8B57-84F6E7C02CE9}">
      <dgm:prSet phldrT="[Text]"/>
      <dgm:spPr/>
      <dgm:t>
        <a:bodyPr/>
        <a:lstStyle/>
        <a:p>
          <a:r>
            <a:rPr lang="en-CA" dirty="0"/>
            <a:t>M</a:t>
          </a:r>
          <a:r>
            <a:rPr lang="en-CA" baseline="-25000" dirty="0"/>
            <a:t>2</a:t>
          </a:r>
        </a:p>
      </dgm:t>
    </dgm:pt>
    <dgm:pt modelId="{55DDAAF5-137F-4DFD-AF40-A2276CC35378}" type="parTrans" cxnId="{FB53D5D5-96D9-4748-A572-2934731701B3}">
      <dgm:prSet/>
      <dgm:spPr/>
      <dgm:t>
        <a:bodyPr/>
        <a:lstStyle/>
        <a:p>
          <a:endParaRPr lang="en-CA"/>
        </a:p>
      </dgm:t>
    </dgm:pt>
    <dgm:pt modelId="{DB7DE6E5-8538-4558-81E7-B8586C71E7D8}" type="sibTrans" cxnId="{FB53D5D5-96D9-4748-A572-2934731701B3}">
      <dgm:prSet/>
      <dgm:spPr/>
      <dgm:t>
        <a:bodyPr/>
        <a:lstStyle/>
        <a:p>
          <a:endParaRPr lang="en-CA"/>
        </a:p>
      </dgm:t>
    </dgm:pt>
    <dgm:pt modelId="{A0C6C830-A77B-4DAC-B185-A47CB0710997}">
      <dgm:prSet phldrT="[Text]"/>
      <dgm:spPr/>
      <dgm:t>
        <a:bodyPr/>
        <a:lstStyle/>
        <a:p>
          <a:r>
            <a:rPr lang="en-CA" dirty="0"/>
            <a:t>X</a:t>
          </a:r>
          <a:r>
            <a:rPr lang="en-CA" baseline="-25000" dirty="0"/>
            <a:t>2</a:t>
          </a:r>
        </a:p>
      </dgm:t>
    </dgm:pt>
    <dgm:pt modelId="{FD7275E1-FBF4-4202-BBB8-D8AC9243AACD}" type="parTrans" cxnId="{D9DBFB62-7241-4989-989F-B68950FEC764}">
      <dgm:prSet/>
      <dgm:spPr/>
      <dgm:t>
        <a:bodyPr/>
        <a:lstStyle/>
        <a:p>
          <a:endParaRPr lang="en-CA"/>
        </a:p>
      </dgm:t>
    </dgm:pt>
    <dgm:pt modelId="{8506A7BC-E287-4561-A8E7-ABE63A462316}" type="sibTrans" cxnId="{D9DBFB62-7241-4989-989F-B68950FEC764}">
      <dgm:prSet/>
      <dgm:spPr/>
      <dgm:t>
        <a:bodyPr/>
        <a:lstStyle/>
        <a:p>
          <a:endParaRPr lang="en-CA"/>
        </a:p>
      </dgm:t>
    </dgm:pt>
    <dgm:pt modelId="{6E0F23CE-ECC4-4A6E-904F-30ED7FBF3D28}">
      <dgm:prSet phldrT="[Text]"/>
      <dgm:spPr/>
      <dgm:t>
        <a:bodyPr/>
        <a:lstStyle/>
        <a:p>
          <a:r>
            <a:rPr lang="en-CA" dirty="0"/>
            <a:t>M</a:t>
          </a:r>
          <a:r>
            <a:rPr lang="en-CA" baseline="-25000" dirty="0"/>
            <a:t>17</a:t>
          </a:r>
        </a:p>
      </dgm:t>
    </dgm:pt>
    <dgm:pt modelId="{70E19B60-223B-40B1-A251-38C11E3F19F5}" type="parTrans" cxnId="{419BD140-6C99-470E-9E14-EEAD9963D2AB}">
      <dgm:prSet/>
      <dgm:spPr/>
      <dgm:t>
        <a:bodyPr/>
        <a:lstStyle/>
        <a:p>
          <a:endParaRPr lang="en-CA"/>
        </a:p>
      </dgm:t>
    </dgm:pt>
    <dgm:pt modelId="{FEFC37B3-AADF-4C51-A60E-3CB9699E9B4E}" type="sibTrans" cxnId="{419BD140-6C99-470E-9E14-EEAD9963D2AB}">
      <dgm:prSet/>
      <dgm:spPr/>
      <dgm:t>
        <a:bodyPr/>
        <a:lstStyle/>
        <a:p>
          <a:endParaRPr lang="en-CA"/>
        </a:p>
      </dgm:t>
    </dgm:pt>
    <dgm:pt modelId="{278960C8-30F1-4406-B658-3C20D29538EA}">
      <dgm:prSet phldrT="[Text]"/>
      <dgm:spPr/>
      <dgm:t>
        <a:bodyPr/>
        <a:lstStyle/>
        <a:p>
          <a:r>
            <a:rPr lang="en-CA" dirty="0"/>
            <a:t>X</a:t>
          </a:r>
          <a:r>
            <a:rPr lang="en-CA" baseline="-25000" dirty="0"/>
            <a:t>17</a:t>
          </a:r>
        </a:p>
      </dgm:t>
    </dgm:pt>
    <dgm:pt modelId="{2BAD850F-A929-49A5-A31F-3E31C0393FF0}" type="parTrans" cxnId="{304C4D32-500B-4ECC-AE4E-ACA931DF5FD8}">
      <dgm:prSet/>
      <dgm:spPr/>
      <dgm:t>
        <a:bodyPr/>
        <a:lstStyle/>
        <a:p>
          <a:endParaRPr lang="en-CA"/>
        </a:p>
      </dgm:t>
    </dgm:pt>
    <dgm:pt modelId="{AC03B3DD-ADE5-41C2-A871-AAACDBB3DBC6}" type="sibTrans" cxnId="{304C4D32-500B-4ECC-AE4E-ACA931DF5FD8}">
      <dgm:prSet/>
      <dgm:spPr/>
      <dgm:t>
        <a:bodyPr/>
        <a:lstStyle/>
        <a:p>
          <a:endParaRPr lang="en-CA"/>
        </a:p>
      </dgm:t>
    </dgm:pt>
    <dgm:pt modelId="{04F83B09-3F87-4CD8-A56A-45294E87888A}" type="pres">
      <dgm:prSet presAssocID="{990148AB-B0B6-469D-9F53-5C580FC3934D}" presName="theList" presStyleCnt="0">
        <dgm:presLayoutVars>
          <dgm:dir/>
          <dgm:animLvl val="lvl"/>
          <dgm:resizeHandles val="exact"/>
        </dgm:presLayoutVars>
      </dgm:prSet>
      <dgm:spPr/>
    </dgm:pt>
    <dgm:pt modelId="{77B084D9-3FB1-49D5-A47D-2853071C60D4}" type="pres">
      <dgm:prSet presAssocID="{ABB1EB0A-F506-4E1F-9832-491509028D8E}" presName="compNode" presStyleCnt="0"/>
      <dgm:spPr/>
    </dgm:pt>
    <dgm:pt modelId="{36004109-22A5-4571-985B-4A1076EDC61A}" type="pres">
      <dgm:prSet presAssocID="{ABB1EB0A-F506-4E1F-9832-491509028D8E}" presName="aNode" presStyleLbl="bgShp" presStyleIdx="0" presStyleCnt="3"/>
      <dgm:spPr/>
    </dgm:pt>
    <dgm:pt modelId="{4539603B-BEF2-474A-AC9E-D5433FA6558C}" type="pres">
      <dgm:prSet presAssocID="{ABB1EB0A-F506-4E1F-9832-491509028D8E}" presName="textNode" presStyleLbl="bgShp" presStyleIdx="0" presStyleCnt="3"/>
      <dgm:spPr/>
    </dgm:pt>
    <dgm:pt modelId="{155EF872-98F3-47A7-893A-0CAF8546C2FB}" type="pres">
      <dgm:prSet presAssocID="{ABB1EB0A-F506-4E1F-9832-491509028D8E}" presName="compChildNode" presStyleCnt="0"/>
      <dgm:spPr/>
    </dgm:pt>
    <dgm:pt modelId="{784D787B-77E4-44EC-A27A-B0512745D8A5}" type="pres">
      <dgm:prSet presAssocID="{ABB1EB0A-F506-4E1F-9832-491509028D8E}" presName="theInnerList" presStyleCnt="0"/>
      <dgm:spPr/>
    </dgm:pt>
    <dgm:pt modelId="{7CB43579-87A0-4A2D-9B2E-BEEB052B77B1}" type="pres">
      <dgm:prSet presAssocID="{1B081A22-E2A4-4F40-BAB2-0C5A21977437}" presName="childNode" presStyleLbl="node1" presStyleIdx="0" presStyleCnt="3" custScaleX="106825" custScaleY="62581">
        <dgm:presLayoutVars>
          <dgm:bulletEnabled val="1"/>
        </dgm:presLayoutVars>
      </dgm:prSet>
      <dgm:spPr/>
    </dgm:pt>
    <dgm:pt modelId="{C37685C2-30D5-4BAC-BD8F-29F29DA95A30}" type="pres">
      <dgm:prSet presAssocID="{ABB1EB0A-F506-4E1F-9832-491509028D8E}" presName="aSpace" presStyleCnt="0"/>
      <dgm:spPr/>
    </dgm:pt>
    <dgm:pt modelId="{760484E6-6318-49B9-B1E2-7C1441F35123}" type="pres">
      <dgm:prSet presAssocID="{4D79AED4-0D23-496D-8B57-84F6E7C02CE9}" presName="compNode" presStyleCnt="0"/>
      <dgm:spPr/>
    </dgm:pt>
    <dgm:pt modelId="{47E67C51-CDBF-4878-8B6D-2E8A2D979F74}" type="pres">
      <dgm:prSet presAssocID="{4D79AED4-0D23-496D-8B57-84F6E7C02CE9}" presName="aNode" presStyleLbl="bgShp" presStyleIdx="1" presStyleCnt="3"/>
      <dgm:spPr/>
    </dgm:pt>
    <dgm:pt modelId="{182AF578-9241-4807-8074-753E45136DAE}" type="pres">
      <dgm:prSet presAssocID="{4D79AED4-0D23-496D-8B57-84F6E7C02CE9}" presName="textNode" presStyleLbl="bgShp" presStyleIdx="1" presStyleCnt="3"/>
      <dgm:spPr/>
    </dgm:pt>
    <dgm:pt modelId="{FDC43A88-A7B2-4BD1-9C55-2E1BA5B78559}" type="pres">
      <dgm:prSet presAssocID="{4D79AED4-0D23-496D-8B57-84F6E7C02CE9}" presName="compChildNode" presStyleCnt="0"/>
      <dgm:spPr/>
    </dgm:pt>
    <dgm:pt modelId="{6E81592E-250D-4A77-A881-1BB4A5D1EBBC}" type="pres">
      <dgm:prSet presAssocID="{4D79AED4-0D23-496D-8B57-84F6E7C02CE9}" presName="theInnerList" presStyleCnt="0"/>
      <dgm:spPr/>
    </dgm:pt>
    <dgm:pt modelId="{1FEE0F64-4E0D-46C9-8D1C-188273836BF0}" type="pres">
      <dgm:prSet presAssocID="{A0C6C830-A77B-4DAC-B185-A47CB0710997}" presName="childNode" presStyleLbl="node1" presStyleIdx="1" presStyleCnt="3" custScaleX="106825" custScaleY="62581">
        <dgm:presLayoutVars>
          <dgm:bulletEnabled val="1"/>
        </dgm:presLayoutVars>
      </dgm:prSet>
      <dgm:spPr/>
    </dgm:pt>
    <dgm:pt modelId="{3E9F0F6C-8FAB-4937-A4CD-8E87DA02D1AF}" type="pres">
      <dgm:prSet presAssocID="{4D79AED4-0D23-496D-8B57-84F6E7C02CE9}" presName="aSpace" presStyleCnt="0"/>
      <dgm:spPr/>
    </dgm:pt>
    <dgm:pt modelId="{3D23C318-A062-401B-9483-A8E8D997EECE}" type="pres">
      <dgm:prSet presAssocID="{6E0F23CE-ECC4-4A6E-904F-30ED7FBF3D28}" presName="compNode" presStyleCnt="0"/>
      <dgm:spPr/>
    </dgm:pt>
    <dgm:pt modelId="{44CB00B5-E859-4263-A571-F2B1717DD1AC}" type="pres">
      <dgm:prSet presAssocID="{6E0F23CE-ECC4-4A6E-904F-30ED7FBF3D28}" presName="aNode" presStyleLbl="bgShp" presStyleIdx="2" presStyleCnt="3"/>
      <dgm:spPr/>
    </dgm:pt>
    <dgm:pt modelId="{7AEC924B-656C-40EE-A41E-986E6059AE92}" type="pres">
      <dgm:prSet presAssocID="{6E0F23CE-ECC4-4A6E-904F-30ED7FBF3D28}" presName="textNode" presStyleLbl="bgShp" presStyleIdx="2" presStyleCnt="3"/>
      <dgm:spPr/>
    </dgm:pt>
    <dgm:pt modelId="{16D5C08F-FCCF-44D7-8B65-DE786CFDD9D7}" type="pres">
      <dgm:prSet presAssocID="{6E0F23CE-ECC4-4A6E-904F-30ED7FBF3D28}" presName="compChildNode" presStyleCnt="0"/>
      <dgm:spPr/>
    </dgm:pt>
    <dgm:pt modelId="{2B62C633-7936-4833-B215-C0F8F53FD0C4}" type="pres">
      <dgm:prSet presAssocID="{6E0F23CE-ECC4-4A6E-904F-30ED7FBF3D28}" presName="theInnerList" presStyleCnt="0"/>
      <dgm:spPr/>
    </dgm:pt>
    <dgm:pt modelId="{ECA92283-2743-439C-B754-1FE07E9E93CF}" type="pres">
      <dgm:prSet presAssocID="{278960C8-30F1-4406-B658-3C20D29538EA}" presName="childNode" presStyleLbl="node1" presStyleIdx="2" presStyleCnt="3" custScaleX="106825" custScaleY="62581">
        <dgm:presLayoutVars>
          <dgm:bulletEnabled val="1"/>
        </dgm:presLayoutVars>
      </dgm:prSet>
      <dgm:spPr/>
    </dgm:pt>
  </dgm:ptLst>
  <dgm:cxnLst>
    <dgm:cxn modelId="{EAE6F606-A2B8-4909-A461-B5CBDD743DDB}" type="presOf" srcId="{6E0F23CE-ECC4-4A6E-904F-30ED7FBF3D28}" destId="{44CB00B5-E859-4263-A571-F2B1717DD1AC}" srcOrd="0" destOrd="0" presId="urn:microsoft.com/office/officeart/2005/8/layout/lProcess2"/>
    <dgm:cxn modelId="{88F1750C-C482-4965-BB41-3FBA32D6F40B}" type="presOf" srcId="{6E0F23CE-ECC4-4A6E-904F-30ED7FBF3D28}" destId="{7AEC924B-656C-40EE-A41E-986E6059AE92}" srcOrd="1" destOrd="0" presId="urn:microsoft.com/office/officeart/2005/8/layout/lProcess2"/>
    <dgm:cxn modelId="{304C4D32-500B-4ECC-AE4E-ACA931DF5FD8}" srcId="{6E0F23CE-ECC4-4A6E-904F-30ED7FBF3D28}" destId="{278960C8-30F1-4406-B658-3C20D29538EA}" srcOrd="0" destOrd="0" parTransId="{2BAD850F-A929-49A5-A31F-3E31C0393FF0}" sibTransId="{AC03B3DD-ADE5-41C2-A871-AAACDBB3DBC6}"/>
    <dgm:cxn modelId="{419BD140-6C99-470E-9E14-EEAD9963D2AB}" srcId="{990148AB-B0B6-469D-9F53-5C580FC3934D}" destId="{6E0F23CE-ECC4-4A6E-904F-30ED7FBF3D28}" srcOrd="2" destOrd="0" parTransId="{70E19B60-223B-40B1-A251-38C11E3F19F5}" sibTransId="{FEFC37B3-AADF-4C51-A60E-3CB9699E9B4E}"/>
    <dgm:cxn modelId="{7EF1E55F-459C-4258-B270-A55EB7553A35}" type="presOf" srcId="{ABB1EB0A-F506-4E1F-9832-491509028D8E}" destId="{4539603B-BEF2-474A-AC9E-D5433FA6558C}" srcOrd="1" destOrd="0" presId="urn:microsoft.com/office/officeart/2005/8/layout/lProcess2"/>
    <dgm:cxn modelId="{25604441-FD50-4D8F-9E3F-29CD9260DC47}" type="presOf" srcId="{1B081A22-E2A4-4F40-BAB2-0C5A21977437}" destId="{7CB43579-87A0-4A2D-9B2E-BEEB052B77B1}" srcOrd="0" destOrd="0" presId="urn:microsoft.com/office/officeart/2005/8/layout/lProcess2"/>
    <dgm:cxn modelId="{D9DBFB62-7241-4989-989F-B68950FEC764}" srcId="{4D79AED4-0D23-496D-8B57-84F6E7C02CE9}" destId="{A0C6C830-A77B-4DAC-B185-A47CB0710997}" srcOrd="0" destOrd="0" parTransId="{FD7275E1-FBF4-4202-BBB8-D8AC9243AACD}" sibTransId="{8506A7BC-E287-4561-A8E7-ABE63A462316}"/>
    <dgm:cxn modelId="{FA67C06D-03EA-4B79-8739-AC1482056DF2}" srcId="{ABB1EB0A-F506-4E1F-9832-491509028D8E}" destId="{1B081A22-E2A4-4F40-BAB2-0C5A21977437}" srcOrd="0" destOrd="0" parTransId="{69A34691-8315-479E-A526-6DF8FFCC6FCB}" sibTransId="{752A66D9-041F-4DD4-98BC-238037DFBC54}"/>
    <dgm:cxn modelId="{3B48AB50-ED1B-439E-9EF3-2BEA29AD2E95}" type="presOf" srcId="{278960C8-30F1-4406-B658-3C20D29538EA}" destId="{ECA92283-2743-439C-B754-1FE07E9E93CF}" srcOrd="0" destOrd="0" presId="urn:microsoft.com/office/officeart/2005/8/layout/lProcess2"/>
    <dgm:cxn modelId="{15ACA17C-E8F7-4B5B-BAAD-C8704091419B}" type="presOf" srcId="{4D79AED4-0D23-496D-8B57-84F6E7C02CE9}" destId="{47E67C51-CDBF-4878-8B6D-2E8A2D979F74}" srcOrd="0" destOrd="0" presId="urn:microsoft.com/office/officeart/2005/8/layout/lProcess2"/>
    <dgm:cxn modelId="{2CE648A5-751E-4DBD-BD17-784C3E976499}" type="presOf" srcId="{ABB1EB0A-F506-4E1F-9832-491509028D8E}" destId="{36004109-22A5-4571-985B-4A1076EDC61A}" srcOrd="0" destOrd="0" presId="urn:microsoft.com/office/officeart/2005/8/layout/lProcess2"/>
    <dgm:cxn modelId="{B58177BD-8BF6-44FD-A97E-F1EADED6BDAE}" type="presOf" srcId="{A0C6C830-A77B-4DAC-B185-A47CB0710997}" destId="{1FEE0F64-4E0D-46C9-8D1C-188273836BF0}" srcOrd="0" destOrd="0" presId="urn:microsoft.com/office/officeart/2005/8/layout/lProcess2"/>
    <dgm:cxn modelId="{A726EDCF-303F-406F-B9B8-E888D940CAF0}" type="presOf" srcId="{4D79AED4-0D23-496D-8B57-84F6E7C02CE9}" destId="{182AF578-9241-4807-8074-753E45136DAE}" srcOrd="1" destOrd="0" presId="urn:microsoft.com/office/officeart/2005/8/layout/lProcess2"/>
    <dgm:cxn modelId="{FB53D5D5-96D9-4748-A572-2934731701B3}" srcId="{990148AB-B0B6-469D-9F53-5C580FC3934D}" destId="{4D79AED4-0D23-496D-8B57-84F6E7C02CE9}" srcOrd="1" destOrd="0" parTransId="{55DDAAF5-137F-4DFD-AF40-A2276CC35378}" sibTransId="{DB7DE6E5-8538-4558-81E7-B8586C71E7D8}"/>
    <dgm:cxn modelId="{DD6B8DDE-59A6-4CA7-B389-706EC4C04E28}" srcId="{990148AB-B0B6-469D-9F53-5C580FC3934D}" destId="{ABB1EB0A-F506-4E1F-9832-491509028D8E}" srcOrd="0" destOrd="0" parTransId="{6EDE1159-780E-4B1F-9D14-0497DE5DBDEB}" sibTransId="{87065ED2-468B-4541-9B0A-6B115E310857}"/>
    <dgm:cxn modelId="{587641E9-59EE-413A-B6EC-EC144A98DC0D}" type="presOf" srcId="{990148AB-B0B6-469D-9F53-5C580FC3934D}" destId="{04F83B09-3F87-4CD8-A56A-45294E87888A}" srcOrd="0" destOrd="0" presId="urn:microsoft.com/office/officeart/2005/8/layout/lProcess2"/>
    <dgm:cxn modelId="{D1B1D532-F971-4A75-8F3B-3461E2DE7097}" type="presParOf" srcId="{04F83B09-3F87-4CD8-A56A-45294E87888A}" destId="{77B084D9-3FB1-49D5-A47D-2853071C60D4}" srcOrd="0" destOrd="0" presId="urn:microsoft.com/office/officeart/2005/8/layout/lProcess2"/>
    <dgm:cxn modelId="{5497F331-899C-459C-9026-AE7E942113A4}" type="presParOf" srcId="{77B084D9-3FB1-49D5-A47D-2853071C60D4}" destId="{36004109-22A5-4571-985B-4A1076EDC61A}" srcOrd="0" destOrd="0" presId="urn:microsoft.com/office/officeart/2005/8/layout/lProcess2"/>
    <dgm:cxn modelId="{DAA17FB3-B73A-43CC-ABF6-4A367B21165D}" type="presParOf" srcId="{77B084D9-3FB1-49D5-A47D-2853071C60D4}" destId="{4539603B-BEF2-474A-AC9E-D5433FA6558C}" srcOrd="1" destOrd="0" presId="urn:microsoft.com/office/officeart/2005/8/layout/lProcess2"/>
    <dgm:cxn modelId="{64A28D10-7540-4F08-A2CE-2FCC7884B598}" type="presParOf" srcId="{77B084D9-3FB1-49D5-A47D-2853071C60D4}" destId="{155EF872-98F3-47A7-893A-0CAF8546C2FB}" srcOrd="2" destOrd="0" presId="urn:microsoft.com/office/officeart/2005/8/layout/lProcess2"/>
    <dgm:cxn modelId="{424E38C7-466E-468B-9D52-AC6824DE4CAA}" type="presParOf" srcId="{155EF872-98F3-47A7-893A-0CAF8546C2FB}" destId="{784D787B-77E4-44EC-A27A-B0512745D8A5}" srcOrd="0" destOrd="0" presId="urn:microsoft.com/office/officeart/2005/8/layout/lProcess2"/>
    <dgm:cxn modelId="{35554E36-24ED-4B3C-9D74-D05F3B55D98F}" type="presParOf" srcId="{784D787B-77E4-44EC-A27A-B0512745D8A5}" destId="{7CB43579-87A0-4A2D-9B2E-BEEB052B77B1}" srcOrd="0" destOrd="0" presId="urn:microsoft.com/office/officeart/2005/8/layout/lProcess2"/>
    <dgm:cxn modelId="{A467260B-4487-4221-8A61-067290028E79}" type="presParOf" srcId="{04F83B09-3F87-4CD8-A56A-45294E87888A}" destId="{C37685C2-30D5-4BAC-BD8F-29F29DA95A30}" srcOrd="1" destOrd="0" presId="urn:microsoft.com/office/officeart/2005/8/layout/lProcess2"/>
    <dgm:cxn modelId="{ADEE78B8-B78E-4DB3-BB8F-5EE4438271F8}" type="presParOf" srcId="{04F83B09-3F87-4CD8-A56A-45294E87888A}" destId="{760484E6-6318-49B9-B1E2-7C1441F35123}" srcOrd="2" destOrd="0" presId="urn:microsoft.com/office/officeart/2005/8/layout/lProcess2"/>
    <dgm:cxn modelId="{CCF8ED39-897D-4A0B-83A2-3DD1B833E2B3}" type="presParOf" srcId="{760484E6-6318-49B9-B1E2-7C1441F35123}" destId="{47E67C51-CDBF-4878-8B6D-2E8A2D979F74}" srcOrd="0" destOrd="0" presId="urn:microsoft.com/office/officeart/2005/8/layout/lProcess2"/>
    <dgm:cxn modelId="{80FAC34E-DB2B-4EAF-B75C-FF476E3DB7BA}" type="presParOf" srcId="{760484E6-6318-49B9-B1E2-7C1441F35123}" destId="{182AF578-9241-4807-8074-753E45136DAE}" srcOrd="1" destOrd="0" presId="urn:microsoft.com/office/officeart/2005/8/layout/lProcess2"/>
    <dgm:cxn modelId="{DE8D7B91-796B-4BAE-9AF5-74CA6778D726}" type="presParOf" srcId="{760484E6-6318-49B9-B1E2-7C1441F35123}" destId="{FDC43A88-A7B2-4BD1-9C55-2E1BA5B78559}" srcOrd="2" destOrd="0" presId="urn:microsoft.com/office/officeart/2005/8/layout/lProcess2"/>
    <dgm:cxn modelId="{61A27478-AAD5-43F5-8F9C-EDBEFF67D2C5}" type="presParOf" srcId="{FDC43A88-A7B2-4BD1-9C55-2E1BA5B78559}" destId="{6E81592E-250D-4A77-A881-1BB4A5D1EBBC}" srcOrd="0" destOrd="0" presId="urn:microsoft.com/office/officeart/2005/8/layout/lProcess2"/>
    <dgm:cxn modelId="{13340254-6096-435C-ABBB-A69C490EAC43}" type="presParOf" srcId="{6E81592E-250D-4A77-A881-1BB4A5D1EBBC}" destId="{1FEE0F64-4E0D-46C9-8D1C-188273836BF0}" srcOrd="0" destOrd="0" presId="urn:microsoft.com/office/officeart/2005/8/layout/lProcess2"/>
    <dgm:cxn modelId="{A1997C75-59CA-4B28-A199-FF3F80B9AD76}" type="presParOf" srcId="{04F83B09-3F87-4CD8-A56A-45294E87888A}" destId="{3E9F0F6C-8FAB-4937-A4CD-8E87DA02D1AF}" srcOrd="3" destOrd="0" presId="urn:microsoft.com/office/officeart/2005/8/layout/lProcess2"/>
    <dgm:cxn modelId="{6443C5E1-0B5B-43A5-BC93-9654B79EDEE1}" type="presParOf" srcId="{04F83B09-3F87-4CD8-A56A-45294E87888A}" destId="{3D23C318-A062-401B-9483-A8E8D997EECE}" srcOrd="4" destOrd="0" presId="urn:microsoft.com/office/officeart/2005/8/layout/lProcess2"/>
    <dgm:cxn modelId="{E6F45A82-C8B1-47ED-A19D-DD2BCD30E365}" type="presParOf" srcId="{3D23C318-A062-401B-9483-A8E8D997EECE}" destId="{44CB00B5-E859-4263-A571-F2B1717DD1AC}" srcOrd="0" destOrd="0" presId="urn:microsoft.com/office/officeart/2005/8/layout/lProcess2"/>
    <dgm:cxn modelId="{6466B9FB-328F-4991-A221-317220FC485F}" type="presParOf" srcId="{3D23C318-A062-401B-9483-A8E8D997EECE}" destId="{7AEC924B-656C-40EE-A41E-986E6059AE92}" srcOrd="1" destOrd="0" presId="urn:microsoft.com/office/officeart/2005/8/layout/lProcess2"/>
    <dgm:cxn modelId="{32B3CCD3-8B3B-45A7-8079-508A1130871A}" type="presParOf" srcId="{3D23C318-A062-401B-9483-A8E8D997EECE}" destId="{16D5C08F-FCCF-44D7-8B65-DE786CFDD9D7}" srcOrd="2" destOrd="0" presId="urn:microsoft.com/office/officeart/2005/8/layout/lProcess2"/>
    <dgm:cxn modelId="{2D428117-8497-4F9A-AA92-224722A928C3}" type="presParOf" srcId="{16D5C08F-FCCF-44D7-8B65-DE786CFDD9D7}" destId="{2B62C633-7936-4833-B215-C0F8F53FD0C4}" srcOrd="0" destOrd="0" presId="urn:microsoft.com/office/officeart/2005/8/layout/lProcess2"/>
    <dgm:cxn modelId="{A66C73A0-1D0A-4F05-8D9C-AB8CC6E24B9C}" type="presParOf" srcId="{2B62C633-7936-4833-B215-C0F8F53FD0C4}" destId="{ECA92283-2743-439C-B754-1FE07E9E93CF}"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0148AB-B0B6-469D-9F53-5C580FC3934D}" type="doc">
      <dgm:prSet loTypeId="urn:microsoft.com/office/officeart/2005/8/layout/lProcess2" loCatId="relationship" qsTypeId="urn:microsoft.com/office/officeart/2005/8/quickstyle/simple1" qsCatId="simple" csTypeId="urn:microsoft.com/office/officeart/2005/8/colors/accent1_2" csCatId="accent1" phldr="1"/>
      <dgm:spPr/>
      <dgm:t>
        <a:bodyPr/>
        <a:lstStyle/>
        <a:p>
          <a:endParaRPr lang="en-CA"/>
        </a:p>
      </dgm:t>
    </dgm:pt>
    <dgm:pt modelId="{ABB1EB0A-F506-4E1F-9832-491509028D8E}">
      <dgm:prSet phldrT="[Text]"/>
      <dgm:spPr/>
      <dgm:t>
        <a:bodyPr/>
        <a:lstStyle/>
        <a:p>
          <a:r>
            <a:rPr lang="en-CA" dirty="0"/>
            <a:t>M</a:t>
          </a:r>
          <a:r>
            <a:rPr lang="en-CA" baseline="-25000" dirty="0"/>
            <a:t>1</a:t>
          </a:r>
        </a:p>
      </dgm:t>
    </dgm:pt>
    <dgm:pt modelId="{6EDE1159-780E-4B1F-9D14-0497DE5DBDEB}" type="parTrans" cxnId="{DD6B8DDE-59A6-4CA7-B389-706EC4C04E28}">
      <dgm:prSet/>
      <dgm:spPr/>
      <dgm:t>
        <a:bodyPr/>
        <a:lstStyle/>
        <a:p>
          <a:endParaRPr lang="en-CA"/>
        </a:p>
      </dgm:t>
    </dgm:pt>
    <dgm:pt modelId="{87065ED2-468B-4541-9B0A-6B115E310857}" type="sibTrans" cxnId="{DD6B8DDE-59A6-4CA7-B389-706EC4C04E28}">
      <dgm:prSet/>
      <dgm:spPr/>
      <dgm:t>
        <a:bodyPr/>
        <a:lstStyle/>
        <a:p>
          <a:endParaRPr lang="en-CA"/>
        </a:p>
      </dgm:t>
    </dgm:pt>
    <dgm:pt modelId="{1B081A22-E2A4-4F40-BAB2-0C5A21977437}">
      <dgm:prSet phldrT="[Text]"/>
      <dgm:spPr/>
      <dgm:t>
        <a:bodyPr/>
        <a:lstStyle/>
        <a:p>
          <a:r>
            <a:rPr lang="en-CA" dirty="0" err="1"/>
            <a:t>X</a:t>
          </a:r>
          <a:r>
            <a:rPr lang="en-CA" baseline="-25000" dirty="0" err="1"/>
            <a:t>p</a:t>
          </a:r>
          <a:endParaRPr lang="en-CA" baseline="-25000" dirty="0"/>
        </a:p>
      </dgm:t>
    </dgm:pt>
    <dgm:pt modelId="{69A34691-8315-479E-A526-6DF8FFCC6FCB}" type="parTrans" cxnId="{FA67C06D-03EA-4B79-8739-AC1482056DF2}">
      <dgm:prSet/>
      <dgm:spPr/>
      <dgm:t>
        <a:bodyPr/>
        <a:lstStyle/>
        <a:p>
          <a:endParaRPr lang="en-CA"/>
        </a:p>
      </dgm:t>
    </dgm:pt>
    <dgm:pt modelId="{752A66D9-041F-4DD4-98BC-238037DFBC54}" type="sibTrans" cxnId="{FA67C06D-03EA-4B79-8739-AC1482056DF2}">
      <dgm:prSet/>
      <dgm:spPr/>
      <dgm:t>
        <a:bodyPr/>
        <a:lstStyle/>
        <a:p>
          <a:endParaRPr lang="en-CA"/>
        </a:p>
      </dgm:t>
    </dgm:pt>
    <dgm:pt modelId="{4D79AED4-0D23-496D-8B57-84F6E7C02CE9}">
      <dgm:prSet phldrT="[Text]"/>
      <dgm:spPr/>
      <dgm:t>
        <a:bodyPr/>
        <a:lstStyle/>
        <a:p>
          <a:r>
            <a:rPr lang="en-CA" dirty="0"/>
            <a:t>M</a:t>
          </a:r>
          <a:r>
            <a:rPr lang="en-CA" baseline="-25000" dirty="0"/>
            <a:t>2</a:t>
          </a:r>
        </a:p>
      </dgm:t>
    </dgm:pt>
    <dgm:pt modelId="{55DDAAF5-137F-4DFD-AF40-A2276CC35378}" type="parTrans" cxnId="{FB53D5D5-96D9-4748-A572-2934731701B3}">
      <dgm:prSet/>
      <dgm:spPr/>
      <dgm:t>
        <a:bodyPr/>
        <a:lstStyle/>
        <a:p>
          <a:endParaRPr lang="en-CA"/>
        </a:p>
      </dgm:t>
    </dgm:pt>
    <dgm:pt modelId="{DB7DE6E5-8538-4558-81E7-B8586C71E7D8}" type="sibTrans" cxnId="{FB53D5D5-96D9-4748-A572-2934731701B3}">
      <dgm:prSet/>
      <dgm:spPr/>
      <dgm:t>
        <a:bodyPr/>
        <a:lstStyle/>
        <a:p>
          <a:endParaRPr lang="en-CA"/>
        </a:p>
      </dgm:t>
    </dgm:pt>
    <dgm:pt modelId="{A0C6C830-A77B-4DAC-B185-A47CB0710997}">
      <dgm:prSet phldrT="[Text]"/>
      <dgm:spPr/>
      <dgm:t>
        <a:bodyPr/>
        <a:lstStyle/>
        <a:p>
          <a:r>
            <a:rPr lang="en-CA" dirty="0" err="1"/>
            <a:t>X</a:t>
          </a:r>
          <a:r>
            <a:rPr lang="en-CA" baseline="-25000" dirty="0" err="1"/>
            <a:t>p</a:t>
          </a:r>
          <a:endParaRPr lang="en-CA" baseline="-25000" dirty="0"/>
        </a:p>
      </dgm:t>
    </dgm:pt>
    <dgm:pt modelId="{FD7275E1-FBF4-4202-BBB8-D8AC9243AACD}" type="parTrans" cxnId="{D9DBFB62-7241-4989-989F-B68950FEC764}">
      <dgm:prSet/>
      <dgm:spPr/>
      <dgm:t>
        <a:bodyPr/>
        <a:lstStyle/>
        <a:p>
          <a:endParaRPr lang="en-CA"/>
        </a:p>
      </dgm:t>
    </dgm:pt>
    <dgm:pt modelId="{8506A7BC-E287-4561-A8E7-ABE63A462316}" type="sibTrans" cxnId="{D9DBFB62-7241-4989-989F-B68950FEC764}">
      <dgm:prSet/>
      <dgm:spPr/>
      <dgm:t>
        <a:bodyPr/>
        <a:lstStyle/>
        <a:p>
          <a:endParaRPr lang="en-CA"/>
        </a:p>
      </dgm:t>
    </dgm:pt>
    <dgm:pt modelId="{6E0F23CE-ECC4-4A6E-904F-30ED7FBF3D28}">
      <dgm:prSet phldrT="[Text]"/>
      <dgm:spPr/>
      <dgm:t>
        <a:bodyPr/>
        <a:lstStyle/>
        <a:p>
          <a:r>
            <a:rPr lang="en-CA" dirty="0"/>
            <a:t>M</a:t>
          </a:r>
          <a:r>
            <a:rPr lang="en-CA" baseline="-25000" dirty="0"/>
            <a:t>17</a:t>
          </a:r>
        </a:p>
      </dgm:t>
    </dgm:pt>
    <dgm:pt modelId="{70E19B60-223B-40B1-A251-38C11E3F19F5}" type="parTrans" cxnId="{419BD140-6C99-470E-9E14-EEAD9963D2AB}">
      <dgm:prSet/>
      <dgm:spPr/>
      <dgm:t>
        <a:bodyPr/>
        <a:lstStyle/>
        <a:p>
          <a:endParaRPr lang="en-CA"/>
        </a:p>
      </dgm:t>
    </dgm:pt>
    <dgm:pt modelId="{FEFC37B3-AADF-4C51-A60E-3CB9699E9B4E}" type="sibTrans" cxnId="{419BD140-6C99-470E-9E14-EEAD9963D2AB}">
      <dgm:prSet/>
      <dgm:spPr/>
      <dgm:t>
        <a:bodyPr/>
        <a:lstStyle/>
        <a:p>
          <a:endParaRPr lang="en-CA"/>
        </a:p>
      </dgm:t>
    </dgm:pt>
    <dgm:pt modelId="{278960C8-30F1-4406-B658-3C20D29538EA}">
      <dgm:prSet phldrT="[Text]"/>
      <dgm:spPr/>
      <dgm:t>
        <a:bodyPr/>
        <a:lstStyle/>
        <a:p>
          <a:r>
            <a:rPr lang="en-CA" dirty="0" err="1"/>
            <a:t>X</a:t>
          </a:r>
          <a:r>
            <a:rPr lang="en-CA" baseline="-25000" dirty="0" err="1"/>
            <a:t>p</a:t>
          </a:r>
          <a:endParaRPr lang="en-CA" baseline="-25000" dirty="0"/>
        </a:p>
      </dgm:t>
    </dgm:pt>
    <dgm:pt modelId="{2BAD850F-A929-49A5-A31F-3E31C0393FF0}" type="parTrans" cxnId="{304C4D32-500B-4ECC-AE4E-ACA931DF5FD8}">
      <dgm:prSet/>
      <dgm:spPr/>
      <dgm:t>
        <a:bodyPr/>
        <a:lstStyle/>
        <a:p>
          <a:endParaRPr lang="en-CA"/>
        </a:p>
      </dgm:t>
    </dgm:pt>
    <dgm:pt modelId="{AC03B3DD-ADE5-41C2-A871-AAACDBB3DBC6}" type="sibTrans" cxnId="{304C4D32-500B-4ECC-AE4E-ACA931DF5FD8}">
      <dgm:prSet/>
      <dgm:spPr/>
      <dgm:t>
        <a:bodyPr/>
        <a:lstStyle/>
        <a:p>
          <a:endParaRPr lang="en-CA"/>
        </a:p>
      </dgm:t>
    </dgm:pt>
    <dgm:pt modelId="{04F83B09-3F87-4CD8-A56A-45294E87888A}" type="pres">
      <dgm:prSet presAssocID="{990148AB-B0B6-469D-9F53-5C580FC3934D}" presName="theList" presStyleCnt="0">
        <dgm:presLayoutVars>
          <dgm:dir/>
          <dgm:animLvl val="lvl"/>
          <dgm:resizeHandles val="exact"/>
        </dgm:presLayoutVars>
      </dgm:prSet>
      <dgm:spPr/>
    </dgm:pt>
    <dgm:pt modelId="{77B084D9-3FB1-49D5-A47D-2853071C60D4}" type="pres">
      <dgm:prSet presAssocID="{ABB1EB0A-F506-4E1F-9832-491509028D8E}" presName="compNode" presStyleCnt="0"/>
      <dgm:spPr/>
    </dgm:pt>
    <dgm:pt modelId="{36004109-22A5-4571-985B-4A1076EDC61A}" type="pres">
      <dgm:prSet presAssocID="{ABB1EB0A-F506-4E1F-9832-491509028D8E}" presName="aNode" presStyleLbl="bgShp" presStyleIdx="0" presStyleCnt="3"/>
      <dgm:spPr/>
    </dgm:pt>
    <dgm:pt modelId="{4539603B-BEF2-474A-AC9E-D5433FA6558C}" type="pres">
      <dgm:prSet presAssocID="{ABB1EB0A-F506-4E1F-9832-491509028D8E}" presName="textNode" presStyleLbl="bgShp" presStyleIdx="0" presStyleCnt="3"/>
      <dgm:spPr/>
    </dgm:pt>
    <dgm:pt modelId="{155EF872-98F3-47A7-893A-0CAF8546C2FB}" type="pres">
      <dgm:prSet presAssocID="{ABB1EB0A-F506-4E1F-9832-491509028D8E}" presName="compChildNode" presStyleCnt="0"/>
      <dgm:spPr/>
    </dgm:pt>
    <dgm:pt modelId="{784D787B-77E4-44EC-A27A-B0512745D8A5}" type="pres">
      <dgm:prSet presAssocID="{ABB1EB0A-F506-4E1F-9832-491509028D8E}" presName="theInnerList" presStyleCnt="0"/>
      <dgm:spPr/>
    </dgm:pt>
    <dgm:pt modelId="{7CB43579-87A0-4A2D-9B2E-BEEB052B77B1}" type="pres">
      <dgm:prSet presAssocID="{1B081A22-E2A4-4F40-BAB2-0C5A21977437}" presName="childNode" presStyleLbl="node1" presStyleIdx="0" presStyleCnt="3" custScaleX="106825" custScaleY="62581">
        <dgm:presLayoutVars>
          <dgm:bulletEnabled val="1"/>
        </dgm:presLayoutVars>
      </dgm:prSet>
      <dgm:spPr/>
    </dgm:pt>
    <dgm:pt modelId="{C37685C2-30D5-4BAC-BD8F-29F29DA95A30}" type="pres">
      <dgm:prSet presAssocID="{ABB1EB0A-F506-4E1F-9832-491509028D8E}" presName="aSpace" presStyleCnt="0"/>
      <dgm:spPr/>
    </dgm:pt>
    <dgm:pt modelId="{760484E6-6318-49B9-B1E2-7C1441F35123}" type="pres">
      <dgm:prSet presAssocID="{4D79AED4-0D23-496D-8B57-84F6E7C02CE9}" presName="compNode" presStyleCnt="0"/>
      <dgm:spPr/>
    </dgm:pt>
    <dgm:pt modelId="{47E67C51-CDBF-4878-8B6D-2E8A2D979F74}" type="pres">
      <dgm:prSet presAssocID="{4D79AED4-0D23-496D-8B57-84F6E7C02CE9}" presName="aNode" presStyleLbl="bgShp" presStyleIdx="1" presStyleCnt="3"/>
      <dgm:spPr/>
    </dgm:pt>
    <dgm:pt modelId="{182AF578-9241-4807-8074-753E45136DAE}" type="pres">
      <dgm:prSet presAssocID="{4D79AED4-0D23-496D-8B57-84F6E7C02CE9}" presName="textNode" presStyleLbl="bgShp" presStyleIdx="1" presStyleCnt="3"/>
      <dgm:spPr/>
    </dgm:pt>
    <dgm:pt modelId="{FDC43A88-A7B2-4BD1-9C55-2E1BA5B78559}" type="pres">
      <dgm:prSet presAssocID="{4D79AED4-0D23-496D-8B57-84F6E7C02CE9}" presName="compChildNode" presStyleCnt="0"/>
      <dgm:spPr/>
    </dgm:pt>
    <dgm:pt modelId="{6E81592E-250D-4A77-A881-1BB4A5D1EBBC}" type="pres">
      <dgm:prSet presAssocID="{4D79AED4-0D23-496D-8B57-84F6E7C02CE9}" presName="theInnerList" presStyleCnt="0"/>
      <dgm:spPr/>
    </dgm:pt>
    <dgm:pt modelId="{1FEE0F64-4E0D-46C9-8D1C-188273836BF0}" type="pres">
      <dgm:prSet presAssocID="{A0C6C830-A77B-4DAC-B185-A47CB0710997}" presName="childNode" presStyleLbl="node1" presStyleIdx="1" presStyleCnt="3" custScaleX="106825" custScaleY="62581">
        <dgm:presLayoutVars>
          <dgm:bulletEnabled val="1"/>
        </dgm:presLayoutVars>
      </dgm:prSet>
      <dgm:spPr/>
    </dgm:pt>
    <dgm:pt modelId="{3E9F0F6C-8FAB-4937-A4CD-8E87DA02D1AF}" type="pres">
      <dgm:prSet presAssocID="{4D79AED4-0D23-496D-8B57-84F6E7C02CE9}" presName="aSpace" presStyleCnt="0"/>
      <dgm:spPr/>
    </dgm:pt>
    <dgm:pt modelId="{3D23C318-A062-401B-9483-A8E8D997EECE}" type="pres">
      <dgm:prSet presAssocID="{6E0F23CE-ECC4-4A6E-904F-30ED7FBF3D28}" presName="compNode" presStyleCnt="0"/>
      <dgm:spPr/>
    </dgm:pt>
    <dgm:pt modelId="{44CB00B5-E859-4263-A571-F2B1717DD1AC}" type="pres">
      <dgm:prSet presAssocID="{6E0F23CE-ECC4-4A6E-904F-30ED7FBF3D28}" presName="aNode" presStyleLbl="bgShp" presStyleIdx="2" presStyleCnt="3"/>
      <dgm:spPr/>
    </dgm:pt>
    <dgm:pt modelId="{7AEC924B-656C-40EE-A41E-986E6059AE92}" type="pres">
      <dgm:prSet presAssocID="{6E0F23CE-ECC4-4A6E-904F-30ED7FBF3D28}" presName="textNode" presStyleLbl="bgShp" presStyleIdx="2" presStyleCnt="3"/>
      <dgm:spPr/>
    </dgm:pt>
    <dgm:pt modelId="{16D5C08F-FCCF-44D7-8B65-DE786CFDD9D7}" type="pres">
      <dgm:prSet presAssocID="{6E0F23CE-ECC4-4A6E-904F-30ED7FBF3D28}" presName="compChildNode" presStyleCnt="0"/>
      <dgm:spPr/>
    </dgm:pt>
    <dgm:pt modelId="{2B62C633-7936-4833-B215-C0F8F53FD0C4}" type="pres">
      <dgm:prSet presAssocID="{6E0F23CE-ECC4-4A6E-904F-30ED7FBF3D28}" presName="theInnerList" presStyleCnt="0"/>
      <dgm:spPr/>
    </dgm:pt>
    <dgm:pt modelId="{ECA92283-2743-439C-B754-1FE07E9E93CF}" type="pres">
      <dgm:prSet presAssocID="{278960C8-30F1-4406-B658-3C20D29538EA}" presName="childNode" presStyleLbl="node1" presStyleIdx="2" presStyleCnt="3" custScaleX="106825" custScaleY="62581">
        <dgm:presLayoutVars>
          <dgm:bulletEnabled val="1"/>
        </dgm:presLayoutVars>
      </dgm:prSet>
      <dgm:spPr/>
    </dgm:pt>
  </dgm:ptLst>
  <dgm:cxnLst>
    <dgm:cxn modelId="{EAE6F606-A2B8-4909-A461-B5CBDD743DDB}" type="presOf" srcId="{6E0F23CE-ECC4-4A6E-904F-30ED7FBF3D28}" destId="{44CB00B5-E859-4263-A571-F2B1717DD1AC}" srcOrd="0" destOrd="0" presId="urn:microsoft.com/office/officeart/2005/8/layout/lProcess2"/>
    <dgm:cxn modelId="{88F1750C-C482-4965-BB41-3FBA32D6F40B}" type="presOf" srcId="{6E0F23CE-ECC4-4A6E-904F-30ED7FBF3D28}" destId="{7AEC924B-656C-40EE-A41E-986E6059AE92}" srcOrd="1" destOrd="0" presId="urn:microsoft.com/office/officeart/2005/8/layout/lProcess2"/>
    <dgm:cxn modelId="{304C4D32-500B-4ECC-AE4E-ACA931DF5FD8}" srcId="{6E0F23CE-ECC4-4A6E-904F-30ED7FBF3D28}" destId="{278960C8-30F1-4406-B658-3C20D29538EA}" srcOrd="0" destOrd="0" parTransId="{2BAD850F-A929-49A5-A31F-3E31C0393FF0}" sibTransId="{AC03B3DD-ADE5-41C2-A871-AAACDBB3DBC6}"/>
    <dgm:cxn modelId="{419BD140-6C99-470E-9E14-EEAD9963D2AB}" srcId="{990148AB-B0B6-469D-9F53-5C580FC3934D}" destId="{6E0F23CE-ECC4-4A6E-904F-30ED7FBF3D28}" srcOrd="2" destOrd="0" parTransId="{70E19B60-223B-40B1-A251-38C11E3F19F5}" sibTransId="{FEFC37B3-AADF-4C51-A60E-3CB9699E9B4E}"/>
    <dgm:cxn modelId="{7EF1E55F-459C-4258-B270-A55EB7553A35}" type="presOf" srcId="{ABB1EB0A-F506-4E1F-9832-491509028D8E}" destId="{4539603B-BEF2-474A-AC9E-D5433FA6558C}" srcOrd="1" destOrd="0" presId="urn:microsoft.com/office/officeart/2005/8/layout/lProcess2"/>
    <dgm:cxn modelId="{25604441-FD50-4D8F-9E3F-29CD9260DC47}" type="presOf" srcId="{1B081A22-E2A4-4F40-BAB2-0C5A21977437}" destId="{7CB43579-87A0-4A2D-9B2E-BEEB052B77B1}" srcOrd="0" destOrd="0" presId="urn:microsoft.com/office/officeart/2005/8/layout/lProcess2"/>
    <dgm:cxn modelId="{D9DBFB62-7241-4989-989F-B68950FEC764}" srcId="{4D79AED4-0D23-496D-8B57-84F6E7C02CE9}" destId="{A0C6C830-A77B-4DAC-B185-A47CB0710997}" srcOrd="0" destOrd="0" parTransId="{FD7275E1-FBF4-4202-BBB8-D8AC9243AACD}" sibTransId="{8506A7BC-E287-4561-A8E7-ABE63A462316}"/>
    <dgm:cxn modelId="{FA67C06D-03EA-4B79-8739-AC1482056DF2}" srcId="{ABB1EB0A-F506-4E1F-9832-491509028D8E}" destId="{1B081A22-E2A4-4F40-BAB2-0C5A21977437}" srcOrd="0" destOrd="0" parTransId="{69A34691-8315-479E-A526-6DF8FFCC6FCB}" sibTransId="{752A66D9-041F-4DD4-98BC-238037DFBC54}"/>
    <dgm:cxn modelId="{3B48AB50-ED1B-439E-9EF3-2BEA29AD2E95}" type="presOf" srcId="{278960C8-30F1-4406-B658-3C20D29538EA}" destId="{ECA92283-2743-439C-B754-1FE07E9E93CF}" srcOrd="0" destOrd="0" presId="urn:microsoft.com/office/officeart/2005/8/layout/lProcess2"/>
    <dgm:cxn modelId="{15ACA17C-E8F7-4B5B-BAAD-C8704091419B}" type="presOf" srcId="{4D79AED4-0D23-496D-8B57-84F6E7C02CE9}" destId="{47E67C51-CDBF-4878-8B6D-2E8A2D979F74}" srcOrd="0" destOrd="0" presId="urn:microsoft.com/office/officeart/2005/8/layout/lProcess2"/>
    <dgm:cxn modelId="{2CE648A5-751E-4DBD-BD17-784C3E976499}" type="presOf" srcId="{ABB1EB0A-F506-4E1F-9832-491509028D8E}" destId="{36004109-22A5-4571-985B-4A1076EDC61A}" srcOrd="0" destOrd="0" presId="urn:microsoft.com/office/officeart/2005/8/layout/lProcess2"/>
    <dgm:cxn modelId="{B58177BD-8BF6-44FD-A97E-F1EADED6BDAE}" type="presOf" srcId="{A0C6C830-A77B-4DAC-B185-A47CB0710997}" destId="{1FEE0F64-4E0D-46C9-8D1C-188273836BF0}" srcOrd="0" destOrd="0" presId="urn:microsoft.com/office/officeart/2005/8/layout/lProcess2"/>
    <dgm:cxn modelId="{A726EDCF-303F-406F-B9B8-E888D940CAF0}" type="presOf" srcId="{4D79AED4-0D23-496D-8B57-84F6E7C02CE9}" destId="{182AF578-9241-4807-8074-753E45136DAE}" srcOrd="1" destOrd="0" presId="urn:microsoft.com/office/officeart/2005/8/layout/lProcess2"/>
    <dgm:cxn modelId="{FB53D5D5-96D9-4748-A572-2934731701B3}" srcId="{990148AB-B0B6-469D-9F53-5C580FC3934D}" destId="{4D79AED4-0D23-496D-8B57-84F6E7C02CE9}" srcOrd="1" destOrd="0" parTransId="{55DDAAF5-137F-4DFD-AF40-A2276CC35378}" sibTransId="{DB7DE6E5-8538-4558-81E7-B8586C71E7D8}"/>
    <dgm:cxn modelId="{DD6B8DDE-59A6-4CA7-B389-706EC4C04E28}" srcId="{990148AB-B0B6-469D-9F53-5C580FC3934D}" destId="{ABB1EB0A-F506-4E1F-9832-491509028D8E}" srcOrd="0" destOrd="0" parTransId="{6EDE1159-780E-4B1F-9D14-0497DE5DBDEB}" sibTransId="{87065ED2-468B-4541-9B0A-6B115E310857}"/>
    <dgm:cxn modelId="{587641E9-59EE-413A-B6EC-EC144A98DC0D}" type="presOf" srcId="{990148AB-B0B6-469D-9F53-5C580FC3934D}" destId="{04F83B09-3F87-4CD8-A56A-45294E87888A}" srcOrd="0" destOrd="0" presId="urn:microsoft.com/office/officeart/2005/8/layout/lProcess2"/>
    <dgm:cxn modelId="{D1B1D532-F971-4A75-8F3B-3461E2DE7097}" type="presParOf" srcId="{04F83B09-3F87-4CD8-A56A-45294E87888A}" destId="{77B084D9-3FB1-49D5-A47D-2853071C60D4}" srcOrd="0" destOrd="0" presId="urn:microsoft.com/office/officeart/2005/8/layout/lProcess2"/>
    <dgm:cxn modelId="{5497F331-899C-459C-9026-AE7E942113A4}" type="presParOf" srcId="{77B084D9-3FB1-49D5-A47D-2853071C60D4}" destId="{36004109-22A5-4571-985B-4A1076EDC61A}" srcOrd="0" destOrd="0" presId="urn:microsoft.com/office/officeart/2005/8/layout/lProcess2"/>
    <dgm:cxn modelId="{DAA17FB3-B73A-43CC-ABF6-4A367B21165D}" type="presParOf" srcId="{77B084D9-3FB1-49D5-A47D-2853071C60D4}" destId="{4539603B-BEF2-474A-AC9E-D5433FA6558C}" srcOrd="1" destOrd="0" presId="urn:microsoft.com/office/officeart/2005/8/layout/lProcess2"/>
    <dgm:cxn modelId="{64A28D10-7540-4F08-A2CE-2FCC7884B598}" type="presParOf" srcId="{77B084D9-3FB1-49D5-A47D-2853071C60D4}" destId="{155EF872-98F3-47A7-893A-0CAF8546C2FB}" srcOrd="2" destOrd="0" presId="urn:microsoft.com/office/officeart/2005/8/layout/lProcess2"/>
    <dgm:cxn modelId="{424E38C7-466E-468B-9D52-AC6824DE4CAA}" type="presParOf" srcId="{155EF872-98F3-47A7-893A-0CAF8546C2FB}" destId="{784D787B-77E4-44EC-A27A-B0512745D8A5}" srcOrd="0" destOrd="0" presId="urn:microsoft.com/office/officeart/2005/8/layout/lProcess2"/>
    <dgm:cxn modelId="{35554E36-24ED-4B3C-9D74-D05F3B55D98F}" type="presParOf" srcId="{784D787B-77E4-44EC-A27A-B0512745D8A5}" destId="{7CB43579-87A0-4A2D-9B2E-BEEB052B77B1}" srcOrd="0" destOrd="0" presId="urn:microsoft.com/office/officeart/2005/8/layout/lProcess2"/>
    <dgm:cxn modelId="{A467260B-4487-4221-8A61-067290028E79}" type="presParOf" srcId="{04F83B09-3F87-4CD8-A56A-45294E87888A}" destId="{C37685C2-30D5-4BAC-BD8F-29F29DA95A30}" srcOrd="1" destOrd="0" presId="urn:microsoft.com/office/officeart/2005/8/layout/lProcess2"/>
    <dgm:cxn modelId="{ADEE78B8-B78E-4DB3-BB8F-5EE4438271F8}" type="presParOf" srcId="{04F83B09-3F87-4CD8-A56A-45294E87888A}" destId="{760484E6-6318-49B9-B1E2-7C1441F35123}" srcOrd="2" destOrd="0" presId="urn:microsoft.com/office/officeart/2005/8/layout/lProcess2"/>
    <dgm:cxn modelId="{CCF8ED39-897D-4A0B-83A2-3DD1B833E2B3}" type="presParOf" srcId="{760484E6-6318-49B9-B1E2-7C1441F35123}" destId="{47E67C51-CDBF-4878-8B6D-2E8A2D979F74}" srcOrd="0" destOrd="0" presId="urn:microsoft.com/office/officeart/2005/8/layout/lProcess2"/>
    <dgm:cxn modelId="{80FAC34E-DB2B-4EAF-B75C-FF476E3DB7BA}" type="presParOf" srcId="{760484E6-6318-49B9-B1E2-7C1441F35123}" destId="{182AF578-9241-4807-8074-753E45136DAE}" srcOrd="1" destOrd="0" presId="urn:microsoft.com/office/officeart/2005/8/layout/lProcess2"/>
    <dgm:cxn modelId="{DE8D7B91-796B-4BAE-9AF5-74CA6778D726}" type="presParOf" srcId="{760484E6-6318-49B9-B1E2-7C1441F35123}" destId="{FDC43A88-A7B2-4BD1-9C55-2E1BA5B78559}" srcOrd="2" destOrd="0" presId="urn:microsoft.com/office/officeart/2005/8/layout/lProcess2"/>
    <dgm:cxn modelId="{61A27478-AAD5-43F5-8F9C-EDBEFF67D2C5}" type="presParOf" srcId="{FDC43A88-A7B2-4BD1-9C55-2E1BA5B78559}" destId="{6E81592E-250D-4A77-A881-1BB4A5D1EBBC}" srcOrd="0" destOrd="0" presId="urn:microsoft.com/office/officeart/2005/8/layout/lProcess2"/>
    <dgm:cxn modelId="{13340254-6096-435C-ABBB-A69C490EAC43}" type="presParOf" srcId="{6E81592E-250D-4A77-A881-1BB4A5D1EBBC}" destId="{1FEE0F64-4E0D-46C9-8D1C-188273836BF0}" srcOrd="0" destOrd="0" presId="urn:microsoft.com/office/officeart/2005/8/layout/lProcess2"/>
    <dgm:cxn modelId="{A1997C75-59CA-4B28-A199-FF3F80B9AD76}" type="presParOf" srcId="{04F83B09-3F87-4CD8-A56A-45294E87888A}" destId="{3E9F0F6C-8FAB-4937-A4CD-8E87DA02D1AF}" srcOrd="3" destOrd="0" presId="urn:microsoft.com/office/officeart/2005/8/layout/lProcess2"/>
    <dgm:cxn modelId="{6443C5E1-0B5B-43A5-BC93-9654B79EDEE1}" type="presParOf" srcId="{04F83B09-3F87-4CD8-A56A-45294E87888A}" destId="{3D23C318-A062-401B-9483-A8E8D997EECE}" srcOrd="4" destOrd="0" presId="urn:microsoft.com/office/officeart/2005/8/layout/lProcess2"/>
    <dgm:cxn modelId="{E6F45A82-C8B1-47ED-A19D-DD2BCD30E365}" type="presParOf" srcId="{3D23C318-A062-401B-9483-A8E8D997EECE}" destId="{44CB00B5-E859-4263-A571-F2B1717DD1AC}" srcOrd="0" destOrd="0" presId="urn:microsoft.com/office/officeart/2005/8/layout/lProcess2"/>
    <dgm:cxn modelId="{6466B9FB-328F-4991-A221-317220FC485F}" type="presParOf" srcId="{3D23C318-A062-401B-9483-A8E8D997EECE}" destId="{7AEC924B-656C-40EE-A41E-986E6059AE92}" srcOrd="1" destOrd="0" presId="urn:microsoft.com/office/officeart/2005/8/layout/lProcess2"/>
    <dgm:cxn modelId="{32B3CCD3-8B3B-45A7-8079-508A1130871A}" type="presParOf" srcId="{3D23C318-A062-401B-9483-A8E8D997EECE}" destId="{16D5C08F-FCCF-44D7-8B65-DE786CFDD9D7}" srcOrd="2" destOrd="0" presId="urn:microsoft.com/office/officeart/2005/8/layout/lProcess2"/>
    <dgm:cxn modelId="{2D428117-8497-4F9A-AA92-224722A928C3}" type="presParOf" srcId="{16D5C08F-FCCF-44D7-8B65-DE786CFDD9D7}" destId="{2B62C633-7936-4833-B215-C0F8F53FD0C4}" srcOrd="0" destOrd="0" presId="urn:microsoft.com/office/officeart/2005/8/layout/lProcess2"/>
    <dgm:cxn modelId="{A66C73A0-1D0A-4F05-8D9C-AB8CC6E24B9C}" type="presParOf" srcId="{2B62C633-7936-4833-B215-C0F8F53FD0C4}" destId="{ECA92283-2743-439C-B754-1FE07E9E93CF}"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B832EFD-99F6-4441-BF93-C6163255B07F}"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en-CA"/>
        </a:p>
      </dgm:t>
    </dgm:pt>
    <dgm:pt modelId="{DCD67F9D-3AA7-418F-B644-99CBDE1193FC}">
      <dgm:prSet phldrT="[Text]"/>
      <dgm:spPr/>
      <dgm:t>
        <a:bodyPr/>
        <a:lstStyle/>
        <a:p>
          <a:r>
            <a:rPr lang="en-CA" dirty="0"/>
            <a:t>Y</a:t>
          </a:r>
          <a:r>
            <a:rPr lang="en-CA" baseline="-25000" dirty="0"/>
            <a:t>1</a:t>
          </a:r>
        </a:p>
      </dgm:t>
    </dgm:pt>
    <dgm:pt modelId="{19264C54-7BE9-4FC0-83F0-6401E28C057B}" type="parTrans" cxnId="{63D44B2B-9A43-45BE-81A5-93A36BCB3D17}">
      <dgm:prSet/>
      <dgm:spPr/>
      <dgm:t>
        <a:bodyPr/>
        <a:lstStyle/>
        <a:p>
          <a:endParaRPr lang="en-CA"/>
        </a:p>
      </dgm:t>
    </dgm:pt>
    <dgm:pt modelId="{7C4DE0F0-5F5C-4496-9EE3-0D0104FEABFA}" type="sibTrans" cxnId="{63D44B2B-9A43-45BE-81A5-93A36BCB3D17}">
      <dgm:prSet/>
      <dgm:spPr/>
      <dgm:t>
        <a:bodyPr/>
        <a:lstStyle/>
        <a:p>
          <a:endParaRPr lang="en-CA"/>
        </a:p>
      </dgm:t>
    </dgm:pt>
    <dgm:pt modelId="{A2C546B9-2310-4CCB-8FBF-9171AC60EAFF}">
      <dgm:prSet phldrT="[Text]"/>
      <dgm:spPr/>
      <dgm:t>
        <a:bodyPr/>
        <a:lstStyle/>
        <a:p>
          <a:r>
            <a:rPr lang="en-CA" dirty="0"/>
            <a:t>Y</a:t>
          </a:r>
          <a:r>
            <a:rPr lang="en-CA" baseline="-25000" dirty="0"/>
            <a:t>17</a:t>
          </a:r>
        </a:p>
      </dgm:t>
    </dgm:pt>
    <dgm:pt modelId="{277FF65C-1603-4AD5-B7CA-47250B99EE16}" type="parTrans" cxnId="{CF5CA4D8-380B-4A0A-BD4A-3E338DC4F96F}">
      <dgm:prSet/>
      <dgm:spPr/>
      <dgm:t>
        <a:bodyPr/>
        <a:lstStyle/>
        <a:p>
          <a:endParaRPr lang="en-CA"/>
        </a:p>
      </dgm:t>
    </dgm:pt>
    <dgm:pt modelId="{DE1FD622-26B3-4591-9567-38373F580649}" type="sibTrans" cxnId="{CF5CA4D8-380B-4A0A-BD4A-3E338DC4F96F}">
      <dgm:prSet/>
      <dgm:spPr/>
      <dgm:t>
        <a:bodyPr/>
        <a:lstStyle/>
        <a:p>
          <a:endParaRPr lang="en-CA"/>
        </a:p>
      </dgm:t>
    </dgm:pt>
    <dgm:pt modelId="{B2C90067-953A-4BAE-9ADD-94FCE9262158}">
      <dgm:prSet phldrT="[Text]" custT="1"/>
      <dgm:spPr/>
      <dgm:t>
        <a:bodyPr/>
        <a:lstStyle/>
        <a:p>
          <a:r>
            <a:rPr lang="en-CA" sz="6000" baseline="-25000" dirty="0"/>
            <a:t>Y</a:t>
          </a:r>
        </a:p>
      </dgm:t>
    </dgm:pt>
    <dgm:pt modelId="{EE6E6C28-5F95-4C29-A453-AC10ED2C0CCA}" type="parTrans" cxnId="{252126F0-784C-4187-BB25-F653DCE1A52E}">
      <dgm:prSet/>
      <dgm:spPr/>
      <dgm:t>
        <a:bodyPr/>
        <a:lstStyle/>
        <a:p>
          <a:endParaRPr lang="en-CA"/>
        </a:p>
      </dgm:t>
    </dgm:pt>
    <dgm:pt modelId="{C608DA76-08E1-40C1-B299-98A3B6C5D737}" type="sibTrans" cxnId="{252126F0-784C-4187-BB25-F653DCE1A52E}">
      <dgm:prSet/>
      <dgm:spPr/>
      <dgm:t>
        <a:bodyPr/>
        <a:lstStyle/>
        <a:p>
          <a:endParaRPr lang="en-CA"/>
        </a:p>
      </dgm:t>
    </dgm:pt>
    <dgm:pt modelId="{42575C4C-A43A-4472-A180-E53C6EFD9CE0}">
      <dgm:prSet phldrT="[Text]"/>
      <dgm:spPr/>
      <dgm:t>
        <a:bodyPr/>
        <a:lstStyle/>
        <a:p>
          <a:r>
            <a:rPr lang="en-CA" dirty="0"/>
            <a:t>Y</a:t>
          </a:r>
          <a:r>
            <a:rPr lang="en-CA" baseline="-25000" dirty="0"/>
            <a:t>2</a:t>
          </a:r>
        </a:p>
      </dgm:t>
    </dgm:pt>
    <dgm:pt modelId="{2AFD18BC-C72D-4FA1-9908-4C3F8A784AF1}" type="sibTrans" cxnId="{CB53A6F6-437A-43E5-864F-20A940CD426D}">
      <dgm:prSet/>
      <dgm:spPr/>
      <dgm:t>
        <a:bodyPr/>
        <a:lstStyle/>
        <a:p>
          <a:endParaRPr lang="en-CA"/>
        </a:p>
      </dgm:t>
    </dgm:pt>
    <dgm:pt modelId="{125E41DC-C4BB-48DB-97E7-E79143F509A8}" type="parTrans" cxnId="{CB53A6F6-437A-43E5-864F-20A940CD426D}">
      <dgm:prSet/>
      <dgm:spPr/>
      <dgm:t>
        <a:bodyPr/>
        <a:lstStyle/>
        <a:p>
          <a:endParaRPr lang="en-CA"/>
        </a:p>
      </dgm:t>
    </dgm:pt>
    <dgm:pt modelId="{50101A4D-53A7-43B6-9FF2-4F8FE56697A0}" type="pres">
      <dgm:prSet presAssocID="{3B832EFD-99F6-4441-BF93-C6163255B07F}" presName="Name0" presStyleCnt="0">
        <dgm:presLayoutVars>
          <dgm:chMax val="4"/>
          <dgm:resizeHandles val="exact"/>
        </dgm:presLayoutVars>
      </dgm:prSet>
      <dgm:spPr/>
    </dgm:pt>
    <dgm:pt modelId="{8D230D8F-B93B-4005-AA1A-D0752B833369}" type="pres">
      <dgm:prSet presAssocID="{3B832EFD-99F6-4441-BF93-C6163255B07F}" presName="ellipse" presStyleLbl="trBgShp" presStyleIdx="0" presStyleCnt="1"/>
      <dgm:spPr/>
    </dgm:pt>
    <dgm:pt modelId="{17511489-D9CA-436D-B775-A8992C730F8D}" type="pres">
      <dgm:prSet presAssocID="{3B832EFD-99F6-4441-BF93-C6163255B07F}" presName="arrow1" presStyleLbl="fgShp" presStyleIdx="0" presStyleCnt="1"/>
      <dgm:spPr>
        <a:ln>
          <a:solidFill>
            <a:schemeClr val="tx1"/>
          </a:solidFill>
        </a:ln>
      </dgm:spPr>
    </dgm:pt>
    <dgm:pt modelId="{FFDDF434-515D-41F3-AAC3-EFC5F0195B4F}" type="pres">
      <dgm:prSet presAssocID="{3B832EFD-99F6-4441-BF93-C6163255B07F}" presName="rectangle" presStyleLbl="revTx" presStyleIdx="0" presStyleCnt="1" custScaleY="98482" custLinFactNeighborY="-21180">
        <dgm:presLayoutVars>
          <dgm:bulletEnabled val="1"/>
        </dgm:presLayoutVars>
      </dgm:prSet>
      <dgm:spPr/>
    </dgm:pt>
    <dgm:pt modelId="{8945F7EB-7EEE-403D-98AD-A5672FABB0D5}" type="pres">
      <dgm:prSet presAssocID="{42575C4C-A43A-4472-A180-E53C6EFD9CE0}" presName="item1" presStyleLbl="node1" presStyleIdx="0" presStyleCnt="3">
        <dgm:presLayoutVars>
          <dgm:bulletEnabled val="1"/>
        </dgm:presLayoutVars>
      </dgm:prSet>
      <dgm:spPr/>
    </dgm:pt>
    <dgm:pt modelId="{683F91F3-6FA1-4AD1-9669-B1FFB13AACD1}" type="pres">
      <dgm:prSet presAssocID="{A2C546B9-2310-4CCB-8FBF-9171AC60EAFF}" presName="item2" presStyleLbl="node1" presStyleIdx="1" presStyleCnt="3">
        <dgm:presLayoutVars>
          <dgm:bulletEnabled val="1"/>
        </dgm:presLayoutVars>
      </dgm:prSet>
      <dgm:spPr/>
    </dgm:pt>
    <dgm:pt modelId="{92AD0B76-7693-42A5-A106-F73F51742F30}" type="pres">
      <dgm:prSet presAssocID="{B2C90067-953A-4BAE-9ADD-94FCE9262158}" presName="item3" presStyleLbl="node1" presStyleIdx="2" presStyleCnt="3">
        <dgm:presLayoutVars>
          <dgm:bulletEnabled val="1"/>
        </dgm:presLayoutVars>
      </dgm:prSet>
      <dgm:spPr/>
    </dgm:pt>
    <dgm:pt modelId="{564F09F7-44B3-428C-91DD-A6CA7D08CD30}" type="pres">
      <dgm:prSet presAssocID="{3B832EFD-99F6-4441-BF93-C6163255B07F}" presName="funnel" presStyleLbl="trAlignAcc1" presStyleIdx="0" presStyleCnt="1"/>
      <dgm:spPr/>
    </dgm:pt>
  </dgm:ptLst>
  <dgm:cxnLst>
    <dgm:cxn modelId="{A2FBAE27-4D37-429A-8D08-F669DAAE9F13}" type="presOf" srcId="{42575C4C-A43A-4472-A180-E53C6EFD9CE0}" destId="{683F91F3-6FA1-4AD1-9669-B1FFB13AACD1}" srcOrd="0" destOrd="0" presId="urn:microsoft.com/office/officeart/2005/8/layout/funnel1"/>
    <dgm:cxn modelId="{63D44B2B-9A43-45BE-81A5-93A36BCB3D17}" srcId="{3B832EFD-99F6-4441-BF93-C6163255B07F}" destId="{DCD67F9D-3AA7-418F-B644-99CBDE1193FC}" srcOrd="0" destOrd="0" parTransId="{19264C54-7BE9-4FC0-83F0-6401E28C057B}" sibTransId="{7C4DE0F0-5F5C-4496-9EE3-0D0104FEABFA}"/>
    <dgm:cxn modelId="{0AAD2D32-E789-4993-B04F-4E398EC656DE}" type="presOf" srcId="{A2C546B9-2310-4CCB-8FBF-9171AC60EAFF}" destId="{8945F7EB-7EEE-403D-98AD-A5672FABB0D5}" srcOrd="0" destOrd="0" presId="urn:microsoft.com/office/officeart/2005/8/layout/funnel1"/>
    <dgm:cxn modelId="{2F13EC45-169F-40FE-8C03-2099BD39F499}" type="presOf" srcId="{B2C90067-953A-4BAE-9ADD-94FCE9262158}" destId="{FFDDF434-515D-41F3-AAC3-EFC5F0195B4F}" srcOrd="0" destOrd="0" presId="urn:microsoft.com/office/officeart/2005/8/layout/funnel1"/>
    <dgm:cxn modelId="{BF6A7F9B-9EEA-417B-8953-9FEBAAA54F10}" type="presOf" srcId="{3B832EFD-99F6-4441-BF93-C6163255B07F}" destId="{50101A4D-53A7-43B6-9FF2-4F8FE56697A0}" srcOrd="0" destOrd="0" presId="urn:microsoft.com/office/officeart/2005/8/layout/funnel1"/>
    <dgm:cxn modelId="{468EF0BF-A5BE-46E0-AEAE-1F98A48BDDBF}" type="presOf" srcId="{DCD67F9D-3AA7-418F-B644-99CBDE1193FC}" destId="{92AD0B76-7693-42A5-A106-F73F51742F30}" srcOrd="0" destOrd="0" presId="urn:microsoft.com/office/officeart/2005/8/layout/funnel1"/>
    <dgm:cxn modelId="{CF5CA4D8-380B-4A0A-BD4A-3E338DC4F96F}" srcId="{3B832EFD-99F6-4441-BF93-C6163255B07F}" destId="{A2C546B9-2310-4CCB-8FBF-9171AC60EAFF}" srcOrd="2" destOrd="0" parTransId="{277FF65C-1603-4AD5-B7CA-47250B99EE16}" sibTransId="{DE1FD622-26B3-4591-9567-38373F580649}"/>
    <dgm:cxn modelId="{252126F0-784C-4187-BB25-F653DCE1A52E}" srcId="{3B832EFD-99F6-4441-BF93-C6163255B07F}" destId="{B2C90067-953A-4BAE-9ADD-94FCE9262158}" srcOrd="3" destOrd="0" parTransId="{EE6E6C28-5F95-4C29-A453-AC10ED2C0CCA}" sibTransId="{C608DA76-08E1-40C1-B299-98A3B6C5D737}"/>
    <dgm:cxn modelId="{CB53A6F6-437A-43E5-864F-20A940CD426D}" srcId="{3B832EFD-99F6-4441-BF93-C6163255B07F}" destId="{42575C4C-A43A-4472-A180-E53C6EFD9CE0}" srcOrd="1" destOrd="0" parTransId="{125E41DC-C4BB-48DB-97E7-E79143F509A8}" sibTransId="{2AFD18BC-C72D-4FA1-9908-4C3F8A784AF1}"/>
    <dgm:cxn modelId="{7BC616C6-CC9B-4E41-A4AA-AE0991FC5484}" type="presParOf" srcId="{50101A4D-53A7-43B6-9FF2-4F8FE56697A0}" destId="{8D230D8F-B93B-4005-AA1A-D0752B833369}" srcOrd="0" destOrd="0" presId="urn:microsoft.com/office/officeart/2005/8/layout/funnel1"/>
    <dgm:cxn modelId="{607B0CF1-A60B-47A6-A4A2-AB631C1F9744}" type="presParOf" srcId="{50101A4D-53A7-43B6-9FF2-4F8FE56697A0}" destId="{17511489-D9CA-436D-B775-A8992C730F8D}" srcOrd="1" destOrd="0" presId="urn:microsoft.com/office/officeart/2005/8/layout/funnel1"/>
    <dgm:cxn modelId="{DA61A02E-3462-45FA-AC61-77C42459524C}" type="presParOf" srcId="{50101A4D-53A7-43B6-9FF2-4F8FE56697A0}" destId="{FFDDF434-515D-41F3-AAC3-EFC5F0195B4F}" srcOrd="2" destOrd="0" presId="urn:microsoft.com/office/officeart/2005/8/layout/funnel1"/>
    <dgm:cxn modelId="{101A0ED8-2794-4A4E-BE58-D175F4F15712}" type="presParOf" srcId="{50101A4D-53A7-43B6-9FF2-4F8FE56697A0}" destId="{8945F7EB-7EEE-403D-98AD-A5672FABB0D5}" srcOrd="3" destOrd="0" presId="urn:microsoft.com/office/officeart/2005/8/layout/funnel1"/>
    <dgm:cxn modelId="{55555277-D124-4FA2-AA6D-B807416C756A}" type="presParOf" srcId="{50101A4D-53A7-43B6-9FF2-4F8FE56697A0}" destId="{683F91F3-6FA1-4AD1-9669-B1FFB13AACD1}" srcOrd="4" destOrd="0" presId="urn:microsoft.com/office/officeart/2005/8/layout/funnel1"/>
    <dgm:cxn modelId="{468D65B4-B94D-4983-AB11-B34272DA14FC}" type="presParOf" srcId="{50101A4D-53A7-43B6-9FF2-4F8FE56697A0}" destId="{92AD0B76-7693-42A5-A106-F73F51742F30}" srcOrd="5" destOrd="0" presId="urn:microsoft.com/office/officeart/2005/8/layout/funnel1"/>
    <dgm:cxn modelId="{517F4FA4-6953-4F5F-8A6A-4108F0BE57E8}" type="presParOf" srcId="{50101A4D-53A7-43B6-9FF2-4F8FE56697A0}" destId="{564F09F7-44B3-428C-91DD-A6CA7D08CD30}"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6117EB-1D1E-4068-B011-E424BE956629}">
      <dsp:nvSpPr>
        <dsp:cNvPr id="0" name=""/>
        <dsp:cNvSpPr/>
      </dsp:nvSpPr>
      <dsp:spPr>
        <a:xfrm>
          <a:off x="1923626" y="1279"/>
          <a:ext cx="7694506" cy="1311193"/>
        </a:xfrm>
        <a:prstGeom prst="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9295" tIns="333043" rIns="149295" bIns="333043" numCol="1" spcCol="1270" anchor="ctr" anchorCtr="0">
          <a:noAutofit/>
        </a:bodyPr>
        <a:lstStyle/>
        <a:p>
          <a:pPr marL="0" lvl="0" indent="0" algn="l" defTabSz="800100">
            <a:lnSpc>
              <a:spcPct val="90000"/>
            </a:lnSpc>
            <a:spcBef>
              <a:spcPct val="0"/>
            </a:spcBef>
            <a:spcAft>
              <a:spcPct val="35000"/>
            </a:spcAft>
            <a:buNone/>
          </a:pPr>
          <a:r>
            <a:rPr lang="en-US" sz="1800" kern="1200" dirty="0"/>
            <a:t>Train and test models for predicting the average national food price as reported by the CPI for a twelve month period for 5 years, from 2012 to 2016.</a:t>
          </a:r>
        </a:p>
      </dsp:txBody>
      <dsp:txXfrm>
        <a:off x="1923626" y="1279"/>
        <a:ext cx="7694506" cy="1311193"/>
      </dsp:txXfrm>
    </dsp:sp>
    <dsp:sp modelId="{E12E6E2B-3F52-49D6-8C2C-5072C91995B8}">
      <dsp:nvSpPr>
        <dsp:cNvPr id="0" name=""/>
        <dsp:cNvSpPr/>
      </dsp:nvSpPr>
      <dsp:spPr>
        <a:xfrm>
          <a:off x="0" y="1279"/>
          <a:ext cx="1923626" cy="1311193"/>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1792" tIns="129517" rIns="101792" bIns="129517" numCol="1" spcCol="1270" anchor="ctr" anchorCtr="0">
          <a:noAutofit/>
        </a:bodyPr>
        <a:lstStyle/>
        <a:p>
          <a:pPr marL="0" lvl="0" indent="0" algn="ctr" defTabSz="1244600">
            <a:lnSpc>
              <a:spcPct val="90000"/>
            </a:lnSpc>
            <a:spcBef>
              <a:spcPct val="0"/>
            </a:spcBef>
            <a:spcAft>
              <a:spcPct val="35000"/>
            </a:spcAft>
            <a:buNone/>
          </a:pPr>
          <a:r>
            <a:rPr lang="en-US" sz="2800" kern="1200" dirty="0"/>
            <a:t>1</a:t>
          </a:r>
        </a:p>
      </dsp:txBody>
      <dsp:txXfrm>
        <a:off x="0" y="1279"/>
        <a:ext cx="1923626" cy="1311193"/>
      </dsp:txXfrm>
    </dsp:sp>
    <dsp:sp modelId="{AFB98E6C-0A80-496E-A8B5-448060B7AD95}">
      <dsp:nvSpPr>
        <dsp:cNvPr id="0" name=""/>
        <dsp:cNvSpPr/>
      </dsp:nvSpPr>
      <dsp:spPr>
        <a:xfrm>
          <a:off x="1923626" y="1391144"/>
          <a:ext cx="7694506" cy="1311193"/>
        </a:xfrm>
        <a:prstGeom prst="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9295" tIns="333043" rIns="149295" bIns="333043" numCol="1" spcCol="1270" anchor="ctr" anchorCtr="0">
          <a:noAutofit/>
        </a:bodyPr>
        <a:lstStyle/>
        <a:p>
          <a:pPr marL="0" lvl="0" indent="0" algn="l" defTabSz="800100">
            <a:lnSpc>
              <a:spcPct val="90000"/>
            </a:lnSpc>
            <a:spcBef>
              <a:spcPct val="0"/>
            </a:spcBef>
            <a:spcAft>
              <a:spcPct val="35000"/>
            </a:spcAft>
            <a:buNone/>
          </a:pPr>
          <a:r>
            <a:rPr lang="en-US" sz="1800" kern="1200" dirty="0"/>
            <a:t>Train and test predictive models for predicting 21 other targets in the CPI basket for the years 2016 and 2017.</a:t>
          </a:r>
        </a:p>
      </dsp:txBody>
      <dsp:txXfrm>
        <a:off x="1923626" y="1391144"/>
        <a:ext cx="7694506" cy="1311193"/>
      </dsp:txXfrm>
    </dsp:sp>
    <dsp:sp modelId="{3314A5C1-671E-4DD9-B43E-6EDA2B365116}">
      <dsp:nvSpPr>
        <dsp:cNvPr id="0" name=""/>
        <dsp:cNvSpPr/>
      </dsp:nvSpPr>
      <dsp:spPr>
        <a:xfrm>
          <a:off x="0" y="1391144"/>
          <a:ext cx="1923626" cy="1311193"/>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1792" tIns="129517" rIns="101792" bIns="129517" numCol="1" spcCol="1270" anchor="ctr" anchorCtr="0">
          <a:noAutofit/>
        </a:bodyPr>
        <a:lstStyle/>
        <a:p>
          <a:pPr marL="0" lvl="0" indent="0" algn="ctr" defTabSz="1244600">
            <a:lnSpc>
              <a:spcPct val="90000"/>
            </a:lnSpc>
            <a:spcBef>
              <a:spcPct val="0"/>
            </a:spcBef>
            <a:spcAft>
              <a:spcPct val="35000"/>
            </a:spcAft>
            <a:buNone/>
          </a:pPr>
          <a:r>
            <a:rPr lang="en-US" sz="2800" kern="1200" dirty="0"/>
            <a:t>2</a:t>
          </a:r>
        </a:p>
      </dsp:txBody>
      <dsp:txXfrm>
        <a:off x="0" y="1391144"/>
        <a:ext cx="1923626" cy="1311193"/>
      </dsp:txXfrm>
    </dsp:sp>
    <dsp:sp modelId="{08013136-5443-409C-AC9C-883373B0045C}">
      <dsp:nvSpPr>
        <dsp:cNvPr id="0" name=""/>
        <dsp:cNvSpPr/>
      </dsp:nvSpPr>
      <dsp:spPr>
        <a:xfrm>
          <a:off x="1923626" y="2781009"/>
          <a:ext cx="7694506" cy="1311193"/>
        </a:xfrm>
        <a:prstGeom prst="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9295" tIns="333043" rIns="149295" bIns="333043" numCol="1" spcCol="1270" anchor="ctr" anchorCtr="0">
          <a:noAutofit/>
        </a:bodyPr>
        <a:lstStyle/>
        <a:p>
          <a:pPr marL="0" lvl="0" indent="0" algn="l" defTabSz="800100">
            <a:lnSpc>
              <a:spcPct val="90000"/>
            </a:lnSpc>
            <a:spcBef>
              <a:spcPct val="0"/>
            </a:spcBef>
            <a:spcAft>
              <a:spcPct val="35000"/>
            </a:spcAft>
            <a:buNone/>
          </a:pPr>
          <a:r>
            <a:rPr lang="en-US" sz="1800" kern="1200" dirty="0"/>
            <a:t>Implement an ensemble method to improve the stability of the models to predict the average national food price for the twelve months reported by the CPI for 2016 and 2017</a:t>
          </a:r>
        </a:p>
      </dsp:txBody>
      <dsp:txXfrm>
        <a:off x="1923626" y="2781009"/>
        <a:ext cx="7694506" cy="1311193"/>
      </dsp:txXfrm>
    </dsp:sp>
    <dsp:sp modelId="{C334C308-0B76-45B9-ABDD-9B84E14859CB}">
      <dsp:nvSpPr>
        <dsp:cNvPr id="0" name=""/>
        <dsp:cNvSpPr/>
      </dsp:nvSpPr>
      <dsp:spPr>
        <a:xfrm>
          <a:off x="0" y="2781009"/>
          <a:ext cx="1923626" cy="1311193"/>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1792" tIns="129517" rIns="101792" bIns="129517" numCol="1" spcCol="1270" anchor="ctr" anchorCtr="0">
          <a:noAutofit/>
        </a:bodyPr>
        <a:lstStyle/>
        <a:p>
          <a:pPr marL="0" lvl="0" indent="0" algn="ctr" defTabSz="1244600">
            <a:lnSpc>
              <a:spcPct val="90000"/>
            </a:lnSpc>
            <a:spcBef>
              <a:spcPct val="0"/>
            </a:spcBef>
            <a:spcAft>
              <a:spcPct val="35000"/>
            </a:spcAft>
            <a:buNone/>
          </a:pPr>
          <a:r>
            <a:rPr lang="en-US" sz="2800" kern="1200" dirty="0"/>
            <a:t>3</a:t>
          </a:r>
        </a:p>
      </dsp:txBody>
      <dsp:txXfrm>
        <a:off x="0" y="2781009"/>
        <a:ext cx="1923626" cy="13111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004109-22A5-4571-985B-4A1076EDC61A}">
      <dsp:nvSpPr>
        <dsp:cNvPr id="0" name=""/>
        <dsp:cNvSpPr/>
      </dsp:nvSpPr>
      <dsp:spPr>
        <a:xfrm>
          <a:off x="665" y="0"/>
          <a:ext cx="1730207" cy="258781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CA" sz="3700" kern="1200" dirty="0"/>
            <a:t>M</a:t>
          </a:r>
          <a:r>
            <a:rPr lang="en-CA" sz="3700" kern="1200" baseline="-25000" dirty="0"/>
            <a:t>1</a:t>
          </a:r>
        </a:p>
      </dsp:txBody>
      <dsp:txXfrm>
        <a:off x="665" y="0"/>
        <a:ext cx="1730207" cy="776343"/>
      </dsp:txXfrm>
    </dsp:sp>
    <dsp:sp modelId="{7CB43579-87A0-4A2D-9B2E-BEEB052B77B1}">
      <dsp:nvSpPr>
        <dsp:cNvPr id="0" name=""/>
        <dsp:cNvSpPr/>
      </dsp:nvSpPr>
      <dsp:spPr>
        <a:xfrm>
          <a:off x="126451" y="1091051"/>
          <a:ext cx="1478635" cy="10526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7320" tIns="110490" rIns="147320" bIns="110490" numCol="1" spcCol="1270" anchor="ctr" anchorCtr="0">
          <a:noAutofit/>
        </a:bodyPr>
        <a:lstStyle/>
        <a:p>
          <a:pPr marL="0" lvl="0" indent="0" algn="ctr" defTabSz="2578100">
            <a:lnSpc>
              <a:spcPct val="90000"/>
            </a:lnSpc>
            <a:spcBef>
              <a:spcPct val="0"/>
            </a:spcBef>
            <a:spcAft>
              <a:spcPct val="35000"/>
            </a:spcAft>
            <a:buNone/>
          </a:pPr>
          <a:r>
            <a:rPr lang="en-CA" sz="5800" kern="1200" dirty="0"/>
            <a:t>X</a:t>
          </a:r>
          <a:r>
            <a:rPr lang="en-CA" sz="5800" kern="1200" baseline="-25000" dirty="0"/>
            <a:t>1</a:t>
          </a:r>
        </a:p>
      </dsp:txBody>
      <dsp:txXfrm>
        <a:off x="157282" y="1121882"/>
        <a:ext cx="1416973" cy="990999"/>
      </dsp:txXfrm>
    </dsp:sp>
    <dsp:sp modelId="{47E67C51-CDBF-4878-8B6D-2E8A2D979F74}">
      <dsp:nvSpPr>
        <dsp:cNvPr id="0" name=""/>
        <dsp:cNvSpPr/>
      </dsp:nvSpPr>
      <dsp:spPr>
        <a:xfrm>
          <a:off x="1860638" y="0"/>
          <a:ext cx="1730207" cy="258781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CA" sz="3700" kern="1200" dirty="0"/>
            <a:t>M</a:t>
          </a:r>
          <a:r>
            <a:rPr lang="en-CA" sz="3700" kern="1200" baseline="-25000" dirty="0"/>
            <a:t>2</a:t>
          </a:r>
        </a:p>
      </dsp:txBody>
      <dsp:txXfrm>
        <a:off x="1860638" y="0"/>
        <a:ext cx="1730207" cy="776343"/>
      </dsp:txXfrm>
    </dsp:sp>
    <dsp:sp modelId="{1FEE0F64-4E0D-46C9-8D1C-188273836BF0}">
      <dsp:nvSpPr>
        <dsp:cNvPr id="0" name=""/>
        <dsp:cNvSpPr/>
      </dsp:nvSpPr>
      <dsp:spPr>
        <a:xfrm>
          <a:off x="1986424" y="1091051"/>
          <a:ext cx="1478635" cy="10526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7320" tIns="110490" rIns="147320" bIns="110490" numCol="1" spcCol="1270" anchor="ctr" anchorCtr="0">
          <a:noAutofit/>
        </a:bodyPr>
        <a:lstStyle/>
        <a:p>
          <a:pPr marL="0" lvl="0" indent="0" algn="ctr" defTabSz="2578100">
            <a:lnSpc>
              <a:spcPct val="90000"/>
            </a:lnSpc>
            <a:spcBef>
              <a:spcPct val="0"/>
            </a:spcBef>
            <a:spcAft>
              <a:spcPct val="35000"/>
            </a:spcAft>
            <a:buNone/>
          </a:pPr>
          <a:r>
            <a:rPr lang="en-CA" sz="5800" kern="1200" dirty="0"/>
            <a:t>X</a:t>
          </a:r>
          <a:r>
            <a:rPr lang="en-CA" sz="5800" kern="1200" baseline="-25000" dirty="0"/>
            <a:t>2</a:t>
          </a:r>
        </a:p>
      </dsp:txBody>
      <dsp:txXfrm>
        <a:off x="2017255" y="1121882"/>
        <a:ext cx="1416973" cy="990999"/>
      </dsp:txXfrm>
    </dsp:sp>
    <dsp:sp modelId="{44CB00B5-E859-4263-A571-F2B1717DD1AC}">
      <dsp:nvSpPr>
        <dsp:cNvPr id="0" name=""/>
        <dsp:cNvSpPr/>
      </dsp:nvSpPr>
      <dsp:spPr>
        <a:xfrm>
          <a:off x="3720611" y="0"/>
          <a:ext cx="1730207" cy="258781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CA" sz="3700" kern="1200" dirty="0"/>
            <a:t>M</a:t>
          </a:r>
          <a:r>
            <a:rPr lang="en-CA" sz="3700" kern="1200" baseline="-25000" dirty="0"/>
            <a:t>17</a:t>
          </a:r>
        </a:p>
      </dsp:txBody>
      <dsp:txXfrm>
        <a:off x="3720611" y="0"/>
        <a:ext cx="1730207" cy="776343"/>
      </dsp:txXfrm>
    </dsp:sp>
    <dsp:sp modelId="{ECA92283-2743-439C-B754-1FE07E9E93CF}">
      <dsp:nvSpPr>
        <dsp:cNvPr id="0" name=""/>
        <dsp:cNvSpPr/>
      </dsp:nvSpPr>
      <dsp:spPr>
        <a:xfrm>
          <a:off x="3846397" y="1091051"/>
          <a:ext cx="1478635" cy="10526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7320" tIns="110490" rIns="147320" bIns="110490" numCol="1" spcCol="1270" anchor="ctr" anchorCtr="0">
          <a:noAutofit/>
        </a:bodyPr>
        <a:lstStyle/>
        <a:p>
          <a:pPr marL="0" lvl="0" indent="0" algn="ctr" defTabSz="2578100">
            <a:lnSpc>
              <a:spcPct val="90000"/>
            </a:lnSpc>
            <a:spcBef>
              <a:spcPct val="0"/>
            </a:spcBef>
            <a:spcAft>
              <a:spcPct val="35000"/>
            </a:spcAft>
            <a:buNone/>
          </a:pPr>
          <a:r>
            <a:rPr lang="en-CA" sz="5800" kern="1200" dirty="0"/>
            <a:t>X</a:t>
          </a:r>
          <a:r>
            <a:rPr lang="en-CA" sz="5800" kern="1200" baseline="-25000" dirty="0"/>
            <a:t>17</a:t>
          </a:r>
        </a:p>
      </dsp:txBody>
      <dsp:txXfrm>
        <a:off x="3877228" y="1121882"/>
        <a:ext cx="1416973" cy="9909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004109-22A5-4571-985B-4A1076EDC61A}">
      <dsp:nvSpPr>
        <dsp:cNvPr id="0" name=""/>
        <dsp:cNvSpPr/>
      </dsp:nvSpPr>
      <dsp:spPr>
        <a:xfrm>
          <a:off x="665" y="0"/>
          <a:ext cx="1730207" cy="258781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CA" sz="3700" kern="1200" dirty="0"/>
            <a:t>M</a:t>
          </a:r>
          <a:r>
            <a:rPr lang="en-CA" sz="3700" kern="1200" baseline="-25000" dirty="0"/>
            <a:t>1</a:t>
          </a:r>
        </a:p>
      </dsp:txBody>
      <dsp:txXfrm>
        <a:off x="665" y="0"/>
        <a:ext cx="1730207" cy="776343"/>
      </dsp:txXfrm>
    </dsp:sp>
    <dsp:sp modelId="{7CB43579-87A0-4A2D-9B2E-BEEB052B77B1}">
      <dsp:nvSpPr>
        <dsp:cNvPr id="0" name=""/>
        <dsp:cNvSpPr/>
      </dsp:nvSpPr>
      <dsp:spPr>
        <a:xfrm>
          <a:off x="126451" y="1091051"/>
          <a:ext cx="1478635" cy="10526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7320" tIns="110490" rIns="147320" bIns="110490" numCol="1" spcCol="1270" anchor="ctr" anchorCtr="0">
          <a:noAutofit/>
        </a:bodyPr>
        <a:lstStyle/>
        <a:p>
          <a:pPr marL="0" lvl="0" indent="0" algn="ctr" defTabSz="2578100">
            <a:lnSpc>
              <a:spcPct val="90000"/>
            </a:lnSpc>
            <a:spcBef>
              <a:spcPct val="0"/>
            </a:spcBef>
            <a:spcAft>
              <a:spcPct val="35000"/>
            </a:spcAft>
            <a:buNone/>
          </a:pPr>
          <a:r>
            <a:rPr lang="en-CA" sz="5800" kern="1200" dirty="0" err="1"/>
            <a:t>X</a:t>
          </a:r>
          <a:r>
            <a:rPr lang="en-CA" sz="5800" kern="1200" baseline="-25000" dirty="0" err="1"/>
            <a:t>p</a:t>
          </a:r>
          <a:endParaRPr lang="en-CA" sz="5800" kern="1200" baseline="-25000" dirty="0"/>
        </a:p>
      </dsp:txBody>
      <dsp:txXfrm>
        <a:off x="157282" y="1121882"/>
        <a:ext cx="1416973" cy="990999"/>
      </dsp:txXfrm>
    </dsp:sp>
    <dsp:sp modelId="{47E67C51-CDBF-4878-8B6D-2E8A2D979F74}">
      <dsp:nvSpPr>
        <dsp:cNvPr id="0" name=""/>
        <dsp:cNvSpPr/>
      </dsp:nvSpPr>
      <dsp:spPr>
        <a:xfrm>
          <a:off x="1860638" y="0"/>
          <a:ext cx="1730207" cy="258781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CA" sz="3700" kern="1200" dirty="0"/>
            <a:t>M</a:t>
          </a:r>
          <a:r>
            <a:rPr lang="en-CA" sz="3700" kern="1200" baseline="-25000" dirty="0"/>
            <a:t>2</a:t>
          </a:r>
        </a:p>
      </dsp:txBody>
      <dsp:txXfrm>
        <a:off x="1860638" y="0"/>
        <a:ext cx="1730207" cy="776343"/>
      </dsp:txXfrm>
    </dsp:sp>
    <dsp:sp modelId="{1FEE0F64-4E0D-46C9-8D1C-188273836BF0}">
      <dsp:nvSpPr>
        <dsp:cNvPr id="0" name=""/>
        <dsp:cNvSpPr/>
      </dsp:nvSpPr>
      <dsp:spPr>
        <a:xfrm>
          <a:off x="1986424" y="1091051"/>
          <a:ext cx="1478635" cy="10526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7320" tIns="110490" rIns="147320" bIns="110490" numCol="1" spcCol="1270" anchor="ctr" anchorCtr="0">
          <a:noAutofit/>
        </a:bodyPr>
        <a:lstStyle/>
        <a:p>
          <a:pPr marL="0" lvl="0" indent="0" algn="ctr" defTabSz="2578100">
            <a:lnSpc>
              <a:spcPct val="90000"/>
            </a:lnSpc>
            <a:spcBef>
              <a:spcPct val="0"/>
            </a:spcBef>
            <a:spcAft>
              <a:spcPct val="35000"/>
            </a:spcAft>
            <a:buNone/>
          </a:pPr>
          <a:r>
            <a:rPr lang="en-CA" sz="5800" kern="1200" dirty="0" err="1"/>
            <a:t>X</a:t>
          </a:r>
          <a:r>
            <a:rPr lang="en-CA" sz="5800" kern="1200" baseline="-25000" dirty="0" err="1"/>
            <a:t>p</a:t>
          </a:r>
          <a:endParaRPr lang="en-CA" sz="5800" kern="1200" baseline="-25000" dirty="0"/>
        </a:p>
      </dsp:txBody>
      <dsp:txXfrm>
        <a:off x="2017255" y="1121882"/>
        <a:ext cx="1416973" cy="990999"/>
      </dsp:txXfrm>
    </dsp:sp>
    <dsp:sp modelId="{44CB00B5-E859-4263-A571-F2B1717DD1AC}">
      <dsp:nvSpPr>
        <dsp:cNvPr id="0" name=""/>
        <dsp:cNvSpPr/>
      </dsp:nvSpPr>
      <dsp:spPr>
        <a:xfrm>
          <a:off x="3720611" y="0"/>
          <a:ext cx="1730207" cy="258781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CA" sz="3700" kern="1200" dirty="0"/>
            <a:t>M</a:t>
          </a:r>
          <a:r>
            <a:rPr lang="en-CA" sz="3700" kern="1200" baseline="-25000" dirty="0"/>
            <a:t>17</a:t>
          </a:r>
        </a:p>
      </dsp:txBody>
      <dsp:txXfrm>
        <a:off x="3720611" y="0"/>
        <a:ext cx="1730207" cy="776343"/>
      </dsp:txXfrm>
    </dsp:sp>
    <dsp:sp modelId="{ECA92283-2743-439C-B754-1FE07E9E93CF}">
      <dsp:nvSpPr>
        <dsp:cNvPr id="0" name=""/>
        <dsp:cNvSpPr/>
      </dsp:nvSpPr>
      <dsp:spPr>
        <a:xfrm>
          <a:off x="3846397" y="1091051"/>
          <a:ext cx="1478635" cy="10526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7320" tIns="110490" rIns="147320" bIns="110490" numCol="1" spcCol="1270" anchor="ctr" anchorCtr="0">
          <a:noAutofit/>
        </a:bodyPr>
        <a:lstStyle/>
        <a:p>
          <a:pPr marL="0" lvl="0" indent="0" algn="ctr" defTabSz="2578100">
            <a:lnSpc>
              <a:spcPct val="90000"/>
            </a:lnSpc>
            <a:spcBef>
              <a:spcPct val="0"/>
            </a:spcBef>
            <a:spcAft>
              <a:spcPct val="35000"/>
            </a:spcAft>
            <a:buNone/>
          </a:pPr>
          <a:r>
            <a:rPr lang="en-CA" sz="5800" kern="1200" dirty="0" err="1"/>
            <a:t>X</a:t>
          </a:r>
          <a:r>
            <a:rPr lang="en-CA" sz="5800" kern="1200" baseline="-25000" dirty="0" err="1"/>
            <a:t>p</a:t>
          </a:r>
          <a:endParaRPr lang="en-CA" sz="5800" kern="1200" baseline="-25000" dirty="0"/>
        </a:p>
      </dsp:txBody>
      <dsp:txXfrm>
        <a:off x="3877228" y="1121882"/>
        <a:ext cx="1416973" cy="9909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230D8F-B93B-4005-AA1A-D0752B833369}">
      <dsp:nvSpPr>
        <dsp:cNvPr id="0" name=""/>
        <dsp:cNvSpPr/>
      </dsp:nvSpPr>
      <dsp:spPr>
        <a:xfrm>
          <a:off x="1872826" y="223989"/>
          <a:ext cx="4368800" cy="1517226"/>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511489-D9CA-436D-B775-A8992C730F8D}">
      <dsp:nvSpPr>
        <dsp:cNvPr id="0" name=""/>
        <dsp:cNvSpPr/>
      </dsp:nvSpPr>
      <dsp:spPr>
        <a:xfrm>
          <a:off x="3640666" y="3939162"/>
          <a:ext cx="846666" cy="541866"/>
        </a:xfrm>
        <a:prstGeom prst="downArrow">
          <a:avLst/>
        </a:prstGeom>
        <a:solidFill>
          <a:schemeClr val="accent1">
            <a:tint val="60000"/>
            <a:hueOff val="0"/>
            <a:satOff val="0"/>
            <a:lumOff val="0"/>
            <a:alphaOff val="0"/>
          </a:schemeClr>
        </a:solidFill>
        <a:ln w="19050" cap="rnd"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FFDDF434-515D-41F3-AAC3-EFC5F0195B4F}">
      <dsp:nvSpPr>
        <dsp:cNvPr id="0" name=""/>
        <dsp:cNvSpPr/>
      </dsp:nvSpPr>
      <dsp:spPr>
        <a:xfrm>
          <a:off x="2031999" y="4165178"/>
          <a:ext cx="4064000" cy="1000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26720" tIns="426720" rIns="426720" bIns="426720" numCol="1" spcCol="1270" anchor="ctr" anchorCtr="0">
          <a:noAutofit/>
        </a:bodyPr>
        <a:lstStyle/>
        <a:p>
          <a:pPr marL="0" lvl="0" indent="0" algn="ctr" defTabSz="2667000">
            <a:lnSpc>
              <a:spcPct val="90000"/>
            </a:lnSpc>
            <a:spcBef>
              <a:spcPct val="0"/>
            </a:spcBef>
            <a:spcAft>
              <a:spcPct val="35000"/>
            </a:spcAft>
            <a:buNone/>
          </a:pPr>
          <a:r>
            <a:rPr lang="en-CA" sz="6000" kern="1200" baseline="-25000" dirty="0"/>
            <a:t>Y</a:t>
          </a:r>
        </a:p>
      </dsp:txBody>
      <dsp:txXfrm>
        <a:off x="2031999" y="4165178"/>
        <a:ext cx="4064000" cy="1000577"/>
      </dsp:txXfrm>
    </dsp:sp>
    <dsp:sp modelId="{8945F7EB-7EEE-403D-98AD-A5672FABB0D5}">
      <dsp:nvSpPr>
        <dsp:cNvPr id="0" name=""/>
        <dsp:cNvSpPr/>
      </dsp:nvSpPr>
      <dsp:spPr>
        <a:xfrm>
          <a:off x="3461173" y="1858394"/>
          <a:ext cx="1524000" cy="1524000"/>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2533650">
            <a:lnSpc>
              <a:spcPct val="90000"/>
            </a:lnSpc>
            <a:spcBef>
              <a:spcPct val="0"/>
            </a:spcBef>
            <a:spcAft>
              <a:spcPct val="35000"/>
            </a:spcAft>
            <a:buNone/>
          </a:pPr>
          <a:r>
            <a:rPr lang="en-CA" sz="5700" kern="1200" dirty="0"/>
            <a:t>Y</a:t>
          </a:r>
          <a:r>
            <a:rPr lang="en-CA" sz="5700" kern="1200" baseline="-25000" dirty="0"/>
            <a:t>17</a:t>
          </a:r>
        </a:p>
      </dsp:txBody>
      <dsp:txXfrm>
        <a:off x="3684358" y="2081579"/>
        <a:ext cx="1077630" cy="1077630"/>
      </dsp:txXfrm>
    </dsp:sp>
    <dsp:sp modelId="{683F91F3-6FA1-4AD1-9669-B1FFB13AACD1}">
      <dsp:nvSpPr>
        <dsp:cNvPr id="0" name=""/>
        <dsp:cNvSpPr/>
      </dsp:nvSpPr>
      <dsp:spPr>
        <a:xfrm>
          <a:off x="2370666" y="715055"/>
          <a:ext cx="1524000" cy="1524000"/>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2533650">
            <a:lnSpc>
              <a:spcPct val="90000"/>
            </a:lnSpc>
            <a:spcBef>
              <a:spcPct val="0"/>
            </a:spcBef>
            <a:spcAft>
              <a:spcPct val="35000"/>
            </a:spcAft>
            <a:buNone/>
          </a:pPr>
          <a:r>
            <a:rPr lang="en-CA" sz="5700" kern="1200" dirty="0"/>
            <a:t>Y</a:t>
          </a:r>
          <a:r>
            <a:rPr lang="en-CA" sz="5700" kern="1200" baseline="-25000" dirty="0"/>
            <a:t>2</a:t>
          </a:r>
        </a:p>
      </dsp:txBody>
      <dsp:txXfrm>
        <a:off x="2593851" y="938240"/>
        <a:ext cx="1077630" cy="1077630"/>
      </dsp:txXfrm>
    </dsp:sp>
    <dsp:sp modelId="{92AD0B76-7693-42A5-A106-F73F51742F30}">
      <dsp:nvSpPr>
        <dsp:cNvPr id="0" name=""/>
        <dsp:cNvSpPr/>
      </dsp:nvSpPr>
      <dsp:spPr>
        <a:xfrm>
          <a:off x="3928533" y="346586"/>
          <a:ext cx="1524000" cy="1524000"/>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2533650">
            <a:lnSpc>
              <a:spcPct val="90000"/>
            </a:lnSpc>
            <a:spcBef>
              <a:spcPct val="0"/>
            </a:spcBef>
            <a:spcAft>
              <a:spcPct val="35000"/>
            </a:spcAft>
            <a:buNone/>
          </a:pPr>
          <a:r>
            <a:rPr lang="en-CA" sz="5700" kern="1200" dirty="0"/>
            <a:t>Y</a:t>
          </a:r>
          <a:r>
            <a:rPr lang="en-CA" sz="5700" kern="1200" baseline="-25000" dirty="0"/>
            <a:t>1</a:t>
          </a:r>
        </a:p>
      </dsp:txBody>
      <dsp:txXfrm>
        <a:off x="4151718" y="569771"/>
        <a:ext cx="1077630" cy="1077630"/>
      </dsp:txXfrm>
    </dsp:sp>
    <dsp:sp modelId="{564F09F7-44B3-428C-91DD-A6CA7D08CD30}">
      <dsp:nvSpPr>
        <dsp:cNvPr id="0" name=""/>
        <dsp:cNvSpPr/>
      </dsp:nvSpPr>
      <dsp:spPr>
        <a:xfrm>
          <a:off x="1693333" y="37722"/>
          <a:ext cx="4741333" cy="3793066"/>
        </a:xfrm>
        <a:prstGeom prst="funnel">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C3228A-D3C7-4563-AA0F-77866D166C63}" type="datetimeFigureOut">
              <a:rPr lang="en-CA" smtClean="0"/>
              <a:t>2018-07-22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76379-9134-479F-9285-7EBC42379450}" type="slidenum">
              <a:rPr lang="en-CA" smtClean="0"/>
              <a:t>‹#›</a:t>
            </a:fld>
            <a:endParaRPr lang="en-CA"/>
          </a:p>
        </p:txBody>
      </p:sp>
    </p:spTree>
    <p:extLst>
      <p:ext uri="{BB962C8B-B14F-4D97-AF65-F5344CB8AC3E}">
        <p14:creationId xmlns:p14="http://schemas.microsoft.com/office/powerpoint/2010/main" val="280859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C676379-9134-479F-9285-7EBC42379450}" type="slidenum">
              <a:rPr lang="en-CA" smtClean="0"/>
              <a:t>1</a:t>
            </a:fld>
            <a:endParaRPr lang="en-CA"/>
          </a:p>
        </p:txBody>
      </p:sp>
    </p:spTree>
    <p:extLst>
      <p:ext uri="{BB962C8B-B14F-4D97-AF65-F5344CB8AC3E}">
        <p14:creationId xmlns:p14="http://schemas.microsoft.com/office/powerpoint/2010/main" val="25215769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FIRST EXPERIMENT:</a:t>
            </a:r>
          </a:p>
          <a:p>
            <a:endParaRPr lang="en-CA" dirty="0"/>
          </a:p>
          <a:p>
            <a:r>
              <a:rPr lang="en-CA" dirty="0"/>
              <a:t>	train and test 5 linear regression models. The objective here is to train and test models that can predict the average 	national food prices for each of the 12 months of these 5 years between 2012 and 2016. </a:t>
            </a:r>
          </a:p>
          <a:p>
            <a:r>
              <a:rPr lang="en-CA" dirty="0"/>
              <a:t>	First I trained and tested model on trying to predict the food price for a year given that year’s attributes, so this isn’t forecasting and no really applicable in real world as the attributes and targets are being release around the same time.</a:t>
            </a:r>
          </a:p>
          <a:p>
            <a:r>
              <a:rPr lang="en-CA" dirty="0"/>
              <a:t>	Next I trained and tested models with the targets shifted one year ahead. So we are now doing forecasting, we are predicting the food price for 2017 based on the attributes reported for 2016.</a:t>
            </a:r>
          </a:p>
          <a:p>
            <a:endParaRPr lang="en-CA" dirty="0"/>
          </a:p>
          <a:p>
            <a:r>
              <a:rPr lang="en-CA" dirty="0"/>
              <a:t>	feature selection performed before. K = 7.</a:t>
            </a:r>
          </a:p>
        </p:txBody>
      </p:sp>
      <p:sp>
        <p:nvSpPr>
          <p:cNvPr id="4" name="Slide Number Placeholder 3"/>
          <p:cNvSpPr>
            <a:spLocks noGrp="1"/>
          </p:cNvSpPr>
          <p:nvPr>
            <p:ph type="sldNum" sz="quarter" idx="10"/>
          </p:nvPr>
        </p:nvSpPr>
        <p:spPr/>
        <p:txBody>
          <a:bodyPr/>
          <a:lstStyle/>
          <a:p>
            <a:fld id="{3C676379-9134-479F-9285-7EBC42379450}" type="slidenum">
              <a:rPr lang="en-CA" smtClean="0"/>
              <a:t>10</a:t>
            </a:fld>
            <a:endParaRPr lang="en-CA"/>
          </a:p>
        </p:txBody>
      </p:sp>
    </p:spTree>
    <p:extLst>
      <p:ext uri="{BB962C8B-B14F-4D97-AF65-F5344CB8AC3E}">
        <p14:creationId xmlns:p14="http://schemas.microsoft.com/office/powerpoint/2010/main" val="3864004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FIRST EXPERIMENT:</a:t>
            </a:r>
          </a:p>
          <a:p>
            <a:endParaRPr lang="en-CA" dirty="0"/>
          </a:p>
          <a:p>
            <a:r>
              <a:rPr lang="en-CA" dirty="0"/>
              <a:t>	train and test 5 linear regression models. The objective here is to train and test models that can predict the average 	national food prices for each of the 12 months of these 5 years between 2012 and 2016. </a:t>
            </a:r>
          </a:p>
          <a:p>
            <a:r>
              <a:rPr lang="en-CA" dirty="0"/>
              <a:t>	First I trained and tested model on trying to predict the food price for a year given that year’s attributes, so this isn’t forecasting and no really applicable in real world as the attributes and targets are being release around the same time.</a:t>
            </a:r>
          </a:p>
          <a:p>
            <a:r>
              <a:rPr lang="en-CA" dirty="0"/>
              <a:t>	Next I trained and tested models with the targets shifted one year ahead. So we are now doing forecasting, we are predicting the food price for 2017 based on the attributes reported for 2016.</a:t>
            </a:r>
          </a:p>
          <a:p>
            <a:endParaRPr lang="en-CA" dirty="0"/>
          </a:p>
          <a:p>
            <a:r>
              <a:rPr lang="en-CA" dirty="0"/>
              <a:t>	feature selection performed before. K = 7.	</a:t>
            </a:r>
          </a:p>
        </p:txBody>
      </p:sp>
      <p:sp>
        <p:nvSpPr>
          <p:cNvPr id="4" name="Slide Number Placeholder 3"/>
          <p:cNvSpPr>
            <a:spLocks noGrp="1"/>
          </p:cNvSpPr>
          <p:nvPr>
            <p:ph type="sldNum" sz="quarter" idx="10"/>
          </p:nvPr>
        </p:nvSpPr>
        <p:spPr/>
        <p:txBody>
          <a:bodyPr/>
          <a:lstStyle/>
          <a:p>
            <a:fld id="{3C676379-9134-479F-9285-7EBC42379450}" type="slidenum">
              <a:rPr lang="en-CA" smtClean="0"/>
              <a:t>11</a:t>
            </a:fld>
            <a:endParaRPr lang="en-CA"/>
          </a:p>
        </p:txBody>
      </p:sp>
    </p:spTree>
    <p:extLst>
      <p:ext uri="{BB962C8B-B14F-4D97-AF65-F5344CB8AC3E}">
        <p14:creationId xmlns:p14="http://schemas.microsoft.com/office/powerpoint/2010/main" val="2548353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are the predicted values and real vales for each of the 5 years.</a:t>
            </a:r>
          </a:p>
        </p:txBody>
      </p:sp>
      <p:sp>
        <p:nvSpPr>
          <p:cNvPr id="4" name="Slide Number Placeholder 3"/>
          <p:cNvSpPr>
            <a:spLocks noGrp="1"/>
          </p:cNvSpPr>
          <p:nvPr>
            <p:ph type="sldNum" sz="quarter" idx="10"/>
          </p:nvPr>
        </p:nvSpPr>
        <p:spPr/>
        <p:txBody>
          <a:bodyPr/>
          <a:lstStyle/>
          <a:p>
            <a:fld id="{3C676379-9134-479F-9285-7EBC42379450}" type="slidenum">
              <a:rPr lang="en-CA" smtClean="0"/>
              <a:t>12</a:t>
            </a:fld>
            <a:endParaRPr lang="en-CA"/>
          </a:p>
        </p:txBody>
      </p:sp>
    </p:spTree>
    <p:extLst>
      <p:ext uri="{BB962C8B-B14F-4D97-AF65-F5344CB8AC3E}">
        <p14:creationId xmlns:p14="http://schemas.microsoft.com/office/powerpoint/2010/main" val="18240719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C676379-9134-479F-9285-7EBC42379450}" type="slidenum">
              <a:rPr lang="en-CA" smtClean="0"/>
              <a:t>17</a:t>
            </a:fld>
            <a:endParaRPr lang="en-CA"/>
          </a:p>
        </p:txBody>
      </p:sp>
    </p:spTree>
    <p:extLst>
      <p:ext uri="{BB962C8B-B14F-4D97-AF65-F5344CB8AC3E}">
        <p14:creationId xmlns:p14="http://schemas.microsoft.com/office/powerpoint/2010/main" val="116281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C676379-9134-479F-9285-7EBC42379450}" type="slidenum">
              <a:rPr lang="en-CA" smtClean="0"/>
              <a:t>18</a:t>
            </a:fld>
            <a:endParaRPr lang="en-CA"/>
          </a:p>
        </p:txBody>
      </p:sp>
    </p:spTree>
    <p:extLst>
      <p:ext uri="{BB962C8B-B14F-4D97-AF65-F5344CB8AC3E}">
        <p14:creationId xmlns:p14="http://schemas.microsoft.com/office/powerpoint/2010/main" val="6930599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C676379-9134-479F-9285-7EBC42379450}" type="slidenum">
              <a:rPr lang="en-CA" smtClean="0"/>
              <a:t>19</a:t>
            </a:fld>
            <a:endParaRPr lang="en-CA"/>
          </a:p>
        </p:txBody>
      </p:sp>
    </p:spTree>
    <p:extLst>
      <p:ext uri="{BB962C8B-B14F-4D97-AF65-F5344CB8AC3E}">
        <p14:creationId xmlns:p14="http://schemas.microsoft.com/office/powerpoint/2010/main" val="4121039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C676379-9134-479F-9285-7EBC42379450}" type="slidenum">
              <a:rPr lang="en-CA" smtClean="0"/>
              <a:t>22</a:t>
            </a:fld>
            <a:endParaRPr lang="en-CA"/>
          </a:p>
        </p:txBody>
      </p:sp>
    </p:spTree>
    <p:extLst>
      <p:ext uri="{BB962C8B-B14F-4D97-AF65-F5344CB8AC3E}">
        <p14:creationId xmlns:p14="http://schemas.microsoft.com/office/powerpoint/2010/main" val="3644066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C676379-9134-479F-9285-7EBC42379450}" type="slidenum">
              <a:rPr lang="en-CA" smtClean="0"/>
              <a:t>23</a:t>
            </a:fld>
            <a:endParaRPr lang="en-CA"/>
          </a:p>
        </p:txBody>
      </p:sp>
    </p:spTree>
    <p:extLst>
      <p:ext uri="{BB962C8B-B14F-4D97-AF65-F5344CB8AC3E}">
        <p14:creationId xmlns:p14="http://schemas.microsoft.com/office/powerpoint/2010/main" val="41221169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C676379-9134-479F-9285-7EBC42379450}" type="slidenum">
              <a:rPr lang="en-CA" smtClean="0"/>
              <a:t>24</a:t>
            </a:fld>
            <a:endParaRPr lang="en-CA"/>
          </a:p>
        </p:txBody>
      </p:sp>
    </p:spTree>
    <p:extLst>
      <p:ext uri="{BB962C8B-B14F-4D97-AF65-F5344CB8AC3E}">
        <p14:creationId xmlns:p14="http://schemas.microsoft.com/office/powerpoint/2010/main" val="26869318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conclusion:</a:t>
            </a:r>
          </a:p>
          <a:p>
            <a:endParaRPr lang="en-CA" dirty="0"/>
          </a:p>
          <a:p>
            <a:r>
              <a:rPr lang="en-CA" dirty="0"/>
              <a:t>I was able to develop a large code base in python for work in this area, with lots of room for </a:t>
            </a:r>
            <a:r>
              <a:rPr lang="en-CA" dirty="0" err="1"/>
              <a:t>futher</a:t>
            </a:r>
            <a:r>
              <a:rPr lang="en-CA" dirty="0"/>
              <a:t> work.</a:t>
            </a:r>
          </a:p>
          <a:p>
            <a:endParaRPr lang="en-CA" dirty="0"/>
          </a:p>
          <a:p>
            <a:r>
              <a:rPr lang="en-CA" dirty="0"/>
              <a:t>Data:</a:t>
            </a:r>
          </a:p>
          <a:p>
            <a:pPr marL="171450" indent="-171450">
              <a:buFontTx/>
              <a:buChar char="-"/>
            </a:pPr>
            <a:r>
              <a:rPr lang="en-CA" dirty="0"/>
              <a:t>Updating the data</a:t>
            </a:r>
          </a:p>
          <a:p>
            <a:pPr marL="171450" indent="-171450">
              <a:buFontTx/>
              <a:buChar char="-"/>
            </a:pPr>
            <a:r>
              <a:rPr lang="en-CA" dirty="0"/>
              <a:t>Getting more attributes</a:t>
            </a:r>
          </a:p>
          <a:p>
            <a:pPr marL="0" indent="0">
              <a:buFontTx/>
              <a:buNone/>
            </a:pPr>
            <a:r>
              <a:rPr lang="en-CA" dirty="0"/>
              <a:t>Feature selection</a:t>
            </a:r>
          </a:p>
          <a:p>
            <a:pPr marL="171450" indent="-171450">
              <a:buFontTx/>
              <a:buChar char="-"/>
            </a:pPr>
            <a:r>
              <a:rPr lang="en-CA" dirty="0" err="1"/>
              <a:t>Optimzing</a:t>
            </a:r>
            <a:r>
              <a:rPr lang="en-CA" dirty="0"/>
              <a:t> feature selection, the value of k, a hyper parameter</a:t>
            </a:r>
          </a:p>
          <a:p>
            <a:pPr marL="0" indent="0">
              <a:buFontTx/>
              <a:buNone/>
            </a:pPr>
            <a:r>
              <a:rPr lang="en-CA" dirty="0"/>
              <a:t>Ensembles</a:t>
            </a:r>
          </a:p>
          <a:p>
            <a:pPr marL="171450" indent="-171450">
              <a:buFontTx/>
              <a:buChar char="-"/>
            </a:pPr>
            <a:r>
              <a:rPr lang="en-CA" dirty="0"/>
              <a:t>More work with ensembles, other methods such as boosting with </a:t>
            </a:r>
            <a:r>
              <a:rPr lang="en-CA" dirty="0" err="1"/>
              <a:t>ada</a:t>
            </a:r>
            <a:r>
              <a:rPr lang="en-CA" dirty="0"/>
              <a:t> boost, </a:t>
            </a:r>
          </a:p>
          <a:p>
            <a:pPr marL="171450" indent="-171450">
              <a:buFontTx/>
              <a:buChar char="-"/>
            </a:pPr>
            <a:r>
              <a:rPr lang="en-CA" dirty="0"/>
              <a:t>Other methods of </a:t>
            </a:r>
            <a:r>
              <a:rPr lang="en-CA" dirty="0" err="1"/>
              <a:t>weightd</a:t>
            </a:r>
            <a:r>
              <a:rPr lang="en-CA" dirty="0"/>
              <a:t> averaging, </a:t>
            </a:r>
            <a:r>
              <a:rPr lang="en-CA" dirty="0" err="1"/>
              <a:t>beter</a:t>
            </a:r>
            <a:r>
              <a:rPr lang="en-CA" dirty="0"/>
              <a:t> use of inflation. </a:t>
            </a:r>
          </a:p>
          <a:p>
            <a:pPr marL="171450" indent="-171450">
              <a:buFontTx/>
              <a:buChar char="-"/>
            </a:pPr>
            <a:endParaRPr lang="en-CA" dirty="0"/>
          </a:p>
          <a:p>
            <a:pPr marL="0" indent="0">
              <a:buFontTx/>
              <a:buNone/>
            </a:pPr>
            <a:r>
              <a:rPr lang="en-CA" dirty="0"/>
              <a:t>Other:</a:t>
            </a:r>
          </a:p>
          <a:p>
            <a:pPr marL="0" indent="0">
              <a:buFontTx/>
              <a:buNone/>
            </a:pPr>
            <a:r>
              <a:rPr lang="en-CA" dirty="0"/>
              <a:t>Analysis on what features were selected, understanding why they are important.</a:t>
            </a:r>
          </a:p>
          <a:p>
            <a:pPr marL="0" indent="0">
              <a:buFontTx/>
              <a:buNone/>
            </a:pPr>
            <a:r>
              <a:rPr lang="en-CA" dirty="0"/>
              <a:t>Beta-hat analysis on the models, meaning looking at coefficients of each selected feature.</a:t>
            </a:r>
          </a:p>
          <a:p>
            <a:pPr marL="0" indent="0">
              <a:buFontTx/>
              <a:buNone/>
            </a:pPr>
            <a:endParaRPr lang="en-CA" dirty="0"/>
          </a:p>
        </p:txBody>
      </p:sp>
      <p:sp>
        <p:nvSpPr>
          <p:cNvPr id="4" name="Slide Number Placeholder 3"/>
          <p:cNvSpPr>
            <a:spLocks noGrp="1"/>
          </p:cNvSpPr>
          <p:nvPr>
            <p:ph type="sldNum" sz="quarter" idx="10"/>
          </p:nvPr>
        </p:nvSpPr>
        <p:spPr/>
        <p:txBody>
          <a:bodyPr/>
          <a:lstStyle/>
          <a:p>
            <a:fld id="{3C676379-9134-479F-9285-7EBC42379450}" type="slidenum">
              <a:rPr lang="en-CA" smtClean="0"/>
              <a:t>26</a:t>
            </a:fld>
            <a:endParaRPr lang="en-CA"/>
          </a:p>
        </p:txBody>
      </p:sp>
    </p:spTree>
    <p:extLst>
      <p:ext uri="{BB962C8B-B14F-4D97-AF65-F5344CB8AC3E}">
        <p14:creationId xmlns:p14="http://schemas.microsoft.com/office/powerpoint/2010/main" val="2853204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project was based on work done for Canada’s Food Price Report 2017/2018.</a:t>
            </a:r>
          </a:p>
          <a:p>
            <a:r>
              <a:rPr lang="en-CA" dirty="0"/>
              <a:t>Canada’s Food Price Report is on it’s 8</a:t>
            </a:r>
            <a:r>
              <a:rPr lang="en-CA" baseline="30000" dirty="0"/>
              <a:t>th</a:t>
            </a:r>
            <a:r>
              <a:rPr lang="en-CA" dirty="0"/>
              <a:t> year published here at Dalhousie.</a:t>
            </a:r>
          </a:p>
          <a:p>
            <a:r>
              <a:rPr lang="en-CA" dirty="0"/>
              <a:t>The report aims to be a tool used to determine what factors will have the greatest effect on consumer food prices over the next 12 months.</a:t>
            </a:r>
          </a:p>
          <a:p>
            <a:r>
              <a:rPr lang="en-CA" dirty="0"/>
              <a:t>Some of the key drivers reported for this year, 2018 are Climate, Energy Costs, Inflation, Policy Context, Food Processing, Consumer Debt, ETC.</a:t>
            </a:r>
          </a:p>
          <a:p>
            <a:r>
              <a:rPr lang="en-CA" dirty="0"/>
              <a:t>The report not only looks at the average food price, from the CPI basket, but also looks at individual food categories within the food category.</a:t>
            </a:r>
          </a:p>
          <a:p>
            <a:endParaRPr lang="en-CA" dirty="0"/>
          </a:p>
          <a:p>
            <a:r>
              <a:rPr lang="en-CA" dirty="0"/>
              <a:t>BEGINNING IN 2017 the report began to employ machine learning approaches to predicting consumer food prices. </a:t>
            </a:r>
          </a:p>
          <a:p>
            <a:r>
              <a:rPr lang="en-CA" dirty="0"/>
              <a:t>Predictive models were developed in WEKA, which is a Machine learning workbench software useful for developing and testing machine learning models.</a:t>
            </a:r>
          </a:p>
          <a:p>
            <a:r>
              <a:rPr lang="en-CA" dirty="0"/>
              <a:t>This is where this work takes off from.</a:t>
            </a:r>
          </a:p>
        </p:txBody>
      </p:sp>
      <p:sp>
        <p:nvSpPr>
          <p:cNvPr id="4" name="Slide Number Placeholder 3"/>
          <p:cNvSpPr>
            <a:spLocks noGrp="1"/>
          </p:cNvSpPr>
          <p:nvPr>
            <p:ph type="sldNum" sz="quarter" idx="10"/>
          </p:nvPr>
        </p:nvSpPr>
        <p:spPr/>
        <p:txBody>
          <a:bodyPr/>
          <a:lstStyle/>
          <a:p>
            <a:fld id="{3C676379-9134-479F-9285-7EBC42379450}" type="slidenum">
              <a:rPr lang="en-CA" smtClean="0"/>
              <a:t>2</a:t>
            </a:fld>
            <a:endParaRPr lang="en-CA"/>
          </a:p>
        </p:txBody>
      </p:sp>
    </p:spTree>
    <p:extLst>
      <p:ext uri="{BB962C8B-B14F-4D97-AF65-F5344CB8AC3E}">
        <p14:creationId xmlns:p14="http://schemas.microsoft.com/office/powerpoint/2010/main" val="1035355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prediction targets for the report and this research are taken from the Canadian Consumer Price Index. </a:t>
            </a:r>
          </a:p>
          <a:p>
            <a:r>
              <a:rPr lang="en-CA" dirty="0"/>
              <a:t>A price for a fixed basket of goods and services which is used as an indicator of real price changes experienced by Canadian consumers.</a:t>
            </a:r>
          </a:p>
          <a:p>
            <a:r>
              <a:rPr lang="en-CA" dirty="0"/>
              <a:t>The CPI is collected and released monthly by Statistics Canada and published through the CANSIM database, and open data project of the Canadian Government</a:t>
            </a:r>
          </a:p>
          <a:p>
            <a:endParaRPr lang="en-CA" dirty="0"/>
          </a:p>
          <a:p>
            <a:r>
              <a:rPr lang="en-CA" dirty="0"/>
              <a:t>Used for consumers to make their own financial assessments of their own lives by comparing the rate of change of the CPI to the change they experience in their wages</a:t>
            </a:r>
          </a:p>
          <a:p>
            <a:endParaRPr lang="en-CA" dirty="0"/>
          </a:p>
          <a:p>
            <a:r>
              <a:rPr lang="en-CA" dirty="0"/>
              <a:t>Used by governments and institutions to measure inflation, and to see the effectiveness of government policy, fiscal and monetary policy.</a:t>
            </a:r>
          </a:p>
          <a:p>
            <a:endParaRPr lang="en-CA" dirty="0"/>
          </a:p>
        </p:txBody>
      </p:sp>
      <p:sp>
        <p:nvSpPr>
          <p:cNvPr id="4" name="Slide Number Placeholder 3"/>
          <p:cNvSpPr>
            <a:spLocks noGrp="1"/>
          </p:cNvSpPr>
          <p:nvPr>
            <p:ph type="sldNum" sz="quarter" idx="10"/>
          </p:nvPr>
        </p:nvSpPr>
        <p:spPr/>
        <p:txBody>
          <a:bodyPr/>
          <a:lstStyle/>
          <a:p>
            <a:fld id="{3C676379-9134-479F-9285-7EBC42379450}" type="slidenum">
              <a:rPr lang="en-CA" smtClean="0"/>
              <a:t>3</a:t>
            </a:fld>
            <a:endParaRPr lang="en-CA"/>
          </a:p>
        </p:txBody>
      </p:sp>
    </p:spTree>
    <p:extLst>
      <p:ext uri="{BB962C8B-B14F-4D97-AF65-F5344CB8AC3E}">
        <p14:creationId xmlns:p14="http://schemas.microsoft.com/office/powerpoint/2010/main" val="2856056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what the CPI data looks like on CANSIM website.</a:t>
            </a:r>
          </a:p>
          <a:p>
            <a:endParaRPr lang="en-CA" dirty="0"/>
          </a:p>
          <a:p>
            <a:r>
              <a:rPr lang="en-CA" dirty="0"/>
              <a:t>We see the average food price target there at the top at 144.70 for February 2018.</a:t>
            </a:r>
          </a:p>
          <a:p>
            <a:endParaRPr lang="en-CA" dirty="0"/>
          </a:p>
          <a:p>
            <a:r>
              <a:rPr lang="en-CA" dirty="0"/>
              <a:t>Within the CPI are these categories, and within these categories are more </a:t>
            </a:r>
            <a:r>
              <a:rPr lang="en-CA" dirty="0" err="1"/>
              <a:t>subcatergories</a:t>
            </a:r>
            <a:r>
              <a:rPr lang="en-CA" dirty="0"/>
              <a:t>, especially with the food category. </a:t>
            </a:r>
          </a:p>
          <a:p>
            <a:endParaRPr lang="en-CA" dirty="0"/>
          </a:p>
          <a:p>
            <a:r>
              <a:rPr lang="en-CA" dirty="0"/>
              <a:t>There are lots of individual food targets within the food target.</a:t>
            </a:r>
          </a:p>
        </p:txBody>
      </p:sp>
      <p:sp>
        <p:nvSpPr>
          <p:cNvPr id="4" name="Slide Number Placeholder 3"/>
          <p:cNvSpPr>
            <a:spLocks noGrp="1"/>
          </p:cNvSpPr>
          <p:nvPr>
            <p:ph type="sldNum" sz="quarter" idx="10"/>
          </p:nvPr>
        </p:nvSpPr>
        <p:spPr/>
        <p:txBody>
          <a:bodyPr/>
          <a:lstStyle/>
          <a:p>
            <a:fld id="{3C676379-9134-479F-9285-7EBC42379450}" type="slidenum">
              <a:rPr lang="en-CA" smtClean="0"/>
              <a:t>4</a:t>
            </a:fld>
            <a:endParaRPr lang="en-CA"/>
          </a:p>
        </p:txBody>
      </p:sp>
    </p:spTree>
    <p:extLst>
      <p:ext uri="{BB962C8B-B14F-4D97-AF65-F5344CB8AC3E}">
        <p14:creationId xmlns:p14="http://schemas.microsoft.com/office/powerpoint/2010/main" val="1299625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the motivation for this project was that the previous work done in implementing predictive models for this domain was done in WEKA which is a great suite for testing machine learning approaches but has its limitations. I wanted to develop some similar models in a full fledged programming language.</a:t>
            </a:r>
          </a:p>
          <a:p>
            <a:endParaRPr lang="en-CA" dirty="0"/>
          </a:p>
          <a:p>
            <a:r>
              <a:rPr lang="en-CA" dirty="0"/>
              <a:t>So in doing this a few research objectives came to be.</a:t>
            </a:r>
          </a:p>
          <a:p>
            <a:endParaRPr lang="en-CA" dirty="0"/>
          </a:p>
          <a:p>
            <a:r>
              <a:rPr lang="en-CA" dirty="0"/>
              <a:t>The first was:	</a:t>
            </a:r>
          </a:p>
          <a:p>
            <a:r>
              <a:rPr lang="en-CA" dirty="0"/>
              <a:t>	- TRAIN AND TEST MODELS THAT PREDICT THE MONTHLY NATIONAL AVERAGE FOOD PRICE FOR A 12 MONTH PERIOD FOR EACH YEAR IN A 5 YEAR 	PERIOD FROM 2012 TO 2016</a:t>
            </a:r>
          </a:p>
          <a:p>
            <a:r>
              <a:rPr lang="en-CA" dirty="0"/>
              <a:t>	gain insight of how accurately I can predict the national food prices based on historical data</a:t>
            </a:r>
          </a:p>
          <a:p>
            <a:r>
              <a:rPr lang="en-CA" dirty="0"/>
              <a:t>	more validation to use multiple years. More testing</a:t>
            </a:r>
          </a:p>
          <a:p>
            <a:r>
              <a:rPr lang="en-CA" dirty="0"/>
              <a:t>The second was:</a:t>
            </a:r>
          </a:p>
          <a:p>
            <a:r>
              <a:rPr lang="en-CA" dirty="0"/>
              <a:t>	- TRAIN AND TEST MODELS TO PREDICT 21 OTHER TARGETS, AGGREGATE AND INDIVIDUAL PRODUCTS IN THE BASKET, MOSTLY WITH THE FOOD 	CATERGORY</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	</a:t>
            </a:r>
            <a:r>
              <a:rPr lang="en-US" sz="1200" dirty="0"/>
              <a:t>Gain insight on what years were difficult to predict, and what products were difficult to predict.</a:t>
            </a:r>
          </a:p>
          <a:p>
            <a:endParaRPr lang="en-CA" dirty="0"/>
          </a:p>
          <a:p>
            <a:r>
              <a:rPr lang="en-CA" dirty="0"/>
              <a:t>	- THE GOAL OF THESE WAS TO GAIN INSIGHT ON WHAT YEARS ARE HARD TO PREDICTS, AND WHAT PRODUCTS ARE HARD TO PREDICT</a:t>
            </a:r>
          </a:p>
          <a:p>
            <a:r>
              <a:rPr lang="en-CA" dirty="0"/>
              <a:t>The last was:</a:t>
            </a:r>
          </a:p>
          <a:p>
            <a:r>
              <a:rPr lang="en-CA" dirty="0"/>
              <a:t>	-IMPLEMENT AN ENSEMBLE METHOD, SPECIFICALLY BOOTSTRAP AGGREGATING WHICH IS ALSO CALLED BAGGING, TO IMPOVE STABILITY AND ACCURACY.</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	</a:t>
            </a:r>
            <a:r>
              <a:rPr lang="en-US" sz="1200" dirty="0"/>
              <a:t>Gain insight on how effective ensemble methods are at making stable predictions on average national food price.</a:t>
            </a:r>
          </a:p>
          <a:p>
            <a:endParaRPr lang="en-CA" dirty="0"/>
          </a:p>
        </p:txBody>
      </p:sp>
      <p:sp>
        <p:nvSpPr>
          <p:cNvPr id="4" name="Slide Number Placeholder 3"/>
          <p:cNvSpPr>
            <a:spLocks noGrp="1"/>
          </p:cNvSpPr>
          <p:nvPr>
            <p:ph type="sldNum" sz="quarter" idx="10"/>
          </p:nvPr>
        </p:nvSpPr>
        <p:spPr/>
        <p:txBody>
          <a:bodyPr/>
          <a:lstStyle/>
          <a:p>
            <a:fld id="{3C676379-9134-479F-9285-7EBC42379450}" type="slidenum">
              <a:rPr lang="en-CA" smtClean="0"/>
              <a:t>5</a:t>
            </a:fld>
            <a:endParaRPr lang="en-CA"/>
          </a:p>
        </p:txBody>
      </p:sp>
    </p:spTree>
    <p:extLst>
      <p:ext uri="{BB962C8B-B14F-4D97-AF65-F5344CB8AC3E}">
        <p14:creationId xmlns:p14="http://schemas.microsoft.com/office/powerpoint/2010/main" val="1534717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dataset I started this project with. Was a csv created by jay </a:t>
            </a:r>
            <a:r>
              <a:rPr lang="en-CA" dirty="0" err="1"/>
              <a:t>harris</a:t>
            </a:r>
            <a:r>
              <a:rPr lang="en-CA" dirty="0"/>
              <a:t> FOR HIS WORK ON A MASTER’S THESIS</a:t>
            </a:r>
          </a:p>
          <a:p>
            <a:r>
              <a:rPr lang="en-CA" dirty="0"/>
              <a:t>CONSTRUCTED FROM A WIDE RANGE OF FINANCIAL AND ECONOMETRIC DATA BOTH FROM BOTH GOVERNMENT AND PRIVATE</a:t>
            </a:r>
          </a:p>
          <a:p>
            <a:r>
              <a:rPr lang="en-CA" dirty="0"/>
              <a:t>ALL OPEN DATA, FREE AND AVAILABLE ONLINE. SO THAT’S GREAT.</a:t>
            </a:r>
          </a:p>
          <a:p>
            <a:endParaRPr lang="en-CA" dirty="0"/>
          </a:p>
          <a:p>
            <a:r>
              <a:rPr lang="en-CA" dirty="0"/>
              <a:t>THE DATASET BEGINS JANUARY 1985 AND HAS MONTHLY RECORDS, ENDING AT AUGUST 2017 GIVING 291 RECORDS TOTAL</a:t>
            </a:r>
          </a:p>
          <a:p>
            <a:endParaRPr lang="en-CA" dirty="0"/>
          </a:p>
          <a:p>
            <a:r>
              <a:rPr lang="en-CA" dirty="0"/>
              <a:t>I updated the targets part of the dataset up to 2018. I attempted to build an updated attributes dataset to be up to date to 2018, however I had some troubles with sourcing all the same data and trouble with cleaning the data and retro fitting my code base to the updated dataset. I WOULD HAVE BEEN NICE TO TEST SOME MODELS ON MORE CURRENT DATA. BUT FOR TESTING THE YEARS IN THE DATASET PROVIDED WERE SUFFICIENT. FURTHER WORK COULD BE DONE HERE.</a:t>
            </a:r>
          </a:p>
          <a:p>
            <a:endParaRPr lang="en-CA" dirty="0"/>
          </a:p>
        </p:txBody>
      </p:sp>
      <p:sp>
        <p:nvSpPr>
          <p:cNvPr id="4" name="Slide Number Placeholder 3"/>
          <p:cNvSpPr>
            <a:spLocks noGrp="1"/>
          </p:cNvSpPr>
          <p:nvPr>
            <p:ph type="sldNum" sz="quarter" idx="10"/>
          </p:nvPr>
        </p:nvSpPr>
        <p:spPr/>
        <p:txBody>
          <a:bodyPr/>
          <a:lstStyle/>
          <a:p>
            <a:fld id="{3C676379-9134-479F-9285-7EBC42379450}" type="slidenum">
              <a:rPr lang="en-CA" smtClean="0"/>
              <a:t>6</a:t>
            </a:fld>
            <a:endParaRPr lang="en-CA"/>
          </a:p>
        </p:txBody>
      </p:sp>
    </p:spTree>
    <p:extLst>
      <p:ext uri="{BB962C8B-B14F-4D97-AF65-F5344CB8AC3E}">
        <p14:creationId xmlns:p14="http://schemas.microsoft.com/office/powerpoint/2010/main" val="574453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i="0" dirty="0"/>
              <a:t>I used the python library Pandas for data processing and manipulation. It is a really useful and easy to use library with well great data structures for relational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CA" i="0" dirty="0"/>
              <a:t>Such as </a:t>
            </a:r>
            <a:r>
              <a:rPr lang="en-CA" i="0" dirty="0" err="1"/>
              <a:t>dataframes</a:t>
            </a:r>
            <a:endParaRPr lang="en-CA"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i="1" dirty="0"/>
              <a:t>DATAFRAME: Two-dimensional size-mutable, potentially heterogeneous tabular data structure with labeled axes (rows and columns). Arithmetic operations align on both row and column labels. Can be thought of as a </a:t>
            </a:r>
            <a:r>
              <a:rPr lang="en-CA" i="1" dirty="0" err="1"/>
              <a:t>dict</a:t>
            </a:r>
            <a:r>
              <a:rPr lang="en-CA" i="1" dirty="0"/>
              <a:t>-like container for Series objects.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i="1" dirty="0"/>
              <a:t>PANDAS: </a:t>
            </a:r>
            <a:r>
              <a:rPr lang="en-CA" i="0" dirty="0"/>
              <a:t> A  data analysis library with easy to use data structures.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i="0" dirty="0"/>
              <a:t>PREPROCESSING: fortunately a lot of the data wrangling was done already and the data came pretty clean, some attributes didn’t have complete records are they may not be released monthly. Etc. some were removed due to lacking records.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i="0" dirty="0"/>
              <a:t>Lots of </a:t>
            </a:r>
            <a:r>
              <a:rPr lang="en-CA" i="0" dirty="0" err="1"/>
              <a:t>dataframes</a:t>
            </a:r>
            <a:r>
              <a:rPr lang="en-CA" i="0" dirty="0"/>
              <a:t> were used for all the different </a:t>
            </a:r>
            <a:r>
              <a:rPr lang="en-CA" i="0" dirty="0" err="1"/>
              <a:t>partions</a:t>
            </a:r>
            <a:r>
              <a:rPr lang="en-CA" i="0" dirty="0"/>
              <a:t> of the data for different training and testing. I like </a:t>
            </a:r>
            <a:r>
              <a:rPr lang="en-CA" i="0" dirty="0" err="1"/>
              <a:t>dataframes</a:t>
            </a:r>
            <a:r>
              <a:rPr lang="en-CA" i="0" dirty="0"/>
              <a:t> because you can refer to attributes by name.</a:t>
            </a:r>
            <a:endParaRPr lang="en-CA" i="1" dirty="0"/>
          </a:p>
          <a:p>
            <a:endParaRPr lang="en-CA" dirty="0"/>
          </a:p>
        </p:txBody>
      </p:sp>
      <p:sp>
        <p:nvSpPr>
          <p:cNvPr id="4" name="Slide Number Placeholder 3"/>
          <p:cNvSpPr>
            <a:spLocks noGrp="1"/>
          </p:cNvSpPr>
          <p:nvPr>
            <p:ph type="sldNum" sz="quarter" idx="10"/>
          </p:nvPr>
        </p:nvSpPr>
        <p:spPr/>
        <p:txBody>
          <a:bodyPr/>
          <a:lstStyle/>
          <a:p>
            <a:fld id="{3C676379-9134-479F-9285-7EBC42379450}" type="slidenum">
              <a:rPr lang="en-CA" smtClean="0"/>
              <a:t>7</a:t>
            </a:fld>
            <a:endParaRPr lang="en-CA"/>
          </a:p>
        </p:txBody>
      </p:sp>
    </p:spTree>
    <p:extLst>
      <p:ext uri="{BB962C8B-B14F-4D97-AF65-F5344CB8AC3E}">
        <p14:creationId xmlns:p14="http://schemas.microsoft.com/office/powerpoint/2010/main" val="315219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Scikit</a:t>
            </a:r>
            <a:r>
              <a:rPr lang="en-CA" dirty="0"/>
              <a:t> learn was the python library used for the predictive models in this research</a:t>
            </a:r>
          </a:p>
          <a:p>
            <a:r>
              <a:rPr lang="en-CA" dirty="0" err="1"/>
              <a:t>Scikit</a:t>
            </a:r>
            <a:r>
              <a:rPr lang="en-CA" dirty="0"/>
              <a:t> Learn is a  very popular library for machine learning, data mining, and predictive analytics in python. </a:t>
            </a:r>
          </a:p>
          <a:p>
            <a:r>
              <a:rPr lang="en-CA" dirty="0"/>
              <a:t>Has a very wide range of implementations of virtually every algorithm and every variant of that algorithm.</a:t>
            </a:r>
          </a:p>
          <a:p>
            <a:r>
              <a:rPr lang="en-CA" dirty="0"/>
              <a:t>Linear regression models are very easy to test and train. Once that data is all pre processed into the correct data structures, here data frames used as </a:t>
            </a:r>
            <a:r>
              <a:rPr lang="en-CA" dirty="0" err="1"/>
              <a:t>numpy</a:t>
            </a:r>
            <a:r>
              <a:rPr lang="en-CA" dirty="0"/>
              <a:t> like arrays.</a:t>
            </a:r>
          </a:p>
          <a:p>
            <a:r>
              <a:rPr lang="en-CA" dirty="0"/>
              <a:t>Very simple, couple of lines of code for each model. </a:t>
            </a:r>
          </a:p>
          <a:p>
            <a:r>
              <a:rPr lang="en-CA" dirty="0"/>
              <a:t>Used feature selection to select features to reduce the dimensionality of the models.</a:t>
            </a:r>
          </a:p>
          <a:p>
            <a:r>
              <a:rPr lang="en-CA" dirty="0"/>
              <a:t>Feature selection is an important step to remove any redundant, misleading, and otherwise </a:t>
            </a:r>
            <a:r>
              <a:rPr lang="en-CA" dirty="0" err="1"/>
              <a:t>noisey</a:t>
            </a:r>
            <a:r>
              <a:rPr lang="en-CA" dirty="0"/>
              <a:t> data from the modeling. </a:t>
            </a:r>
          </a:p>
          <a:p>
            <a:r>
              <a:rPr lang="en-CA" dirty="0"/>
              <a:t>Feature selection needs a scoring method. </a:t>
            </a:r>
          </a:p>
          <a:p>
            <a:r>
              <a:rPr lang="en-CA" dirty="0"/>
              <a:t>Some use variance of a attribute, this puts bias on attributes with high variance but may not be important.</a:t>
            </a:r>
          </a:p>
          <a:p>
            <a:r>
              <a:rPr lang="en-CA" dirty="0"/>
              <a:t>Other scoring uses covariance between a feature and a target.</a:t>
            </a:r>
          </a:p>
          <a:p>
            <a:r>
              <a:rPr lang="en-CA" dirty="0"/>
              <a:t>A scoring method is used to calculation the dependence of correlation between a feature and the target. </a:t>
            </a:r>
          </a:p>
          <a:p>
            <a:r>
              <a:rPr lang="en-CA" dirty="0"/>
              <a:t>For this I used a implementation of mutual information. This implementation uses a k nearest neighbours estimation of mutual information. I thought this was an interesting method and was different from the previous work done by Jay that used Correlation Feature Selection implemented in WEKA.</a:t>
            </a:r>
          </a:p>
          <a:p>
            <a:endParaRPr lang="en-CA" dirty="0"/>
          </a:p>
          <a:p>
            <a:endParaRPr lang="en-CA" dirty="0"/>
          </a:p>
        </p:txBody>
      </p:sp>
      <p:sp>
        <p:nvSpPr>
          <p:cNvPr id="4" name="Slide Number Placeholder 3"/>
          <p:cNvSpPr>
            <a:spLocks noGrp="1"/>
          </p:cNvSpPr>
          <p:nvPr>
            <p:ph type="sldNum" sz="quarter" idx="10"/>
          </p:nvPr>
        </p:nvSpPr>
        <p:spPr/>
        <p:txBody>
          <a:bodyPr/>
          <a:lstStyle/>
          <a:p>
            <a:fld id="{3C676379-9134-479F-9285-7EBC42379450}" type="slidenum">
              <a:rPr lang="en-CA" smtClean="0"/>
              <a:t>8</a:t>
            </a:fld>
            <a:endParaRPr lang="en-CA"/>
          </a:p>
        </p:txBody>
      </p:sp>
    </p:spTree>
    <p:extLst>
      <p:ext uri="{BB962C8B-B14F-4D97-AF65-F5344CB8AC3E}">
        <p14:creationId xmlns:p14="http://schemas.microsoft.com/office/powerpoint/2010/main" val="934071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FIRST EXPERIMENT:</a:t>
            </a:r>
          </a:p>
          <a:p>
            <a:endParaRPr lang="en-CA" dirty="0"/>
          </a:p>
          <a:p>
            <a:r>
              <a:rPr lang="en-CA" dirty="0"/>
              <a:t>	train and test 5 linear regression models. The objective here is to train and test models that can predict the average 	national food prices for each of the 12 months of these 5 years between 2012 and 2016. </a:t>
            </a:r>
          </a:p>
          <a:p>
            <a:r>
              <a:rPr lang="en-CA" dirty="0"/>
              <a:t>	First I trained and tested model on trying to predict the food price for a year given that year’s attributes, so this isn’t forecasting and no really applicable in real world as the attributes and targets are being release around the same time.</a:t>
            </a:r>
          </a:p>
          <a:p>
            <a:r>
              <a:rPr lang="en-CA" dirty="0"/>
              <a:t>	Next I trained and tested models with the targets shifted one year ahead. So we are now doing forecasting, we are predicting the food price for 2017 based on the attributes reported for 2016.</a:t>
            </a:r>
          </a:p>
          <a:p>
            <a:endParaRPr lang="en-CA" dirty="0"/>
          </a:p>
          <a:p>
            <a:r>
              <a:rPr lang="en-CA" dirty="0"/>
              <a:t>	feature selection performed before. K = 7.</a:t>
            </a:r>
          </a:p>
          <a:p>
            <a:r>
              <a:rPr lang="en-CA" dirty="0"/>
              <a:t>	</a:t>
            </a:r>
          </a:p>
        </p:txBody>
      </p:sp>
      <p:sp>
        <p:nvSpPr>
          <p:cNvPr id="4" name="Slide Number Placeholder 3"/>
          <p:cNvSpPr>
            <a:spLocks noGrp="1"/>
          </p:cNvSpPr>
          <p:nvPr>
            <p:ph type="sldNum" sz="quarter" idx="10"/>
          </p:nvPr>
        </p:nvSpPr>
        <p:spPr/>
        <p:txBody>
          <a:bodyPr/>
          <a:lstStyle/>
          <a:p>
            <a:fld id="{3C676379-9134-479F-9285-7EBC42379450}" type="slidenum">
              <a:rPr lang="en-CA" smtClean="0"/>
              <a:t>9</a:t>
            </a:fld>
            <a:endParaRPr lang="en-CA"/>
          </a:p>
        </p:txBody>
      </p:sp>
    </p:spTree>
    <p:extLst>
      <p:ext uri="{BB962C8B-B14F-4D97-AF65-F5344CB8AC3E}">
        <p14:creationId xmlns:p14="http://schemas.microsoft.com/office/powerpoint/2010/main" val="3588909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F5B26E-DD8B-45D0-A80C-6B946EEDF792}" type="datetimeFigureOut">
              <a:rPr lang="en-CA" smtClean="0"/>
              <a:t>2018-07-22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86753-4560-44B8-A73E-CC58E72453E0}" type="slidenum">
              <a:rPr lang="en-CA" smtClean="0"/>
              <a:t>‹#›</a:t>
            </a:fld>
            <a:endParaRPr lang="en-CA"/>
          </a:p>
        </p:txBody>
      </p:sp>
    </p:spTree>
    <p:extLst>
      <p:ext uri="{BB962C8B-B14F-4D97-AF65-F5344CB8AC3E}">
        <p14:creationId xmlns:p14="http://schemas.microsoft.com/office/powerpoint/2010/main" val="1484269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F5B26E-DD8B-45D0-A80C-6B946EEDF792}" type="datetimeFigureOut">
              <a:rPr lang="en-CA" smtClean="0"/>
              <a:t>2018-07-22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86753-4560-44B8-A73E-CC58E72453E0}" type="slidenum">
              <a:rPr lang="en-CA" smtClean="0"/>
              <a:t>‹#›</a:t>
            </a:fld>
            <a:endParaRPr lang="en-CA"/>
          </a:p>
        </p:txBody>
      </p:sp>
    </p:spTree>
    <p:extLst>
      <p:ext uri="{BB962C8B-B14F-4D97-AF65-F5344CB8AC3E}">
        <p14:creationId xmlns:p14="http://schemas.microsoft.com/office/powerpoint/2010/main" val="2511955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F5B26E-DD8B-45D0-A80C-6B946EEDF792}" type="datetimeFigureOut">
              <a:rPr lang="en-CA" smtClean="0"/>
              <a:t>2018-07-22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86753-4560-44B8-A73E-CC58E72453E0}"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73606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F5B26E-DD8B-45D0-A80C-6B946EEDF792}" type="datetimeFigureOut">
              <a:rPr lang="en-CA" smtClean="0"/>
              <a:t>2018-07-22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86753-4560-44B8-A73E-CC58E72453E0}" type="slidenum">
              <a:rPr lang="en-CA" smtClean="0"/>
              <a:t>‹#›</a:t>
            </a:fld>
            <a:endParaRPr lang="en-CA"/>
          </a:p>
        </p:txBody>
      </p:sp>
    </p:spTree>
    <p:extLst>
      <p:ext uri="{BB962C8B-B14F-4D97-AF65-F5344CB8AC3E}">
        <p14:creationId xmlns:p14="http://schemas.microsoft.com/office/powerpoint/2010/main" val="1745402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F5B26E-DD8B-45D0-A80C-6B946EEDF792}" type="datetimeFigureOut">
              <a:rPr lang="en-CA" smtClean="0"/>
              <a:t>2018-07-22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86753-4560-44B8-A73E-CC58E72453E0}"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87802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F5B26E-DD8B-45D0-A80C-6B946EEDF792}" type="datetimeFigureOut">
              <a:rPr lang="en-CA" smtClean="0"/>
              <a:t>2018-07-22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86753-4560-44B8-A73E-CC58E72453E0}" type="slidenum">
              <a:rPr lang="en-CA" smtClean="0"/>
              <a:t>‹#›</a:t>
            </a:fld>
            <a:endParaRPr lang="en-CA"/>
          </a:p>
        </p:txBody>
      </p:sp>
    </p:spTree>
    <p:extLst>
      <p:ext uri="{BB962C8B-B14F-4D97-AF65-F5344CB8AC3E}">
        <p14:creationId xmlns:p14="http://schemas.microsoft.com/office/powerpoint/2010/main" val="37084448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F5B26E-DD8B-45D0-A80C-6B946EEDF792}" type="datetimeFigureOut">
              <a:rPr lang="en-CA" smtClean="0"/>
              <a:t>2018-07-22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86753-4560-44B8-A73E-CC58E72453E0}" type="slidenum">
              <a:rPr lang="en-CA" smtClean="0"/>
              <a:t>‹#›</a:t>
            </a:fld>
            <a:endParaRPr lang="en-CA"/>
          </a:p>
        </p:txBody>
      </p:sp>
    </p:spTree>
    <p:extLst>
      <p:ext uri="{BB962C8B-B14F-4D97-AF65-F5344CB8AC3E}">
        <p14:creationId xmlns:p14="http://schemas.microsoft.com/office/powerpoint/2010/main" val="38159067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F5B26E-DD8B-45D0-A80C-6B946EEDF792}" type="datetimeFigureOut">
              <a:rPr lang="en-CA" smtClean="0"/>
              <a:t>2018-07-22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86753-4560-44B8-A73E-CC58E72453E0}" type="slidenum">
              <a:rPr lang="en-CA" smtClean="0"/>
              <a:t>‹#›</a:t>
            </a:fld>
            <a:endParaRPr lang="en-CA"/>
          </a:p>
        </p:txBody>
      </p:sp>
    </p:spTree>
    <p:extLst>
      <p:ext uri="{BB962C8B-B14F-4D97-AF65-F5344CB8AC3E}">
        <p14:creationId xmlns:p14="http://schemas.microsoft.com/office/powerpoint/2010/main" val="2830724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F5B26E-DD8B-45D0-A80C-6B946EEDF792}" type="datetimeFigureOut">
              <a:rPr lang="en-CA" smtClean="0"/>
              <a:t>2018-07-22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86753-4560-44B8-A73E-CC58E72453E0}" type="slidenum">
              <a:rPr lang="en-CA" smtClean="0"/>
              <a:t>‹#›</a:t>
            </a:fld>
            <a:endParaRPr lang="en-CA"/>
          </a:p>
        </p:txBody>
      </p:sp>
    </p:spTree>
    <p:extLst>
      <p:ext uri="{BB962C8B-B14F-4D97-AF65-F5344CB8AC3E}">
        <p14:creationId xmlns:p14="http://schemas.microsoft.com/office/powerpoint/2010/main" val="4207142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F5B26E-DD8B-45D0-A80C-6B946EEDF792}" type="datetimeFigureOut">
              <a:rPr lang="en-CA" smtClean="0"/>
              <a:t>2018-07-22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86753-4560-44B8-A73E-CC58E72453E0}" type="slidenum">
              <a:rPr lang="en-CA" smtClean="0"/>
              <a:t>‹#›</a:t>
            </a:fld>
            <a:endParaRPr lang="en-CA"/>
          </a:p>
        </p:txBody>
      </p:sp>
    </p:spTree>
    <p:extLst>
      <p:ext uri="{BB962C8B-B14F-4D97-AF65-F5344CB8AC3E}">
        <p14:creationId xmlns:p14="http://schemas.microsoft.com/office/powerpoint/2010/main" val="2217975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F5B26E-DD8B-45D0-A80C-6B946EEDF792}" type="datetimeFigureOut">
              <a:rPr lang="en-CA" smtClean="0"/>
              <a:t>2018-07-22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8D86753-4560-44B8-A73E-CC58E72453E0}" type="slidenum">
              <a:rPr lang="en-CA" smtClean="0"/>
              <a:t>‹#›</a:t>
            </a:fld>
            <a:endParaRPr lang="en-CA"/>
          </a:p>
        </p:txBody>
      </p:sp>
    </p:spTree>
    <p:extLst>
      <p:ext uri="{BB962C8B-B14F-4D97-AF65-F5344CB8AC3E}">
        <p14:creationId xmlns:p14="http://schemas.microsoft.com/office/powerpoint/2010/main" val="3557261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F5B26E-DD8B-45D0-A80C-6B946EEDF792}" type="datetimeFigureOut">
              <a:rPr lang="en-CA" smtClean="0"/>
              <a:t>2018-07-22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8D86753-4560-44B8-A73E-CC58E72453E0}" type="slidenum">
              <a:rPr lang="en-CA" smtClean="0"/>
              <a:t>‹#›</a:t>
            </a:fld>
            <a:endParaRPr lang="en-CA"/>
          </a:p>
        </p:txBody>
      </p:sp>
    </p:spTree>
    <p:extLst>
      <p:ext uri="{BB962C8B-B14F-4D97-AF65-F5344CB8AC3E}">
        <p14:creationId xmlns:p14="http://schemas.microsoft.com/office/powerpoint/2010/main" val="3244385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F5B26E-DD8B-45D0-A80C-6B946EEDF792}" type="datetimeFigureOut">
              <a:rPr lang="en-CA" smtClean="0"/>
              <a:t>2018-07-22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8D86753-4560-44B8-A73E-CC58E72453E0}" type="slidenum">
              <a:rPr lang="en-CA" smtClean="0"/>
              <a:t>‹#›</a:t>
            </a:fld>
            <a:endParaRPr lang="en-CA"/>
          </a:p>
        </p:txBody>
      </p:sp>
    </p:spTree>
    <p:extLst>
      <p:ext uri="{BB962C8B-B14F-4D97-AF65-F5344CB8AC3E}">
        <p14:creationId xmlns:p14="http://schemas.microsoft.com/office/powerpoint/2010/main" val="4020047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F5B26E-DD8B-45D0-A80C-6B946EEDF792}" type="datetimeFigureOut">
              <a:rPr lang="en-CA" smtClean="0"/>
              <a:t>2018-07-22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8D86753-4560-44B8-A73E-CC58E72453E0}" type="slidenum">
              <a:rPr lang="en-CA" smtClean="0"/>
              <a:t>‹#›</a:t>
            </a:fld>
            <a:endParaRPr lang="en-CA"/>
          </a:p>
        </p:txBody>
      </p:sp>
    </p:spTree>
    <p:extLst>
      <p:ext uri="{BB962C8B-B14F-4D97-AF65-F5344CB8AC3E}">
        <p14:creationId xmlns:p14="http://schemas.microsoft.com/office/powerpoint/2010/main" val="1092186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BF5B26E-DD8B-45D0-A80C-6B946EEDF792}" type="datetimeFigureOut">
              <a:rPr lang="en-CA" smtClean="0"/>
              <a:t>2018-07-22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8D86753-4560-44B8-A73E-CC58E72453E0}" type="slidenum">
              <a:rPr lang="en-CA" smtClean="0"/>
              <a:t>‹#›</a:t>
            </a:fld>
            <a:endParaRPr lang="en-CA"/>
          </a:p>
        </p:txBody>
      </p:sp>
    </p:spTree>
    <p:extLst>
      <p:ext uri="{BB962C8B-B14F-4D97-AF65-F5344CB8AC3E}">
        <p14:creationId xmlns:p14="http://schemas.microsoft.com/office/powerpoint/2010/main" val="3485934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8D86753-4560-44B8-A73E-CC58E72453E0}" type="slidenum">
              <a:rPr lang="en-CA" smtClean="0"/>
              <a:t>‹#›</a:t>
            </a:fld>
            <a:endParaRPr lang="en-CA"/>
          </a:p>
        </p:txBody>
      </p:sp>
      <p:sp>
        <p:nvSpPr>
          <p:cNvPr id="5" name="Date Placeholder 4"/>
          <p:cNvSpPr>
            <a:spLocks noGrp="1"/>
          </p:cNvSpPr>
          <p:nvPr>
            <p:ph type="dt" sz="half" idx="10"/>
          </p:nvPr>
        </p:nvSpPr>
        <p:spPr/>
        <p:txBody>
          <a:bodyPr/>
          <a:lstStyle/>
          <a:p>
            <a:fld id="{4BF5B26E-DD8B-45D0-A80C-6B946EEDF792}" type="datetimeFigureOut">
              <a:rPr lang="en-CA" smtClean="0"/>
              <a:t>2018-07-22</a:t>
            </a:fld>
            <a:endParaRPr lang="en-CA"/>
          </a:p>
        </p:txBody>
      </p:sp>
    </p:spTree>
    <p:extLst>
      <p:ext uri="{BB962C8B-B14F-4D97-AF65-F5344CB8AC3E}">
        <p14:creationId xmlns:p14="http://schemas.microsoft.com/office/powerpoint/2010/main" val="3336054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BF5B26E-DD8B-45D0-A80C-6B946EEDF792}" type="datetimeFigureOut">
              <a:rPr lang="en-CA" smtClean="0"/>
              <a:t>2018-07-22</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8D86753-4560-44B8-A73E-CC58E72453E0}" type="slidenum">
              <a:rPr lang="en-CA" smtClean="0"/>
              <a:t>‹#›</a:t>
            </a:fld>
            <a:endParaRPr lang="en-CA"/>
          </a:p>
        </p:txBody>
      </p:sp>
    </p:spTree>
    <p:extLst>
      <p:ext uri="{BB962C8B-B14F-4D97-AF65-F5344CB8AC3E}">
        <p14:creationId xmlns:p14="http://schemas.microsoft.com/office/powerpoint/2010/main" val="245394551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3CA64-972F-4A1C-865D-D058AE27D389}"/>
              </a:ext>
            </a:extLst>
          </p:cNvPr>
          <p:cNvSpPr>
            <a:spLocks noGrp="1"/>
          </p:cNvSpPr>
          <p:nvPr>
            <p:ph type="ctrTitle"/>
          </p:nvPr>
        </p:nvSpPr>
        <p:spPr/>
        <p:txBody>
          <a:bodyPr/>
          <a:lstStyle/>
          <a:p>
            <a:r>
              <a:rPr lang="en-CA" dirty="0"/>
              <a:t>Predicting Canadian Consumer Food Prices with Python</a:t>
            </a:r>
          </a:p>
        </p:txBody>
      </p:sp>
      <p:sp>
        <p:nvSpPr>
          <p:cNvPr id="3" name="Subtitle 2">
            <a:extLst>
              <a:ext uri="{FF2B5EF4-FFF2-40B4-BE49-F238E27FC236}">
                <a16:creationId xmlns:a16="http://schemas.microsoft.com/office/drawing/2014/main" id="{AC02DB52-78B0-4AD3-8DCE-225A37D48608}"/>
              </a:ext>
            </a:extLst>
          </p:cNvPr>
          <p:cNvSpPr>
            <a:spLocks noGrp="1"/>
          </p:cNvSpPr>
          <p:nvPr>
            <p:ph type="subTitle" idx="1"/>
          </p:nvPr>
        </p:nvSpPr>
        <p:spPr/>
        <p:txBody>
          <a:bodyPr/>
          <a:lstStyle/>
          <a:p>
            <a:r>
              <a:rPr lang="en-CA" dirty="0"/>
              <a:t>Patrick Walter</a:t>
            </a:r>
          </a:p>
        </p:txBody>
      </p:sp>
    </p:spTree>
    <p:extLst>
      <p:ext uri="{BB962C8B-B14F-4D97-AF65-F5344CB8AC3E}">
        <p14:creationId xmlns:p14="http://schemas.microsoft.com/office/powerpoint/2010/main" val="4249136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3AFA0-9785-4EC0-B9AE-4D8948A7D462}"/>
              </a:ext>
            </a:extLst>
          </p:cNvPr>
          <p:cNvSpPr>
            <a:spLocks noGrp="1"/>
          </p:cNvSpPr>
          <p:nvPr>
            <p:ph type="title"/>
          </p:nvPr>
        </p:nvSpPr>
        <p:spPr>
          <a:xfrm>
            <a:off x="677334" y="609600"/>
            <a:ext cx="8596668" cy="1320800"/>
          </a:xfrm>
        </p:spPr>
        <p:txBody>
          <a:bodyPr anchor="t">
            <a:normAutofit/>
          </a:bodyPr>
          <a:lstStyle/>
          <a:p>
            <a:r>
              <a:rPr lang="en-CA"/>
              <a:t>Predicting Average Food Price: 2012 to 2016</a:t>
            </a:r>
          </a:p>
        </p:txBody>
      </p:sp>
      <p:sp>
        <p:nvSpPr>
          <p:cNvPr id="3" name="Content Placeholder 2">
            <a:extLst>
              <a:ext uri="{FF2B5EF4-FFF2-40B4-BE49-F238E27FC236}">
                <a16:creationId xmlns:a16="http://schemas.microsoft.com/office/drawing/2014/main" id="{A1007105-2021-4FC4-9581-24BFCCD402FD}"/>
              </a:ext>
            </a:extLst>
          </p:cNvPr>
          <p:cNvSpPr>
            <a:spLocks noGrp="1"/>
          </p:cNvSpPr>
          <p:nvPr>
            <p:ph idx="1"/>
          </p:nvPr>
        </p:nvSpPr>
        <p:spPr>
          <a:xfrm>
            <a:off x="6416039" y="2160589"/>
            <a:ext cx="2927185" cy="3880773"/>
          </a:xfrm>
        </p:spPr>
        <p:txBody>
          <a:bodyPr>
            <a:normAutofit/>
          </a:bodyPr>
          <a:lstStyle/>
          <a:p>
            <a:r>
              <a:rPr lang="en-CA" sz="1500" dirty="0"/>
              <a:t>Divided the data into training and testing sets for each of the 5 years</a:t>
            </a:r>
          </a:p>
          <a:p>
            <a:r>
              <a:rPr lang="en-CA" sz="1500" dirty="0"/>
              <a:t>Trained 5 individual models, tested each model on its corresponding year</a:t>
            </a:r>
          </a:p>
          <a:p>
            <a:r>
              <a:rPr lang="en-CA" sz="1500" dirty="0"/>
              <a:t>Mean absolute error was calculated across all 12 points for each of the 5 years.</a:t>
            </a:r>
          </a:p>
          <a:p>
            <a:endParaRPr lang="en-CA" sz="1500" dirty="0"/>
          </a:p>
          <a:p>
            <a:pPr marL="0" indent="0">
              <a:buNone/>
            </a:pPr>
            <a:endParaRPr lang="en-CA" sz="1500" dirty="0"/>
          </a:p>
        </p:txBody>
      </p:sp>
      <p:pic>
        <p:nvPicPr>
          <p:cNvPr id="7" name="Picture 6" descr="A screenshot of a cell phone&#10;&#10;Description generated with high confidence">
            <a:extLst>
              <a:ext uri="{FF2B5EF4-FFF2-40B4-BE49-F238E27FC236}">
                <a16:creationId xmlns:a16="http://schemas.microsoft.com/office/drawing/2014/main" id="{82B8C168-E17F-4E4D-B0FF-3A9999DF38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575" y="2160589"/>
            <a:ext cx="6058746" cy="2305372"/>
          </a:xfrm>
          <a:prstGeom prst="rect">
            <a:avLst/>
          </a:prstGeom>
        </p:spPr>
      </p:pic>
    </p:spTree>
    <p:extLst>
      <p:ext uri="{BB962C8B-B14F-4D97-AF65-F5344CB8AC3E}">
        <p14:creationId xmlns:p14="http://schemas.microsoft.com/office/powerpoint/2010/main" val="3806476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3AFA0-9785-4EC0-B9AE-4D8948A7D462}"/>
              </a:ext>
            </a:extLst>
          </p:cNvPr>
          <p:cNvSpPr>
            <a:spLocks noGrp="1"/>
          </p:cNvSpPr>
          <p:nvPr>
            <p:ph type="title"/>
          </p:nvPr>
        </p:nvSpPr>
        <p:spPr>
          <a:xfrm>
            <a:off x="677334" y="609600"/>
            <a:ext cx="8596668" cy="1320800"/>
          </a:xfrm>
        </p:spPr>
        <p:txBody>
          <a:bodyPr anchor="t">
            <a:normAutofit/>
          </a:bodyPr>
          <a:lstStyle/>
          <a:p>
            <a:r>
              <a:rPr lang="en-CA" dirty="0"/>
              <a:t>Predicting Average Food Price: 2013 to 2017</a:t>
            </a:r>
          </a:p>
        </p:txBody>
      </p:sp>
      <p:sp>
        <p:nvSpPr>
          <p:cNvPr id="3" name="Content Placeholder 2">
            <a:extLst>
              <a:ext uri="{FF2B5EF4-FFF2-40B4-BE49-F238E27FC236}">
                <a16:creationId xmlns:a16="http://schemas.microsoft.com/office/drawing/2014/main" id="{A1007105-2021-4FC4-9581-24BFCCD402FD}"/>
              </a:ext>
            </a:extLst>
          </p:cNvPr>
          <p:cNvSpPr>
            <a:spLocks noGrp="1"/>
          </p:cNvSpPr>
          <p:nvPr>
            <p:ph idx="1"/>
          </p:nvPr>
        </p:nvSpPr>
        <p:spPr>
          <a:xfrm>
            <a:off x="6416039" y="2160589"/>
            <a:ext cx="2927185" cy="3880773"/>
          </a:xfrm>
        </p:spPr>
        <p:txBody>
          <a:bodyPr>
            <a:normAutofit/>
          </a:bodyPr>
          <a:lstStyle/>
          <a:p>
            <a:r>
              <a:rPr lang="en-CA" sz="1500" dirty="0"/>
              <a:t>Divided the data into training and testing sets for each of the 5 years</a:t>
            </a:r>
          </a:p>
          <a:p>
            <a:r>
              <a:rPr lang="en-CA" sz="1500" dirty="0"/>
              <a:t>Trained 5 individual models, tested each model on its corresponding year</a:t>
            </a:r>
          </a:p>
          <a:p>
            <a:r>
              <a:rPr lang="en-CA" sz="1500" dirty="0"/>
              <a:t>Mean absolute error was calculated across all 12 points for each of the 5 years.</a:t>
            </a:r>
          </a:p>
          <a:p>
            <a:endParaRPr lang="en-CA" sz="1500" dirty="0"/>
          </a:p>
          <a:p>
            <a:pPr marL="0" indent="0">
              <a:buNone/>
            </a:pPr>
            <a:endParaRPr lang="en-CA" sz="1500" dirty="0"/>
          </a:p>
        </p:txBody>
      </p:sp>
      <p:pic>
        <p:nvPicPr>
          <p:cNvPr id="4" name="Picture 3">
            <a:extLst>
              <a:ext uri="{FF2B5EF4-FFF2-40B4-BE49-F238E27FC236}">
                <a16:creationId xmlns:a16="http://schemas.microsoft.com/office/drawing/2014/main" id="{76871465-2595-42B9-9D02-B839C71D9316}"/>
              </a:ext>
            </a:extLst>
          </p:cNvPr>
          <p:cNvPicPr>
            <a:picLocks noChangeAspect="1"/>
          </p:cNvPicPr>
          <p:nvPr/>
        </p:nvPicPr>
        <p:blipFill>
          <a:blip r:embed="rId3"/>
          <a:stretch>
            <a:fillRect/>
          </a:stretch>
        </p:blipFill>
        <p:spPr>
          <a:xfrm>
            <a:off x="197224" y="2231490"/>
            <a:ext cx="6311077" cy="2268792"/>
          </a:xfrm>
          <a:prstGeom prst="rect">
            <a:avLst/>
          </a:prstGeom>
        </p:spPr>
      </p:pic>
    </p:spTree>
    <p:extLst>
      <p:ext uri="{BB962C8B-B14F-4D97-AF65-F5344CB8AC3E}">
        <p14:creationId xmlns:p14="http://schemas.microsoft.com/office/powerpoint/2010/main" val="975404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3E729-D0DA-4142-BE29-4F42168C9BC8}"/>
              </a:ext>
            </a:extLst>
          </p:cNvPr>
          <p:cNvSpPr>
            <a:spLocks noGrp="1"/>
          </p:cNvSpPr>
          <p:nvPr>
            <p:ph type="title"/>
          </p:nvPr>
        </p:nvSpPr>
        <p:spPr>
          <a:xfrm>
            <a:off x="677334" y="534547"/>
            <a:ext cx="8596668" cy="1320800"/>
          </a:xfrm>
        </p:spPr>
        <p:txBody>
          <a:bodyPr/>
          <a:lstStyle/>
          <a:p>
            <a:r>
              <a:rPr lang="en-CA" dirty="0"/>
              <a:t>Predicting Average Food Price: 2012 to 2016</a:t>
            </a:r>
          </a:p>
        </p:txBody>
      </p:sp>
      <p:pic>
        <p:nvPicPr>
          <p:cNvPr id="3" name="Picture 2">
            <a:extLst>
              <a:ext uri="{FF2B5EF4-FFF2-40B4-BE49-F238E27FC236}">
                <a16:creationId xmlns:a16="http://schemas.microsoft.com/office/drawing/2014/main" id="{75B92A03-1A62-4F1A-BB07-E7F2E24FF38B}"/>
              </a:ext>
            </a:extLst>
          </p:cNvPr>
          <p:cNvPicPr>
            <a:picLocks noChangeAspect="1"/>
          </p:cNvPicPr>
          <p:nvPr/>
        </p:nvPicPr>
        <p:blipFill>
          <a:blip r:embed="rId3"/>
          <a:stretch>
            <a:fillRect/>
          </a:stretch>
        </p:blipFill>
        <p:spPr>
          <a:xfrm>
            <a:off x="2115671" y="1414462"/>
            <a:ext cx="6723529" cy="4937592"/>
          </a:xfrm>
          <a:prstGeom prst="rect">
            <a:avLst/>
          </a:prstGeom>
        </p:spPr>
      </p:pic>
    </p:spTree>
    <p:extLst>
      <p:ext uri="{BB962C8B-B14F-4D97-AF65-F5344CB8AC3E}">
        <p14:creationId xmlns:p14="http://schemas.microsoft.com/office/powerpoint/2010/main" val="3029987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52218-DDDB-4C2B-BA7B-A796491D69B3}"/>
              </a:ext>
            </a:extLst>
          </p:cNvPr>
          <p:cNvSpPr>
            <a:spLocks noGrp="1"/>
          </p:cNvSpPr>
          <p:nvPr>
            <p:ph type="title"/>
          </p:nvPr>
        </p:nvSpPr>
        <p:spPr/>
        <p:txBody>
          <a:bodyPr/>
          <a:lstStyle/>
          <a:p>
            <a:r>
              <a:rPr lang="en-CA" dirty="0"/>
              <a:t>Predicting Average Food Price: Food Price Report 2018 </a:t>
            </a:r>
          </a:p>
        </p:txBody>
      </p:sp>
      <p:pic>
        <p:nvPicPr>
          <p:cNvPr id="4" name="Content Placeholder 3">
            <a:extLst>
              <a:ext uri="{FF2B5EF4-FFF2-40B4-BE49-F238E27FC236}">
                <a16:creationId xmlns:a16="http://schemas.microsoft.com/office/drawing/2014/main" id="{71304382-666C-49B2-B275-3DF186328BED}"/>
              </a:ext>
            </a:extLst>
          </p:cNvPr>
          <p:cNvPicPr>
            <a:picLocks noGrp="1" noChangeAspect="1"/>
          </p:cNvPicPr>
          <p:nvPr>
            <p:ph idx="1"/>
          </p:nvPr>
        </p:nvPicPr>
        <p:blipFill>
          <a:blip r:embed="rId2"/>
          <a:stretch>
            <a:fillRect/>
          </a:stretch>
        </p:blipFill>
        <p:spPr>
          <a:xfrm>
            <a:off x="394148" y="1656525"/>
            <a:ext cx="9615350" cy="4101548"/>
          </a:xfrm>
          <a:prstGeom prst="rect">
            <a:avLst/>
          </a:prstGeom>
        </p:spPr>
      </p:pic>
    </p:spTree>
    <p:extLst>
      <p:ext uri="{BB962C8B-B14F-4D97-AF65-F5344CB8AC3E}">
        <p14:creationId xmlns:p14="http://schemas.microsoft.com/office/powerpoint/2010/main" val="1564642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3D2CE-E125-47BA-B0C7-4E5C09062122}"/>
              </a:ext>
            </a:extLst>
          </p:cNvPr>
          <p:cNvSpPr>
            <a:spLocks noGrp="1"/>
          </p:cNvSpPr>
          <p:nvPr>
            <p:ph type="title"/>
          </p:nvPr>
        </p:nvSpPr>
        <p:spPr>
          <a:xfrm>
            <a:off x="677334" y="609600"/>
            <a:ext cx="8596668" cy="1320800"/>
          </a:xfrm>
        </p:spPr>
        <p:txBody>
          <a:bodyPr anchor="t">
            <a:normAutofit/>
          </a:bodyPr>
          <a:lstStyle/>
          <a:p>
            <a:r>
              <a:rPr lang="en-CA" dirty="0"/>
              <a:t>Predicting 22 Individual Targets: 2017</a:t>
            </a:r>
          </a:p>
        </p:txBody>
      </p:sp>
      <p:pic>
        <p:nvPicPr>
          <p:cNvPr id="6" name="Picture 5">
            <a:extLst>
              <a:ext uri="{FF2B5EF4-FFF2-40B4-BE49-F238E27FC236}">
                <a16:creationId xmlns:a16="http://schemas.microsoft.com/office/drawing/2014/main" id="{9E7B6A8D-9085-432C-BCE5-CD0715184ED6}"/>
              </a:ext>
            </a:extLst>
          </p:cNvPr>
          <p:cNvPicPr>
            <a:picLocks noChangeAspect="1"/>
          </p:cNvPicPr>
          <p:nvPr/>
        </p:nvPicPr>
        <p:blipFill>
          <a:blip r:embed="rId2"/>
          <a:stretch>
            <a:fillRect/>
          </a:stretch>
        </p:blipFill>
        <p:spPr>
          <a:xfrm>
            <a:off x="677334" y="1534159"/>
            <a:ext cx="5418666" cy="4714241"/>
          </a:xfrm>
          <a:prstGeom prst="rect">
            <a:avLst/>
          </a:prstGeom>
        </p:spPr>
      </p:pic>
      <p:sp>
        <p:nvSpPr>
          <p:cNvPr id="4" name="Content Placeholder 3">
            <a:extLst>
              <a:ext uri="{FF2B5EF4-FFF2-40B4-BE49-F238E27FC236}">
                <a16:creationId xmlns:a16="http://schemas.microsoft.com/office/drawing/2014/main" id="{BD6E16B1-075B-4547-B013-FFDECF305D17}"/>
              </a:ext>
            </a:extLst>
          </p:cNvPr>
          <p:cNvSpPr>
            <a:spLocks noGrp="1"/>
          </p:cNvSpPr>
          <p:nvPr>
            <p:ph idx="1"/>
          </p:nvPr>
        </p:nvSpPr>
        <p:spPr>
          <a:xfrm>
            <a:off x="6416039" y="2160589"/>
            <a:ext cx="2927185" cy="3880773"/>
          </a:xfrm>
        </p:spPr>
        <p:txBody>
          <a:bodyPr>
            <a:normAutofit/>
          </a:bodyPr>
          <a:lstStyle/>
          <a:p>
            <a:r>
              <a:rPr lang="en-CA" sz="1500" dirty="0"/>
              <a:t>21 other targets were taken from the CPI basket</a:t>
            </a:r>
          </a:p>
          <a:p>
            <a:r>
              <a:rPr lang="en-CA" sz="1500" dirty="0"/>
              <a:t>Mostly products within the food category.</a:t>
            </a:r>
          </a:p>
          <a:p>
            <a:r>
              <a:rPr lang="en-CA" sz="1500" dirty="0"/>
              <a:t>Feature selection was done for each of the targets</a:t>
            </a:r>
          </a:p>
          <a:p>
            <a:r>
              <a:rPr lang="en-CA" sz="1500" dirty="0"/>
              <a:t>New models were trained and tested with each of the new targets with their selected feature.</a:t>
            </a:r>
          </a:p>
        </p:txBody>
      </p:sp>
    </p:spTree>
    <p:extLst>
      <p:ext uri="{BB962C8B-B14F-4D97-AF65-F5344CB8AC3E}">
        <p14:creationId xmlns:p14="http://schemas.microsoft.com/office/powerpoint/2010/main" val="609955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3D2CE-E125-47BA-B0C7-4E5C09062122}"/>
              </a:ext>
            </a:extLst>
          </p:cNvPr>
          <p:cNvSpPr>
            <a:spLocks noGrp="1"/>
          </p:cNvSpPr>
          <p:nvPr>
            <p:ph type="title"/>
          </p:nvPr>
        </p:nvSpPr>
        <p:spPr>
          <a:xfrm>
            <a:off x="677334" y="609600"/>
            <a:ext cx="8596668" cy="1320800"/>
          </a:xfrm>
        </p:spPr>
        <p:txBody>
          <a:bodyPr anchor="t">
            <a:normAutofit/>
          </a:bodyPr>
          <a:lstStyle/>
          <a:p>
            <a:r>
              <a:rPr lang="en-CA" dirty="0"/>
              <a:t>Predicting 22 Individual Targets: 2016</a:t>
            </a:r>
          </a:p>
        </p:txBody>
      </p:sp>
      <p:pic>
        <p:nvPicPr>
          <p:cNvPr id="5" name="Picture 4" descr="A screenshot of a cell phone&#10;&#10;Description generated with very high confidence">
            <a:extLst>
              <a:ext uri="{FF2B5EF4-FFF2-40B4-BE49-F238E27FC236}">
                <a16:creationId xmlns:a16="http://schemas.microsoft.com/office/drawing/2014/main" id="{47FFEE28-9E4C-47A2-8F71-CCC2C723C3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3" y="1530622"/>
            <a:ext cx="5430385" cy="4778738"/>
          </a:xfrm>
          <a:prstGeom prst="rect">
            <a:avLst/>
          </a:prstGeom>
        </p:spPr>
      </p:pic>
      <p:sp>
        <p:nvSpPr>
          <p:cNvPr id="4" name="Content Placeholder 3">
            <a:extLst>
              <a:ext uri="{FF2B5EF4-FFF2-40B4-BE49-F238E27FC236}">
                <a16:creationId xmlns:a16="http://schemas.microsoft.com/office/drawing/2014/main" id="{BD6E16B1-075B-4547-B013-FFDECF305D17}"/>
              </a:ext>
            </a:extLst>
          </p:cNvPr>
          <p:cNvSpPr>
            <a:spLocks noGrp="1"/>
          </p:cNvSpPr>
          <p:nvPr>
            <p:ph idx="1"/>
          </p:nvPr>
        </p:nvSpPr>
        <p:spPr>
          <a:xfrm>
            <a:off x="6416039" y="2160589"/>
            <a:ext cx="2927185" cy="3880773"/>
          </a:xfrm>
        </p:spPr>
        <p:txBody>
          <a:bodyPr>
            <a:normAutofit/>
          </a:bodyPr>
          <a:lstStyle/>
          <a:p>
            <a:r>
              <a:rPr lang="en-CA" sz="1500" dirty="0"/>
              <a:t>21 other targets were taken from the CPI basket</a:t>
            </a:r>
          </a:p>
          <a:p>
            <a:r>
              <a:rPr lang="en-CA" sz="1500" dirty="0"/>
              <a:t>Mostly products within the food category.</a:t>
            </a:r>
          </a:p>
          <a:p>
            <a:r>
              <a:rPr lang="en-CA" sz="1500" dirty="0"/>
              <a:t>Feature selection was done for each of the targets</a:t>
            </a:r>
          </a:p>
          <a:p>
            <a:r>
              <a:rPr lang="en-CA" sz="1500" dirty="0"/>
              <a:t>New models were trained and tested with each of the new targets with their selected feature.</a:t>
            </a:r>
          </a:p>
        </p:txBody>
      </p:sp>
    </p:spTree>
    <p:extLst>
      <p:ext uri="{BB962C8B-B14F-4D97-AF65-F5344CB8AC3E}">
        <p14:creationId xmlns:p14="http://schemas.microsoft.com/office/powerpoint/2010/main" val="3108704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7ED82-AB73-478F-B540-174CA7806BCF}"/>
              </a:ext>
            </a:extLst>
          </p:cNvPr>
          <p:cNvSpPr>
            <a:spLocks noGrp="1"/>
          </p:cNvSpPr>
          <p:nvPr>
            <p:ph type="title"/>
          </p:nvPr>
        </p:nvSpPr>
        <p:spPr/>
        <p:txBody>
          <a:bodyPr/>
          <a:lstStyle/>
          <a:p>
            <a:r>
              <a:rPr lang="en-CA" dirty="0"/>
              <a:t>Ensembles: Bootstrap Aggregating</a:t>
            </a:r>
          </a:p>
        </p:txBody>
      </p:sp>
      <p:sp>
        <p:nvSpPr>
          <p:cNvPr id="3" name="Content Placeholder 2">
            <a:extLst>
              <a:ext uri="{FF2B5EF4-FFF2-40B4-BE49-F238E27FC236}">
                <a16:creationId xmlns:a16="http://schemas.microsoft.com/office/drawing/2014/main" id="{9835E184-8702-490E-8581-452DD829AF52}"/>
              </a:ext>
            </a:extLst>
          </p:cNvPr>
          <p:cNvSpPr>
            <a:spLocks noGrp="1"/>
          </p:cNvSpPr>
          <p:nvPr>
            <p:ph idx="1"/>
          </p:nvPr>
        </p:nvSpPr>
        <p:spPr/>
        <p:txBody>
          <a:bodyPr/>
          <a:lstStyle/>
          <a:p>
            <a:r>
              <a:rPr lang="en-CA" dirty="0"/>
              <a:t>Normally for bootstrap aggregating (bagging) the training dataset is randomly sampled, with replacement, to create a set of training sets to train individual models.</a:t>
            </a:r>
          </a:p>
          <a:p>
            <a:r>
              <a:rPr lang="en-CA" dirty="0"/>
              <a:t>For a timeseries dataset, randomly sampling the training data cannot be applied.</a:t>
            </a:r>
          </a:p>
          <a:p>
            <a:r>
              <a:rPr lang="en-CA" dirty="0"/>
              <a:t>Need a different method of creating samples or partitions of the dataset to be used to train the individual models.</a:t>
            </a:r>
          </a:p>
          <a:p>
            <a:endParaRPr lang="en-CA" dirty="0"/>
          </a:p>
        </p:txBody>
      </p:sp>
    </p:spTree>
    <p:extLst>
      <p:ext uri="{BB962C8B-B14F-4D97-AF65-F5344CB8AC3E}">
        <p14:creationId xmlns:p14="http://schemas.microsoft.com/office/powerpoint/2010/main" val="925546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7ED82-AB73-478F-B540-174CA7806BCF}"/>
              </a:ext>
            </a:extLst>
          </p:cNvPr>
          <p:cNvSpPr>
            <a:spLocks noGrp="1"/>
          </p:cNvSpPr>
          <p:nvPr>
            <p:ph type="title"/>
          </p:nvPr>
        </p:nvSpPr>
        <p:spPr>
          <a:xfrm>
            <a:off x="677334" y="609600"/>
            <a:ext cx="8596668" cy="1320800"/>
          </a:xfrm>
        </p:spPr>
        <p:txBody>
          <a:bodyPr anchor="t">
            <a:normAutofit/>
          </a:bodyPr>
          <a:lstStyle/>
          <a:p>
            <a:r>
              <a:rPr lang="en-CA" dirty="0"/>
              <a:t>Bootstrap Aggregating: Sampling</a:t>
            </a:r>
          </a:p>
        </p:txBody>
      </p:sp>
      <p:sp>
        <p:nvSpPr>
          <p:cNvPr id="3" name="Content Placeholder 2">
            <a:extLst>
              <a:ext uri="{FF2B5EF4-FFF2-40B4-BE49-F238E27FC236}">
                <a16:creationId xmlns:a16="http://schemas.microsoft.com/office/drawing/2014/main" id="{9835E184-8702-490E-8581-452DD829AF52}"/>
              </a:ext>
            </a:extLst>
          </p:cNvPr>
          <p:cNvSpPr>
            <a:spLocks noGrp="1"/>
          </p:cNvSpPr>
          <p:nvPr>
            <p:ph idx="1"/>
          </p:nvPr>
        </p:nvSpPr>
        <p:spPr>
          <a:xfrm>
            <a:off x="7490459" y="1634809"/>
            <a:ext cx="2927185" cy="3880773"/>
          </a:xfrm>
        </p:spPr>
        <p:txBody>
          <a:bodyPr>
            <a:normAutofit/>
          </a:bodyPr>
          <a:lstStyle/>
          <a:p>
            <a:endParaRPr lang="en-CA" sz="1500" dirty="0"/>
          </a:p>
          <a:p>
            <a:pPr marL="0" indent="0">
              <a:buNone/>
            </a:pPr>
            <a:endParaRPr lang="en-CA" sz="1500" dirty="0"/>
          </a:p>
          <a:p>
            <a:r>
              <a:rPr lang="en-CA" sz="1500" dirty="0"/>
              <a:t>First Idea was to simply partition the data by each year.</a:t>
            </a:r>
          </a:p>
          <a:p>
            <a:r>
              <a:rPr lang="en-CA" sz="1500" dirty="0"/>
              <a:t>Each model would only have 12 records to be trained on.</a:t>
            </a:r>
          </a:p>
          <a:p>
            <a:r>
              <a:rPr lang="en-CA" sz="1500" dirty="0"/>
              <a:t>Not enough examples to train stable models.</a:t>
            </a:r>
          </a:p>
        </p:txBody>
      </p:sp>
      <p:pic>
        <p:nvPicPr>
          <p:cNvPr id="13" name="Picture 12" descr="A screenshot of a cell phone&#10;&#10;Description generated with high confidence">
            <a:extLst>
              <a:ext uri="{FF2B5EF4-FFF2-40B4-BE49-F238E27FC236}">
                <a16:creationId xmlns:a16="http://schemas.microsoft.com/office/drawing/2014/main" id="{ECA85519-99D3-4B74-935B-473788BAAF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47" y="1739988"/>
            <a:ext cx="7201905" cy="3286584"/>
          </a:xfrm>
          <a:prstGeom prst="rect">
            <a:avLst/>
          </a:prstGeom>
        </p:spPr>
      </p:pic>
    </p:spTree>
    <p:extLst>
      <p:ext uri="{BB962C8B-B14F-4D97-AF65-F5344CB8AC3E}">
        <p14:creationId xmlns:p14="http://schemas.microsoft.com/office/powerpoint/2010/main" val="1594366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Isosceles Triangle 1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E607ED82-AB73-478F-B540-174CA7806BCF}"/>
              </a:ext>
            </a:extLst>
          </p:cNvPr>
          <p:cNvSpPr>
            <a:spLocks noGrp="1"/>
          </p:cNvSpPr>
          <p:nvPr>
            <p:ph type="title"/>
          </p:nvPr>
        </p:nvSpPr>
        <p:spPr>
          <a:xfrm>
            <a:off x="673754" y="643467"/>
            <a:ext cx="4203045" cy="1375608"/>
          </a:xfrm>
        </p:spPr>
        <p:txBody>
          <a:bodyPr anchor="ctr">
            <a:normAutofit/>
          </a:bodyPr>
          <a:lstStyle/>
          <a:p>
            <a:pPr>
              <a:lnSpc>
                <a:spcPct val="90000"/>
              </a:lnSpc>
            </a:pPr>
            <a:r>
              <a:rPr lang="en-CA" sz="3100">
                <a:solidFill>
                  <a:schemeClr val="bg1"/>
                </a:solidFill>
              </a:rPr>
              <a:t>Bootstrap Aggregating: Sampling</a:t>
            </a:r>
          </a:p>
        </p:txBody>
      </p:sp>
      <p:sp>
        <p:nvSpPr>
          <p:cNvPr id="3" name="Content Placeholder 2">
            <a:extLst>
              <a:ext uri="{FF2B5EF4-FFF2-40B4-BE49-F238E27FC236}">
                <a16:creationId xmlns:a16="http://schemas.microsoft.com/office/drawing/2014/main" id="{9835E184-8702-490E-8581-452DD829AF52}"/>
              </a:ext>
            </a:extLst>
          </p:cNvPr>
          <p:cNvSpPr>
            <a:spLocks noGrp="1"/>
          </p:cNvSpPr>
          <p:nvPr>
            <p:ph idx="1"/>
          </p:nvPr>
        </p:nvSpPr>
        <p:spPr>
          <a:xfrm>
            <a:off x="673754" y="2160590"/>
            <a:ext cx="3973943" cy="3440110"/>
          </a:xfrm>
        </p:spPr>
        <p:txBody>
          <a:bodyPr>
            <a:normAutofit/>
          </a:bodyPr>
          <a:lstStyle/>
          <a:p>
            <a:r>
              <a:rPr lang="en-CA">
                <a:solidFill>
                  <a:schemeClr val="bg1"/>
                </a:solidFill>
              </a:rPr>
              <a:t>The first sample contains January 1999 to December 2015.</a:t>
            </a:r>
          </a:p>
          <a:p>
            <a:r>
              <a:rPr lang="en-CA">
                <a:solidFill>
                  <a:schemeClr val="bg1"/>
                </a:solidFill>
              </a:rPr>
              <a:t>The second sample contains January 1999 to December 2014.</a:t>
            </a:r>
          </a:p>
          <a:p>
            <a:r>
              <a:rPr lang="en-CA">
                <a:solidFill>
                  <a:schemeClr val="bg1"/>
                </a:solidFill>
              </a:rPr>
              <a:t>…..</a:t>
            </a:r>
          </a:p>
          <a:p>
            <a:r>
              <a:rPr lang="en-CA">
                <a:solidFill>
                  <a:schemeClr val="bg1"/>
                </a:solidFill>
              </a:rPr>
              <a:t>The seventeenth sample contains January 1999 to December 2000.</a:t>
            </a:r>
          </a:p>
          <a:p>
            <a:r>
              <a:rPr lang="en-CA">
                <a:solidFill>
                  <a:schemeClr val="bg1"/>
                </a:solidFill>
              </a:rPr>
              <a:t>All together there are now 17 training sets, and 17 testing sets.</a:t>
            </a:r>
          </a:p>
          <a:p>
            <a:endParaRPr lang="en-CA">
              <a:solidFill>
                <a:schemeClr val="bg1"/>
              </a:solidFill>
            </a:endParaRPr>
          </a:p>
          <a:p>
            <a:pPr marL="0" indent="0">
              <a:buNone/>
            </a:pPr>
            <a:endParaRPr lang="en-CA">
              <a:solidFill>
                <a:schemeClr val="bg1"/>
              </a:solidFill>
            </a:endParaRPr>
          </a:p>
          <a:p>
            <a:endParaRPr lang="en-CA">
              <a:solidFill>
                <a:schemeClr val="bg1"/>
              </a:solidFill>
            </a:endParaRPr>
          </a:p>
        </p:txBody>
      </p:sp>
      <p:pic>
        <p:nvPicPr>
          <p:cNvPr id="8" name="Picture 7">
            <a:extLst>
              <a:ext uri="{FF2B5EF4-FFF2-40B4-BE49-F238E27FC236}">
                <a16:creationId xmlns:a16="http://schemas.microsoft.com/office/drawing/2014/main" id="{CA745E6E-DB13-4D5C-B9B1-8669BD125E0E}"/>
              </a:ext>
            </a:extLst>
          </p:cNvPr>
          <p:cNvPicPr>
            <a:picLocks noChangeAspect="1"/>
          </p:cNvPicPr>
          <p:nvPr/>
        </p:nvPicPr>
        <p:blipFill>
          <a:blip r:embed="rId3"/>
          <a:stretch>
            <a:fillRect/>
          </a:stretch>
        </p:blipFill>
        <p:spPr>
          <a:xfrm>
            <a:off x="5647766" y="1751260"/>
            <a:ext cx="6235406" cy="2844800"/>
          </a:xfrm>
          <a:prstGeom prst="rect">
            <a:avLst/>
          </a:prstGeom>
        </p:spPr>
      </p:pic>
      <p:sp>
        <p:nvSpPr>
          <p:cNvPr id="19" name="Isosceles Triangle 1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279501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7ED82-AB73-478F-B540-174CA7806BCF}"/>
              </a:ext>
            </a:extLst>
          </p:cNvPr>
          <p:cNvSpPr>
            <a:spLocks noGrp="1"/>
          </p:cNvSpPr>
          <p:nvPr>
            <p:ph type="title"/>
          </p:nvPr>
        </p:nvSpPr>
        <p:spPr>
          <a:xfrm>
            <a:off x="677334" y="609600"/>
            <a:ext cx="9397410" cy="1320800"/>
          </a:xfrm>
        </p:spPr>
        <p:txBody>
          <a:bodyPr anchor="t">
            <a:normAutofit/>
          </a:bodyPr>
          <a:lstStyle/>
          <a:p>
            <a:r>
              <a:rPr lang="en-CA" dirty="0"/>
              <a:t>Bootstrap Aggregating: Training</a:t>
            </a:r>
          </a:p>
        </p:txBody>
      </p:sp>
      <p:graphicFrame>
        <p:nvGraphicFramePr>
          <p:cNvPr id="6" name="Diagram 5">
            <a:extLst>
              <a:ext uri="{FF2B5EF4-FFF2-40B4-BE49-F238E27FC236}">
                <a16:creationId xmlns:a16="http://schemas.microsoft.com/office/drawing/2014/main" id="{FD11602E-45BD-4463-8F18-8092F543DF9C}"/>
              </a:ext>
            </a:extLst>
          </p:cNvPr>
          <p:cNvGraphicFramePr/>
          <p:nvPr>
            <p:extLst>
              <p:ext uri="{D42A27DB-BD31-4B8C-83A1-F6EECF244321}">
                <p14:modId xmlns:p14="http://schemas.microsoft.com/office/powerpoint/2010/main" val="1672526559"/>
              </p:ext>
            </p:extLst>
          </p:nvPr>
        </p:nvGraphicFramePr>
        <p:xfrm>
          <a:off x="1056892" y="2145557"/>
          <a:ext cx="5451484" cy="25878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6" name="Content Placeholder 2">
            <a:extLst>
              <a:ext uri="{FF2B5EF4-FFF2-40B4-BE49-F238E27FC236}">
                <a16:creationId xmlns:a16="http://schemas.microsoft.com/office/drawing/2014/main" id="{6AFEF64B-07FC-41FD-8B42-D0F10BC2C2B2}"/>
              </a:ext>
            </a:extLst>
          </p:cNvPr>
          <p:cNvSpPr txBox="1">
            <a:spLocks/>
          </p:cNvSpPr>
          <p:nvPr/>
        </p:nvSpPr>
        <p:spPr>
          <a:xfrm>
            <a:off x="7147559" y="1611949"/>
            <a:ext cx="2927185" cy="496604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1500"/>
              <a:t>Each model is trained and tested on it’s training year.</a:t>
            </a:r>
          </a:p>
          <a:p>
            <a:r>
              <a:rPr lang="en-CA" sz="1500"/>
              <a:t>Each model is then trained and tested on one year ahead.</a:t>
            </a:r>
          </a:p>
          <a:p>
            <a:r>
              <a:rPr lang="en-CA" sz="1500"/>
              <a:t>This created 17 individual linear regression models each with different coefficients.</a:t>
            </a:r>
          </a:p>
          <a:p>
            <a:r>
              <a:rPr lang="en-CA" sz="1500"/>
              <a:t>Unlike some implementations of bagging, each model used the same selected features.</a:t>
            </a:r>
          </a:p>
          <a:p>
            <a:r>
              <a:rPr lang="en-CA" sz="1500"/>
              <a:t>Results for each model’s testing varied in mean absolute error</a:t>
            </a:r>
          </a:p>
          <a:p>
            <a:endParaRPr lang="en-CA" sz="1500"/>
          </a:p>
          <a:p>
            <a:pPr marL="0" indent="0">
              <a:buFont typeface="Wingdings 3" charset="2"/>
              <a:buNone/>
            </a:pPr>
            <a:endParaRPr lang="en-CA" sz="1500"/>
          </a:p>
          <a:p>
            <a:endParaRPr lang="en-CA" sz="1500" dirty="0"/>
          </a:p>
        </p:txBody>
      </p:sp>
    </p:spTree>
    <p:extLst>
      <p:ext uri="{BB962C8B-B14F-4D97-AF65-F5344CB8AC3E}">
        <p14:creationId xmlns:p14="http://schemas.microsoft.com/office/powerpoint/2010/main" val="2535920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23616-0760-4F49-A563-124393142905}"/>
              </a:ext>
            </a:extLst>
          </p:cNvPr>
          <p:cNvSpPr>
            <a:spLocks noGrp="1"/>
          </p:cNvSpPr>
          <p:nvPr>
            <p:ph type="title"/>
          </p:nvPr>
        </p:nvSpPr>
        <p:spPr/>
        <p:txBody>
          <a:bodyPr/>
          <a:lstStyle/>
          <a:p>
            <a:r>
              <a:rPr lang="en-CA" dirty="0"/>
              <a:t>Background: Canada’s Food Price Report</a:t>
            </a:r>
          </a:p>
        </p:txBody>
      </p:sp>
      <p:sp>
        <p:nvSpPr>
          <p:cNvPr id="3" name="Content Placeholder 2">
            <a:extLst>
              <a:ext uri="{FF2B5EF4-FFF2-40B4-BE49-F238E27FC236}">
                <a16:creationId xmlns:a16="http://schemas.microsoft.com/office/drawing/2014/main" id="{EACF0054-EAC0-4CF5-A2F4-8A761BD863DD}"/>
              </a:ext>
            </a:extLst>
          </p:cNvPr>
          <p:cNvSpPr>
            <a:spLocks noGrp="1"/>
          </p:cNvSpPr>
          <p:nvPr>
            <p:ph idx="1"/>
          </p:nvPr>
        </p:nvSpPr>
        <p:spPr/>
        <p:txBody>
          <a:bodyPr/>
          <a:lstStyle/>
          <a:p>
            <a:r>
              <a:rPr lang="en-CA" dirty="0"/>
              <a:t>This year the 8</a:t>
            </a:r>
            <a:r>
              <a:rPr lang="en-CA" baseline="30000" dirty="0"/>
              <a:t>th</a:t>
            </a:r>
            <a:r>
              <a:rPr lang="en-CA" dirty="0"/>
              <a:t> edition of Canada’s Food Price Report was published as a collaborative effort between Dalhousie University and University of Guelph.</a:t>
            </a:r>
          </a:p>
          <a:p>
            <a:r>
              <a:rPr lang="en-CA" dirty="0"/>
              <a:t>The report looks at factors that affect the future prices seen by consumers for food over the next 12-month period.</a:t>
            </a:r>
          </a:p>
          <a:p>
            <a:r>
              <a:rPr lang="en-CA" dirty="0"/>
              <a:t>Includes the key drivers of the upcoming year’s food prices such as Climate, Energy Costs, Inflation, Policy Context, Food Processing Industry, Consumer Debt and Deleveraging and many more. </a:t>
            </a:r>
          </a:p>
          <a:p>
            <a:r>
              <a:rPr lang="en-CA" dirty="0"/>
              <a:t>The report divides the CPI basket into food categories including Dairy and Eggs, Fruit and Nuts, Meats, Vegetables, and Fish and Seafood.</a:t>
            </a:r>
          </a:p>
          <a:p>
            <a:r>
              <a:rPr lang="en-CA" dirty="0"/>
              <a:t>Beginning in 2017, the report began to employ machine learning approaches using WEKA.</a:t>
            </a:r>
          </a:p>
        </p:txBody>
      </p:sp>
    </p:spTree>
    <p:extLst>
      <p:ext uri="{BB962C8B-B14F-4D97-AF65-F5344CB8AC3E}">
        <p14:creationId xmlns:p14="http://schemas.microsoft.com/office/powerpoint/2010/main" val="1443717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7ED82-AB73-478F-B540-174CA7806BCF}"/>
              </a:ext>
            </a:extLst>
          </p:cNvPr>
          <p:cNvSpPr>
            <a:spLocks noGrp="1"/>
          </p:cNvSpPr>
          <p:nvPr>
            <p:ph type="title"/>
          </p:nvPr>
        </p:nvSpPr>
        <p:spPr>
          <a:xfrm>
            <a:off x="677334" y="609600"/>
            <a:ext cx="9397410" cy="1320800"/>
          </a:xfrm>
        </p:spPr>
        <p:txBody>
          <a:bodyPr anchor="t">
            <a:normAutofit/>
          </a:bodyPr>
          <a:lstStyle/>
          <a:p>
            <a:r>
              <a:rPr lang="en-CA" dirty="0"/>
              <a:t>Bootstrap Aggregating: Testing</a:t>
            </a:r>
          </a:p>
        </p:txBody>
      </p:sp>
      <p:sp>
        <p:nvSpPr>
          <p:cNvPr id="3" name="Content Placeholder 2">
            <a:extLst>
              <a:ext uri="{FF2B5EF4-FFF2-40B4-BE49-F238E27FC236}">
                <a16:creationId xmlns:a16="http://schemas.microsoft.com/office/drawing/2014/main" id="{9835E184-8702-490E-8581-452DD829AF52}"/>
              </a:ext>
            </a:extLst>
          </p:cNvPr>
          <p:cNvSpPr>
            <a:spLocks noGrp="1"/>
          </p:cNvSpPr>
          <p:nvPr>
            <p:ph idx="1"/>
          </p:nvPr>
        </p:nvSpPr>
        <p:spPr>
          <a:xfrm>
            <a:off x="7147559" y="1611949"/>
            <a:ext cx="2927185" cy="4966040"/>
          </a:xfrm>
        </p:spPr>
        <p:txBody>
          <a:bodyPr>
            <a:normAutofit/>
          </a:bodyPr>
          <a:lstStyle/>
          <a:p>
            <a:r>
              <a:rPr lang="en-CA" sz="1500" dirty="0"/>
              <a:t>Each model is trained and tested on it’s training year.</a:t>
            </a:r>
          </a:p>
          <a:p>
            <a:r>
              <a:rPr lang="en-CA" sz="1500" dirty="0"/>
              <a:t>Each model is then trained and tested on one year ahead.</a:t>
            </a:r>
          </a:p>
          <a:p>
            <a:r>
              <a:rPr lang="en-CA" sz="1500" dirty="0"/>
              <a:t>This created 17 individual linear regression models each with different coefficients.</a:t>
            </a:r>
          </a:p>
          <a:p>
            <a:r>
              <a:rPr lang="en-CA" sz="1500" dirty="0"/>
              <a:t>Unlike some implementations of bagging, each model used the same selected features.</a:t>
            </a:r>
          </a:p>
          <a:p>
            <a:r>
              <a:rPr lang="en-CA" sz="1500" dirty="0"/>
              <a:t>Results for each model’s testing varied in mean absolute error</a:t>
            </a:r>
          </a:p>
          <a:p>
            <a:endParaRPr lang="en-CA" sz="1500" dirty="0"/>
          </a:p>
          <a:p>
            <a:pPr marL="0" indent="0">
              <a:buNone/>
            </a:pPr>
            <a:endParaRPr lang="en-CA" sz="1500" dirty="0"/>
          </a:p>
          <a:p>
            <a:endParaRPr lang="en-CA" sz="1500" dirty="0"/>
          </a:p>
        </p:txBody>
      </p:sp>
      <p:pic>
        <p:nvPicPr>
          <p:cNvPr id="5" name="Picture 4" descr="A screenshot of a cell phone&#10;&#10;Description generated with high confidence">
            <a:extLst>
              <a:ext uri="{FF2B5EF4-FFF2-40B4-BE49-F238E27FC236}">
                <a16:creationId xmlns:a16="http://schemas.microsoft.com/office/drawing/2014/main" id="{8B362DC1-F4CA-45DD-A675-D8334940B3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912" y="1376068"/>
            <a:ext cx="6192769" cy="4966040"/>
          </a:xfrm>
          <a:prstGeom prst="rect">
            <a:avLst/>
          </a:prstGeom>
        </p:spPr>
      </p:pic>
    </p:spTree>
    <p:extLst>
      <p:ext uri="{BB962C8B-B14F-4D97-AF65-F5344CB8AC3E}">
        <p14:creationId xmlns:p14="http://schemas.microsoft.com/office/powerpoint/2010/main" val="3360362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7ED82-AB73-478F-B540-174CA7806BCF}"/>
              </a:ext>
            </a:extLst>
          </p:cNvPr>
          <p:cNvSpPr>
            <a:spLocks noGrp="1"/>
          </p:cNvSpPr>
          <p:nvPr>
            <p:ph type="title"/>
          </p:nvPr>
        </p:nvSpPr>
        <p:spPr>
          <a:xfrm>
            <a:off x="677334" y="609600"/>
            <a:ext cx="9397410" cy="1320800"/>
          </a:xfrm>
        </p:spPr>
        <p:txBody>
          <a:bodyPr anchor="t">
            <a:normAutofit/>
          </a:bodyPr>
          <a:lstStyle/>
          <a:p>
            <a:r>
              <a:rPr lang="en-CA" dirty="0"/>
              <a:t>Bootstrap Aggregating: Training and Testing</a:t>
            </a:r>
          </a:p>
        </p:txBody>
      </p:sp>
      <p:sp>
        <p:nvSpPr>
          <p:cNvPr id="3" name="Content Placeholder 2">
            <a:extLst>
              <a:ext uri="{FF2B5EF4-FFF2-40B4-BE49-F238E27FC236}">
                <a16:creationId xmlns:a16="http://schemas.microsoft.com/office/drawing/2014/main" id="{9835E184-8702-490E-8581-452DD829AF52}"/>
              </a:ext>
            </a:extLst>
          </p:cNvPr>
          <p:cNvSpPr>
            <a:spLocks noGrp="1"/>
          </p:cNvSpPr>
          <p:nvPr>
            <p:ph idx="1"/>
          </p:nvPr>
        </p:nvSpPr>
        <p:spPr>
          <a:xfrm>
            <a:off x="7147559" y="1611949"/>
            <a:ext cx="2927185" cy="3880773"/>
          </a:xfrm>
        </p:spPr>
        <p:txBody>
          <a:bodyPr>
            <a:normAutofit/>
          </a:bodyPr>
          <a:lstStyle/>
          <a:p>
            <a:r>
              <a:rPr lang="en-CA" sz="1500" dirty="0"/>
              <a:t>Each model is trained and tested on it’s training year.</a:t>
            </a:r>
          </a:p>
          <a:p>
            <a:r>
              <a:rPr lang="en-CA" sz="1500" dirty="0"/>
              <a:t>Each model is then trained and tested on one year ahead.</a:t>
            </a:r>
          </a:p>
          <a:p>
            <a:r>
              <a:rPr lang="en-CA" sz="1500" dirty="0"/>
              <a:t>Results for predicting one year ahead were somewhat better.</a:t>
            </a:r>
          </a:p>
          <a:p>
            <a:endParaRPr lang="en-CA" sz="1500" dirty="0"/>
          </a:p>
        </p:txBody>
      </p:sp>
      <p:pic>
        <p:nvPicPr>
          <p:cNvPr id="6" name="Picture 5" descr="A screenshot of a cell phone&#10;&#10;Description generated with very high confidence">
            <a:extLst>
              <a:ext uri="{FF2B5EF4-FFF2-40B4-BE49-F238E27FC236}">
                <a16:creationId xmlns:a16="http://schemas.microsoft.com/office/drawing/2014/main" id="{17A7210B-197A-4919-85BA-917C3319ED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494" y="1383349"/>
            <a:ext cx="6180666" cy="4997763"/>
          </a:xfrm>
          <a:prstGeom prst="rect">
            <a:avLst/>
          </a:prstGeom>
        </p:spPr>
      </p:pic>
    </p:spTree>
    <p:extLst>
      <p:ext uri="{BB962C8B-B14F-4D97-AF65-F5344CB8AC3E}">
        <p14:creationId xmlns:p14="http://schemas.microsoft.com/office/powerpoint/2010/main" val="1891509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7ED82-AB73-478F-B540-174CA7806BCF}"/>
              </a:ext>
            </a:extLst>
          </p:cNvPr>
          <p:cNvSpPr>
            <a:spLocks noGrp="1"/>
          </p:cNvSpPr>
          <p:nvPr>
            <p:ph type="title"/>
          </p:nvPr>
        </p:nvSpPr>
        <p:spPr>
          <a:xfrm>
            <a:off x="677334" y="609600"/>
            <a:ext cx="9397410" cy="1320800"/>
          </a:xfrm>
        </p:spPr>
        <p:txBody>
          <a:bodyPr anchor="t">
            <a:normAutofit/>
          </a:bodyPr>
          <a:lstStyle/>
          <a:p>
            <a:r>
              <a:rPr lang="en-CA" dirty="0"/>
              <a:t>Bootstrap Aggregating: Aggregating</a:t>
            </a:r>
          </a:p>
        </p:txBody>
      </p:sp>
      <p:sp>
        <p:nvSpPr>
          <p:cNvPr id="3" name="Content Placeholder 2">
            <a:extLst>
              <a:ext uri="{FF2B5EF4-FFF2-40B4-BE49-F238E27FC236}">
                <a16:creationId xmlns:a16="http://schemas.microsoft.com/office/drawing/2014/main" id="{9835E184-8702-490E-8581-452DD829AF52}"/>
              </a:ext>
            </a:extLst>
          </p:cNvPr>
          <p:cNvSpPr>
            <a:spLocks noGrp="1"/>
          </p:cNvSpPr>
          <p:nvPr>
            <p:ph idx="1"/>
          </p:nvPr>
        </p:nvSpPr>
        <p:spPr>
          <a:xfrm>
            <a:off x="7147559" y="1611949"/>
            <a:ext cx="3306743" cy="4674472"/>
          </a:xfrm>
        </p:spPr>
        <p:txBody>
          <a:bodyPr>
            <a:normAutofit/>
          </a:bodyPr>
          <a:lstStyle/>
          <a:p>
            <a:r>
              <a:rPr lang="en-CA" sz="1500" dirty="0"/>
              <a:t>Use the target year’s features in each of the models to produce predictions as output.</a:t>
            </a:r>
          </a:p>
          <a:p>
            <a:r>
              <a:rPr lang="en-CA" sz="1500" dirty="0"/>
              <a:t>For regression models we take the mean of the individual models as the aggregate output.</a:t>
            </a:r>
          </a:p>
          <a:p>
            <a:r>
              <a:rPr lang="en-CA" sz="1500" dirty="0"/>
              <a:t>Results for this were poor.</a:t>
            </a:r>
          </a:p>
          <a:p>
            <a:r>
              <a:rPr lang="en-CA" sz="1500" dirty="0"/>
              <a:t>Reduced to last 10 models</a:t>
            </a:r>
          </a:p>
          <a:p>
            <a:r>
              <a:rPr lang="en-CA" sz="1500" dirty="0"/>
              <a:t>Came up with a weighted average that gives decreasing weights to years further back.</a:t>
            </a:r>
          </a:p>
          <a:p>
            <a:r>
              <a:rPr lang="en-CA" sz="1500" dirty="0"/>
              <a:t>Next used a 1% inflation before taking the mean of the models.</a:t>
            </a:r>
          </a:p>
          <a:p>
            <a:pPr marL="0" indent="0">
              <a:buNone/>
            </a:pPr>
            <a:endParaRPr lang="en-CA" sz="1500" dirty="0"/>
          </a:p>
          <a:p>
            <a:endParaRPr lang="en-CA" sz="1500" dirty="0"/>
          </a:p>
        </p:txBody>
      </p:sp>
      <p:graphicFrame>
        <p:nvGraphicFramePr>
          <p:cNvPr id="6" name="Diagram 5">
            <a:extLst>
              <a:ext uri="{FF2B5EF4-FFF2-40B4-BE49-F238E27FC236}">
                <a16:creationId xmlns:a16="http://schemas.microsoft.com/office/drawing/2014/main" id="{FD11602E-45BD-4463-8F18-8092F543DF9C}"/>
              </a:ext>
            </a:extLst>
          </p:cNvPr>
          <p:cNvGraphicFramePr/>
          <p:nvPr>
            <p:extLst>
              <p:ext uri="{D42A27DB-BD31-4B8C-83A1-F6EECF244321}">
                <p14:modId xmlns:p14="http://schemas.microsoft.com/office/powerpoint/2010/main" val="3937730088"/>
              </p:ext>
            </p:extLst>
          </p:nvPr>
        </p:nvGraphicFramePr>
        <p:xfrm>
          <a:off x="1056892" y="1500098"/>
          <a:ext cx="5451484" cy="25878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Arrow: Down 8">
            <a:extLst>
              <a:ext uri="{FF2B5EF4-FFF2-40B4-BE49-F238E27FC236}">
                <a16:creationId xmlns:a16="http://schemas.microsoft.com/office/drawing/2014/main" id="{5E851D5C-0F45-4082-B4BE-68D800007B29}"/>
              </a:ext>
            </a:extLst>
          </p:cNvPr>
          <p:cNvSpPr/>
          <p:nvPr/>
        </p:nvSpPr>
        <p:spPr>
          <a:xfrm>
            <a:off x="1572310" y="4312031"/>
            <a:ext cx="717177" cy="7593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Arrow: Down 9">
            <a:extLst>
              <a:ext uri="{FF2B5EF4-FFF2-40B4-BE49-F238E27FC236}">
                <a16:creationId xmlns:a16="http://schemas.microsoft.com/office/drawing/2014/main" id="{AB6ED334-AC4F-445F-93E2-E401140CA2F8}"/>
              </a:ext>
            </a:extLst>
          </p:cNvPr>
          <p:cNvSpPr/>
          <p:nvPr/>
        </p:nvSpPr>
        <p:spPr>
          <a:xfrm>
            <a:off x="3397619" y="4312031"/>
            <a:ext cx="717177" cy="7593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Arrow: Down 10">
            <a:extLst>
              <a:ext uri="{FF2B5EF4-FFF2-40B4-BE49-F238E27FC236}">
                <a16:creationId xmlns:a16="http://schemas.microsoft.com/office/drawing/2014/main" id="{0C63F3D6-997D-4316-8DD7-CABAA81788A4}"/>
              </a:ext>
            </a:extLst>
          </p:cNvPr>
          <p:cNvSpPr/>
          <p:nvPr/>
        </p:nvSpPr>
        <p:spPr>
          <a:xfrm>
            <a:off x="5222928" y="4312031"/>
            <a:ext cx="717177" cy="7593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12" name="Group 11">
            <a:extLst>
              <a:ext uri="{FF2B5EF4-FFF2-40B4-BE49-F238E27FC236}">
                <a16:creationId xmlns:a16="http://schemas.microsoft.com/office/drawing/2014/main" id="{5AEC3251-49F2-48DE-9A43-8697DDFB6497}"/>
              </a:ext>
            </a:extLst>
          </p:cNvPr>
          <p:cNvGrpSpPr/>
          <p:nvPr/>
        </p:nvGrpSpPr>
        <p:grpSpPr>
          <a:xfrm>
            <a:off x="1352674" y="5295509"/>
            <a:ext cx="1156447" cy="1160929"/>
            <a:chOff x="3928533" y="342730"/>
            <a:chExt cx="1524000" cy="1524000"/>
          </a:xfrm>
        </p:grpSpPr>
        <p:sp>
          <p:nvSpPr>
            <p:cNvPr id="13" name="Oval 12">
              <a:extLst>
                <a:ext uri="{FF2B5EF4-FFF2-40B4-BE49-F238E27FC236}">
                  <a16:creationId xmlns:a16="http://schemas.microsoft.com/office/drawing/2014/main" id="{2F440B9A-0FBA-49C5-B5C3-E0BC00A3A485}"/>
                </a:ext>
              </a:extLst>
            </p:cNvPr>
            <p:cNvSpPr/>
            <p:nvPr/>
          </p:nvSpPr>
          <p:spPr>
            <a:xfrm>
              <a:off x="3928533" y="342730"/>
              <a:ext cx="1524000" cy="152400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Oval 4">
              <a:extLst>
                <a:ext uri="{FF2B5EF4-FFF2-40B4-BE49-F238E27FC236}">
                  <a16:creationId xmlns:a16="http://schemas.microsoft.com/office/drawing/2014/main" id="{93527A85-60BF-407B-8CBC-2FE27B65B570}"/>
                </a:ext>
              </a:extLst>
            </p:cNvPr>
            <p:cNvSpPr txBox="1"/>
            <p:nvPr/>
          </p:nvSpPr>
          <p:spPr>
            <a:xfrm>
              <a:off x="4151718" y="565915"/>
              <a:ext cx="1077630" cy="10776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marL="0" lvl="0" indent="0" algn="ctr" defTabSz="2533650">
                <a:lnSpc>
                  <a:spcPct val="90000"/>
                </a:lnSpc>
                <a:spcBef>
                  <a:spcPct val="0"/>
                </a:spcBef>
                <a:spcAft>
                  <a:spcPct val="35000"/>
                </a:spcAft>
                <a:buNone/>
              </a:pPr>
              <a:r>
                <a:rPr lang="en-CA" sz="5700" kern="1200" dirty="0"/>
                <a:t>Y</a:t>
              </a:r>
              <a:r>
                <a:rPr lang="en-CA" sz="5700" baseline="-25000" dirty="0"/>
                <a:t>1</a:t>
              </a:r>
              <a:endParaRPr lang="en-CA" sz="5700" kern="1200" baseline="-25000" dirty="0"/>
            </a:p>
          </p:txBody>
        </p:sp>
      </p:grpSp>
      <p:grpSp>
        <p:nvGrpSpPr>
          <p:cNvPr id="18" name="Group 17">
            <a:extLst>
              <a:ext uri="{FF2B5EF4-FFF2-40B4-BE49-F238E27FC236}">
                <a16:creationId xmlns:a16="http://schemas.microsoft.com/office/drawing/2014/main" id="{40FB199F-8E26-423A-B467-62AB5E5800AD}"/>
              </a:ext>
            </a:extLst>
          </p:cNvPr>
          <p:cNvGrpSpPr/>
          <p:nvPr/>
        </p:nvGrpSpPr>
        <p:grpSpPr>
          <a:xfrm>
            <a:off x="3177983" y="5295508"/>
            <a:ext cx="1156447" cy="1160929"/>
            <a:chOff x="3928533" y="342730"/>
            <a:chExt cx="1524000" cy="1524000"/>
          </a:xfrm>
        </p:grpSpPr>
        <p:sp>
          <p:nvSpPr>
            <p:cNvPr id="19" name="Oval 18">
              <a:extLst>
                <a:ext uri="{FF2B5EF4-FFF2-40B4-BE49-F238E27FC236}">
                  <a16:creationId xmlns:a16="http://schemas.microsoft.com/office/drawing/2014/main" id="{0A362295-7D6D-49CB-A186-5B098FD3CBA5}"/>
                </a:ext>
              </a:extLst>
            </p:cNvPr>
            <p:cNvSpPr/>
            <p:nvPr/>
          </p:nvSpPr>
          <p:spPr>
            <a:xfrm>
              <a:off x="3928533" y="342730"/>
              <a:ext cx="1524000" cy="152400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Oval 4">
              <a:extLst>
                <a:ext uri="{FF2B5EF4-FFF2-40B4-BE49-F238E27FC236}">
                  <a16:creationId xmlns:a16="http://schemas.microsoft.com/office/drawing/2014/main" id="{127B8555-41A3-4932-838E-24BF25E6F8F6}"/>
                </a:ext>
              </a:extLst>
            </p:cNvPr>
            <p:cNvSpPr txBox="1"/>
            <p:nvPr/>
          </p:nvSpPr>
          <p:spPr>
            <a:xfrm>
              <a:off x="4151718" y="565915"/>
              <a:ext cx="1077630" cy="10776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marL="0" lvl="0" indent="0" algn="ctr" defTabSz="2533650">
                <a:lnSpc>
                  <a:spcPct val="90000"/>
                </a:lnSpc>
                <a:spcBef>
                  <a:spcPct val="0"/>
                </a:spcBef>
                <a:spcAft>
                  <a:spcPct val="35000"/>
                </a:spcAft>
                <a:buNone/>
              </a:pPr>
              <a:r>
                <a:rPr lang="en-CA" sz="5700" kern="1200" dirty="0"/>
                <a:t>Y</a:t>
              </a:r>
              <a:r>
                <a:rPr lang="en-CA" sz="5700" baseline="-25000" dirty="0"/>
                <a:t>2</a:t>
              </a:r>
              <a:endParaRPr lang="en-CA" sz="5700" kern="1200" baseline="-25000" dirty="0"/>
            </a:p>
          </p:txBody>
        </p:sp>
      </p:grpSp>
      <p:grpSp>
        <p:nvGrpSpPr>
          <p:cNvPr id="21" name="Group 20">
            <a:extLst>
              <a:ext uri="{FF2B5EF4-FFF2-40B4-BE49-F238E27FC236}">
                <a16:creationId xmlns:a16="http://schemas.microsoft.com/office/drawing/2014/main" id="{03B26242-E247-4ED7-8F8B-CF41617E7E51}"/>
              </a:ext>
            </a:extLst>
          </p:cNvPr>
          <p:cNvGrpSpPr/>
          <p:nvPr/>
        </p:nvGrpSpPr>
        <p:grpSpPr>
          <a:xfrm>
            <a:off x="5002308" y="5295508"/>
            <a:ext cx="1344705" cy="1160929"/>
            <a:chOff x="3927239" y="342730"/>
            <a:chExt cx="1772092" cy="1524000"/>
          </a:xfrm>
        </p:grpSpPr>
        <p:sp>
          <p:nvSpPr>
            <p:cNvPr id="22" name="Oval 21">
              <a:extLst>
                <a:ext uri="{FF2B5EF4-FFF2-40B4-BE49-F238E27FC236}">
                  <a16:creationId xmlns:a16="http://schemas.microsoft.com/office/drawing/2014/main" id="{7E975CD7-EFB9-46C2-A97A-BD04DF73F6FA}"/>
                </a:ext>
              </a:extLst>
            </p:cNvPr>
            <p:cNvSpPr/>
            <p:nvPr/>
          </p:nvSpPr>
          <p:spPr>
            <a:xfrm>
              <a:off x="3928533" y="342730"/>
              <a:ext cx="1524000" cy="152400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Oval 4">
              <a:extLst>
                <a:ext uri="{FF2B5EF4-FFF2-40B4-BE49-F238E27FC236}">
                  <a16:creationId xmlns:a16="http://schemas.microsoft.com/office/drawing/2014/main" id="{B67A6967-F9C0-437A-9A0A-156468F145B5}"/>
                </a:ext>
              </a:extLst>
            </p:cNvPr>
            <p:cNvSpPr txBox="1"/>
            <p:nvPr/>
          </p:nvSpPr>
          <p:spPr>
            <a:xfrm>
              <a:off x="3927239" y="569784"/>
              <a:ext cx="1772092" cy="1073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marL="0" lvl="0" indent="0" algn="ctr" defTabSz="2533650">
                <a:lnSpc>
                  <a:spcPct val="90000"/>
                </a:lnSpc>
                <a:spcBef>
                  <a:spcPct val="0"/>
                </a:spcBef>
                <a:spcAft>
                  <a:spcPct val="35000"/>
                </a:spcAft>
                <a:buNone/>
              </a:pPr>
              <a:r>
                <a:rPr lang="en-CA" sz="5700" kern="1200" dirty="0"/>
                <a:t>Y</a:t>
              </a:r>
              <a:r>
                <a:rPr lang="en-CA" sz="5700" baseline="-25000" dirty="0"/>
                <a:t>17</a:t>
              </a:r>
              <a:endParaRPr lang="en-CA" sz="5700" kern="1200" baseline="-25000" dirty="0"/>
            </a:p>
          </p:txBody>
        </p:sp>
      </p:grpSp>
    </p:spTree>
    <p:extLst>
      <p:ext uri="{BB962C8B-B14F-4D97-AF65-F5344CB8AC3E}">
        <p14:creationId xmlns:p14="http://schemas.microsoft.com/office/powerpoint/2010/main" val="2601580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7ED82-AB73-478F-B540-174CA7806BCF}"/>
              </a:ext>
            </a:extLst>
          </p:cNvPr>
          <p:cNvSpPr>
            <a:spLocks noGrp="1"/>
          </p:cNvSpPr>
          <p:nvPr>
            <p:ph type="title"/>
          </p:nvPr>
        </p:nvSpPr>
        <p:spPr>
          <a:xfrm>
            <a:off x="677334" y="609600"/>
            <a:ext cx="9397410" cy="1320800"/>
          </a:xfrm>
        </p:spPr>
        <p:txBody>
          <a:bodyPr anchor="t">
            <a:normAutofit/>
          </a:bodyPr>
          <a:lstStyle/>
          <a:p>
            <a:r>
              <a:rPr lang="en-CA" dirty="0"/>
              <a:t>Bootstrap Aggregating: Aggregating</a:t>
            </a:r>
          </a:p>
        </p:txBody>
      </p:sp>
      <p:graphicFrame>
        <p:nvGraphicFramePr>
          <p:cNvPr id="7" name="Diagram 6">
            <a:extLst>
              <a:ext uri="{FF2B5EF4-FFF2-40B4-BE49-F238E27FC236}">
                <a16:creationId xmlns:a16="http://schemas.microsoft.com/office/drawing/2014/main" id="{6F655EC8-B2BC-4A2B-9225-5D68C730EB0F}"/>
              </a:ext>
            </a:extLst>
          </p:cNvPr>
          <p:cNvGraphicFramePr/>
          <p:nvPr>
            <p:extLst>
              <p:ext uri="{D42A27DB-BD31-4B8C-83A1-F6EECF244321}">
                <p14:modId xmlns:p14="http://schemas.microsoft.com/office/powerpoint/2010/main" val="334755788"/>
              </p:ext>
            </p:extLst>
          </p:nvPr>
        </p:nvGraphicFramePr>
        <p:xfrm>
          <a:off x="-151553" y="1522302"/>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Content Placeholder 2">
            <a:extLst>
              <a:ext uri="{FF2B5EF4-FFF2-40B4-BE49-F238E27FC236}">
                <a16:creationId xmlns:a16="http://schemas.microsoft.com/office/drawing/2014/main" id="{7AD7223C-C7F1-4B6E-A8F0-2279433BE33C}"/>
              </a:ext>
            </a:extLst>
          </p:cNvPr>
          <p:cNvSpPr txBox="1">
            <a:spLocks/>
          </p:cNvSpPr>
          <p:nvPr/>
        </p:nvSpPr>
        <p:spPr>
          <a:xfrm>
            <a:off x="7147559" y="1611949"/>
            <a:ext cx="3306743" cy="46744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1500" dirty="0"/>
              <a:t>Use the target year’s features in each of the models to produce predictions as output.</a:t>
            </a:r>
          </a:p>
          <a:p>
            <a:r>
              <a:rPr lang="en-CA" sz="1500" dirty="0"/>
              <a:t>For regression models we take the mean of the individual models as the aggregate output.</a:t>
            </a:r>
          </a:p>
          <a:p>
            <a:r>
              <a:rPr lang="en-CA" sz="1500" dirty="0"/>
              <a:t>Results for this were poor.</a:t>
            </a:r>
          </a:p>
          <a:p>
            <a:r>
              <a:rPr lang="en-CA" sz="1500" dirty="0"/>
              <a:t>Reduced to last 10 models</a:t>
            </a:r>
          </a:p>
          <a:p>
            <a:r>
              <a:rPr lang="en-CA" sz="1500" dirty="0"/>
              <a:t>Came up with a weighted average that gives decreasing weights to years further back.</a:t>
            </a:r>
          </a:p>
          <a:p>
            <a:r>
              <a:rPr lang="en-CA" sz="1500" dirty="0"/>
              <a:t>Next used a 1% inflation before taking the mean of the models.</a:t>
            </a:r>
          </a:p>
          <a:p>
            <a:pPr marL="0" indent="0">
              <a:buFont typeface="Wingdings 3" charset="2"/>
              <a:buNone/>
            </a:pPr>
            <a:endParaRPr lang="en-CA" sz="1500" dirty="0"/>
          </a:p>
          <a:p>
            <a:endParaRPr lang="en-CA" sz="1500" dirty="0"/>
          </a:p>
        </p:txBody>
      </p:sp>
    </p:spTree>
    <p:extLst>
      <p:ext uri="{BB962C8B-B14F-4D97-AF65-F5344CB8AC3E}">
        <p14:creationId xmlns:p14="http://schemas.microsoft.com/office/powerpoint/2010/main" val="1318648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7ED82-AB73-478F-B540-174CA7806BCF}"/>
              </a:ext>
            </a:extLst>
          </p:cNvPr>
          <p:cNvSpPr>
            <a:spLocks noGrp="1"/>
          </p:cNvSpPr>
          <p:nvPr>
            <p:ph type="title"/>
          </p:nvPr>
        </p:nvSpPr>
        <p:spPr>
          <a:xfrm>
            <a:off x="677334" y="555812"/>
            <a:ext cx="9397410" cy="1320800"/>
          </a:xfrm>
        </p:spPr>
        <p:txBody>
          <a:bodyPr anchor="t">
            <a:normAutofit/>
          </a:bodyPr>
          <a:lstStyle/>
          <a:p>
            <a:r>
              <a:rPr lang="en-CA" dirty="0"/>
              <a:t>Bootstrap Aggregating: Aggregating</a:t>
            </a:r>
          </a:p>
        </p:txBody>
      </p:sp>
      <p:pic>
        <p:nvPicPr>
          <p:cNvPr id="7" name="Picture 6">
            <a:extLst>
              <a:ext uri="{FF2B5EF4-FFF2-40B4-BE49-F238E27FC236}">
                <a16:creationId xmlns:a16="http://schemas.microsoft.com/office/drawing/2014/main" id="{C7465224-3CAB-42C8-85FE-A7334C46D70E}"/>
              </a:ext>
            </a:extLst>
          </p:cNvPr>
          <p:cNvPicPr>
            <a:picLocks noChangeAspect="1"/>
          </p:cNvPicPr>
          <p:nvPr/>
        </p:nvPicPr>
        <p:blipFill>
          <a:blip r:embed="rId3"/>
          <a:stretch>
            <a:fillRect/>
          </a:stretch>
        </p:blipFill>
        <p:spPr>
          <a:xfrm>
            <a:off x="1737698" y="1876612"/>
            <a:ext cx="3461665" cy="1628589"/>
          </a:xfrm>
          <a:prstGeom prst="rect">
            <a:avLst/>
          </a:prstGeom>
        </p:spPr>
      </p:pic>
      <p:pic>
        <p:nvPicPr>
          <p:cNvPr id="10" name="Picture 9">
            <a:extLst>
              <a:ext uri="{FF2B5EF4-FFF2-40B4-BE49-F238E27FC236}">
                <a16:creationId xmlns:a16="http://schemas.microsoft.com/office/drawing/2014/main" id="{1C61BF60-A036-4641-B78C-8699E9AEAB58}"/>
              </a:ext>
            </a:extLst>
          </p:cNvPr>
          <p:cNvPicPr>
            <a:picLocks noChangeAspect="1"/>
          </p:cNvPicPr>
          <p:nvPr/>
        </p:nvPicPr>
        <p:blipFill>
          <a:blip r:embed="rId4"/>
          <a:stretch>
            <a:fillRect/>
          </a:stretch>
        </p:blipFill>
        <p:spPr>
          <a:xfrm>
            <a:off x="782467" y="5539036"/>
            <a:ext cx="9187143" cy="1354823"/>
          </a:xfrm>
          <a:prstGeom prst="rect">
            <a:avLst/>
          </a:prstGeom>
        </p:spPr>
      </p:pic>
      <p:sp>
        <p:nvSpPr>
          <p:cNvPr id="11" name="Content Placeholder 2">
            <a:extLst>
              <a:ext uri="{FF2B5EF4-FFF2-40B4-BE49-F238E27FC236}">
                <a16:creationId xmlns:a16="http://schemas.microsoft.com/office/drawing/2014/main" id="{63BFCDA8-B923-47D3-9357-946D8BE05084}"/>
              </a:ext>
            </a:extLst>
          </p:cNvPr>
          <p:cNvSpPr txBox="1">
            <a:spLocks/>
          </p:cNvSpPr>
          <p:nvPr/>
        </p:nvSpPr>
        <p:spPr>
          <a:xfrm>
            <a:off x="7147559" y="1611949"/>
            <a:ext cx="3306743" cy="46744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1500" dirty="0"/>
              <a:t>Use the target year’s features in each of the models to produce predictions as output.</a:t>
            </a:r>
          </a:p>
          <a:p>
            <a:r>
              <a:rPr lang="en-CA" sz="1500" dirty="0"/>
              <a:t>For regression models we take the mean of the individual models as the aggregate output.</a:t>
            </a:r>
          </a:p>
          <a:p>
            <a:r>
              <a:rPr lang="en-CA" sz="1500" dirty="0"/>
              <a:t>Results for this were poor.</a:t>
            </a:r>
          </a:p>
          <a:p>
            <a:r>
              <a:rPr lang="en-CA" sz="1500" dirty="0"/>
              <a:t>Reduced to last 10 models</a:t>
            </a:r>
          </a:p>
          <a:p>
            <a:r>
              <a:rPr lang="en-CA" sz="1500" dirty="0"/>
              <a:t>Came up with a weighted average that gives decreasing weights to years further back.</a:t>
            </a:r>
          </a:p>
          <a:p>
            <a:r>
              <a:rPr lang="en-CA" sz="1500" dirty="0"/>
              <a:t>Next used a 1% inflation before taking the mean of the models.</a:t>
            </a:r>
          </a:p>
          <a:p>
            <a:pPr marL="0" indent="0">
              <a:buFont typeface="Wingdings 3" charset="2"/>
              <a:buNone/>
            </a:pPr>
            <a:endParaRPr lang="en-CA" sz="1500" dirty="0"/>
          </a:p>
          <a:p>
            <a:endParaRPr lang="en-CA" sz="1500" dirty="0"/>
          </a:p>
        </p:txBody>
      </p:sp>
    </p:spTree>
    <p:extLst>
      <p:ext uri="{BB962C8B-B14F-4D97-AF65-F5344CB8AC3E}">
        <p14:creationId xmlns:p14="http://schemas.microsoft.com/office/powerpoint/2010/main" val="4479112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E607ED82-AB73-478F-B540-174CA7806BCF}"/>
              </a:ext>
            </a:extLst>
          </p:cNvPr>
          <p:cNvSpPr>
            <a:spLocks noGrp="1"/>
          </p:cNvSpPr>
          <p:nvPr>
            <p:ph type="title"/>
          </p:nvPr>
        </p:nvSpPr>
        <p:spPr>
          <a:xfrm>
            <a:off x="673754" y="643467"/>
            <a:ext cx="4203045" cy="1375608"/>
          </a:xfrm>
        </p:spPr>
        <p:txBody>
          <a:bodyPr anchor="ctr">
            <a:normAutofit/>
          </a:bodyPr>
          <a:lstStyle/>
          <a:p>
            <a:r>
              <a:rPr lang="en-CA" sz="3300">
                <a:solidFill>
                  <a:schemeClr val="bg1"/>
                </a:solidFill>
              </a:rPr>
              <a:t>Bootstrap Aggregating: Results</a:t>
            </a:r>
          </a:p>
        </p:txBody>
      </p:sp>
      <p:sp>
        <p:nvSpPr>
          <p:cNvPr id="3" name="Content Placeholder 2">
            <a:extLst>
              <a:ext uri="{FF2B5EF4-FFF2-40B4-BE49-F238E27FC236}">
                <a16:creationId xmlns:a16="http://schemas.microsoft.com/office/drawing/2014/main" id="{9835E184-8702-490E-8581-452DD829AF52}"/>
              </a:ext>
            </a:extLst>
          </p:cNvPr>
          <p:cNvSpPr>
            <a:spLocks noGrp="1"/>
          </p:cNvSpPr>
          <p:nvPr>
            <p:ph idx="1"/>
          </p:nvPr>
        </p:nvSpPr>
        <p:spPr>
          <a:xfrm>
            <a:off x="673754" y="2160590"/>
            <a:ext cx="3973943" cy="3440110"/>
          </a:xfrm>
        </p:spPr>
        <p:txBody>
          <a:bodyPr>
            <a:normAutofit/>
          </a:bodyPr>
          <a:lstStyle/>
          <a:p>
            <a:pPr>
              <a:lnSpc>
                <a:spcPct val="90000"/>
              </a:lnSpc>
            </a:pPr>
            <a:r>
              <a:rPr lang="en-CA" sz="1500">
                <a:solidFill>
                  <a:schemeClr val="bg1"/>
                </a:solidFill>
              </a:rPr>
              <a:t>Each of the different bootstrap aggregating methods were trained and tested. </a:t>
            </a:r>
          </a:p>
          <a:p>
            <a:pPr>
              <a:lnSpc>
                <a:spcPct val="90000"/>
              </a:lnSpc>
            </a:pPr>
            <a:r>
              <a:rPr lang="en-CA" sz="1500">
                <a:solidFill>
                  <a:schemeClr val="bg1"/>
                </a:solidFill>
              </a:rPr>
              <a:t>The results were varied.</a:t>
            </a:r>
          </a:p>
          <a:p>
            <a:pPr>
              <a:lnSpc>
                <a:spcPct val="90000"/>
              </a:lnSpc>
            </a:pPr>
            <a:r>
              <a:rPr lang="en-CA" sz="1500">
                <a:solidFill>
                  <a:schemeClr val="bg1"/>
                </a:solidFill>
              </a:rPr>
              <a:t>Best predictive power for the year 2016 was inflation adjusted average.</a:t>
            </a:r>
          </a:p>
          <a:p>
            <a:pPr>
              <a:lnSpc>
                <a:spcPct val="90000"/>
              </a:lnSpc>
            </a:pPr>
            <a:r>
              <a:rPr lang="en-CA" sz="1500">
                <a:solidFill>
                  <a:schemeClr val="bg1"/>
                </a:solidFill>
              </a:rPr>
              <a:t>Both 10 year average and 17 year weighted average were significantly better than 17 year average.</a:t>
            </a:r>
          </a:p>
          <a:p>
            <a:pPr>
              <a:lnSpc>
                <a:spcPct val="90000"/>
              </a:lnSpc>
            </a:pPr>
            <a:r>
              <a:rPr lang="en-CA" sz="1500">
                <a:solidFill>
                  <a:schemeClr val="bg1"/>
                </a:solidFill>
              </a:rPr>
              <a:t>The normal single model for 2016 has MAE of 2.11</a:t>
            </a:r>
          </a:p>
          <a:p>
            <a:pPr marL="0" indent="0">
              <a:lnSpc>
                <a:spcPct val="90000"/>
              </a:lnSpc>
              <a:buNone/>
            </a:pPr>
            <a:endParaRPr lang="en-CA" sz="1500">
              <a:solidFill>
                <a:schemeClr val="bg1"/>
              </a:solidFill>
            </a:endParaRPr>
          </a:p>
          <a:p>
            <a:pPr>
              <a:lnSpc>
                <a:spcPct val="90000"/>
              </a:lnSpc>
            </a:pPr>
            <a:endParaRPr lang="en-CA" sz="1500">
              <a:solidFill>
                <a:schemeClr val="bg1"/>
              </a:solidFill>
            </a:endParaRPr>
          </a:p>
        </p:txBody>
      </p:sp>
      <p:pic>
        <p:nvPicPr>
          <p:cNvPr id="5" name="Picture 4" descr="A screenshot of a cell phone&#10;&#10;Description generated with very high confidence">
            <a:extLst>
              <a:ext uri="{FF2B5EF4-FFF2-40B4-BE49-F238E27FC236}">
                <a16:creationId xmlns:a16="http://schemas.microsoft.com/office/drawing/2014/main" id="{1114C145-6C7E-4CE0-A1AD-837E07D93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9301" y="1624013"/>
            <a:ext cx="6026395" cy="3510375"/>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4284324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325CF-5CA3-40CF-AB38-D69AB8B88ECC}"/>
              </a:ext>
            </a:extLst>
          </p:cNvPr>
          <p:cNvSpPr>
            <a:spLocks noGrp="1"/>
          </p:cNvSpPr>
          <p:nvPr>
            <p:ph type="title"/>
          </p:nvPr>
        </p:nvSpPr>
        <p:spPr/>
        <p:txBody>
          <a:bodyPr/>
          <a:lstStyle/>
          <a:p>
            <a:r>
              <a:rPr lang="en-CA" dirty="0"/>
              <a:t>References</a:t>
            </a:r>
          </a:p>
        </p:txBody>
      </p:sp>
      <p:sp>
        <p:nvSpPr>
          <p:cNvPr id="3" name="Content Placeholder 2">
            <a:extLst>
              <a:ext uri="{FF2B5EF4-FFF2-40B4-BE49-F238E27FC236}">
                <a16:creationId xmlns:a16="http://schemas.microsoft.com/office/drawing/2014/main" id="{67140FE9-D6B7-4956-9958-85E7632EC404}"/>
              </a:ext>
            </a:extLst>
          </p:cNvPr>
          <p:cNvSpPr>
            <a:spLocks noGrp="1"/>
          </p:cNvSpPr>
          <p:nvPr>
            <p:ph idx="1"/>
          </p:nvPr>
        </p:nvSpPr>
        <p:spPr/>
        <p:txBody>
          <a:bodyPr>
            <a:normAutofit fontScale="70000" lnSpcReduction="20000"/>
          </a:bodyPr>
          <a:lstStyle/>
          <a:p>
            <a:pPr marL="0" indent="0">
              <a:buNone/>
            </a:pPr>
            <a:r>
              <a:rPr lang="en-CA" dirty="0" err="1"/>
              <a:t>Charlebois</a:t>
            </a:r>
            <a:r>
              <a:rPr lang="en-CA" dirty="0"/>
              <a:t>, S., Jabez, H., </a:t>
            </a:r>
            <a:r>
              <a:rPr lang="en-CA" dirty="0" err="1"/>
              <a:t>Tyedmers</a:t>
            </a:r>
            <a:r>
              <a:rPr lang="en-CA" dirty="0"/>
              <a:t>, P., Bailey, M., </a:t>
            </a:r>
            <a:r>
              <a:rPr lang="en-CA" dirty="0" err="1"/>
              <a:t>Keselj</a:t>
            </a:r>
            <a:r>
              <a:rPr lang="en-CA" dirty="0"/>
              <a:t>, V., Conrad, C., . . . Chamberlain, S. (2017). Canada's Food Price Report. Halifax: Dalhousie University. </a:t>
            </a:r>
          </a:p>
          <a:p>
            <a:pPr marL="0" indent="0">
              <a:buNone/>
            </a:pPr>
            <a:r>
              <a:rPr lang="en-CA" dirty="0"/>
              <a:t>Harris, J. (2017, August). A Machine Learning Approach to Forecasting Consumer Food Prices. Halifax, Nova Scotia, Canada. </a:t>
            </a:r>
          </a:p>
          <a:p>
            <a:pPr marL="0" indent="0">
              <a:buNone/>
            </a:pPr>
            <a:r>
              <a:rPr lang="en-CA" dirty="0"/>
              <a:t>Hunter, J., Dale, D., Firing, E., &amp; </a:t>
            </a:r>
            <a:r>
              <a:rPr lang="en-CA" dirty="0" err="1"/>
              <a:t>Droettboom</a:t>
            </a:r>
            <a:r>
              <a:rPr lang="en-CA" dirty="0"/>
              <a:t>, M. (2012). Matplotlib. Retrieved from Matplotlib: https://matplotlib.org/ </a:t>
            </a:r>
          </a:p>
          <a:p>
            <a:pPr marL="0" indent="0">
              <a:buNone/>
            </a:pPr>
            <a:r>
              <a:rPr lang="en-CA" dirty="0" err="1"/>
              <a:t>Kraskov</a:t>
            </a:r>
            <a:r>
              <a:rPr lang="en-CA" dirty="0"/>
              <a:t>, A., </a:t>
            </a:r>
            <a:r>
              <a:rPr lang="en-CA" dirty="0" err="1"/>
              <a:t>Stögbauer</a:t>
            </a:r>
            <a:r>
              <a:rPr lang="en-CA" dirty="0"/>
              <a:t>, H., &amp; </a:t>
            </a:r>
            <a:r>
              <a:rPr lang="en-CA" dirty="0" err="1"/>
              <a:t>Grassberger</a:t>
            </a:r>
            <a:r>
              <a:rPr lang="en-CA" dirty="0"/>
              <a:t>, P. (2004). Estimating Mutual Information. Physical Review, E(69). </a:t>
            </a:r>
          </a:p>
          <a:p>
            <a:pPr marL="0" indent="0">
              <a:buNone/>
            </a:pPr>
            <a:r>
              <a:rPr lang="en-CA" dirty="0"/>
              <a:t>Pandas. (2017, December). Python Data Analysis Library. Retrieved from Pandas: https://pandas.pydata.org/ </a:t>
            </a:r>
          </a:p>
          <a:p>
            <a:pPr marL="0" indent="0">
              <a:buNone/>
            </a:pPr>
            <a:r>
              <a:rPr lang="en-CA" dirty="0" err="1"/>
              <a:t>Scikit</a:t>
            </a:r>
            <a:r>
              <a:rPr lang="en-CA" dirty="0"/>
              <a:t> Learn. (2017). Generalized Linear Models. Retrieved from </a:t>
            </a:r>
            <a:r>
              <a:rPr lang="en-CA" dirty="0" err="1"/>
              <a:t>Scikit</a:t>
            </a:r>
            <a:r>
              <a:rPr lang="en-CA" dirty="0"/>
              <a:t> Learn: http://scikitlearn.org/stable/modules/linear_model.html </a:t>
            </a:r>
          </a:p>
          <a:p>
            <a:pPr marL="0" indent="0">
              <a:buNone/>
            </a:pPr>
            <a:r>
              <a:rPr lang="en-CA" dirty="0" err="1"/>
              <a:t>Scikit</a:t>
            </a:r>
            <a:r>
              <a:rPr lang="en-CA" dirty="0"/>
              <a:t> Learn. (2017). </a:t>
            </a:r>
            <a:r>
              <a:rPr lang="en-CA" dirty="0" err="1"/>
              <a:t>sklearn.feature_selection.mutual_info_regression</a:t>
            </a:r>
            <a:r>
              <a:rPr lang="en-CA" dirty="0"/>
              <a:t>. Retrieved from </a:t>
            </a:r>
            <a:r>
              <a:rPr lang="en-CA" dirty="0" err="1"/>
              <a:t>Scikit</a:t>
            </a:r>
            <a:r>
              <a:rPr lang="en-CA" dirty="0"/>
              <a:t> Learn: http://scikitlearn.org/stable/modules/generated/sklearn.feature_selection.mutual_info_regression.html#sk </a:t>
            </a:r>
            <a:r>
              <a:rPr lang="en-CA" dirty="0" err="1"/>
              <a:t>learn.feature_selection.mutual_info_regression</a:t>
            </a:r>
            <a:r>
              <a:rPr lang="en-CA" dirty="0"/>
              <a:t> </a:t>
            </a:r>
          </a:p>
          <a:p>
            <a:pPr marL="0" indent="0">
              <a:buNone/>
            </a:pPr>
            <a:r>
              <a:rPr lang="en-CA" dirty="0"/>
              <a:t>Statistics Canada. (2018, March). Consumer Price Index (CPI). Retrieved from Statistics </a:t>
            </a:r>
            <a:r>
              <a:rPr lang="en-CA" dirty="0" err="1"/>
              <a:t>Cnada</a:t>
            </a:r>
            <a:r>
              <a:rPr lang="en-CA" dirty="0"/>
              <a:t>: http://www23.statcan.gc.ca/imdb/p2SV.pl?Function=getSurvey&amp;SDDS=2301 </a:t>
            </a:r>
          </a:p>
        </p:txBody>
      </p:sp>
    </p:spTree>
    <p:extLst>
      <p:ext uri="{BB962C8B-B14F-4D97-AF65-F5344CB8AC3E}">
        <p14:creationId xmlns:p14="http://schemas.microsoft.com/office/powerpoint/2010/main" val="2334253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DCE8E-3A81-4AA2-981C-F4C76021790D}"/>
              </a:ext>
            </a:extLst>
          </p:cNvPr>
          <p:cNvSpPr>
            <a:spLocks noGrp="1"/>
          </p:cNvSpPr>
          <p:nvPr>
            <p:ph type="title"/>
          </p:nvPr>
        </p:nvSpPr>
        <p:spPr>
          <a:xfrm>
            <a:off x="677334" y="609600"/>
            <a:ext cx="8596668" cy="1320800"/>
          </a:xfrm>
        </p:spPr>
        <p:txBody>
          <a:bodyPr anchor="t">
            <a:normAutofit/>
          </a:bodyPr>
          <a:lstStyle/>
          <a:p>
            <a:r>
              <a:rPr lang="en-CA" dirty="0"/>
              <a:t>Background: Consumer Price Index</a:t>
            </a:r>
          </a:p>
        </p:txBody>
      </p:sp>
      <p:sp>
        <p:nvSpPr>
          <p:cNvPr id="3" name="Content Placeholder 2">
            <a:extLst>
              <a:ext uri="{FF2B5EF4-FFF2-40B4-BE49-F238E27FC236}">
                <a16:creationId xmlns:a16="http://schemas.microsoft.com/office/drawing/2014/main" id="{84DFA324-9DD8-4A39-85B9-569D1FA98731}"/>
              </a:ext>
            </a:extLst>
          </p:cNvPr>
          <p:cNvSpPr>
            <a:spLocks noGrp="1"/>
          </p:cNvSpPr>
          <p:nvPr>
            <p:ph idx="1"/>
          </p:nvPr>
        </p:nvSpPr>
        <p:spPr>
          <a:xfrm>
            <a:off x="4063160" y="2160589"/>
            <a:ext cx="5207839" cy="3880773"/>
          </a:xfrm>
        </p:spPr>
        <p:txBody>
          <a:bodyPr>
            <a:normAutofit/>
          </a:bodyPr>
          <a:lstStyle/>
          <a:p>
            <a:r>
              <a:rPr lang="en-CA" dirty="0"/>
              <a:t>An indicator of the changes in prices experienced by Canadians, obtained by comparing the rising or falling cost of a fixed basket of good and services.</a:t>
            </a:r>
          </a:p>
          <a:p>
            <a:r>
              <a:rPr lang="en-CA" dirty="0"/>
              <a:t>Fixed basket means that products and services are of the same quality and quantity and therefore these changes in cost are a true reflection of the pure price changes.</a:t>
            </a:r>
          </a:p>
          <a:p>
            <a:r>
              <a:rPr lang="en-CA" dirty="0"/>
              <a:t>Data is released monthly and open to the public on Statistics Canada’s website as part of the CANSIM database.</a:t>
            </a:r>
          </a:p>
        </p:txBody>
      </p:sp>
      <p:pic>
        <p:nvPicPr>
          <p:cNvPr id="1028" name="Picture 4" descr="Image result for chart upward trend">
            <a:extLst>
              <a:ext uri="{FF2B5EF4-FFF2-40B4-BE49-F238E27FC236}">
                <a16:creationId xmlns:a16="http://schemas.microsoft.com/office/drawing/2014/main" id="{75E5097F-F6E6-4D08-86D8-9BE7F2DE34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167" y="2366684"/>
            <a:ext cx="3562876" cy="2516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3467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DCE8E-3A81-4AA2-981C-F4C76021790D}"/>
              </a:ext>
            </a:extLst>
          </p:cNvPr>
          <p:cNvSpPr>
            <a:spLocks noGrp="1"/>
          </p:cNvSpPr>
          <p:nvPr>
            <p:ph type="title"/>
          </p:nvPr>
        </p:nvSpPr>
        <p:spPr/>
        <p:txBody>
          <a:bodyPr/>
          <a:lstStyle/>
          <a:p>
            <a:r>
              <a:rPr lang="en-CA" dirty="0"/>
              <a:t>Background: Consumer Price Index</a:t>
            </a:r>
          </a:p>
        </p:txBody>
      </p:sp>
      <p:pic>
        <p:nvPicPr>
          <p:cNvPr id="4" name="Content Placeholder 3">
            <a:extLst>
              <a:ext uri="{FF2B5EF4-FFF2-40B4-BE49-F238E27FC236}">
                <a16:creationId xmlns:a16="http://schemas.microsoft.com/office/drawing/2014/main" id="{253ACA91-9567-4DFE-8082-729269A570CB}"/>
              </a:ext>
            </a:extLst>
          </p:cNvPr>
          <p:cNvPicPr>
            <a:picLocks noGrp="1" noChangeAspect="1"/>
          </p:cNvPicPr>
          <p:nvPr>
            <p:ph idx="1"/>
          </p:nvPr>
        </p:nvPicPr>
        <p:blipFill>
          <a:blip r:embed="rId3"/>
          <a:stretch>
            <a:fillRect/>
          </a:stretch>
        </p:blipFill>
        <p:spPr>
          <a:xfrm>
            <a:off x="1386298" y="2160588"/>
            <a:ext cx="7179442" cy="3881437"/>
          </a:xfrm>
          <a:prstGeom prst="rect">
            <a:avLst/>
          </a:prstGeom>
        </p:spPr>
      </p:pic>
    </p:spTree>
    <p:extLst>
      <p:ext uri="{BB962C8B-B14F-4D97-AF65-F5344CB8AC3E}">
        <p14:creationId xmlns:p14="http://schemas.microsoft.com/office/powerpoint/2010/main" val="2876638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5B71F80-1F92-4074-84D9-16A062B21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87A396-AC3D-4426-B7A5-BCF18E4F6526}"/>
              </a:ext>
            </a:extLst>
          </p:cNvPr>
          <p:cNvSpPr>
            <a:spLocks noGrp="1"/>
          </p:cNvSpPr>
          <p:nvPr>
            <p:ph type="title"/>
          </p:nvPr>
        </p:nvSpPr>
        <p:spPr>
          <a:xfrm>
            <a:off x="1286933" y="609600"/>
            <a:ext cx="10197494" cy="1099457"/>
          </a:xfrm>
        </p:spPr>
        <p:txBody>
          <a:bodyPr>
            <a:normAutofit/>
          </a:bodyPr>
          <a:lstStyle/>
          <a:p>
            <a:r>
              <a:rPr lang="en-CA"/>
              <a:t>Methodology: Research Objectives</a:t>
            </a:r>
          </a:p>
        </p:txBody>
      </p:sp>
      <p:sp>
        <p:nvSpPr>
          <p:cNvPr id="14" name="Isosceles Triangle 13">
            <a:extLst>
              <a:ext uri="{FF2B5EF4-FFF2-40B4-BE49-F238E27FC236}">
                <a16:creationId xmlns:a16="http://schemas.microsoft.com/office/drawing/2014/main" id="{7209C9DA-6E0D-46D9-8275-C52222D8C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3EB57A4D-E0D0-46DA-B339-F24CA46FA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7" name="Content Placeholder 2">
            <a:extLst>
              <a:ext uri="{FF2B5EF4-FFF2-40B4-BE49-F238E27FC236}">
                <a16:creationId xmlns:a16="http://schemas.microsoft.com/office/drawing/2014/main" id="{169D8FF6-1B68-4992-866C-C76DFC423967}"/>
              </a:ext>
            </a:extLst>
          </p:cNvPr>
          <p:cNvGraphicFramePr/>
          <p:nvPr>
            <p:extLst>
              <p:ext uri="{D42A27DB-BD31-4B8C-83A1-F6EECF244321}">
                <p14:modId xmlns:p14="http://schemas.microsoft.com/office/powerpoint/2010/main" val="1011964322"/>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37437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C1274-B5DE-40F9-A1AA-C1F870FB31DB}"/>
              </a:ext>
            </a:extLst>
          </p:cNvPr>
          <p:cNvSpPr>
            <a:spLocks noGrp="1"/>
          </p:cNvSpPr>
          <p:nvPr>
            <p:ph type="title"/>
          </p:nvPr>
        </p:nvSpPr>
        <p:spPr>
          <a:xfrm>
            <a:off x="677334" y="555811"/>
            <a:ext cx="8596668" cy="1320800"/>
          </a:xfrm>
        </p:spPr>
        <p:txBody>
          <a:bodyPr anchor="t">
            <a:normAutofit/>
          </a:bodyPr>
          <a:lstStyle/>
          <a:p>
            <a:r>
              <a:rPr lang="en-CA"/>
              <a:t>Methodology: Dataset</a:t>
            </a:r>
            <a:endParaRPr lang="en-CA" dirty="0"/>
          </a:p>
        </p:txBody>
      </p:sp>
      <p:pic>
        <p:nvPicPr>
          <p:cNvPr id="4" name="Picture 3">
            <a:extLst>
              <a:ext uri="{FF2B5EF4-FFF2-40B4-BE49-F238E27FC236}">
                <a16:creationId xmlns:a16="http://schemas.microsoft.com/office/drawing/2014/main" id="{E7950B22-2AFA-4C54-B4B7-0E0AD1B6A8F4}"/>
              </a:ext>
            </a:extLst>
          </p:cNvPr>
          <p:cNvPicPr>
            <a:picLocks noChangeAspect="1"/>
          </p:cNvPicPr>
          <p:nvPr/>
        </p:nvPicPr>
        <p:blipFill>
          <a:blip r:embed="rId3"/>
          <a:stretch>
            <a:fillRect/>
          </a:stretch>
        </p:blipFill>
        <p:spPr>
          <a:xfrm>
            <a:off x="333387" y="2159331"/>
            <a:ext cx="5283289" cy="3017072"/>
          </a:xfrm>
          <a:prstGeom prst="rect">
            <a:avLst/>
          </a:prstGeom>
        </p:spPr>
      </p:pic>
      <p:sp>
        <p:nvSpPr>
          <p:cNvPr id="3" name="Content Placeholder 2">
            <a:extLst>
              <a:ext uri="{FF2B5EF4-FFF2-40B4-BE49-F238E27FC236}">
                <a16:creationId xmlns:a16="http://schemas.microsoft.com/office/drawing/2014/main" id="{343E2047-3744-40FC-A164-65D449C2E487}"/>
              </a:ext>
            </a:extLst>
          </p:cNvPr>
          <p:cNvSpPr>
            <a:spLocks noGrp="1"/>
          </p:cNvSpPr>
          <p:nvPr>
            <p:ph idx="1"/>
          </p:nvPr>
        </p:nvSpPr>
        <p:spPr>
          <a:xfrm>
            <a:off x="5616676" y="2160589"/>
            <a:ext cx="4459653" cy="4276070"/>
          </a:xfrm>
        </p:spPr>
        <p:txBody>
          <a:bodyPr>
            <a:normAutofit/>
          </a:bodyPr>
          <a:lstStyle/>
          <a:p>
            <a:pPr>
              <a:lnSpc>
                <a:spcPct val="90000"/>
              </a:lnSpc>
            </a:pPr>
            <a:r>
              <a:rPr lang="en-CA" dirty="0"/>
              <a:t>The original dataset was built by Jay Harris for his work on the 2017 and 2018 Canada Food Price Report and his thesis research titled </a:t>
            </a:r>
            <a:r>
              <a:rPr lang="en-CA" i="1" dirty="0"/>
              <a:t>A Machine Learning Approach to Forecasting Consumer Food Price</a:t>
            </a:r>
          </a:p>
          <a:p>
            <a:pPr>
              <a:lnSpc>
                <a:spcPct val="90000"/>
              </a:lnSpc>
            </a:pPr>
            <a:r>
              <a:rPr lang="en-CA" dirty="0"/>
              <a:t>It was constructed using a wide range of financial and econometric data from public and private institutions totaling 280 attributes</a:t>
            </a:r>
          </a:p>
          <a:p>
            <a:pPr>
              <a:lnSpc>
                <a:spcPct val="90000"/>
              </a:lnSpc>
            </a:pPr>
            <a:r>
              <a:rPr lang="en-CA" dirty="0"/>
              <a:t>The data set began at January 1985 with monthly records concluding at August 2017 giving 291 records. </a:t>
            </a:r>
          </a:p>
          <a:p>
            <a:pPr>
              <a:lnSpc>
                <a:spcPct val="90000"/>
              </a:lnSpc>
            </a:pPr>
            <a:r>
              <a:rPr lang="en-CA" dirty="0"/>
              <a:t>22 targets from the CPI basket, mostly food products.</a:t>
            </a:r>
          </a:p>
          <a:p>
            <a:pPr>
              <a:lnSpc>
                <a:spcPct val="90000"/>
              </a:lnSpc>
            </a:pPr>
            <a:endParaRPr lang="en-CA" sz="1300" dirty="0"/>
          </a:p>
          <a:p>
            <a:pPr>
              <a:lnSpc>
                <a:spcPct val="90000"/>
              </a:lnSpc>
            </a:pPr>
            <a:endParaRPr lang="en-CA" sz="1300" dirty="0"/>
          </a:p>
          <a:p>
            <a:pPr>
              <a:lnSpc>
                <a:spcPct val="90000"/>
              </a:lnSpc>
            </a:pPr>
            <a:endParaRPr lang="en-CA" sz="1300" dirty="0"/>
          </a:p>
        </p:txBody>
      </p:sp>
    </p:spTree>
    <p:extLst>
      <p:ext uri="{BB962C8B-B14F-4D97-AF65-F5344CB8AC3E}">
        <p14:creationId xmlns:p14="http://schemas.microsoft.com/office/powerpoint/2010/main" val="1562246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D3F95-811B-4679-93A3-52EB62B9F281}"/>
              </a:ext>
            </a:extLst>
          </p:cNvPr>
          <p:cNvSpPr>
            <a:spLocks noGrp="1"/>
          </p:cNvSpPr>
          <p:nvPr>
            <p:ph type="title"/>
          </p:nvPr>
        </p:nvSpPr>
        <p:spPr/>
        <p:txBody>
          <a:bodyPr/>
          <a:lstStyle/>
          <a:p>
            <a:r>
              <a:rPr lang="en-CA" dirty="0"/>
              <a:t>Methodology: Data Preprocessing</a:t>
            </a:r>
          </a:p>
        </p:txBody>
      </p:sp>
      <p:sp>
        <p:nvSpPr>
          <p:cNvPr id="3" name="Content Placeholder 2">
            <a:extLst>
              <a:ext uri="{FF2B5EF4-FFF2-40B4-BE49-F238E27FC236}">
                <a16:creationId xmlns:a16="http://schemas.microsoft.com/office/drawing/2014/main" id="{CFFEC78A-E608-40C5-939A-954EC707F4D0}"/>
              </a:ext>
            </a:extLst>
          </p:cNvPr>
          <p:cNvSpPr>
            <a:spLocks noGrp="1"/>
          </p:cNvSpPr>
          <p:nvPr>
            <p:ph idx="1"/>
          </p:nvPr>
        </p:nvSpPr>
        <p:spPr/>
        <p:txBody>
          <a:bodyPr/>
          <a:lstStyle/>
          <a:p>
            <a:r>
              <a:rPr lang="en-CA" dirty="0"/>
              <a:t>Pandas </a:t>
            </a:r>
            <a:r>
              <a:rPr lang="en-CA" i="1" dirty="0" err="1"/>
              <a:t>dataframes</a:t>
            </a:r>
            <a:r>
              <a:rPr lang="en-CA" i="1" dirty="0"/>
              <a:t> </a:t>
            </a:r>
            <a:r>
              <a:rPr lang="en-CA" dirty="0"/>
              <a:t>was used to manipulate the data.</a:t>
            </a:r>
          </a:p>
          <a:p>
            <a:r>
              <a:rPr lang="en-CA" i="1" dirty="0" err="1"/>
              <a:t>Dataframe</a:t>
            </a:r>
            <a:r>
              <a:rPr lang="en-CA" i="1" dirty="0"/>
              <a:t> </a:t>
            </a:r>
            <a:r>
              <a:rPr lang="en-CA" dirty="0"/>
              <a:t>is a tabular data structure that has labeled axes.</a:t>
            </a:r>
          </a:p>
          <a:p>
            <a:r>
              <a:rPr lang="en-CA" dirty="0"/>
              <a:t>Dividing the dataset in targets and attributes</a:t>
            </a:r>
          </a:p>
          <a:p>
            <a:r>
              <a:rPr lang="en-CA" dirty="0"/>
              <a:t>Reducing the dataset at 1999 after feature selection.</a:t>
            </a:r>
          </a:p>
          <a:p>
            <a:r>
              <a:rPr lang="en-CA" dirty="0"/>
              <a:t>Removing any columns that were incomplete.</a:t>
            </a:r>
          </a:p>
          <a:p>
            <a:r>
              <a:rPr lang="en-CA" dirty="0"/>
              <a:t>Creating train and test </a:t>
            </a:r>
            <a:r>
              <a:rPr lang="en-CA" i="1" dirty="0" err="1"/>
              <a:t>dataframes</a:t>
            </a:r>
            <a:r>
              <a:rPr lang="en-CA" dirty="0"/>
              <a:t> for each of the five years</a:t>
            </a:r>
          </a:p>
          <a:p>
            <a:r>
              <a:rPr lang="en-CA" dirty="0"/>
              <a:t>Creating </a:t>
            </a:r>
            <a:r>
              <a:rPr lang="en-CA" i="1" dirty="0" err="1"/>
              <a:t>dataframes</a:t>
            </a:r>
            <a:r>
              <a:rPr lang="en-CA" dirty="0"/>
              <a:t> for each of the individual targets</a:t>
            </a:r>
          </a:p>
          <a:p>
            <a:endParaRPr lang="en-CA" dirty="0"/>
          </a:p>
        </p:txBody>
      </p:sp>
    </p:spTree>
    <p:extLst>
      <p:ext uri="{BB962C8B-B14F-4D97-AF65-F5344CB8AC3E}">
        <p14:creationId xmlns:p14="http://schemas.microsoft.com/office/powerpoint/2010/main" val="2351175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3AFA0-9785-4EC0-B9AE-4D8948A7D462}"/>
              </a:ext>
            </a:extLst>
          </p:cNvPr>
          <p:cNvSpPr>
            <a:spLocks noGrp="1"/>
          </p:cNvSpPr>
          <p:nvPr>
            <p:ph type="title"/>
          </p:nvPr>
        </p:nvSpPr>
        <p:spPr/>
        <p:txBody>
          <a:bodyPr/>
          <a:lstStyle/>
          <a:p>
            <a:r>
              <a:rPr lang="en-CA" dirty="0"/>
              <a:t>Tools: Python </a:t>
            </a:r>
            <a:r>
              <a:rPr lang="en-CA" dirty="0" err="1"/>
              <a:t>Scikit</a:t>
            </a:r>
            <a:r>
              <a:rPr lang="en-CA" dirty="0"/>
              <a:t> Learn</a:t>
            </a:r>
          </a:p>
        </p:txBody>
      </p:sp>
      <p:sp>
        <p:nvSpPr>
          <p:cNvPr id="3" name="Content Placeholder 2">
            <a:extLst>
              <a:ext uri="{FF2B5EF4-FFF2-40B4-BE49-F238E27FC236}">
                <a16:creationId xmlns:a16="http://schemas.microsoft.com/office/drawing/2014/main" id="{A1007105-2021-4FC4-9581-24BFCCD402FD}"/>
              </a:ext>
            </a:extLst>
          </p:cNvPr>
          <p:cNvSpPr>
            <a:spLocks noGrp="1"/>
          </p:cNvSpPr>
          <p:nvPr>
            <p:ph idx="1"/>
          </p:nvPr>
        </p:nvSpPr>
        <p:spPr/>
        <p:txBody>
          <a:bodyPr/>
          <a:lstStyle/>
          <a:p>
            <a:r>
              <a:rPr lang="en-CA" dirty="0"/>
              <a:t> A machine learning library for Python with a wide variety of implementations for popular algorithms. </a:t>
            </a:r>
          </a:p>
          <a:p>
            <a:r>
              <a:rPr lang="en-CA" dirty="0"/>
              <a:t>This research used the ordinary least squares linear regression implementation. Easy to use to train and test linear regression models.</a:t>
            </a:r>
          </a:p>
          <a:p>
            <a:r>
              <a:rPr lang="en-CA" dirty="0"/>
              <a:t>Feature selection, using mutual information and a selector to select the highest scoring features.</a:t>
            </a:r>
          </a:p>
          <a:p>
            <a:endParaRPr lang="en-CA" dirty="0"/>
          </a:p>
          <a:p>
            <a:endParaRPr lang="en-CA" dirty="0"/>
          </a:p>
          <a:p>
            <a:pPr marL="0" indent="0">
              <a:buNone/>
            </a:pPr>
            <a:endParaRPr lang="en-CA" dirty="0"/>
          </a:p>
        </p:txBody>
      </p:sp>
    </p:spTree>
    <p:extLst>
      <p:ext uri="{BB962C8B-B14F-4D97-AF65-F5344CB8AC3E}">
        <p14:creationId xmlns:p14="http://schemas.microsoft.com/office/powerpoint/2010/main" val="3256027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3AFA0-9785-4EC0-B9AE-4D8948A7D462}"/>
              </a:ext>
            </a:extLst>
          </p:cNvPr>
          <p:cNvSpPr>
            <a:spLocks noGrp="1"/>
          </p:cNvSpPr>
          <p:nvPr>
            <p:ph type="title"/>
          </p:nvPr>
        </p:nvSpPr>
        <p:spPr>
          <a:xfrm>
            <a:off x="677334" y="555812"/>
            <a:ext cx="8596668" cy="1320800"/>
          </a:xfrm>
        </p:spPr>
        <p:txBody>
          <a:bodyPr anchor="t">
            <a:normAutofit/>
          </a:bodyPr>
          <a:lstStyle/>
          <a:p>
            <a:r>
              <a:rPr lang="en-CA"/>
              <a:t>Predicting Average Food Price: 2012 to 2016</a:t>
            </a:r>
          </a:p>
        </p:txBody>
      </p:sp>
      <p:pic>
        <p:nvPicPr>
          <p:cNvPr id="4" name="Picture 3">
            <a:extLst>
              <a:ext uri="{FF2B5EF4-FFF2-40B4-BE49-F238E27FC236}">
                <a16:creationId xmlns:a16="http://schemas.microsoft.com/office/drawing/2014/main" id="{4D71FCCF-2E76-4D24-BA4E-D5D538F20095}"/>
              </a:ext>
            </a:extLst>
          </p:cNvPr>
          <p:cNvPicPr>
            <a:picLocks noChangeAspect="1"/>
          </p:cNvPicPr>
          <p:nvPr/>
        </p:nvPicPr>
        <p:blipFill>
          <a:blip r:embed="rId3"/>
          <a:stretch>
            <a:fillRect/>
          </a:stretch>
        </p:blipFill>
        <p:spPr>
          <a:xfrm>
            <a:off x="431156" y="2213119"/>
            <a:ext cx="5669607" cy="1534128"/>
          </a:xfrm>
          <a:prstGeom prst="rect">
            <a:avLst/>
          </a:prstGeom>
        </p:spPr>
      </p:pic>
      <p:sp>
        <p:nvSpPr>
          <p:cNvPr id="3" name="Content Placeholder 2">
            <a:extLst>
              <a:ext uri="{FF2B5EF4-FFF2-40B4-BE49-F238E27FC236}">
                <a16:creationId xmlns:a16="http://schemas.microsoft.com/office/drawing/2014/main" id="{A1007105-2021-4FC4-9581-24BFCCD402FD}"/>
              </a:ext>
            </a:extLst>
          </p:cNvPr>
          <p:cNvSpPr>
            <a:spLocks noGrp="1"/>
          </p:cNvSpPr>
          <p:nvPr>
            <p:ph idx="1"/>
          </p:nvPr>
        </p:nvSpPr>
        <p:spPr>
          <a:xfrm>
            <a:off x="6416039" y="2160589"/>
            <a:ext cx="2927185" cy="3880773"/>
          </a:xfrm>
        </p:spPr>
        <p:txBody>
          <a:bodyPr>
            <a:normAutofit/>
          </a:bodyPr>
          <a:lstStyle/>
          <a:p>
            <a:r>
              <a:rPr lang="en-CA" sz="1500" dirty="0"/>
              <a:t>Divided the data into training and testing sets for each of the 5 years</a:t>
            </a:r>
          </a:p>
          <a:p>
            <a:r>
              <a:rPr lang="en-CA" sz="1500" dirty="0"/>
              <a:t>Trained 5 individual models, tested each model on its corresponding year</a:t>
            </a:r>
          </a:p>
          <a:p>
            <a:r>
              <a:rPr lang="en-CA" sz="1500" dirty="0"/>
              <a:t>Mean absolute error was calculated across all 12 points for each of the 5 years.</a:t>
            </a:r>
          </a:p>
          <a:p>
            <a:endParaRPr lang="en-CA" sz="1500" dirty="0"/>
          </a:p>
          <a:p>
            <a:pPr marL="0" indent="0">
              <a:buNone/>
            </a:pPr>
            <a:endParaRPr lang="en-CA" sz="1500" dirty="0"/>
          </a:p>
        </p:txBody>
      </p:sp>
    </p:spTree>
    <p:extLst>
      <p:ext uri="{BB962C8B-B14F-4D97-AF65-F5344CB8AC3E}">
        <p14:creationId xmlns:p14="http://schemas.microsoft.com/office/powerpoint/2010/main" val="98436182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836</TotalTime>
  <Words>2817</Words>
  <Application>Microsoft Office PowerPoint</Application>
  <PresentationFormat>Widescreen</PresentationFormat>
  <Paragraphs>280</Paragraphs>
  <Slides>26</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Trebuchet MS</vt:lpstr>
      <vt:lpstr>Wingdings 3</vt:lpstr>
      <vt:lpstr>Facet</vt:lpstr>
      <vt:lpstr>Predicting Canadian Consumer Food Prices with Python</vt:lpstr>
      <vt:lpstr>Background: Canada’s Food Price Report</vt:lpstr>
      <vt:lpstr>Background: Consumer Price Index</vt:lpstr>
      <vt:lpstr>Background: Consumer Price Index</vt:lpstr>
      <vt:lpstr>Methodology: Research Objectives</vt:lpstr>
      <vt:lpstr>Methodology: Dataset</vt:lpstr>
      <vt:lpstr>Methodology: Data Preprocessing</vt:lpstr>
      <vt:lpstr>Tools: Python Scikit Learn</vt:lpstr>
      <vt:lpstr>Predicting Average Food Price: 2012 to 2016</vt:lpstr>
      <vt:lpstr>Predicting Average Food Price: 2012 to 2016</vt:lpstr>
      <vt:lpstr>Predicting Average Food Price: 2013 to 2017</vt:lpstr>
      <vt:lpstr>Predicting Average Food Price: 2012 to 2016</vt:lpstr>
      <vt:lpstr>Predicting Average Food Price: Food Price Report 2018 </vt:lpstr>
      <vt:lpstr>Predicting 22 Individual Targets: 2017</vt:lpstr>
      <vt:lpstr>Predicting 22 Individual Targets: 2016</vt:lpstr>
      <vt:lpstr>Ensembles: Bootstrap Aggregating</vt:lpstr>
      <vt:lpstr>Bootstrap Aggregating: Sampling</vt:lpstr>
      <vt:lpstr>Bootstrap Aggregating: Sampling</vt:lpstr>
      <vt:lpstr>Bootstrap Aggregating: Training</vt:lpstr>
      <vt:lpstr>Bootstrap Aggregating: Testing</vt:lpstr>
      <vt:lpstr>Bootstrap Aggregating: Training and Testing</vt:lpstr>
      <vt:lpstr>Bootstrap Aggregating: Aggregating</vt:lpstr>
      <vt:lpstr>Bootstrap Aggregating: Aggregating</vt:lpstr>
      <vt:lpstr>Bootstrap Aggregating: Aggregating</vt:lpstr>
      <vt:lpstr>Bootstrap Aggregating: Results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Canadian Consumer Food Prices with Python</dc:title>
  <dc:creator>Patrick Walter</dc:creator>
  <cp:lastModifiedBy>Patrick Walter</cp:lastModifiedBy>
  <cp:revision>3</cp:revision>
  <dcterms:created xsi:type="dcterms:W3CDTF">2018-07-26T22:38:58Z</dcterms:created>
  <dcterms:modified xsi:type="dcterms:W3CDTF">2018-07-27T12:35:21Z</dcterms:modified>
</cp:coreProperties>
</file>