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3"/>
  </p:notesMasterIdLst>
  <p:sldIdLst>
    <p:sldId id="256" r:id="rId2"/>
    <p:sldId id="257" r:id="rId3"/>
    <p:sldId id="269" r:id="rId4"/>
    <p:sldId id="272" r:id="rId5"/>
    <p:sldId id="273" r:id="rId6"/>
    <p:sldId id="274" r:id="rId7"/>
    <p:sldId id="275" r:id="rId8"/>
    <p:sldId id="276" r:id="rId9"/>
    <p:sldId id="259" r:id="rId10"/>
    <p:sldId id="260" r:id="rId11"/>
    <p:sldId id="258" r:id="rId12"/>
    <p:sldId id="262" r:id="rId13"/>
    <p:sldId id="280" r:id="rId14"/>
    <p:sldId id="263" r:id="rId15"/>
    <p:sldId id="264" r:id="rId16"/>
    <p:sldId id="265" r:id="rId17"/>
    <p:sldId id="266" r:id="rId18"/>
    <p:sldId id="267" r:id="rId19"/>
    <p:sldId id="278" r:id="rId20"/>
    <p:sldId id="279"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4401" autoAdjust="0"/>
  </p:normalViewPr>
  <p:slideViewPr>
    <p:cSldViewPr snapToGrid="0">
      <p:cViewPr>
        <p:scale>
          <a:sx n="72" d="100"/>
          <a:sy n="72" d="100"/>
        </p:scale>
        <p:origin x="660"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C3228A-D3C7-4563-AA0F-77866D166C63}" type="datetimeFigureOut">
              <a:rPr lang="en-CA" smtClean="0"/>
              <a:t>2018-04-12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76379-9134-479F-9285-7EBC42379450}" type="slidenum">
              <a:rPr lang="en-CA" smtClean="0"/>
              <a:t>‹#›</a:t>
            </a:fld>
            <a:endParaRPr lang="en-CA"/>
          </a:p>
        </p:txBody>
      </p:sp>
    </p:spTree>
    <p:extLst>
      <p:ext uri="{BB962C8B-B14F-4D97-AF65-F5344CB8AC3E}">
        <p14:creationId xmlns:p14="http://schemas.microsoft.com/office/powerpoint/2010/main" val="280859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1</a:t>
            </a:fld>
            <a:endParaRPr lang="en-CA"/>
          </a:p>
        </p:txBody>
      </p:sp>
    </p:spTree>
    <p:extLst>
      <p:ext uri="{BB962C8B-B14F-4D97-AF65-F5344CB8AC3E}">
        <p14:creationId xmlns:p14="http://schemas.microsoft.com/office/powerpoint/2010/main" val="2521576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I will start with the background of this research. This research is based off work done for Canada’s Food Price Report. </a:t>
            </a:r>
          </a:p>
          <a:p>
            <a:r>
              <a:rPr lang="en-CA" dirty="0"/>
              <a:t>2018 marks the 8</a:t>
            </a:r>
            <a:r>
              <a:rPr lang="en-CA" baseline="30000" dirty="0"/>
              <a:t>th</a:t>
            </a:r>
            <a:r>
              <a:rPr lang="en-CA" dirty="0"/>
              <a:t> year that this report has been published. I began at the university of </a:t>
            </a:r>
            <a:r>
              <a:rPr lang="en-CA" dirty="0" err="1"/>
              <a:t>guelph</a:t>
            </a:r>
            <a:r>
              <a:rPr lang="en-CA" dirty="0"/>
              <a:t> and is now published here at </a:t>
            </a:r>
            <a:r>
              <a:rPr lang="en-CA" dirty="0" err="1"/>
              <a:t>dalhousie</a:t>
            </a:r>
            <a:r>
              <a:rPr lang="en-CA" dirty="0"/>
              <a:t>. </a:t>
            </a:r>
          </a:p>
          <a:p>
            <a:r>
              <a:rPr lang="en-CA" dirty="0"/>
              <a:t>The main goal of the report is to be a tool used to look at the factors that are expected to affect the future of food prices seen by Canadian consumers over the next on year period. In the 2018 report some of these key drivers for the upcoming year’s food prices include climate, energy costs, inflation, policy context,  food processing industry, consumer debt and deleveraging and many more. The report not only makes predictions of the overall price of food, but also looks at different food categories as they often are effected by different factors and therefore may see different changes.</a:t>
            </a:r>
          </a:p>
        </p:txBody>
      </p:sp>
      <p:sp>
        <p:nvSpPr>
          <p:cNvPr id="4" name="Slide Number Placeholder 3"/>
          <p:cNvSpPr>
            <a:spLocks noGrp="1"/>
          </p:cNvSpPr>
          <p:nvPr>
            <p:ph type="sldNum" sz="quarter" idx="10"/>
          </p:nvPr>
        </p:nvSpPr>
        <p:spPr/>
        <p:txBody>
          <a:bodyPr/>
          <a:lstStyle/>
          <a:p>
            <a:fld id="{3C676379-9134-479F-9285-7EBC42379450}" type="slidenum">
              <a:rPr lang="en-CA" smtClean="0"/>
              <a:t>2</a:t>
            </a:fld>
            <a:endParaRPr lang="en-CA"/>
          </a:p>
        </p:txBody>
      </p:sp>
    </p:spTree>
    <p:extLst>
      <p:ext uri="{BB962C8B-B14F-4D97-AF65-F5344CB8AC3E}">
        <p14:creationId xmlns:p14="http://schemas.microsoft.com/office/powerpoint/2010/main" val="1035355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DATA IS STOED IN THE CANSIM DATABASE: THE CANADIAN SOCIOECONOMICAL DATABASE BY STATISTIC CANADA</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Able to “slice” or “drill-down” the data to specific products or a variety of aggregates. </a:t>
            </a:r>
          </a:p>
          <a:p>
            <a:endParaRPr lang="en-CA" dirty="0"/>
          </a:p>
          <a:p>
            <a:r>
              <a:rPr lang="en-CA" dirty="0"/>
              <a:t>Great user interface.</a:t>
            </a:r>
          </a:p>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3</a:t>
            </a:fld>
            <a:endParaRPr lang="en-CA"/>
          </a:p>
        </p:txBody>
      </p:sp>
    </p:spTree>
    <p:extLst>
      <p:ext uri="{BB962C8B-B14F-4D97-AF65-F5344CB8AC3E}">
        <p14:creationId xmlns:p14="http://schemas.microsoft.com/office/powerpoint/2010/main" val="2856056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here is sort of the main default display of the monthly </a:t>
            </a:r>
            <a:r>
              <a:rPr lang="en-CA" dirty="0" err="1"/>
              <a:t>cpi</a:t>
            </a:r>
            <a:r>
              <a:rPr lang="en-CA" dirty="0"/>
              <a:t> on statistics Canada’s website. The basket is divided into each of these general categories. But we can also look at these national numbers and see that the price changes between the different products can be extremely different. If we look at the </a:t>
            </a:r>
            <a:r>
              <a:rPr lang="en-CA" dirty="0" err="1"/>
              <a:t>febuary</a:t>
            </a:r>
            <a:r>
              <a:rPr lang="en-CA" dirty="0"/>
              <a:t> 2017 to </a:t>
            </a:r>
            <a:r>
              <a:rPr lang="en-CA" dirty="0" err="1"/>
              <a:t>febuary</a:t>
            </a:r>
            <a:r>
              <a:rPr lang="en-CA" dirty="0"/>
              <a:t> 2018, </a:t>
            </a:r>
            <a:r>
              <a:rPr lang="en-CA" dirty="0" err="1"/>
              <a:t>transporation</a:t>
            </a:r>
            <a:r>
              <a:rPr lang="en-CA" dirty="0"/>
              <a:t> rose 4.4% while clothing and footwear only grew .4%..   So the main idea of this research and the food report is looking specifically at the food price. So here we see the average food price. We can drill down or slice this </a:t>
            </a:r>
            <a:r>
              <a:rPr lang="en-CA" dirty="0" err="1"/>
              <a:t>catergoies</a:t>
            </a:r>
            <a:r>
              <a:rPr lang="en-CA" dirty="0"/>
              <a:t>, the </a:t>
            </a:r>
            <a:r>
              <a:rPr lang="en-CA" dirty="0" err="1"/>
              <a:t>statscan</a:t>
            </a:r>
            <a:r>
              <a:rPr lang="en-CA" dirty="0"/>
              <a:t> site works really easy for this allowing for really precise</a:t>
            </a:r>
          </a:p>
        </p:txBody>
      </p:sp>
      <p:sp>
        <p:nvSpPr>
          <p:cNvPr id="4" name="Slide Number Placeholder 3"/>
          <p:cNvSpPr>
            <a:spLocks noGrp="1"/>
          </p:cNvSpPr>
          <p:nvPr>
            <p:ph type="sldNum" sz="quarter" idx="10"/>
          </p:nvPr>
        </p:nvSpPr>
        <p:spPr/>
        <p:txBody>
          <a:bodyPr/>
          <a:lstStyle/>
          <a:p>
            <a:fld id="{3C676379-9134-479F-9285-7EBC42379450}" type="slidenum">
              <a:rPr lang="en-CA" smtClean="0"/>
              <a:t>4</a:t>
            </a:fld>
            <a:endParaRPr lang="en-CA"/>
          </a:p>
        </p:txBody>
      </p:sp>
    </p:spTree>
    <p:extLst>
      <p:ext uri="{BB962C8B-B14F-4D97-AF65-F5344CB8AC3E}">
        <p14:creationId xmlns:p14="http://schemas.microsoft.com/office/powerpoint/2010/main" val="1299625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here we see how we can query the data on </a:t>
            </a:r>
            <a:r>
              <a:rPr lang="en-CA" dirty="0" err="1"/>
              <a:t>statscan</a:t>
            </a:r>
            <a:r>
              <a:rPr lang="en-CA" dirty="0"/>
              <a:t>. This is just a small portion of the total list of different food products and </a:t>
            </a:r>
            <a:r>
              <a:rPr lang="en-CA" dirty="0" err="1"/>
              <a:t>dfferent</a:t>
            </a:r>
            <a:r>
              <a:rPr lang="en-CA" dirty="0"/>
              <a:t> aggregates of food products. The list in total has some 50 different bullets. SO there are lots of different targets.</a:t>
            </a:r>
          </a:p>
          <a:p>
            <a:endParaRPr lang="en-CA" dirty="0"/>
          </a:p>
          <a:p>
            <a:r>
              <a:rPr lang="en-CA" dirty="0"/>
              <a:t>A QUICK EXAMPLE OF SOME DRILL DOWN QUERIES. FOR SOMETHING WE ALL CARE ABOUT.</a:t>
            </a:r>
          </a:p>
        </p:txBody>
      </p:sp>
      <p:sp>
        <p:nvSpPr>
          <p:cNvPr id="4" name="Slide Number Placeholder 3"/>
          <p:cNvSpPr>
            <a:spLocks noGrp="1"/>
          </p:cNvSpPr>
          <p:nvPr>
            <p:ph type="sldNum" sz="quarter" idx="10"/>
          </p:nvPr>
        </p:nvSpPr>
        <p:spPr/>
        <p:txBody>
          <a:bodyPr/>
          <a:lstStyle/>
          <a:p>
            <a:fld id="{3C676379-9134-479F-9285-7EBC42379450}" type="slidenum">
              <a:rPr lang="en-CA" smtClean="0"/>
              <a:t>5</a:t>
            </a:fld>
            <a:endParaRPr lang="en-CA"/>
          </a:p>
        </p:txBody>
      </p:sp>
    </p:spTree>
    <p:extLst>
      <p:ext uri="{BB962C8B-B14F-4D97-AF65-F5344CB8AC3E}">
        <p14:creationId xmlns:p14="http://schemas.microsoft.com/office/powerpoint/2010/main" val="583424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I SET OUT TO ACHIEVE A FEW SIMPLE TASKS OR EXPERIMENTS. </a:t>
            </a:r>
          </a:p>
          <a:p>
            <a:r>
              <a:rPr lang="en-CA" dirty="0"/>
              <a:t>I AM HOPING TO DO SOME LESS NOVEL EXPERIMENTS IN THE FUTURE</a:t>
            </a:r>
          </a:p>
          <a:p>
            <a:r>
              <a:rPr lang="en-CA" dirty="0"/>
              <a:t>BUT SO FAR WHAT I DID WAS :</a:t>
            </a:r>
          </a:p>
          <a:p>
            <a:r>
              <a:rPr lang="en-CA" dirty="0"/>
              <a:t>	- TRAIN AND TEST MODELS TO PREDICT THE FOOD PRICE FOR A 12 MONTH PERIOD FOR EACH YEAR IN A 5 YEAR PERIOD</a:t>
            </a:r>
          </a:p>
          <a:p>
            <a:r>
              <a:rPr lang="en-CA" dirty="0"/>
              <a:t>	- TRAIN AND TEST MODELS TO PREDICT 21 OTHER TARGETS, AGGREGATE AND INDIVIDUAL PRODUCTS IN THE BASKET, MOSTLY WITH THE FOOD HEADING</a:t>
            </a:r>
          </a:p>
          <a:p>
            <a:r>
              <a:rPr lang="en-CA" dirty="0"/>
              <a:t>	- THE GOAL OF THESE WAS TO GAIN INSIGHT ON WHAT YEARS ARE HARD TO PREDICTS, AND WHAT PRODUCTS ARE HARD TO PREDICT</a:t>
            </a:r>
          </a:p>
        </p:txBody>
      </p:sp>
      <p:sp>
        <p:nvSpPr>
          <p:cNvPr id="4" name="Slide Number Placeholder 3"/>
          <p:cNvSpPr>
            <a:spLocks noGrp="1"/>
          </p:cNvSpPr>
          <p:nvPr>
            <p:ph type="sldNum" sz="quarter" idx="10"/>
          </p:nvPr>
        </p:nvSpPr>
        <p:spPr/>
        <p:txBody>
          <a:bodyPr/>
          <a:lstStyle/>
          <a:p>
            <a:fld id="{3C676379-9134-479F-9285-7EBC42379450}" type="slidenum">
              <a:rPr lang="en-CA" smtClean="0"/>
              <a:t>8</a:t>
            </a:fld>
            <a:endParaRPr lang="en-CA"/>
          </a:p>
        </p:txBody>
      </p:sp>
    </p:spTree>
    <p:extLst>
      <p:ext uri="{BB962C8B-B14F-4D97-AF65-F5344CB8AC3E}">
        <p14:creationId xmlns:p14="http://schemas.microsoft.com/office/powerpoint/2010/main" val="1534717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dataset I started this project with. Was a csv created by jay </a:t>
            </a:r>
            <a:r>
              <a:rPr lang="en-CA" dirty="0" err="1"/>
              <a:t>harris</a:t>
            </a:r>
            <a:r>
              <a:rPr lang="en-CA" dirty="0"/>
              <a:t>.</a:t>
            </a:r>
          </a:p>
          <a:p>
            <a:r>
              <a:rPr lang="en-CA" dirty="0"/>
              <a:t>CONSTRUCTED FROM A WIDE RANGE OF FINANCIAL AND ECONOMETRIC DATA BOTH FROM BOTH GOVERNMENT AND PRIVATE</a:t>
            </a:r>
          </a:p>
          <a:p>
            <a:r>
              <a:rPr lang="en-CA" dirty="0"/>
              <a:t>ALL OPEN DATA, FREE AND AVAILABLE ONLINE. SO THAT’S GREAT.</a:t>
            </a:r>
          </a:p>
          <a:p>
            <a:endParaRPr lang="en-CA" dirty="0"/>
          </a:p>
          <a:p>
            <a:r>
              <a:rPr lang="en-CA" dirty="0"/>
              <a:t>THE DATASET BEGINS JAN 1985 AND HAS MONTHLY RECORDS, ENDING AT AUGUST 2017 GIVING 291 RECORDS TOTAL</a:t>
            </a:r>
          </a:p>
          <a:p>
            <a:r>
              <a:rPr lang="en-CA" dirty="0"/>
              <a:t>So the dataset came to me as a big csv file </a:t>
            </a:r>
            <a:r>
              <a:rPr lang="en-CA" dirty="0" err="1"/>
              <a:t>containg</a:t>
            </a:r>
            <a:r>
              <a:rPr lang="en-CA" dirty="0"/>
              <a:t> both the attributes and targets</a:t>
            </a:r>
          </a:p>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9</a:t>
            </a:fld>
            <a:endParaRPr lang="en-CA"/>
          </a:p>
        </p:txBody>
      </p:sp>
    </p:spTree>
    <p:extLst>
      <p:ext uri="{BB962C8B-B14F-4D97-AF65-F5344CB8AC3E}">
        <p14:creationId xmlns:p14="http://schemas.microsoft.com/office/powerpoint/2010/main" val="574453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i="1" dirty="0"/>
              <a:t>DATAFRAME: Two-dimensional size-mutable, potentially heterogeneous tabular data structure with labeled axes (rows and columns). Arithmetic operations align on both row and column labels. Can be thought of as a </a:t>
            </a:r>
            <a:r>
              <a:rPr lang="en-CA" i="1" dirty="0" err="1"/>
              <a:t>dict</a:t>
            </a:r>
            <a:r>
              <a:rPr lang="en-CA" i="1" dirty="0"/>
              <a:t>-like container for Series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i="1" dirty="0"/>
              <a:t>PANDAS: </a:t>
            </a:r>
            <a:r>
              <a:rPr lang="en-CA" i="0" dirty="0"/>
              <a:t> A  data analysis library with easy to use data structures. Such as </a:t>
            </a:r>
            <a:r>
              <a:rPr lang="en-CA" i="0" dirty="0" err="1"/>
              <a:t>dataframes</a:t>
            </a:r>
            <a:r>
              <a:rPr lang="en-CA" i="0" dirty="0"/>
              <a:t>.</a:t>
            </a:r>
            <a:endParaRPr lang="en-CA" i="1" dirty="0"/>
          </a:p>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10</a:t>
            </a:fld>
            <a:endParaRPr lang="en-CA"/>
          </a:p>
        </p:txBody>
      </p:sp>
    </p:spTree>
    <p:extLst>
      <p:ext uri="{BB962C8B-B14F-4D97-AF65-F5344CB8AC3E}">
        <p14:creationId xmlns:p14="http://schemas.microsoft.com/office/powerpoint/2010/main" val="315219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Scikit</a:t>
            </a:r>
            <a:r>
              <a:rPr lang="en-CA" dirty="0"/>
              <a:t> learn:  very popular library for machine learning, data mining, and predictive analytics in python. </a:t>
            </a:r>
          </a:p>
          <a:p>
            <a:r>
              <a:rPr lang="en-CA" dirty="0"/>
              <a:t>Has a very wide range of implementations of virtually every algorithm and every variant of that algorithm.</a:t>
            </a:r>
          </a:p>
          <a:p>
            <a:r>
              <a:rPr lang="en-CA" dirty="0"/>
              <a:t>Linear regression models are very easy to test and train. Once that data is all pre processed into the correct data structures, here data frames used as </a:t>
            </a:r>
            <a:r>
              <a:rPr lang="en-CA" dirty="0" err="1"/>
              <a:t>numpy</a:t>
            </a:r>
            <a:r>
              <a:rPr lang="en-CA" dirty="0"/>
              <a:t> like arrays.</a:t>
            </a:r>
          </a:p>
          <a:p>
            <a:r>
              <a:rPr lang="en-CA" dirty="0"/>
              <a:t>Very simple, couple of lines of code for each model. </a:t>
            </a:r>
          </a:p>
          <a:p>
            <a:r>
              <a:rPr lang="en-CA" dirty="0"/>
              <a:t>Used feature selection to select features to reduce the dimensionality of the models.</a:t>
            </a:r>
          </a:p>
          <a:p>
            <a:r>
              <a:rPr lang="en-CA" dirty="0"/>
              <a:t>Feature selection needs a scoring method to calculation the dependence of correlation between a feature and the target. </a:t>
            </a:r>
          </a:p>
          <a:p>
            <a:r>
              <a:rPr lang="en-CA" dirty="0"/>
              <a:t>For this I used a implementation of mutual information. This implementation uses a k nearest neighbours estimation of mutual information. </a:t>
            </a:r>
          </a:p>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11</a:t>
            </a:fld>
            <a:endParaRPr lang="en-CA"/>
          </a:p>
        </p:txBody>
      </p:sp>
    </p:spTree>
    <p:extLst>
      <p:ext uri="{BB962C8B-B14F-4D97-AF65-F5344CB8AC3E}">
        <p14:creationId xmlns:p14="http://schemas.microsoft.com/office/powerpoint/2010/main" val="934071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F5B26E-DD8B-45D0-A80C-6B946EEDF792}" type="datetimeFigureOut">
              <a:rPr lang="en-CA" smtClean="0"/>
              <a:t>2018-04-11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1484269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5B26E-DD8B-45D0-A80C-6B946EEDF792}" type="datetimeFigureOut">
              <a:rPr lang="en-CA" smtClean="0"/>
              <a:t>2018-04-11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251195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5B26E-DD8B-45D0-A80C-6B946EEDF792}" type="datetimeFigureOut">
              <a:rPr lang="en-CA" smtClean="0"/>
              <a:t>2018-04-11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3606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5B26E-DD8B-45D0-A80C-6B946EEDF792}" type="datetimeFigureOut">
              <a:rPr lang="en-CA" smtClean="0"/>
              <a:t>2018-04-11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1745402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5B26E-DD8B-45D0-A80C-6B946EEDF792}" type="datetimeFigureOut">
              <a:rPr lang="en-CA" smtClean="0"/>
              <a:t>2018-04-11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7802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5B26E-DD8B-45D0-A80C-6B946EEDF792}" type="datetimeFigureOut">
              <a:rPr lang="en-CA" smtClean="0"/>
              <a:t>2018-04-11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3708444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F5B26E-DD8B-45D0-A80C-6B946EEDF792}" type="datetimeFigureOut">
              <a:rPr lang="en-CA" smtClean="0"/>
              <a:t>2018-04-11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3815906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F5B26E-DD8B-45D0-A80C-6B946EEDF792}" type="datetimeFigureOut">
              <a:rPr lang="en-CA" smtClean="0"/>
              <a:t>2018-04-11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283072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F5B26E-DD8B-45D0-A80C-6B946EEDF792}" type="datetimeFigureOut">
              <a:rPr lang="en-CA" smtClean="0"/>
              <a:t>2018-04-11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420714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5B26E-DD8B-45D0-A80C-6B946EEDF792}" type="datetimeFigureOut">
              <a:rPr lang="en-CA" smtClean="0"/>
              <a:t>2018-04-11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221797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F5B26E-DD8B-45D0-A80C-6B946EEDF792}" type="datetimeFigureOut">
              <a:rPr lang="en-CA" smtClean="0"/>
              <a:t>2018-04-11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355726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F5B26E-DD8B-45D0-A80C-6B946EEDF792}" type="datetimeFigureOut">
              <a:rPr lang="en-CA" smtClean="0"/>
              <a:t>2018-04-11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324438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F5B26E-DD8B-45D0-A80C-6B946EEDF792}" type="datetimeFigureOut">
              <a:rPr lang="en-CA" smtClean="0"/>
              <a:t>2018-04-11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4020047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5B26E-DD8B-45D0-A80C-6B946EEDF792}" type="datetimeFigureOut">
              <a:rPr lang="en-CA" smtClean="0"/>
              <a:t>2018-04-11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109218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F5B26E-DD8B-45D0-A80C-6B946EEDF792}" type="datetimeFigureOut">
              <a:rPr lang="en-CA" smtClean="0"/>
              <a:t>2018-04-11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348593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86753-4560-44B8-A73E-CC58E72453E0}" type="slidenum">
              <a:rPr lang="en-CA" smtClean="0"/>
              <a:t>‹#›</a:t>
            </a:fld>
            <a:endParaRPr lang="en-CA"/>
          </a:p>
        </p:txBody>
      </p:sp>
      <p:sp>
        <p:nvSpPr>
          <p:cNvPr id="5" name="Date Placeholder 4"/>
          <p:cNvSpPr>
            <a:spLocks noGrp="1"/>
          </p:cNvSpPr>
          <p:nvPr>
            <p:ph type="dt" sz="half" idx="10"/>
          </p:nvPr>
        </p:nvSpPr>
        <p:spPr/>
        <p:txBody>
          <a:bodyPr/>
          <a:lstStyle/>
          <a:p>
            <a:fld id="{4BF5B26E-DD8B-45D0-A80C-6B946EEDF792}" type="datetimeFigureOut">
              <a:rPr lang="en-CA" smtClean="0"/>
              <a:t>2018-04-11</a:t>
            </a:fld>
            <a:endParaRPr lang="en-CA"/>
          </a:p>
        </p:txBody>
      </p:sp>
    </p:spTree>
    <p:extLst>
      <p:ext uri="{BB962C8B-B14F-4D97-AF65-F5344CB8AC3E}">
        <p14:creationId xmlns:p14="http://schemas.microsoft.com/office/powerpoint/2010/main" val="333605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F5B26E-DD8B-45D0-A80C-6B946EEDF792}" type="datetimeFigureOut">
              <a:rPr lang="en-CA" smtClean="0"/>
              <a:t>2018-04-11</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D86753-4560-44B8-A73E-CC58E72453E0}" type="slidenum">
              <a:rPr lang="en-CA" smtClean="0"/>
              <a:t>‹#›</a:t>
            </a:fld>
            <a:endParaRPr lang="en-CA"/>
          </a:p>
        </p:txBody>
      </p:sp>
    </p:spTree>
    <p:extLst>
      <p:ext uri="{BB962C8B-B14F-4D97-AF65-F5344CB8AC3E}">
        <p14:creationId xmlns:p14="http://schemas.microsoft.com/office/powerpoint/2010/main" val="245394551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CA64-972F-4A1C-865D-D058AE27D389}"/>
              </a:ext>
            </a:extLst>
          </p:cNvPr>
          <p:cNvSpPr>
            <a:spLocks noGrp="1"/>
          </p:cNvSpPr>
          <p:nvPr>
            <p:ph type="ctrTitle"/>
          </p:nvPr>
        </p:nvSpPr>
        <p:spPr/>
        <p:txBody>
          <a:bodyPr/>
          <a:lstStyle/>
          <a:p>
            <a:r>
              <a:rPr lang="en-CA" dirty="0"/>
              <a:t>Predicting Canadian Food Prices</a:t>
            </a:r>
          </a:p>
        </p:txBody>
      </p:sp>
      <p:sp>
        <p:nvSpPr>
          <p:cNvPr id="3" name="Subtitle 2">
            <a:extLst>
              <a:ext uri="{FF2B5EF4-FFF2-40B4-BE49-F238E27FC236}">
                <a16:creationId xmlns:a16="http://schemas.microsoft.com/office/drawing/2014/main" id="{AC02DB52-78B0-4AD3-8DCE-225A37D48608}"/>
              </a:ext>
            </a:extLst>
          </p:cNvPr>
          <p:cNvSpPr>
            <a:spLocks noGrp="1"/>
          </p:cNvSpPr>
          <p:nvPr>
            <p:ph type="subTitle" idx="1"/>
          </p:nvPr>
        </p:nvSpPr>
        <p:spPr/>
        <p:txBody>
          <a:bodyPr/>
          <a:lstStyle/>
          <a:p>
            <a:r>
              <a:rPr lang="en-CA" dirty="0"/>
              <a:t>Patrick Walter</a:t>
            </a:r>
          </a:p>
        </p:txBody>
      </p:sp>
    </p:spTree>
    <p:extLst>
      <p:ext uri="{BB962C8B-B14F-4D97-AF65-F5344CB8AC3E}">
        <p14:creationId xmlns:p14="http://schemas.microsoft.com/office/powerpoint/2010/main" val="4249136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3F95-811B-4679-93A3-52EB62B9F281}"/>
              </a:ext>
            </a:extLst>
          </p:cNvPr>
          <p:cNvSpPr>
            <a:spLocks noGrp="1"/>
          </p:cNvSpPr>
          <p:nvPr>
            <p:ph type="title"/>
          </p:nvPr>
        </p:nvSpPr>
        <p:spPr/>
        <p:txBody>
          <a:bodyPr/>
          <a:lstStyle/>
          <a:p>
            <a:r>
              <a:rPr lang="en-CA" dirty="0"/>
              <a:t>Data Preprocessing</a:t>
            </a:r>
          </a:p>
        </p:txBody>
      </p:sp>
      <p:sp>
        <p:nvSpPr>
          <p:cNvPr id="3" name="Content Placeholder 2">
            <a:extLst>
              <a:ext uri="{FF2B5EF4-FFF2-40B4-BE49-F238E27FC236}">
                <a16:creationId xmlns:a16="http://schemas.microsoft.com/office/drawing/2014/main" id="{CFFEC78A-E608-40C5-939A-954EC707F4D0}"/>
              </a:ext>
            </a:extLst>
          </p:cNvPr>
          <p:cNvSpPr>
            <a:spLocks noGrp="1"/>
          </p:cNvSpPr>
          <p:nvPr>
            <p:ph idx="1"/>
          </p:nvPr>
        </p:nvSpPr>
        <p:spPr/>
        <p:txBody>
          <a:bodyPr/>
          <a:lstStyle/>
          <a:p>
            <a:r>
              <a:rPr lang="en-CA" dirty="0"/>
              <a:t>Pandas </a:t>
            </a:r>
            <a:r>
              <a:rPr lang="en-CA" i="1" dirty="0" err="1"/>
              <a:t>dataframes</a:t>
            </a:r>
            <a:r>
              <a:rPr lang="en-CA" i="1" dirty="0"/>
              <a:t> </a:t>
            </a:r>
            <a:r>
              <a:rPr lang="en-CA" dirty="0"/>
              <a:t>was used to manipulate the data.</a:t>
            </a:r>
          </a:p>
          <a:p>
            <a:r>
              <a:rPr lang="en-CA" i="1" dirty="0" err="1"/>
              <a:t>Dataframe</a:t>
            </a:r>
            <a:r>
              <a:rPr lang="en-CA" i="1" dirty="0"/>
              <a:t> </a:t>
            </a:r>
            <a:r>
              <a:rPr lang="en-CA" dirty="0"/>
              <a:t>is a tabular data structure that has labeled axes.</a:t>
            </a:r>
          </a:p>
          <a:p>
            <a:r>
              <a:rPr lang="en-CA" dirty="0"/>
              <a:t>Dividing the dataset in targets and attributes</a:t>
            </a:r>
          </a:p>
          <a:p>
            <a:r>
              <a:rPr lang="en-CA" dirty="0"/>
              <a:t>Capping the dataset at 1999</a:t>
            </a:r>
          </a:p>
          <a:p>
            <a:r>
              <a:rPr lang="en-CA" dirty="0"/>
              <a:t>Removing any columns that were incomplete</a:t>
            </a:r>
          </a:p>
          <a:p>
            <a:r>
              <a:rPr lang="en-CA" dirty="0"/>
              <a:t>Creating train and test </a:t>
            </a:r>
            <a:r>
              <a:rPr lang="en-CA" i="1" dirty="0" err="1"/>
              <a:t>dataframes</a:t>
            </a:r>
            <a:r>
              <a:rPr lang="en-CA" dirty="0"/>
              <a:t> for each of the five years</a:t>
            </a:r>
          </a:p>
          <a:p>
            <a:r>
              <a:rPr lang="en-CA" dirty="0"/>
              <a:t>Creating </a:t>
            </a:r>
            <a:r>
              <a:rPr lang="en-CA" i="1" dirty="0" err="1"/>
              <a:t>dataframes</a:t>
            </a:r>
            <a:r>
              <a:rPr lang="en-CA" dirty="0"/>
              <a:t> for each of the individual targets</a:t>
            </a:r>
          </a:p>
          <a:p>
            <a:endParaRPr lang="en-CA" dirty="0"/>
          </a:p>
        </p:txBody>
      </p:sp>
    </p:spTree>
    <p:extLst>
      <p:ext uri="{BB962C8B-B14F-4D97-AF65-F5344CB8AC3E}">
        <p14:creationId xmlns:p14="http://schemas.microsoft.com/office/powerpoint/2010/main" val="2351175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AFA0-9785-4EC0-B9AE-4D8948A7D462}"/>
              </a:ext>
            </a:extLst>
          </p:cNvPr>
          <p:cNvSpPr>
            <a:spLocks noGrp="1"/>
          </p:cNvSpPr>
          <p:nvPr>
            <p:ph type="title"/>
          </p:nvPr>
        </p:nvSpPr>
        <p:spPr/>
        <p:txBody>
          <a:bodyPr/>
          <a:lstStyle/>
          <a:p>
            <a:r>
              <a:rPr lang="en-CA" dirty="0"/>
              <a:t>Tools: Python </a:t>
            </a:r>
            <a:r>
              <a:rPr lang="en-CA" dirty="0" err="1"/>
              <a:t>Scikit</a:t>
            </a:r>
            <a:r>
              <a:rPr lang="en-CA" dirty="0"/>
              <a:t> Learn</a:t>
            </a:r>
          </a:p>
        </p:txBody>
      </p:sp>
      <p:sp>
        <p:nvSpPr>
          <p:cNvPr id="3" name="Content Placeholder 2">
            <a:extLst>
              <a:ext uri="{FF2B5EF4-FFF2-40B4-BE49-F238E27FC236}">
                <a16:creationId xmlns:a16="http://schemas.microsoft.com/office/drawing/2014/main" id="{A1007105-2021-4FC4-9581-24BFCCD402FD}"/>
              </a:ext>
            </a:extLst>
          </p:cNvPr>
          <p:cNvSpPr>
            <a:spLocks noGrp="1"/>
          </p:cNvSpPr>
          <p:nvPr>
            <p:ph idx="1"/>
          </p:nvPr>
        </p:nvSpPr>
        <p:spPr/>
        <p:txBody>
          <a:bodyPr/>
          <a:lstStyle/>
          <a:p>
            <a:r>
              <a:rPr lang="en-CA" dirty="0"/>
              <a:t> A machine learning library for Python with a wide variety of implementations for popular algorithms. </a:t>
            </a:r>
          </a:p>
          <a:p>
            <a:r>
              <a:rPr lang="en-CA" dirty="0"/>
              <a:t>This research used the ordinary least squares linear regression implementation. Easy to use to train and test linear regression models.</a:t>
            </a:r>
          </a:p>
          <a:p>
            <a:r>
              <a:rPr lang="en-CA" dirty="0"/>
              <a:t>Feature selection, using mutual information and a selector to select the highest scoring features.</a:t>
            </a:r>
          </a:p>
          <a:p>
            <a:endParaRPr lang="en-CA" dirty="0"/>
          </a:p>
          <a:p>
            <a:endParaRPr lang="en-CA" dirty="0"/>
          </a:p>
          <a:p>
            <a:pPr marL="0" indent="0">
              <a:buNone/>
            </a:pPr>
            <a:endParaRPr lang="en-CA" dirty="0"/>
          </a:p>
        </p:txBody>
      </p:sp>
    </p:spTree>
    <p:extLst>
      <p:ext uri="{BB962C8B-B14F-4D97-AF65-F5344CB8AC3E}">
        <p14:creationId xmlns:p14="http://schemas.microsoft.com/office/powerpoint/2010/main" val="3256027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3E729-D0DA-4142-BE29-4F42168C9BC8}"/>
              </a:ext>
            </a:extLst>
          </p:cNvPr>
          <p:cNvSpPr>
            <a:spLocks noGrp="1"/>
          </p:cNvSpPr>
          <p:nvPr>
            <p:ph type="title"/>
          </p:nvPr>
        </p:nvSpPr>
        <p:spPr>
          <a:xfrm>
            <a:off x="677334" y="588335"/>
            <a:ext cx="8596668" cy="1320800"/>
          </a:xfrm>
        </p:spPr>
        <p:txBody>
          <a:bodyPr/>
          <a:lstStyle/>
          <a:p>
            <a:r>
              <a:rPr lang="en-CA" dirty="0"/>
              <a:t>Capturing downward trends, k=25</a:t>
            </a:r>
          </a:p>
        </p:txBody>
      </p:sp>
      <p:pic>
        <p:nvPicPr>
          <p:cNvPr id="5" name="Content Placeholder 4">
            <a:extLst>
              <a:ext uri="{FF2B5EF4-FFF2-40B4-BE49-F238E27FC236}">
                <a16:creationId xmlns:a16="http://schemas.microsoft.com/office/drawing/2014/main" id="{E1349DF6-C201-4498-A613-892279E2E1F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245" t="4430" r="6625" b="5582"/>
          <a:stretch/>
        </p:blipFill>
        <p:spPr>
          <a:xfrm>
            <a:off x="1424763" y="1871330"/>
            <a:ext cx="8038214" cy="3551275"/>
          </a:xfrm>
        </p:spPr>
      </p:pic>
    </p:spTree>
    <p:extLst>
      <p:ext uri="{BB962C8B-B14F-4D97-AF65-F5344CB8AC3E}">
        <p14:creationId xmlns:p14="http://schemas.microsoft.com/office/powerpoint/2010/main" val="3029987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2218-DDDB-4C2B-BA7B-A796491D69B3}"/>
              </a:ext>
            </a:extLst>
          </p:cNvPr>
          <p:cNvSpPr>
            <a:spLocks noGrp="1"/>
          </p:cNvSpPr>
          <p:nvPr>
            <p:ph type="title"/>
          </p:nvPr>
        </p:nvSpPr>
        <p:spPr/>
        <p:txBody>
          <a:bodyPr/>
          <a:lstStyle/>
          <a:p>
            <a:r>
              <a:rPr lang="en-CA" dirty="0"/>
              <a:t>Food Price Report 2018 </a:t>
            </a:r>
          </a:p>
        </p:txBody>
      </p:sp>
      <p:pic>
        <p:nvPicPr>
          <p:cNvPr id="4" name="Content Placeholder 3">
            <a:extLst>
              <a:ext uri="{FF2B5EF4-FFF2-40B4-BE49-F238E27FC236}">
                <a16:creationId xmlns:a16="http://schemas.microsoft.com/office/drawing/2014/main" id="{71304382-666C-49B2-B275-3DF186328BED}"/>
              </a:ext>
            </a:extLst>
          </p:cNvPr>
          <p:cNvPicPr>
            <a:picLocks noGrp="1" noChangeAspect="1"/>
          </p:cNvPicPr>
          <p:nvPr>
            <p:ph idx="1"/>
          </p:nvPr>
        </p:nvPicPr>
        <p:blipFill>
          <a:blip r:embed="rId2"/>
          <a:stretch>
            <a:fillRect/>
          </a:stretch>
        </p:blipFill>
        <p:spPr>
          <a:xfrm>
            <a:off x="394148" y="1656525"/>
            <a:ext cx="9615350" cy="4101548"/>
          </a:xfrm>
          <a:prstGeom prst="rect">
            <a:avLst/>
          </a:prstGeom>
        </p:spPr>
      </p:pic>
    </p:spTree>
    <p:extLst>
      <p:ext uri="{BB962C8B-B14F-4D97-AF65-F5344CB8AC3E}">
        <p14:creationId xmlns:p14="http://schemas.microsoft.com/office/powerpoint/2010/main" val="1564642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D2CE-E125-47BA-B0C7-4E5C09062122}"/>
              </a:ext>
            </a:extLst>
          </p:cNvPr>
          <p:cNvSpPr>
            <a:spLocks noGrp="1"/>
          </p:cNvSpPr>
          <p:nvPr>
            <p:ph type="title"/>
          </p:nvPr>
        </p:nvSpPr>
        <p:spPr/>
        <p:txBody>
          <a:bodyPr/>
          <a:lstStyle/>
          <a:p>
            <a:r>
              <a:rPr lang="en-CA" dirty="0"/>
              <a:t>Individual Foods</a:t>
            </a:r>
          </a:p>
        </p:txBody>
      </p:sp>
      <p:pic>
        <p:nvPicPr>
          <p:cNvPr id="5" name="Content Placeholder 4">
            <a:extLst>
              <a:ext uri="{FF2B5EF4-FFF2-40B4-BE49-F238E27FC236}">
                <a16:creationId xmlns:a16="http://schemas.microsoft.com/office/drawing/2014/main" id="{9AF6FA8D-F93D-41EB-869C-7D233997A9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570" y="1152579"/>
            <a:ext cx="7612911" cy="5685893"/>
          </a:xfrm>
        </p:spPr>
      </p:pic>
    </p:spTree>
    <p:extLst>
      <p:ext uri="{BB962C8B-B14F-4D97-AF65-F5344CB8AC3E}">
        <p14:creationId xmlns:p14="http://schemas.microsoft.com/office/powerpoint/2010/main" val="2339636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D2CE-E125-47BA-B0C7-4E5C09062122}"/>
              </a:ext>
            </a:extLst>
          </p:cNvPr>
          <p:cNvSpPr>
            <a:spLocks noGrp="1"/>
          </p:cNvSpPr>
          <p:nvPr>
            <p:ph type="title"/>
          </p:nvPr>
        </p:nvSpPr>
        <p:spPr/>
        <p:txBody>
          <a:bodyPr/>
          <a:lstStyle/>
          <a:p>
            <a:r>
              <a:rPr lang="en-CA" dirty="0"/>
              <a:t>Individual Foods</a:t>
            </a:r>
          </a:p>
        </p:txBody>
      </p:sp>
      <p:pic>
        <p:nvPicPr>
          <p:cNvPr id="5" name="Content Placeholder 4">
            <a:extLst>
              <a:ext uri="{FF2B5EF4-FFF2-40B4-BE49-F238E27FC236}">
                <a16:creationId xmlns:a16="http://schemas.microsoft.com/office/drawing/2014/main" id="{8453083A-340E-4438-93E6-D3A93D5FF7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744" y="1219544"/>
            <a:ext cx="7407038" cy="5532131"/>
          </a:xfrm>
        </p:spPr>
      </p:pic>
    </p:spTree>
    <p:extLst>
      <p:ext uri="{BB962C8B-B14F-4D97-AF65-F5344CB8AC3E}">
        <p14:creationId xmlns:p14="http://schemas.microsoft.com/office/powerpoint/2010/main" val="1706149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D2CE-E125-47BA-B0C7-4E5C09062122}"/>
              </a:ext>
            </a:extLst>
          </p:cNvPr>
          <p:cNvSpPr>
            <a:spLocks noGrp="1"/>
          </p:cNvSpPr>
          <p:nvPr>
            <p:ph type="title"/>
          </p:nvPr>
        </p:nvSpPr>
        <p:spPr/>
        <p:txBody>
          <a:bodyPr/>
          <a:lstStyle/>
          <a:p>
            <a:r>
              <a:rPr lang="en-CA" dirty="0"/>
              <a:t>Individual Foods</a:t>
            </a:r>
          </a:p>
        </p:txBody>
      </p:sp>
      <p:pic>
        <p:nvPicPr>
          <p:cNvPr id="7" name="Content Placeholder 6">
            <a:extLst>
              <a:ext uri="{FF2B5EF4-FFF2-40B4-BE49-F238E27FC236}">
                <a16:creationId xmlns:a16="http://schemas.microsoft.com/office/drawing/2014/main" id="{D00102D0-4B0E-4E37-8BDE-944C643EC1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270000"/>
            <a:ext cx="7425614" cy="5546006"/>
          </a:xfrm>
        </p:spPr>
      </p:pic>
    </p:spTree>
    <p:extLst>
      <p:ext uri="{BB962C8B-B14F-4D97-AF65-F5344CB8AC3E}">
        <p14:creationId xmlns:p14="http://schemas.microsoft.com/office/powerpoint/2010/main" val="1072047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D2CE-E125-47BA-B0C7-4E5C09062122}"/>
              </a:ext>
            </a:extLst>
          </p:cNvPr>
          <p:cNvSpPr>
            <a:spLocks noGrp="1"/>
          </p:cNvSpPr>
          <p:nvPr>
            <p:ph type="title"/>
          </p:nvPr>
        </p:nvSpPr>
        <p:spPr/>
        <p:txBody>
          <a:bodyPr/>
          <a:lstStyle/>
          <a:p>
            <a:r>
              <a:rPr lang="en-CA" dirty="0"/>
              <a:t>Individual Foods</a:t>
            </a:r>
          </a:p>
        </p:txBody>
      </p:sp>
      <p:pic>
        <p:nvPicPr>
          <p:cNvPr id="6" name="Content Placeholder 5">
            <a:extLst>
              <a:ext uri="{FF2B5EF4-FFF2-40B4-BE49-F238E27FC236}">
                <a16:creationId xmlns:a16="http://schemas.microsoft.com/office/drawing/2014/main" id="{0AB89138-4B1C-4A11-90B5-7CCDD6A87E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39053"/>
            <a:ext cx="7275819" cy="5434127"/>
          </a:xfrm>
        </p:spPr>
      </p:pic>
    </p:spTree>
    <p:extLst>
      <p:ext uri="{BB962C8B-B14F-4D97-AF65-F5344CB8AC3E}">
        <p14:creationId xmlns:p14="http://schemas.microsoft.com/office/powerpoint/2010/main" val="1094543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F338-0220-47C2-A762-E416452F16B0}"/>
              </a:ext>
            </a:extLst>
          </p:cNvPr>
          <p:cNvSpPr>
            <a:spLocks noGrp="1"/>
          </p:cNvSpPr>
          <p:nvPr>
            <p:ph type="title"/>
          </p:nvPr>
        </p:nvSpPr>
        <p:spPr/>
        <p:txBody>
          <a:bodyPr/>
          <a:lstStyle/>
          <a:p>
            <a:r>
              <a:rPr lang="en-CA" dirty="0"/>
              <a:t>Individual Foods</a:t>
            </a:r>
          </a:p>
        </p:txBody>
      </p:sp>
      <p:pic>
        <p:nvPicPr>
          <p:cNvPr id="9" name="Content Placeholder 8">
            <a:extLst>
              <a:ext uri="{FF2B5EF4-FFF2-40B4-BE49-F238E27FC236}">
                <a16:creationId xmlns:a16="http://schemas.microsoft.com/office/drawing/2014/main" id="{2C83E83C-8B0B-42BD-A857-E972C1731F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255126"/>
            <a:ext cx="6663220" cy="4976592"/>
          </a:xfrm>
        </p:spPr>
      </p:pic>
    </p:spTree>
    <p:extLst>
      <p:ext uri="{BB962C8B-B14F-4D97-AF65-F5344CB8AC3E}">
        <p14:creationId xmlns:p14="http://schemas.microsoft.com/office/powerpoint/2010/main" val="2180723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F338-0220-47C2-A762-E416452F16B0}"/>
              </a:ext>
            </a:extLst>
          </p:cNvPr>
          <p:cNvSpPr>
            <a:spLocks noGrp="1"/>
          </p:cNvSpPr>
          <p:nvPr>
            <p:ph type="title"/>
          </p:nvPr>
        </p:nvSpPr>
        <p:spPr/>
        <p:txBody>
          <a:bodyPr/>
          <a:lstStyle/>
          <a:p>
            <a:r>
              <a:rPr lang="en-CA" dirty="0"/>
              <a:t>Individual Foods</a:t>
            </a:r>
          </a:p>
        </p:txBody>
      </p:sp>
      <p:pic>
        <p:nvPicPr>
          <p:cNvPr id="9" name="Content Placeholder 8">
            <a:extLst>
              <a:ext uri="{FF2B5EF4-FFF2-40B4-BE49-F238E27FC236}">
                <a16:creationId xmlns:a16="http://schemas.microsoft.com/office/drawing/2014/main" id="{2C83E83C-8B0B-42BD-A857-E972C1731F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8196" y="1930400"/>
            <a:ext cx="6362358" cy="4751886"/>
          </a:xfrm>
        </p:spPr>
      </p:pic>
      <p:pic>
        <p:nvPicPr>
          <p:cNvPr id="4" name="Picture 3">
            <a:extLst>
              <a:ext uri="{FF2B5EF4-FFF2-40B4-BE49-F238E27FC236}">
                <a16:creationId xmlns:a16="http://schemas.microsoft.com/office/drawing/2014/main" id="{8794C4C7-2A61-4B76-87D1-0E82890DC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228326"/>
            <a:ext cx="6845419" cy="5112673"/>
          </a:xfrm>
          <a:prstGeom prst="rect">
            <a:avLst/>
          </a:prstGeom>
        </p:spPr>
      </p:pic>
    </p:spTree>
    <p:extLst>
      <p:ext uri="{BB962C8B-B14F-4D97-AF65-F5344CB8AC3E}">
        <p14:creationId xmlns:p14="http://schemas.microsoft.com/office/powerpoint/2010/main" val="2179619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23616-0760-4F49-A563-124393142905}"/>
              </a:ext>
            </a:extLst>
          </p:cNvPr>
          <p:cNvSpPr>
            <a:spLocks noGrp="1"/>
          </p:cNvSpPr>
          <p:nvPr>
            <p:ph type="title"/>
          </p:nvPr>
        </p:nvSpPr>
        <p:spPr/>
        <p:txBody>
          <a:bodyPr/>
          <a:lstStyle/>
          <a:p>
            <a:r>
              <a:rPr lang="en-CA" dirty="0"/>
              <a:t>Background: Canada’s Food Price Report</a:t>
            </a:r>
          </a:p>
        </p:txBody>
      </p:sp>
      <p:sp>
        <p:nvSpPr>
          <p:cNvPr id="3" name="Content Placeholder 2">
            <a:extLst>
              <a:ext uri="{FF2B5EF4-FFF2-40B4-BE49-F238E27FC236}">
                <a16:creationId xmlns:a16="http://schemas.microsoft.com/office/drawing/2014/main" id="{EACF0054-EAC0-4CF5-A2F4-8A761BD863DD}"/>
              </a:ext>
            </a:extLst>
          </p:cNvPr>
          <p:cNvSpPr>
            <a:spLocks noGrp="1"/>
          </p:cNvSpPr>
          <p:nvPr>
            <p:ph idx="1"/>
          </p:nvPr>
        </p:nvSpPr>
        <p:spPr/>
        <p:txBody>
          <a:bodyPr/>
          <a:lstStyle/>
          <a:p>
            <a:r>
              <a:rPr lang="en-CA" dirty="0"/>
              <a:t>This year the 8</a:t>
            </a:r>
            <a:r>
              <a:rPr lang="en-CA" baseline="30000" dirty="0"/>
              <a:t>th</a:t>
            </a:r>
            <a:r>
              <a:rPr lang="en-CA" dirty="0"/>
              <a:t> edition of Canada’s Food Price Report was published as a collaborative effort between Dalhousie University and University of Guelph.</a:t>
            </a:r>
          </a:p>
          <a:p>
            <a:r>
              <a:rPr lang="en-CA" dirty="0"/>
              <a:t>The report looks at factors that affect the future prices seen by consumers for food over the next 12-month period.</a:t>
            </a:r>
          </a:p>
          <a:p>
            <a:r>
              <a:rPr lang="en-CA" dirty="0"/>
              <a:t>Includes the key drivers of the upcoming year’s food prices such as Climate, Energy Costs, Inflation, Policy Context, Food Processing Industry, Consumer Debt and Deleveraging and many more. </a:t>
            </a:r>
          </a:p>
          <a:p>
            <a:r>
              <a:rPr lang="en-CA" dirty="0"/>
              <a:t>The report divides the CPI basket into food categories including Dairy and Eggs, Fruit and Nuts, Meats, Vegetables, and Fish and Seafood.</a:t>
            </a:r>
          </a:p>
        </p:txBody>
      </p:sp>
    </p:spTree>
    <p:extLst>
      <p:ext uri="{BB962C8B-B14F-4D97-AF65-F5344CB8AC3E}">
        <p14:creationId xmlns:p14="http://schemas.microsoft.com/office/powerpoint/2010/main" val="1443717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F338-0220-47C2-A762-E416452F16B0}"/>
              </a:ext>
            </a:extLst>
          </p:cNvPr>
          <p:cNvSpPr>
            <a:spLocks noGrp="1"/>
          </p:cNvSpPr>
          <p:nvPr>
            <p:ph type="title"/>
          </p:nvPr>
        </p:nvSpPr>
        <p:spPr/>
        <p:txBody>
          <a:bodyPr/>
          <a:lstStyle/>
          <a:p>
            <a:r>
              <a:rPr lang="en-CA" dirty="0"/>
              <a:t>Individual Foods</a:t>
            </a:r>
          </a:p>
        </p:txBody>
      </p:sp>
      <p:pic>
        <p:nvPicPr>
          <p:cNvPr id="8" name="Content Placeholder 7">
            <a:extLst>
              <a:ext uri="{FF2B5EF4-FFF2-40B4-BE49-F238E27FC236}">
                <a16:creationId xmlns:a16="http://schemas.microsoft.com/office/drawing/2014/main" id="{9C8E5CCA-23CB-41FE-9C01-FA2785D84E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577" y="1283252"/>
            <a:ext cx="6905177" cy="5157304"/>
          </a:xfrm>
        </p:spPr>
      </p:pic>
    </p:spTree>
    <p:extLst>
      <p:ext uri="{BB962C8B-B14F-4D97-AF65-F5344CB8AC3E}">
        <p14:creationId xmlns:p14="http://schemas.microsoft.com/office/powerpoint/2010/main" val="2253984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25CF-5CA3-40CF-AB38-D69AB8B88ECC}"/>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67140FE9-D6B7-4956-9958-85E7632EC404}"/>
              </a:ext>
            </a:extLst>
          </p:cNvPr>
          <p:cNvSpPr>
            <a:spLocks noGrp="1"/>
          </p:cNvSpPr>
          <p:nvPr>
            <p:ph idx="1"/>
          </p:nvPr>
        </p:nvSpPr>
        <p:spPr/>
        <p:txBody>
          <a:bodyPr>
            <a:normAutofit fontScale="70000" lnSpcReduction="20000"/>
          </a:bodyPr>
          <a:lstStyle/>
          <a:p>
            <a:pPr marL="0" indent="0">
              <a:buNone/>
            </a:pPr>
            <a:r>
              <a:rPr lang="en-CA" dirty="0" err="1"/>
              <a:t>Charlebois</a:t>
            </a:r>
            <a:r>
              <a:rPr lang="en-CA" dirty="0"/>
              <a:t>, S., Jabez, H., </a:t>
            </a:r>
            <a:r>
              <a:rPr lang="en-CA" dirty="0" err="1"/>
              <a:t>Tyedmers</a:t>
            </a:r>
            <a:r>
              <a:rPr lang="en-CA" dirty="0"/>
              <a:t>, P., Bailey, M., </a:t>
            </a:r>
            <a:r>
              <a:rPr lang="en-CA" dirty="0" err="1"/>
              <a:t>Keselj</a:t>
            </a:r>
            <a:r>
              <a:rPr lang="en-CA" dirty="0"/>
              <a:t>, V., Conrad, C., . . . Chamberlain, S. (2017). Canada's Food Price Report. Halifax: Dalhousie University. </a:t>
            </a:r>
          </a:p>
          <a:p>
            <a:pPr marL="0" indent="0">
              <a:buNone/>
            </a:pPr>
            <a:r>
              <a:rPr lang="en-CA" dirty="0"/>
              <a:t>Harris, J. (2017, August). A Machine Learning Approach to Forecasting Consumer Food Prices. Halifax, Nova Scotia, Canada. </a:t>
            </a:r>
          </a:p>
          <a:p>
            <a:pPr marL="0" indent="0">
              <a:buNone/>
            </a:pPr>
            <a:r>
              <a:rPr lang="en-CA" dirty="0"/>
              <a:t>Hunter, J., Dale, D., Firing, E., &amp; </a:t>
            </a:r>
            <a:r>
              <a:rPr lang="en-CA" dirty="0" err="1"/>
              <a:t>Droettboom</a:t>
            </a:r>
            <a:r>
              <a:rPr lang="en-CA" dirty="0"/>
              <a:t>, M. (2012). Matplotlib. Retrieved from Matplotlib: https://matplotlib.org/ </a:t>
            </a:r>
          </a:p>
          <a:p>
            <a:pPr marL="0" indent="0">
              <a:buNone/>
            </a:pPr>
            <a:r>
              <a:rPr lang="en-CA" dirty="0" err="1"/>
              <a:t>Kraskov</a:t>
            </a:r>
            <a:r>
              <a:rPr lang="en-CA" dirty="0"/>
              <a:t>, A., </a:t>
            </a:r>
            <a:r>
              <a:rPr lang="en-CA" dirty="0" err="1"/>
              <a:t>Stögbauer</a:t>
            </a:r>
            <a:r>
              <a:rPr lang="en-CA" dirty="0"/>
              <a:t>, H., &amp; </a:t>
            </a:r>
            <a:r>
              <a:rPr lang="en-CA" dirty="0" err="1"/>
              <a:t>Grassberger</a:t>
            </a:r>
            <a:r>
              <a:rPr lang="en-CA" dirty="0"/>
              <a:t>, P. (2004). Estimating Mutual Information. Physical Review, E(69). </a:t>
            </a:r>
          </a:p>
          <a:p>
            <a:pPr marL="0" indent="0">
              <a:buNone/>
            </a:pPr>
            <a:r>
              <a:rPr lang="en-CA" dirty="0"/>
              <a:t>Pandas. (2017, December). Python Data Analysis Library. Retrieved from Pandas: https://pandas.pydata.org/ </a:t>
            </a:r>
          </a:p>
          <a:p>
            <a:pPr marL="0" indent="0">
              <a:buNone/>
            </a:pPr>
            <a:r>
              <a:rPr lang="en-CA" dirty="0" err="1"/>
              <a:t>Scikit</a:t>
            </a:r>
            <a:r>
              <a:rPr lang="en-CA" dirty="0"/>
              <a:t> Learn. (2017). Generalized Linear Models. Retrieved from </a:t>
            </a:r>
            <a:r>
              <a:rPr lang="en-CA" dirty="0" err="1"/>
              <a:t>Scikit</a:t>
            </a:r>
            <a:r>
              <a:rPr lang="en-CA" dirty="0"/>
              <a:t> Learn: http://scikitlearn.org/stable/modules/linear_model.html </a:t>
            </a:r>
          </a:p>
          <a:p>
            <a:pPr marL="0" indent="0">
              <a:buNone/>
            </a:pPr>
            <a:r>
              <a:rPr lang="en-CA" dirty="0" err="1"/>
              <a:t>Scikit</a:t>
            </a:r>
            <a:r>
              <a:rPr lang="en-CA" dirty="0"/>
              <a:t> Learn. (2017). </a:t>
            </a:r>
            <a:r>
              <a:rPr lang="en-CA" dirty="0" err="1"/>
              <a:t>sklearn.feature_selection.mutual_info_regression</a:t>
            </a:r>
            <a:r>
              <a:rPr lang="en-CA" dirty="0"/>
              <a:t>. Retrieved from </a:t>
            </a:r>
            <a:r>
              <a:rPr lang="en-CA" dirty="0" err="1"/>
              <a:t>Scikit</a:t>
            </a:r>
            <a:r>
              <a:rPr lang="en-CA" dirty="0"/>
              <a:t> Learn: http://scikitlearn.org/stable/modules/generated/sklearn.feature_selection.mutual_info_regression.html#sk </a:t>
            </a:r>
            <a:r>
              <a:rPr lang="en-CA" dirty="0" err="1"/>
              <a:t>learn.feature_selection.mutual_info_regression</a:t>
            </a:r>
            <a:r>
              <a:rPr lang="en-CA" dirty="0"/>
              <a:t> </a:t>
            </a:r>
          </a:p>
          <a:p>
            <a:pPr marL="0" indent="0">
              <a:buNone/>
            </a:pPr>
            <a:r>
              <a:rPr lang="en-CA" dirty="0"/>
              <a:t>Statistics Canada. (2018, March). Consumer Price Index (CPI). Retrieved from Statistics </a:t>
            </a:r>
            <a:r>
              <a:rPr lang="en-CA" dirty="0" err="1"/>
              <a:t>Cnada</a:t>
            </a:r>
            <a:r>
              <a:rPr lang="en-CA" dirty="0"/>
              <a:t>: http://www23.statcan.gc.ca/imdb/p2SV.pl?Function=getSurvey&amp;SDDS=2301 </a:t>
            </a:r>
          </a:p>
        </p:txBody>
      </p:sp>
    </p:spTree>
    <p:extLst>
      <p:ext uri="{BB962C8B-B14F-4D97-AF65-F5344CB8AC3E}">
        <p14:creationId xmlns:p14="http://schemas.microsoft.com/office/powerpoint/2010/main" val="233425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CE8E-3A81-4AA2-981C-F4C76021790D}"/>
              </a:ext>
            </a:extLst>
          </p:cNvPr>
          <p:cNvSpPr>
            <a:spLocks noGrp="1"/>
          </p:cNvSpPr>
          <p:nvPr>
            <p:ph type="title"/>
          </p:nvPr>
        </p:nvSpPr>
        <p:spPr/>
        <p:txBody>
          <a:bodyPr/>
          <a:lstStyle/>
          <a:p>
            <a:r>
              <a:rPr lang="en-CA" dirty="0"/>
              <a:t>Background: Consumer Price Index</a:t>
            </a:r>
          </a:p>
        </p:txBody>
      </p:sp>
      <p:sp>
        <p:nvSpPr>
          <p:cNvPr id="3" name="Content Placeholder 2">
            <a:extLst>
              <a:ext uri="{FF2B5EF4-FFF2-40B4-BE49-F238E27FC236}">
                <a16:creationId xmlns:a16="http://schemas.microsoft.com/office/drawing/2014/main" id="{84DFA324-9DD8-4A39-85B9-569D1FA98731}"/>
              </a:ext>
            </a:extLst>
          </p:cNvPr>
          <p:cNvSpPr>
            <a:spLocks noGrp="1"/>
          </p:cNvSpPr>
          <p:nvPr>
            <p:ph idx="1"/>
          </p:nvPr>
        </p:nvSpPr>
        <p:spPr/>
        <p:txBody>
          <a:bodyPr/>
          <a:lstStyle/>
          <a:p>
            <a:r>
              <a:rPr lang="en-CA" dirty="0"/>
              <a:t>An indicator of the changes in prices experienced by Canadians, obtained by comparing the rising or falling cost of a fixed basket of good and services.</a:t>
            </a:r>
          </a:p>
          <a:p>
            <a:r>
              <a:rPr lang="en-CA" dirty="0"/>
              <a:t>Fixed basket means that products and services are of the same quality and quantity and therefore these changes in cost are a true reflection of the pure price changes.</a:t>
            </a:r>
          </a:p>
          <a:p>
            <a:r>
              <a:rPr lang="en-CA" dirty="0"/>
              <a:t>Data is released monthly and open to the public on Statistics Canada’s website as part of the CANSIM database.</a:t>
            </a:r>
          </a:p>
        </p:txBody>
      </p:sp>
    </p:spTree>
    <p:extLst>
      <p:ext uri="{BB962C8B-B14F-4D97-AF65-F5344CB8AC3E}">
        <p14:creationId xmlns:p14="http://schemas.microsoft.com/office/powerpoint/2010/main" val="3603467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CE8E-3A81-4AA2-981C-F4C76021790D}"/>
              </a:ext>
            </a:extLst>
          </p:cNvPr>
          <p:cNvSpPr>
            <a:spLocks noGrp="1"/>
          </p:cNvSpPr>
          <p:nvPr>
            <p:ph type="title"/>
          </p:nvPr>
        </p:nvSpPr>
        <p:spPr/>
        <p:txBody>
          <a:bodyPr/>
          <a:lstStyle/>
          <a:p>
            <a:r>
              <a:rPr lang="en-CA" dirty="0"/>
              <a:t>Background: Consumer Price Index</a:t>
            </a:r>
          </a:p>
        </p:txBody>
      </p:sp>
      <p:pic>
        <p:nvPicPr>
          <p:cNvPr id="4" name="Content Placeholder 3">
            <a:extLst>
              <a:ext uri="{FF2B5EF4-FFF2-40B4-BE49-F238E27FC236}">
                <a16:creationId xmlns:a16="http://schemas.microsoft.com/office/drawing/2014/main" id="{253ACA91-9567-4DFE-8082-729269A570CB}"/>
              </a:ext>
            </a:extLst>
          </p:cNvPr>
          <p:cNvPicPr>
            <a:picLocks noGrp="1" noChangeAspect="1"/>
          </p:cNvPicPr>
          <p:nvPr>
            <p:ph idx="1"/>
          </p:nvPr>
        </p:nvPicPr>
        <p:blipFill>
          <a:blip r:embed="rId3"/>
          <a:stretch>
            <a:fillRect/>
          </a:stretch>
        </p:blipFill>
        <p:spPr>
          <a:xfrm>
            <a:off x="1386298" y="2160588"/>
            <a:ext cx="7179442" cy="3881437"/>
          </a:xfrm>
          <a:prstGeom prst="rect">
            <a:avLst/>
          </a:prstGeom>
        </p:spPr>
      </p:pic>
    </p:spTree>
    <p:extLst>
      <p:ext uri="{BB962C8B-B14F-4D97-AF65-F5344CB8AC3E}">
        <p14:creationId xmlns:p14="http://schemas.microsoft.com/office/powerpoint/2010/main" val="2876638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CE8E-3A81-4AA2-981C-F4C76021790D}"/>
              </a:ext>
            </a:extLst>
          </p:cNvPr>
          <p:cNvSpPr>
            <a:spLocks noGrp="1"/>
          </p:cNvSpPr>
          <p:nvPr>
            <p:ph type="title"/>
          </p:nvPr>
        </p:nvSpPr>
        <p:spPr/>
        <p:txBody>
          <a:bodyPr/>
          <a:lstStyle/>
          <a:p>
            <a:r>
              <a:rPr lang="en-CA" dirty="0"/>
              <a:t>Background: Consumer Price Index</a:t>
            </a:r>
          </a:p>
        </p:txBody>
      </p:sp>
      <p:pic>
        <p:nvPicPr>
          <p:cNvPr id="7" name="Content Placeholder 3">
            <a:extLst>
              <a:ext uri="{FF2B5EF4-FFF2-40B4-BE49-F238E27FC236}">
                <a16:creationId xmlns:a16="http://schemas.microsoft.com/office/drawing/2014/main" id="{D9E7CA4A-098B-49AD-BACD-8143A8E5EBEE}"/>
              </a:ext>
            </a:extLst>
          </p:cNvPr>
          <p:cNvPicPr>
            <a:picLocks noGrp="1" noChangeAspect="1"/>
          </p:cNvPicPr>
          <p:nvPr>
            <p:ph idx="1"/>
          </p:nvPr>
        </p:nvPicPr>
        <p:blipFill>
          <a:blip r:embed="rId3"/>
          <a:stretch>
            <a:fillRect/>
          </a:stretch>
        </p:blipFill>
        <p:spPr>
          <a:xfrm>
            <a:off x="1448531" y="2160588"/>
            <a:ext cx="7054976" cy="3881437"/>
          </a:xfrm>
          <a:prstGeom prst="rect">
            <a:avLst/>
          </a:prstGeom>
        </p:spPr>
      </p:pic>
    </p:spTree>
    <p:extLst>
      <p:ext uri="{BB962C8B-B14F-4D97-AF65-F5344CB8AC3E}">
        <p14:creationId xmlns:p14="http://schemas.microsoft.com/office/powerpoint/2010/main" val="260414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CE8E-3A81-4AA2-981C-F4C76021790D}"/>
              </a:ext>
            </a:extLst>
          </p:cNvPr>
          <p:cNvSpPr>
            <a:spLocks noGrp="1"/>
          </p:cNvSpPr>
          <p:nvPr>
            <p:ph type="title"/>
          </p:nvPr>
        </p:nvSpPr>
        <p:spPr/>
        <p:txBody>
          <a:bodyPr/>
          <a:lstStyle/>
          <a:p>
            <a:r>
              <a:rPr lang="en-CA" dirty="0"/>
              <a:t>Background: Consumer Price Index</a:t>
            </a:r>
          </a:p>
        </p:txBody>
      </p:sp>
      <p:pic>
        <p:nvPicPr>
          <p:cNvPr id="8" name="Content Placeholder 7">
            <a:extLst>
              <a:ext uri="{FF2B5EF4-FFF2-40B4-BE49-F238E27FC236}">
                <a16:creationId xmlns:a16="http://schemas.microsoft.com/office/drawing/2014/main" id="{E2FAB032-5389-4126-A235-D98E1F86483D}"/>
              </a:ext>
            </a:extLst>
          </p:cNvPr>
          <p:cNvPicPr>
            <a:picLocks noGrp="1" noChangeAspect="1"/>
          </p:cNvPicPr>
          <p:nvPr>
            <p:ph idx="1"/>
          </p:nvPr>
        </p:nvPicPr>
        <p:blipFill>
          <a:blip r:embed="rId2"/>
          <a:stretch>
            <a:fillRect/>
          </a:stretch>
        </p:blipFill>
        <p:spPr>
          <a:xfrm>
            <a:off x="309491" y="1583221"/>
            <a:ext cx="9344515" cy="2005766"/>
          </a:xfrm>
          <a:prstGeom prst="rect">
            <a:avLst/>
          </a:prstGeom>
        </p:spPr>
      </p:pic>
    </p:spTree>
    <p:extLst>
      <p:ext uri="{BB962C8B-B14F-4D97-AF65-F5344CB8AC3E}">
        <p14:creationId xmlns:p14="http://schemas.microsoft.com/office/powerpoint/2010/main" val="2076876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CE8E-3A81-4AA2-981C-F4C76021790D}"/>
              </a:ext>
            </a:extLst>
          </p:cNvPr>
          <p:cNvSpPr>
            <a:spLocks noGrp="1"/>
          </p:cNvSpPr>
          <p:nvPr>
            <p:ph type="title"/>
          </p:nvPr>
        </p:nvSpPr>
        <p:spPr/>
        <p:txBody>
          <a:bodyPr/>
          <a:lstStyle/>
          <a:p>
            <a:r>
              <a:rPr lang="en-CA" dirty="0"/>
              <a:t>Background: Consumer Price Index</a:t>
            </a:r>
          </a:p>
        </p:txBody>
      </p:sp>
      <p:pic>
        <p:nvPicPr>
          <p:cNvPr id="8" name="Content Placeholder 7">
            <a:extLst>
              <a:ext uri="{FF2B5EF4-FFF2-40B4-BE49-F238E27FC236}">
                <a16:creationId xmlns:a16="http://schemas.microsoft.com/office/drawing/2014/main" id="{E2FAB032-5389-4126-A235-D98E1F86483D}"/>
              </a:ext>
            </a:extLst>
          </p:cNvPr>
          <p:cNvPicPr>
            <a:picLocks noGrp="1" noChangeAspect="1"/>
          </p:cNvPicPr>
          <p:nvPr>
            <p:ph idx="1"/>
          </p:nvPr>
        </p:nvPicPr>
        <p:blipFill>
          <a:blip r:embed="rId2"/>
          <a:stretch>
            <a:fillRect/>
          </a:stretch>
        </p:blipFill>
        <p:spPr>
          <a:xfrm>
            <a:off x="677863" y="1757886"/>
            <a:ext cx="8596312" cy="1845167"/>
          </a:xfrm>
          <a:prstGeom prst="rect">
            <a:avLst/>
          </a:prstGeom>
        </p:spPr>
      </p:pic>
      <p:pic>
        <p:nvPicPr>
          <p:cNvPr id="4" name="Picture 3">
            <a:extLst>
              <a:ext uri="{FF2B5EF4-FFF2-40B4-BE49-F238E27FC236}">
                <a16:creationId xmlns:a16="http://schemas.microsoft.com/office/drawing/2014/main" id="{3DD8088D-9766-40F3-85EE-A9173B7A416B}"/>
              </a:ext>
            </a:extLst>
          </p:cNvPr>
          <p:cNvPicPr>
            <a:picLocks noChangeAspect="1"/>
          </p:cNvPicPr>
          <p:nvPr/>
        </p:nvPicPr>
        <p:blipFill>
          <a:blip r:embed="rId3"/>
          <a:stretch>
            <a:fillRect/>
          </a:stretch>
        </p:blipFill>
        <p:spPr>
          <a:xfrm>
            <a:off x="281354" y="1629141"/>
            <a:ext cx="9411994" cy="1959844"/>
          </a:xfrm>
          <a:prstGeom prst="rect">
            <a:avLst/>
          </a:prstGeom>
        </p:spPr>
      </p:pic>
    </p:spTree>
    <p:extLst>
      <p:ext uri="{BB962C8B-B14F-4D97-AF65-F5344CB8AC3E}">
        <p14:creationId xmlns:p14="http://schemas.microsoft.com/office/powerpoint/2010/main" val="73588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A396-AC3D-4426-B7A5-BCF18E4F6526}"/>
              </a:ext>
            </a:extLst>
          </p:cNvPr>
          <p:cNvSpPr>
            <a:spLocks noGrp="1"/>
          </p:cNvSpPr>
          <p:nvPr>
            <p:ph type="title"/>
          </p:nvPr>
        </p:nvSpPr>
        <p:spPr/>
        <p:txBody>
          <a:bodyPr/>
          <a:lstStyle/>
          <a:p>
            <a:r>
              <a:rPr lang="en-CA" dirty="0"/>
              <a:t>Research Objectives</a:t>
            </a:r>
          </a:p>
        </p:txBody>
      </p:sp>
      <p:sp>
        <p:nvSpPr>
          <p:cNvPr id="3" name="Content Placeholder 2">
            <a:extLst>
              <a:ext uri="{FF2B5EF4-FFF2-40B4-BE49-F238E27FC236}">
                <a16:creationId xmlns:a16="http://schemas.microsoft.com/office/drawing/2014/main" id="{1A8D90F1-6D6A-4677-B156-AE60B00DCF6D}"/>
              </a:ext>
            </a:extLst>
          </p:cNvPr>
          <p:cNvSpPr>
            <a:spLocks noGrp="1"/>
          </p:cNvSpPr>
          <p:nvPr>
            <p:ph idx="1"/>
          </p:nvPr>
        </p:nvSpPr>
        <p:spPr/>
        <p:txBody>
          <a:bodyPr/>
          <a:lstStyle/>
          <a:p>
            <a:r>
              <a:rPr lang="en-CA" dirty="0"/>
              <a:t>Train and test predictive models for predicting the average national food price as reported by the CPI for a twelve month period for 5 years, from 2012 to 2016.</a:t>
            </a:r>
          </a:p>
          <a:p>
            <a:r>
              <a:rPr lang="en-CA" dirty="0"/>
              <a:t>Train and test predictive models for predicting 21 other targets in the CPI basket for the years 2016 and 2017.</a:t>
            </a:r>
          </a:p>
          <a:p>
            <a:r>
              <a:rPr lang="en-CA" dirty="0"/>
              <a:t>Gain insight on what years were difficult to predict, and what products were difficult to predict.</a:t>
            </a:r>
          </a:p>
        </p:txBody>
      </p:sp>
    </p:spTree>
    <p:extLst>
      <p:ext uri="{BB962C8B-B14F-4D97-AF65-F5344CB8AC3E}">
        <p14:creationId xmlns:p14="http://schemas.microsoft.com/office/powerpoint/2010/main" val="1637437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1274-B5DE-40F9-A1AA-C1F870FB31DB}"/>
              </a:ext>
            </a:extLst>
          </p:cNvPr>
          <p:cNvSpPr>
            <a:spLocks noGrp="1"/>
          </p:cNvSpPr>
          <p:nvPr>
            <p:ph type="title"/>
          </p:nvPr>
        </p:nvSpPr>
        <p:spPr/>
        <p:txBody>
          <a:bodyPr/>
          <a:lstStyle/>
          <a:p>
            <a:r>
              <a:rPr lang="en-CA" dirty="0"/>
              <a:t>Dataset</a:t>
            </a:r>
          </a:p>
        </p:txBody>
      </p:sp>
      <p:sp>
        <p:nvSpPr>
          <p:cNvPr id="3" name="Content Placeholder 2">
            <a:extLst>
              <a:ext uri="{FF2B5EF4-FFF2-40B4-BE49-F238E27FC236}">
                <a16:creationId xmlns:a16="http://schemas.microsoft.com/office/drawing/2014/main" id="{343E2047-3744-40FC-A164-65D449C2E487}"/>
              </a:ext>
            </a:extLst>
          </p:cNvPr>
          <p:cNvSpPr>
            <a:spLocks noGrp="1"/>
          </p:cNvSpPr>
          <p:nvPr>
            <p:ph idx="1"/>
          </p:nvPr>
        </p:nvSpPr>
        <p:spPr/>
        <p:txBody>
          <a:bodyPr/>
          <a:lstStyle/>
          <a:p>
            <a:r>
              <a:rPr lang="en-CA" dirty="0"/>
              <a:t>The original dataset was built by Jay Harris for his work on the 2017 and 2018 Canada Food Price Report and his thesis research titled </a:t>
            </a:r>
            <a:r>
              <a:rPr lang="en-CA" i="1" dirty="0"/>
              <a:t>A Machine Learning Approach to Forecasting Consumer Food Price</a:t>
            </a:r>
          </a:p>
          <a:p>
            <a:r>
              <a:rPr lang="en-CA" dirty="0"/>
              <a:t>It was constructed using a wide range of financial and econometric data from public and private institutions totaling 280 attributes</a:t>
            </a:r>
          </a:p>
          <a:p>
            <a:r>
              <a:rPr lang="en-CA" dirty="0"/>
              <a:t>The data set began at January 1985 with monthly records concluding at August 2017 giving 291 records. </a:t>
            </a:r>
          </a:p>
          <a:p>
            <a:r>
              <a:rPr lang="en-CA" dirty="0"/>
              <a:t>22 targets from the CPI basket, mostly food products.</a:t>
            </a:r>
          </a:p>
          <a:p>
            <a:endParaRPr lang="en-CA" dirty="0"/>
          </a:p>
          <a:p>
            <a:endParaRPr lang="en-CA" dirty="0"/>
          </a:p>
          <a:p>
            <a:endParaRPr lang="en-CA" dirty="0"/>
          </a:p>
        </p:txBody>
      </p:sp>
    </p:spTree>
    <p:extLst>
      <p:ext uri="{BB962C8B-B14F-4D97-AF65-F5344CB8AC3E}">
        <p14:creationId xmlns:p14="http://schemas.microsoft.com/office/powerpoint/2010/main" val="15622465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3826</TotalTime>
  <Words>1519</Words>
  <Application>Microsoft Office PowerPoint</Application>
  <PresentationFormat>Widescreen</PresentationFormat>
  <Paragraphs>99</Paragraphs>
  <Slides>21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Wingdings 3</vt:lpstr>
      <vt:lpstr>Facet</vt:lpstr>
      <vt:lpstr>Predicting Canadian Food Prices</vt:lpstr>
      <vt:lpstr>Background: Canada’s Food Price Report</vt:lpstr>
      <vt:lpstr>Background: Consumer Price Index</vt:lpstr>
      <vt:lpstr>Background: Consumer Price Index</vt:lpstr>
      <vt:lpstr>Background: Consumer Price Index</vt:lpstr>
      <vt:lpstr>Background: Consumer Price Index</vt:lpstr>
      <vt:lpstr>Background: Consumer Price Index</vt:lpstr>
      <vt:lpstr>Research Objectives</vt:lpstr>
      <vt:lpstr>Dataset</vt:lpstr>
      <vt:lpstr>Data Preprocessing</vt:lpstr>
      <vt:lpstr>Tools: Python Scikit Learn</vt:lpstr>
      <vt:lpstr>Capturing downward trends, k=25</vt:lpstr>
      <vt:lpstr>Food Price Report 2018 </vt:lpstr>
      <vt:lpstr>Individual Foods</vt:lpstr>
      <vt:lpstr>Individual Foods</vt:lpstr>
      <vt:lpstr>Individual Foods</vt:lpstr>
      <vt:lpstr>Individual Foods</vt:lpstr>
      <vt:lpstr>Individual Foods</vt:lpstr>
      <vt:lpstr>Individual Foods</vt:lpstr>
      <vt:lpstr>Individual Foods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Canadian Food Prices</dc:title>
  <dc:creator>Pat Walter</dc:creator>
  <cp:lastModifiedBy>Pat Walter</cp:lastModifiedBy>
  <cp:revision>36</cp:revision>
  <dcterms:created xsi:type="dcterms:W3CDTF">2018-04-01T14:56:07Z</dcterms:created>
  <dcterms:modified xsi:type="dcterms:W3CDTF">2018-04-13T13:46:02Z</dcterms:modified>
</cp:coreProperties>
</file>