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3"/>
  </p:notesMasterIdLst>
  <p:sldIdLst>
    <p:sldId id="256" r:id="rId2"/>
    <p:sldId id="257" r:id="rId3"/>
    <p:sldId id="269" r:id="rId4"/>
    <p:sldId id="272" r:id="rId5"/>
    <p:sldId id="276" r:id="rId6"/>
    <p:sldId id="259" r:id="rId7"/>
    <p:sldId id="260" r:id="rId8"/>
    <p:sldId id="258" r:id="rId9"/>
    <p:sldId id="287" r:id="rId10"/>
    <p:sldId id="262" r:id="rId11"/>
    <p:sldId id="280" r:id="rId12"/>
    <p:sldId id="289" r:id="rId13"/>
    <p:sldId id="291" r:id="rId14"/>
    <p:sldId id="263" r:id="rId15"/>
    <p:sldId id="264" r:id="rId16"/>
    <p:sldId id="265" r:id="rId17"/>
    <p:sldId id="266" r:id="rId18"/>
    <p:sldId id="267" r:id="rId19"/>
    <p:sldId id="278" r:id="rId20"/>
    <p:sldId id="279" r:id="rId21"/>
    <p:sldId id="281" r:id="rId22"/>
    <p:sldId id="282" r:id="rId23"/>
    <p:sldId id="284" r:id="rId24"/>
    <p:sldId id="286" r:id="rId25"/>
    <p:sldId id="283" r:id="rId26"/>
    <p:sldId id="285" r:id="rId27"/>
    <p:sldId id="294" r:id="rId28"/>
    <p:sldId id="293" r:id="rId29"/>
    <p:sldId id="292" r:id="rId30"/>
    <p:sldId id="290"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01" autoAdjust="0"/>
  </p:normalViewPr>
  <p:slideViewPr>
    <p:cSldViewPr snapToGrid="0">
      <p:cViewPr>
        <p:scale>
          <a:sx n="54" d="100"/>
          <a:sy n="54" d="100"/>
        </p:scale>
        <p:origin x="13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a:t>X</a:t>
          </a:r>
          <a:r>
            <a:rPr lang="en-CA" baseline="-25000" dirty="0"/>
            <a:t>1</a:t>
          </a:r>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a:t>X</a:t>
          </a:r>
          <a:r>
            <a:rPr lang="en-CA" baseline="-25000" dirty="0"/>
            <a:t>2</a:t>
          </a:r>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a:t>X</a:t>
          </a:r>
          <a:r>
            <a:rPr lang="en-CA" baseline="-25000" dirty="0"/>
            <a:t>17</a:t>
          </a:r>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err="1"/>
            <a:t>X</a:t>
          </a:r>
          <a:r>
            <a:rPr lang="en-CA" baseline="-25000" dirty="0" err="1"/>
            <a:t>p</a:t>
          </a:r>
          <a:endParaRPr lang="en-CA" baseline="-25000" dirty="0"/>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err="1"/>
            <a:t>X</a:t>
          </a:r>
          <a:r>
            <a:rPr lang="en-CA" baseline="-25000" dirty="0" err="1"/>
            <a:t>p</a:t>
          </a:r>
          <a:endParaRPr lang="en-CA" baseline="-25000" dirty="0"/>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err="1"/>
            <a:t>X</a:t>
          </a:r>
          <a:r>
            <a:rPr lang="en-CA" baseline="-25000" dirty="0" err="1"/>
            <a:t>p</a:t>
          </a:r>
          <a:endParaRPr lang="en-CA" baseline="-25000" dirty="0"/>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832EFD-99F6-4441-BF93-C6163255B07F}"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CA"/>
        </a:p>
      </dgm:t>
    </dgm:pt>
    <dgm:pt modelId="{DCD67F9D-3AA7-418F-B644-99CBDE1193FC}">
      <dgm:prSet phldrT="[Text]"/>
      <dgm:spPr/>
      <dgm:t>
        <a:bodyPr/>
        <a:lstStyle/>
        <a:p>
          <a:r>
            <a:rPr lang="en-CA" dirty="0"/>
            <a:t>Y</a:t>
          </a:r>
          <a:r>
            <a:rPr lang="en-CA" baseline="-25000" dirty="0"/>
            <a:t>1</a:t>
          </a:r>
        </a:p>
      </dgm:t>
    </dgm:pt>
    <dgm:pt modelId="{19264C54-7BE9-4FC0-83F0-6401E28C057B}" type="parTrans" cxnId="{63D44B2B-9A43-45BE-81A5-93A36BCB3D17}">
      <dgm:prSet/>
      <dgm:spPr/>
      <dgm:t>
        <a:bodyPr/>
        <a:lstStyle/>
        <a:p>
          <a:endParaRPr lang="en-CA"/>
        </a:p>
      </dgm:t>
    </dgm:pt>
    <dgm:pt modelId="{7C4DE0F0-5F5C-4496-9EE3-0D0104FEABFA}" type="sibTrans" cxnId="{63D44B2B-9A43-45BE-81A5-93A36BCB3D17}">
      <dgm:prSet/>
      <dgm:spPr/>
      <dgm:t>
        <a:bodyPr/>
        <a:lstStyle/>
        <a:p>
          <a:endParaRPr lang="en-CA"/>
        </a:p>
      </dgm:t>
    </dgm:pt>
    <dgm:pt modelId="{A2C546B9-2310-4CCB-8FBF-9171AC60EAFF}">
      <dgm:prSet phldrT="[Text]"/>
      <dgm:spPr/>
      <dgm:t>
        <a:bodyPr/>
        <a:lstStyle/>
        <a:p>
          <a:r>
            <a:rPr lang="en-CA" dirty="0"/>
            <a:t>Y</a:t>
          </a:r>
          <a:r>
            <a:rPr lang="en-CA" baseline="-25000" dirty="0"/>
            <a:t>17</a:t>
          </a:r>
        </a:p>
      </dgm:t>
    </dgm:pt>
    <dgm:pt modelId="{277FF65C-1603-4AD5-B7CA-47250B99EE16}" type="parTrans" cxnId="{CF5CA4D8-380B-4A0A-BD4A-3E338DC4F96F}">
      <dgm:prSet/>
      <dgm:spPr/>
      <dgm:t>
        <a:bodyPr/>
        <a:lstStyle/>
        <a:p>
          <a:endParaRPr lang="en-CA"/>
        </a:p>
      </dgm:t>
    </dgm:pt>
    <dgm:pt modelId="{DE1FD622-26B3-4591-9567-38373F580649}" type="sibTrans" cxnId="{CF5CA4D8-380B-4A0A-BD4A-3E338DC4F96F}">
      <dgm:prSet/>
      <dgm:spPr/>
      <dgm:t>
        <a:bodyPr/>
        <a:lstStyle/>
        <a:p>
          <a:endParaRPr lang="en-CA"/>
        </a:p>
      </dgm:t>
    </dgm:pt>
    <dgm:pt modelId="{B2C90067-953A-4BAE-9ADD-94FCE9262158}">
      <dgm:prSet phldrT="[Text]" custT="1"/>
      <dgm:spPr/>
      <dgm:t>
        <a:bodyPr/>
        <a:lstStyle/>
        <a:p>
          <a:r>
            <a:rPr lang="en-CA" sz="6000" baseline="-25000" dirty="0"/>
            <a:t>Y</a:t>
          </a:r>
        </a:p>
      </dgm:t>
    </dgm:pt>
    <dgm:pt modelId="{EE6E6C28-5F95-4C29-A453-AC10ED2C0CCA}" type="parTrans" cxnId="{252126F0-784C-4187-BB25-F653DCE1A52E}">
      <dgm:prSet/>
      <dgm:spPr/>
      <dgm:t>
        <a:bodyPr/>
        <a:lstStyle/>
        <a:p>
          <a:endParaRPr lang="en-CA"/>
        </a:p>
      </dgm:t>
    </dgm:pt>
    <dgm:pt modelId="{C608DA76-08E1-40C1-B299-98A3B6C5D737}" type="sibTrans" cxnId="{252126F0-784C-4187-BB25-F653DCE1A52E}">
      <dgm:prSet/>
      <dgm:spPr/>
      <dgm:t>
        <a:bodyPr/>
        <a:lstStyle/>
        <a:p>
          <a:endParaRPr lang="en-CA"/>
        </a:p>
      </dgm:t>
    </dgm:pt>
    <dgm:pt modelId="{42575C4C-A43A-4472-A180-E53C6EFD9CE0}">
      <dgm:prSet phldrT="[Text]"/>
      <dgm:spPr/>
      <dgm:t>
        <a:bodyPr/>
        <a:lstStyle/>
        <a:p>
          <a:r>
            <a:rPr lang="en-CA" dirty="0"/>
            <a:t>Y</a:t>
          </a:r>
          <a:r>
            <a:rPr lang="en-CA" baseline="-25000" dirty="0"/>
            <a:t>2</a:t>
          </a:r>
        </a:p>
      </dgm:t>
    </dgm:pt>
    <dgm:pt modelId="{2AFD18BC-C72D-4FA1-9908-4C3F8A784AF1}" type="sibTrans" cxnId="{CB53A6F6-437A-43E5-864F-20A940CD426D}">
      <dgm:prSet/>
      <dgm:spPr/>
      <dgm:t>
        <a:bodyPr/>
        <a:lstStyle/>
        <a:p>
          <a:endParaRPr lang="en-CA"/>
        </a:p>
      </dgm:t>
    </dgm:pt>
    <dgm:pt modelId="{125E41DC-C4BB-48DB-97E7-E79143F509A8}" type="parTrans" cxnId="{CB53A6F6-437A-43E5-864F-20A940CD426D}">
      <dgm:prSet/>
      <dgm:spPr/>
      <dgm:t>
        <a:bodyPr/>
        <a:lstStyle/>
        <a:p>
          <a:endParaRPr lang="en-CA"/>
        </a:p>
      </dgm:t>
    </dgm:pt>
    <dgm:pt modelId="{50101A4D-53A7-43B6-9FF2-4F8FE56697A0}" type="pres">
      <dgm:prSet presAssocID="{3B832EFD-99F6-4441-BF93-C6163255B07F}" presName="Name0" presStyleCnt="0">
        <dgm:presLayoutVars>
          <dgm:chMax val="4"/>
          <dgm:resizeHandles val="exact"/>
        </dgm:presLayoutVars>
      </dgm:prSet>
      <dgm:spPr/>
    </dgm:pt>
    <dgm:pt modelId="{8D230D8F-B93B-4005-AA1A-D0752B833369}" type="pres">
      <dgm:prSet presAssocID="{3B832EFD-99F6-4441-BF93-C6163255B07F}" presName="ellipse" presStyleLbl="trBgShp" presStyleIdx="0" presStyleCnt="1"/>
      <dgm:spPr/>
    </dgm:pt>
    <dgm:pt modelId="{17511489-D9CA-436D-B775-A8992C730F8D}" type="pres">
      <dgm:prSet presAssocID="{3B832EFD-99F6-4441-BF93-C6163255B07F}" presName="arrow1" presStyleLbl="fgShp" presStyleIdx="0" presStyleCnt="1"/>
      <dgm:spPr>
        <a:ln>
          <a:solidFill>
            <a:schemeClr val="tx1"/>
          </a:solidFill>
        </a:ln>
      </dgm:spPr>
    </dgm:pt>
    <dgm:pt modelId="{FFDDF434-515D-41F3-AAC3-EFC5F0195B4F}" type="pres">
      <dgm:prSet presAssocID="{3B832EFD-99F6-4441-BF93-C6163255B07F}" presName="rectangle" presStyleLbl="revTx" presStyleIdx="0" presStyleCnt="1" custScaleY="98482" custLinFactNeighborY="-21180">
        <dgm:presLayoutVars>
          <dgm:bulletEnabled val="1"/>
        </dgm:presLayoutVars>
      </dgm:prSet>
      <dgm:spPr/>
    </dgm:pt>
    <dgm:pt modelId="{8945F7EB-7EEE-403D-98AD-A5672FABB0D5}" type="pres">
      <dgm:prSet presAssocID="{42575C4C-A43A-4472-A180-E53C6EFD9CE0}" presName="item1" presStyleLbl="node1" presStyleIdx="0" presStyleCnt="3">
        <dgm:presLayoutVars>
          <dgm:bulletEnabled val="1"/>
        </dgm:presLayoutVars>
      </dgm:prSet>
      <dgm:spPr/>
    </dgm:pt>
    <dgm:pt modelId="{683F91F3-6FA1-4AD1-9669-B1FFB13AACD1}" type="pres">
      <dgm:prSet presAssocID="{A2C546B9-2310-4CCB-8FBF-9171AC60EAFF}" presName="item2" presStyleLbl="node1" presStyleIdx="1" presStyleCnt="3">
        <dgm:presLayoutVars>
          <dgm:bulletEnabled val="1"/>
        </dgm:presLayoutVars>
      </dgm:prSet>
      <dgm:spPr/>
    </dgm:pt>
    <dgm:pt modelId="{92AD0B76-7693-42A5-A106-F73F51742F30}" type="pres">
      <dgm:prSet presAssocID="{B2C90067-953A-4BAE-9ADD-94FCE9262158}" presName="item3" presStyleLbl="node1" presStyleIdx="2" presStyleCnt="3">
        <dgm:presLayoutVars>
          <dgm:bulletEnabled val="1"/>
        </dgm:presLayoutVars>
      </dgm:prSet>
      <dgm:spPr/>
    </dgm:pt>
    <dgm:pt modelId="{564F09F7-44B3-428C-91DD-A6CA7D08CD30}" type="pres">
      <dgm:prSet presAssocID="{3B832EFD-99F6-4441-BF93-C6163255B07F}" presName="funnel" presStyleLbl="trAlignAcc1" presStyleIdx="0" presStyleCnt="1"/>
      <dgm:spPr/>
    </dgm:pt>
  </dgm:ptLst>
  <dgm:cxnLst>
    <dgm:cxn modelId="{A2FBAE27-4D37-429A-8D08-F669DAAE9F13}" type="presOf" srcId="{42575C4C-A43A-4472-A180-E53C6EFD9CE0}" destId="{683F91F3-6FA1-4AD1-9669-B1FFB13AACD1}" srcOrd="0" destOrd="0" presId="urn:microsoft.com/office/officeart/2005/8/layout/funnel1"/>
    <dgm:cxn modelId="{63D44B2B-9A43-45BE-81A5-93A36BCB3D17}" srcId="{3B832EFD-99F6-4441-BF93-C6163255B07F}" destId="{DCD67F9D-3AA7-418F-B644-99CBDE1193FC}" srcOrd="0" destOrd="0" parTransId="{19264C54-7BE9-4FC0-83F0-6401E28C057B}" sibTransId="{7C4DE0F0-5F5C-4496-9EE3-0D0104FEABFA}"/>
    <dgm:cxn modelId="{0AAD2D32-E789-4993-B04F-4E398EC656DE}" type="presOf" srcId="{A2C546B9-2310-4CCB-8FBF-9171AC60EAFF}" destId="{8945F7EB-7EEE-403D-98AD-A5672FABB0D5}" srcOrd="0" destOrd="0" presId="urn:microsoft.com/office/officeart/2005/8/layout/funnel1"/>
    <dgm:cxn modelId="{2F13EC45-169F-40FE-8C03-2099BD39F499}" type="presOf" srcId="{B2C90067-953A-4BAE-9ADD-94FCE9262158}" destId="{FFDDF434-515D-41F3-AAC3-EFC5F0195B4F}" srcOrd="0" destOrd="0" presId="urn:microsoft.com/office/officeart/2005/8/layout/funnel1"/>
    <dgm:cxn modelId="{BF6A7F9B-9EEA-417B-8953-9FEBAAA54F10}" type="presOf" srcId="{3B832EFD-99F6-4441-BF93-C6163255B07F}" destId="{50101A4D-53A7-43B6-9FF2-4F8FE56697A0}" srcOrd="0" destOrd="0" presId="urn:microsoft.com/office/officeart/2005/8/layout/funnel1"/>
    <dgm:cxn modelId="{468EF0BF-A5BE-46E0-AEAE-1F98A48BDDBF}" type="presOf" srcId="{DCD67F9D-3AA7-418F-B644-99CBDE1193FC}" destId="{92AD0B76-7693-42A5-A106-F73F51742F30}" srcOrd="0" destOrd="0" presId="urn:microsoft.com/office/officeart/2005/8/layout/funnel1"/>
    <dgm:cxn modelId="{CF5CA4D8-380B-4A0A-BD4A-3E338DC4F96F}" srcId="{3B832EFD-99F6-4441-BF93-C6163255B07F}" destId="{A2C546B9-2310-4CCB-8FBF-9171AC60EAFF}" srcOrd="2" destOrd="0" parTransId="{277FF65C-1603-4AD5-B7CA-47250B99EE16}" sibTransId="{DE1FD622-26B3-4591-9567-38373F580649}"/>
    <dgm:cxn modelId="{252126F0-784C-4187-BB25-F653DCE1A52E}" srcId="{3B832EFD-99F6-4441-BF93-C6163255B07F}" destId="{B2C90067-953A-4BAE-9ADD-94FCE9262158}" srcOrd="3" destOrd="0" parTransId="{EE6E6C28-5F95-4C29-A453-AC10ED2C0CCA}" sibTransId="{C608DA76-08E1-40C1-B299-98A3B6C5D737}"/>
    <dgm:cxn modelId="{CB53A6F6-437A-43E5-864F-20A940CD426D}" srcId="{3B832EFD-99F6-4441-BF93-C6163255B07F}" destId="{42575C4C-A43A-4472-A180-E53C6EFD9CE0}" srcOrd="1" destOrd="0" parTransId="{125E41DC-C4BB-48DB-97E7-E79143F509A8}" sibTransId="{2AFD18BC-C72D-4FA1-9908-4C3F8A784AF1}"/>
    <dgm:cxn modelId="{7BC616C6-CC9B-4E41-A4AA-AE0991FC5484}" type="presParOf" srcId="{50101A4D-53A7-43B6-9FF2-4F8FE56697A0}" destId="{8D230D8F-B93B-4005-AA1A-D0752B833369}" srcOrd="0" destOrd="0" presId="urn:microsoft.com/office/officeart/2005/8/layout/funnel1"/>
    <dgm:cxn modelId="{607B0CF1-A60B-47A6-A4A2-AB631C1F9744}" type="presParOf" srcId="{50101A4D-53A7-43B6-9FF2-4F8FE56697A0}" destId="{17511489-D9CA-436D-B775-A8992C730F8D}" srcOrd="1" destOrd="0" presId="urn:microsoft.com/office/officeart/2005/8/layout/funnel1"/>
    <dgm:cxn modelId="{DA61A02E-3462-45FA-AC61-77C42459524C}" type="presParOf" srcId="{50101A4D-53A7-43B6-9FF2-4F8FE56697A0}" destId="{FFDDF434-515D-41F3-AAC3-EFC5F0195B4F}" srcOrd="2" destOrd="0" presId="urn:microsoft.com/office/officeart/2005/8/layout/funnel1"/>
    <dgm:cxn modelId="{101A0ED8-2794-4A4E-BE58-D175F4F15712}" type="presParOf" srcId="{50101A4D-53A7-43B6-9FF2-4F8FE56697A0}" destId="{8945F7EB-7EEE-403D-98AD-A5672FABB0D5}" srcOrd="3" destOrd="0" presId="urn:microsoft.com/office/officeart/2005/8/layout/funnel1"/>
    <dgm:cxn modelId="{55555277-D124-4FA2-AA6D-B807416C756A}" type="presParOf" srcId="{50101A4D-53A7-43B6-9FF2-4F8FE56697A0}" destId="{683F91F3-6FA1-4AD1-9669-B1FFB13AACD1}" srcOrd="4" destOrd="0" presId="urn:microsoft.com/office/officeart/2005/8/layout/funnel1"/>
    <dgm:cxn modelId="{468D65B4-B94D-4983-AB11-B34272DA14FC}" type="presParOf" srcId="{50101A4D-53A7-43B6-9FF2-4F8FE56697A0}" destId="{92AD0B76-7693-42A5-A106-F73F51742F30}" srcOrd="5" destOrd="0" presId="urn:microsoft.com/office/officeart/2005/8/layout/funnel1"/>
    <dgm:cxn modelId="{517F4FA4-6953-4F5F-8A6A-4108F0BE57E8}" type="presParOf" srcId="{50101A4D-53A7-43B6-9FF2-4F8FE56697A0}" destId="{564F09F7-44B3-428C-91DD-A6CA7D08CD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a:t>
          </a:r>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2</a:t>
          </a:r>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17</a:t>
          </a:r>
        </a:p>
      </dsp:txBody>
      <dsp:txXfrm>
        <a:off x="3877228" y="1121882"/>
        <a:ext cx="1416973" cy="990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3877228" y="1121882"/>
        <a:ext cx="1416973" cy="990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0D8F-B93B-4005-AA1A-D0752B833369}">
      <dsp:nvSpPr>
        <dsp:cNvPr id="0" name=""/>
        <dsp:cNvSpPr/>
      </dsp:nvSpPr>
      <dsp:spPr>
        <a:xfrm>
          <a:off x="1872826" y="223989"/>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1489-D9CA-436D-B775-A8992C730F8D}">
      <dsp:nvSpPr>
        <dsp:cNvPr id="0" name=""/>
        <dsp:cNvSpPr/>
      </dsp:nvSpPr>
      <dsp:spPr>
        <a:xfrm>
          <a:off x="3640666" y="3939162"/>
          <a:ext cx="846666" cy="541866"/>
        </a:xfrm>
        <a:prstGeom prst="downArrow">
          <a:avLst/>
        </a:prstGeom>
        <a:solidFill>
          <a:schemeClr val="accent1">
            <a:tint val="6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FDDF434-515D-41F3-AAC3-EFC5F0195B4F}">
      <dsp:nvSpPr>
        <dsp:cNvPr id="0" name=""/>
        <dsp:cNvSpPr/>
      </dsp:nvSpPr>
      <dsp:spPr>
        <a:xfrm>
          <a:off x="2031999" y="4165178"/>
          <a:ext cx="4064000" cy="100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CA" sz="6000" kern="1200" baseline="-25000" dirty="0"/>
            <a:t>Y</a:t>
          </a:r>
        </a:p>
      </dsp:txBody>
      <dsp:txXfrm>
        <a:off x="2031999" y="4165178"/>
        <a:ext cx="4064000" cy="1000577"/>
      </dsp:txXfrm>
    </dsp:sp>
    <dsp:sp modelId="{8945F7EB-7EEE-403D-98AD-A5672FABB0D5}">
      <dsp:nvSpPr>
        <dsp:cNvPr id="0" name=""/>
        <dsp:cNvSpPr/>
      </dsp:nvSpPr>
      <dsp:spPr>
        <a:xfrm>
          <a:off x="3461173" y="1858394"/>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17</a:t>
          </a:r>
        </a:p>
      </dsp:txBody>
      <dsp:txXfrm>
        <a:off x="3684358" y="2081579"/>
        <a:ext cx="1077630" cy="1077630"/>
      </dsp:txXfrm>
    </dsp:sp>
    <dsp:sp modelId="{683F91F3-6FA1-4AD1-9669-B1FFB13AACD1}">
      <dsp:nvSpPr>
        <dsp:cNvPr id="0" name=""/>
        <dsp:cNvSpPr/>
      </dsp:nvSpPr>
      <dsp:spPr>
        <a:xfrm>
          <a:off x="2370666" y="715055"/>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2</a:t>
          </a:r>
        </a:p>
      </dsp:txBody>
      <dsp:txXfrm>
        <a:off x="2593851" y="938240"/>
        <a:ext cx="1077630" cy="1077630"/>
      </dsp:txXfrm>
    </dsp:sp>
    <dsp:sp modelId="{92AD0B76-7693-42A5-A106-F73F51742F30}">
      <dsp:nvSpPr>
        <dsp:cNvPr id="0" name=""/>
        <dsp:cNvSpPr/>
      </dsp:nvSpPr>
      <dsp:spPr>
        <a:xfrm>
          <a:off x="3928533" y="346586"/>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a:t>
          </a:r>
        </a:p>
      </dsp:txBody>
      <dsp:txXfrm>
        <a:off x="4151718" y="569771"/>
        <a:ext cx="1077630" cy="1077630"/>
      </dsp:txXfrm>
    </dsp:sp>
    <dsp:sp modelId="{564F09F7-44B3-428C-91DD-A6CA7D08CD30}">
      <dsp:nvSpPr>
        <dsp:cNvPr id="0" name=""/>
        <dsp:cNvSpPr/>
      </dsp:nvSpPr>
      <dsp:spPr>
        <a:xfrm>
          <a:off x="1693333" y="37722"/>
          <a:ext cx="4741333" cy="3793066"/>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228A-D3C7-4563-AA0F-77866D166C63}" type="datetimeFigureOut">
              <a:rPr lang="en-CA" smtClean="0"/>
              <a:t>2018-07-22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76379-9134-479F-9285-7EBC42379450}" type="slidenum">
              <a:rPr lang="en-CA" smtClean="0"/>
              <a:t>‹#›</a:t>
            </a:fld>
            <a:endParaRPr lang="en-CA"/>
          </a:p>
        </p:txBody>
      </p:sp>
    </p:spTree>
    <p:extLst>
      <p:ext uri="{BB962C8B-B14F-4D97-AF65-F5344CB8AC3E}">
        <p14:creationId xmlns:p14="http://schemas.microsoft.com/office/powerpoint/2010/main" val="2808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a:t>
            </a:fld>
            <a:endParaRPr lang="en-CA"/>
          </a:p>
        </p:txBody>
      </p:sp>
    </p:spTree>
    <p:extLst>
      <p:ext uri="{BB962C8B-B14F-4D97-AF65-F5344CB8AC3E}">
        <p14:creationId xmlns:p14="http://schemas.microsoft.com/office/powerpoint/2010/main" val="252157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22</a:t>
            </a:fld>
            <a:endParaRPr lang="en-CA"/>
          </a:p>
        </p:txBody>
      </p:sp>
    </p:spTree>
    <p:extLst>
      <p:ext uri="{BB962C8B-B14F-4D97-AF65-F5344CB8AC3E}">
        <p14:creationId xmlns:p14="http://schemas.microsoft.com/office/powerpoint/2010/main" val="11628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23</a:t>
            </a:fld>
            <a:endParaRPr lang="en-CA"/>
          </a:p>
        </p:txBody>
      </p:sp>
    </p:spTree>
    <p:extLst>
      <p:ext uri="{BB962C8B-B14F-4D97-AF65-F5344CB8AC3E}">
        <p14:creationId xmlns:p14="http://schemas.microsoft.com/office/powerpoint/2010/main" val="693059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24</a:t>
            </a:fld>
            <a:endParaRPr lang="en-CA"/>
          </a:p>
        </p:txBody>
      </p:sp>
    </p:spTree>
    <p:extLst>
      <p:ext uri="{BB962C8B-B14F-4D97-AF65-F5344CB8AC3E}">
        <p14:creationId xmlns:p14="http://schemas.microsoft.com/office/powerpoint/2010/main" val="412103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27</a:t>
            </a:fld>
            <a:endParaRPr lang="en-CA"/>
          </a:p>
        </p:txBody>
      </p:sp>
    </p:spTree>
    <p:extLst>
      <p:ext uri="{BB962C8B-B14F-4D97-AF65-F5344CB8AC3E}">
        <p14:creationId xmlns:p14="http://schemas.microsoft.com/office/powerpoint/2010/main" val="364406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28</a:t>
            </a:fld>
            <a:endParaRPr lang="en-CA"/>
          </a:p>
        </p:txBody>
      </p:sp>
    </p:spTree>
    <p:extLst>
      <p:ext uri="{BB962C8B-B14F-4D97-AF65-F5344CB8AC3E}">
        <p14:creationId xmlns:p14="http://schemas.microsoft.com/office/powerpoint/2010/main" val="412211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29</a:t>
            </a:fld>
            <a:endParaRPr lang="en-CA"/>
          </a:p>
        </p:txBody>
      </p:sp>
    </p:spTree>
    <p:extLst>
      <p:ext uri="{BB962C8B-B14F-4D97-AF65-F5344CB8AC3E}">
        <p14:creationId xmlns:p14="http://schemas.microsoft.com/office/powerpoint/2010/main" val="268693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will start with the background of this research. This research is based off work done for Canada’s Food Price Report. </a:t>
            </a:r>
          </a:p>
          <a:p>
            <a:r>
              <a:rPr lang="en-CA" dirty="0"/>
              <a:t>2018 marks the 8</a:t>
            </a:r>
            <a:r>
              <a:rPr lang="en-CA" baseline="30000" dirty="0"/>
              <a:t>th</a:t>
            </a:r>
            <a:r>
              <a:rPr lang="en-CA" dirty="0"/>
              <a:t> year that this report has been published. I began at the university of </a:t>
            </a:r>
            <a:r>
              <a:rPr lang="en-CA" dirty="0" err="1"/>
              <a:t>guelph</a:t>
            </a:r>
            <a:r>
              <a:rPr lang="en-CA" dirty="0"/>
              <a:t> and is now published here at </a:t>
            </a:r>
            <a:r>
              <a:rPr lang="en-CA" dirty="0" err="1"/>
              <a:t>dalhousie</a:t>
            </a:r>
            <a:r>
              <a:rPr lang="en-CA" dirty="0"/>
              <a:t>. </a:t>
            </a:r>
          </a:p>
          <a:p>
            <a:r>
              <a:rPr lang="en-CA" dirty="0"/>
              <a:t>The main goal of the report is to be a tool used to look at the factors that are expected to affect the future of food prices seen by Canadian consumers over the next one year period. In the 2018 report some of these key drivers for the upcoming year’s food prices include climate, energy costs, inflation, policy context,  food processing industry, consumer debt and deleveraging and many more. The report not only makes predictions of the overall price of food, but also looks at different food categories as they often are effected by different factors and therefore may see different changes.</a:t>
            </a:r>
          </a:p>
        </p:txBody>
      </p:sp>
      <p:sp>
        <p:nvSpPr>
          <p:cNvPr id="4" name="Slide Number Placeholder 3"/>
          <p:cNvSpPr>
            <a:spLocks noGrp="1"/>
          </p:cNvSpPr>
          <p:nvPr>
            <p:ph type="sldNum" sz="quarter" idx="10"/>
          </p:nvPr>
        </p:nvSpPr>
        <p:spPr/>
        <p:txBody>
          <a:bodyPr/>
          <a:lstStyle/>
          <a:p>
            <a:fld id="{3C676379-9134-479F-9285-7EBC42379450}" type="slidenum">
              <a:rPr lang="en-CA" smtClean="0"/>
              <a:t>2</a:t>
            </a:fld>
            <a:endParaRPr lang="en-CA"/>
          </a:p>
        </p:txBody>
      </p:sp>
    </p:spTree>
    <p:extLst>
      <p:ext uri="{BB962C8B-B14F-4D97-AF65-F5344CB8AC3E}">
        <p14:creationId xmlns:p14="http://schemas.microsoft.com/office/powerpoint/2010/main" val="103535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3</a:t>
            </a:fld>
            <a:endParaRPr lang="en-CA"/>
          </a:p>
        </p:txBody>
      </p:sp>
    </p:spTree>
    <p:extLst>
      <p:ext uri="{BB962C8B-B14F-4D97-AF65-F5344CB8AC3E}">
        <p14:creationId xmlns:p14="http://schemas.microsoft.com/office/powerpoint/2010/main" val="285605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4</a:t>
            </a:fld>
            <a:endParaRPr lang="en-CA"/>
          </a:p>
        </p:txBody>
      </p:sp>
    </p:spTree>
    <p:extLst>
      <p:ext uri="{BB962C8B-B14F-4D97-AF65-F5344CB8AC3E}">
        <p14:creationId xmlns:p14="http://schemas.microsoft.com/office/powerpoint/2010/main" val="12996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 TRAIN AND TEST MODELS TO PREDICT THE FOOD PRICE FOR A 12 MONTH PERIOD FOR EACH YEAR IN A 5 YEAR PERIOD</a:t>
            </a:r>
          </a:p>
          <a:p>
            <a:r>
              <a:rPr lang="en-CA" dirty="0"/>
              <a:t>	- TRAIN AND TEST MODELS TO PREDICT 21 OTHER TARGETS, AGGREGATE AND INDIVIDUAL PRODUCTS IN THE BASKET, MOSTLY WITH THE FOOD HEADING</a:t>
            </a:r>
          </a:p>
          <a:p>
            <a:r>
              <a:rPr lang="en-CA" dirty="0"/>
              <a:t>	- THE GOAL OF THESE WAS TO GAIN INSIGHT ON WHAT YEARS ARE HARD TO PREDICTS, AND WHAT PRODUCTS ARE HARD TO PREDICT</a:t>
            </a:r>
          </a:p>
          <a:p>
            <a:r>
              <a:rPr lang="en-CA" dirty="0"/>
              <a:t>	-IMPLEMENT AN ENSEMBLE METHOD, BOOTSTRAP AGGREGATING, TO IMPOVE STABILITY AND ACCURACY.</a:t>
            </a:r>
          </a:p>
        </p:txBody>
      </p:sp>
      <p:sp>
        <p:nvSpPr>
          <p:cNvPr id="4" name="Slide Number Placeholder 3"/>
          <p:cNvSpPr>
            <a:spLocks noGrp="1"/>
          </p:cNvSpPr>
          <p:nvPr>
            <p:ph type="sldNum" sz="quarter" idx="10"/>
          </p:nvPr>
        </p:nvSpPr>
        <p:spPr/>
        <p:txBody>
          <a:bodyPr/>
          <a:lstStyle/>
          <a:p>
            <a:fld id="{3C676379-9134-479F-9285-7EBC42379450}" type="slidenum">
              <a:rPr lang="en-CA" smtClean="0"/>
              <a:t>5</a:t>
            </a:fld>
            <a:endParaRPr lang="en-CA"/>
          </a:p>
        </p:txBody>
      </p:sp>
    </p:spTree>
    <p:extLst>
      <p:ext uri="{BB962C8B-B14F-4D97-AF65-F5344CB8AC3E}">
        <p14:creationId xmlns:p14="http://schemas.microsoft.com/office/powerpoint/2010/main" val="153471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I started this project with. Was a csv created by jay </a:t>
            </a:r>
            <a:r>
              <a:rPr lang="en-CA" dirty="0" err="1"/>
              <a:t>harris</a:t>
            </a:r>
            <a:r>
              <a:rPr lang="en-CA" dirty="0"/>
              <a:t>.</a:t>
            </a:r>
          </a:p>
          <a:p>
            <a:r>
              <a:rPr lang="en-CA" dirty="0"/>
              <a:t>CONSTRUCTED FROM A WIDE RANGE OF FINANCIAL AND ECONOMETRIC DATA BOTH FROM BOTH GOVERNMENT AND PRIVATE</a:t>
            </a:r>
          </a:p>
          <a:p>
            <a:r>
              <a:rPr lang="en-CA" dirty="0"/>
              <a:t>ALL OPEN DATA, FREE AND AVAILABLE ONLINE. SO THAT’S GREAT.</a:t>
            </a:r>
          </a:p>
          <a:p>
            <a:endParaRPr lang="en-CA" dirty="0"/>
          </a:p>
          <a:p>
            <a:r>
              <a:rPr lang="en-CA" dirty="0"/>
              <a:t>THE DATASET BEGINS JAN 1985 AND HAS MONTHLY RECORDS, ENDING AT AUGUST 2017 GIVING 291 RECORDS TOTAL</a:t>
            </a:r>
          </a:p>
          <a:p>
            <a:endParaRPr lang="en-CA" dirty="0"/>
          </a:p>
          <a:p>
            <a:r>
              <a:rPr lang="en-CA" dirty="0"/>
              <a:t>I updated the targets part of the dataset up to 2018. I attempted to build an updated attributes dataset to be up to date to 2018, however I had some troubles with sourcing all the same data and trouble with cleaning the data and retro fitting my code base to the updated dataset.</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6</a:t>
            </a:fld>
            <a:endParaRPr lang="en-CA"/>
          </a:p>
        </p:txBody>
      </p:sp>
    </p:spTree>
    <p:extLst>
      <p:ext uri="{BB962C8B-B14F-4D97-AF65-F5344CB8AC3E}">
        <p14:creationId xmlns:p14="http://schemas.microsoft.com/office/powerpoint/2010/main" val="5744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DATAFRAME: Two-dimensional size-mutable, potentially heterogeneous tabular data structure with labeled axes (rows and columns). Arithmetic operations align on both row and column labels. Can be thought of as a </a:t>
            </a:r>
            <a:r>
              <a:rPr lang="en-CA" i="1" dirty="0" err="1"/>
              <a:t>dict</a:t>
            </a:r>
            <a:r>
              <a:rPr lang="en-CA" i="1" dirty="0"/>
              <a:t>-like container for Series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PANDAS: </a:t>
            </a:r>
            <a:r>
              <a:rPr lang="en-CA" i="0" dirty="0"/>
              <a:t> A  data analysis library with easy to use data structures. Such as </a:t>
            </a:r>
            <a:r>
              <a:rPr lang="en-CA" i="0" dirty="0" err="1"/>
              <a:t>dataframes</a:t>
            </a:r>
            <a:r>
              <a:rPr lang="en-CA" i="0" dirty="0"/>
              <a:t>.</a:t>
            </a:r>
            <a:endParaRPr lang="en-CA" i="1"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7</a:t>
            </a:fld>
            <a:endParaRPr lang="en-CA"/>
          </a:p>
        </p:txBody>
      </p:sp>
    </p:spTree>
    <p:extLst>
      <p:ext uri="{BB962C8B-B14F-4D97-AF65-F5344CB8AC3E}">
        <p14:creationId xmlns:p14="http://schemas.microsoft.com/office/powerpoint/2010/main" val="31521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Scikit</a:t>
            </a:r>
            <a:r>
              <a:rPr lang="en-CA" dirty="0"/>
              <a:t> learn:  very popular library for machine learning, data mining, and predictive analytics in python. </a:t>
            </a:r>
          </a:p>
          <a:p>
            <a:r>
              <a:rPr lang="en-CA" dirty="0"/>
              <a:t>Has a very wide range of implementations of virtually every algorithm and every variant of that algorithm.</a:t>
            </a:r>
          </a:p>
          <a:p>
            <a:r>
              <a:rPr lang="en-CA" dirty="0"/>
              <a:t>Linear regression models are very easy to test and train. Once that data is all pre processed into the correct data structures, here data frames used as </a:t>
            </a:r>
            <a:r>
              <a:rPr lang="en-CA" dirty="0" err="1"/>
              <a:t>numpy</a:t>
            </a:r>
            <a:r>
              <a:rPr lang="en-CA" dirty="0"/>
              <a:t> like arrays.</a:t>
            </a:r>
          </a:p>
          <a:p>
            <a:r>
              <a:rPr lang="en-CA" dirty="0"/>
              <a:t>Very simple, couple of lines of code for each model. </a:t>
            </a:r>
          </a:p>
          <a:p>
            <a:r>
              <a:rPr lang="en-CA" dirty="0"/>
              <a:t>Used feature selection to select features to reduce the dimensionality of the models.</a:t>
            </a:r>
          </a:p>
          <a:p>
            <a:r>
              <a:rPr lang="en-CA" dirty="0"/>
              <a:t>Feature selection needs a scoring method to calculation the dependence of correlation between a feature and the target. </a:t>
            </a:r>
          </a:p>
          <a:p>
            <a:r>
              <a:rPr lang="en-CA" dirty="0"/>
              <a:t>For this I used a implementation of mutual information. This implementation uses a k nearest neighbours estimation of mutual information. </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8</a:t>
            </a:fld>
            <a:endParaRPr lang="en-CA"/>
          </a:p>
        </p:txBody>
      </p:sp>
    </p:spTree>
    <p:extLst>
      <p:ext uri="{BB962C8B-B14F-4D97-AF65-F5344CB8AC3E}">
        <p14:creationId xmlns:p14="http://schemas.microsoft.com/office/powerpoint/2010/main" val="934071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a:t>
            </a:r>
          </a:p>
          <a:p>
            <a:endParaRPr lang="en-CA" dirty="0"/>
          </a:p>
          <a:p>
            <a:r>
              <a:rPr lang="en-CA" dirty="0"/>
              <a:t>	what the testing and training sets looked like.</a:t>
            </a:r>
          </a:p>
          <a:p>
            <a:endParaRPr lang="en-CA" dirty="0"/>
          </a:p>
          <a:p>
            <a:r>
              <a:rPr lang="en-CA" dirty="0"/>
              <a:t>	feature selection performed before. K = 7.</a:t>
            </a:r>
          </a:p>
          <a:p>
            <a:r>
              <a:rPr lang="en-CA" dirty="0"/>
              <a:t>	</a:t>
            </a:r>
          </a:p>
        </p:txBody>
      </p:sp>
      <p:sp>
        <p:nvSpPr>
          <p:cNvPr id="4" name="Slide Number Placeholder 3"/>
          <p:cNvSpPr>
            <a:spLocks noGrp="1"/>
          </p:cNvSpPr>
          <p:nvPr>
            <p:ph type="sldNum" sz="quarter" idx="10"/>
          </p:nvPr>
        </p:nvSpPr>
        <p:spPr/>
        <p:txBody>
          <a:bodyPr/>
          <a:lstStyle/>
          <a:p>
            <a:fld id="{3C676379-9134-479F-9285-7EBC42379450}" type="slidenum">
              <a:rPr lang="en-CA" smtClean="0"/>
              <a:t>9</a:t>
            </a:fld>
            <a:endParaRPr lang="en-CA"/>
          </a:p>
        </p:txBody>
      </p:sp>
    </p:spTree>
    <p:extLst>
      <p:ext uri="{BB962C8B-B14F-4D97-AF65-F5344CB8AC3E}">
        <p14:creationId xmlns:p14="http://schemas.microsoft.com/office/powerpoint/2010/main" val="211482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4842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511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360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74540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80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70844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81590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83072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20714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217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557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5B26E-DD8B-45D0-A80C-6B946EEDF792}" type="datetimeFigureOut">
              <a:rPr lang="en-CA" smtClean="0"/>
              <a:t>2018-07-22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24438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5B26E-DD8B-45D0-A80C-6B946EEDF792}" type="datetimeFigureOut">
              <a:rPr lang="en-CA" smtClean="0"/>
              <a:t>2018-07-22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02004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26E-DD8B-45D0-A80C-6B946EEDF792}" type="datetimeFigureOut">
              <a:rPr lang="en-CA" smtClean="0"/>
              <a:t>2018-07-22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0921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48593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Tree>
    <p:extLst>
      <p:ext uri="{BB962C8B-B14F-4D97-AF65-F5344CB8AC3E}">
        <p14:creationId xmlns:p14="http://schemas.microsoft.com/office/powerpoint/2010/main" val="333605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5B26E-DD8B-45D0-A80C-6B946EEDF792}" type="datetimeFigureOut">
              <a:rPr lang="en-CA" smtClean="0"/>
              <a:t>2018-07-22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D86753-4560-44B8-A73E-CC58E72453E0}" type="slidenum">
              <a:rPr lang="en-CA" smtClean="0"/>
              <a:t>‹#›</a:t>
            </a:fld>
            <a:endParaRPr lang="en-CA"/>
          </a:p>
        </p:txBody>
      </p:sp>
    </p:spTree>
    <p:extLst>
      <p:ext uri="{BB962C8B-B14F-4D97-AF65-F5344CB8AC3E}">
        <p14:creationId xmlns:p14="http://schemas.microsoft.com/office/powerpoint/2010/main" val="24539455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CA64-972F-4A1C-865D-D058AE27D389}"/>
              </a:ext>
            </a:extLst>
          </p:cNvPr>
          <p:cNvSpPr>
            <a:spLocks noGrp="1"/>
          </p:cNvSpPr>
          <p:nvPr>
            <p:ph type="ctrTitle"/>
          </p:nvPr>
        </p:nvSpPr>
        <p:spPr/>
        <p:txBody>
          <a:bodyPr/>
          <a:lstStyle/>
          <a:p>
            <a:r>
              <a:rPr lang="en-CA" dirty="0"/>
              <a:t>Predicting Canadian Consumer Food Prices with Python</a:t>
            </a:r>
          </a:p>
        </p:txBody>
      </p:sp>
      <p:sp>
        <p:nvSpPr>
          <p:cNvPr id="3" name="Subtitle 2">
            <a:extLst>
              <a:ext uri="{FF2B5EF4-FFF2-40B4-BE49-F238E27FC236}">
                <a16:creationId xmlns:a16="http://schemas.microsoft.com/office/drawing/2014/main" id="{AC02DB52-78B0-4AD3-8DCE-225A37D48608}"/>
              </a:ext>
            </a:extLst>
          </p:cNvPr>
          <p:cNvSpPr>
            <a:spLocks noGrp="1"/>
          </p:cNvSpPr>
          <p:nvPr>
            <p:ph type="subTitle" idx="1"/>
          </p:nvPr>
        </p:nvSpPr>
        <p:spPr/>
        <p:txBody>
          <a:bodyPr/>
          <a:lstStyle/>
          <a:p>
            <a:r>
              <a:rPr lang="en-CA" dirty="0"/>
              <a:t>Patrick Walter</a:t>
            </a:r>
          </a:p>
        </p:txBody>
      </p:sp>
    </p:spTree>
    <p:extLst>
      <p:ext uri="{BB962C8B-B14F-4D97-AF65-F5344CB8AC3E}">
        <p14:creationId xmlns:p14="http://schemas.microsoft.com/office/powerpoint/2010/main" val="42491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729-D0DA-4142-BE29-4F42168C9BC8}"/>
              </a:ext>
            </a:extLst>
          </p:cNvPr>
          <p:cNvSpPr>
            <a:spLocks noGrp="1"/>
          </p:cNvSpPr>
          <p:nvPr>
            <p:ph type="title"/>
          </p:nvPr>
        </p:nvSpPr>
        <p:spPr>
          <a:xfrm>
            <a:off x="677334" y="534547"/>
            <a:ext cx="8596668" cy="1320800"/>
          </a:xfrm>
        </p:spPr>
        <p:txBody>
          <a:bodyPr/>
          <a:lstStyle/>
          <a:p>
            <a:r>
              <a:rPr lang="en-CA" dirty="0"/>
              <a:t>Predicting Average Food Price: 2012 to 2016</a:t>
            </a:r>
          </a:p>
        </p:txBody>
      </p:sp>
      <p:pic>
        <p:nvPicPr>
          <p:cNvPr id="3" name="Picture 2">
            <a:extLst>
              <a:ext uri="{FF2B5EF4-FFF2-40B4-BE49-F238E27FC236}">
                <a16:creationId xmlns:a16="http://schemas.microsoft.com/office/drawing/2014/main" id="{75B92A03-1A62-4F1A-BB07-E7F2E24FF38B}"/>
              </a:ext>
            </a:extLst>
          </p:cNvPr>
          <p:cNvPicPr>
            <a:picLocks noChangeAspect="1"/>
          </p:cNvPicPr>
          <p:nvPr/>
        </p:nvPicPr>
        <p:blipFill>
          <a:blip r:embed="rId2"/>
          <a:stretch>
            <a:fillRect/>
          </a:stretch>
        </p:blipFill>
        <p:spPr>
          <a:xfrm>
            <a:off x="2115671" y="1414462"/>
            <a:ext cx="6723529" cy="4937592"/>
          </a:xfrm>
          <a:prstGeom prst="rect">
            <a:avLst/>
          </a:prstGeom>
        </p:spPr>
      </p:pic>
    </p:spTree>
    <p:extLst>
      <p:ext uri="{BB962C8B-B14F-4D97-AF65-F5344CB8AC3E}">
        <p14:creationId xmlns:p14="http://schemas.microsoft.com/office/powerpoint/2010/main" val="3029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218-DDDB-4C2B-BA7B-A796491D69B3}"/>
              </a:ext>
            </a:extLst>
          </p:cNvPr>
          <p:cNvSpPr>
            <a:spLocks noGrp="1"/>
          </p:cNvSpPr>
          <p:nvPr>
            <p:ph type="title"/>
          </p:nvPr>
        </p:nvSpPr>
        <p:spPr/>
        <p:txBody>
          <a:bodyPr/>
          <a:lstStyle/>
          <a:p>
            <a:r>
              <a:rPr lang="en-CA" dirty="0"/>
              <a:t>Food Price Report 2018 </a:t>
            </a:r>
          </a:p>
        </p:txBody>
      </p:sp>
      <p:pic>
        <p:nvPicPr>
          <p:cNvPr id="4" name="Content Placeholder 3">
            <a:extLst>
              <a:ext uri="{FF2B5EF4-FFF2-40B4-BE49-F238E27FC236}">
                <a16:creationId xmlns:a16="http://schemas.microsoft.com/office/drawing/2014/main" id="{71304382-666C-49B2-B275-3DF186328BED}"/>
              </a:ext>
            </a:extLst>
          </p:cNvPr>
          <p:cNvPicPr>
            <a:picLocks noGrp="1" noChangeAspect="1"/>
          </p:cNvPicPr>
          <p:nvPr>
            <p:ph idx="1"/>
          </p:nvPr>
        </p:nvPicPr>
        <p:blipFill>
          <a:blip r:embed="rId2"/>
          <a:stretch>
            <a:fillRect/>
          </a:stretch>
        </p:blipFill>
        <p:spPr>
          <a:xfrm>
            <a:off x="394148" y="1656525"/>
            <a:ext cx="9615350" cy="4101548"/>
          </a:xfrm>
          <a:prstGeom prst="rect">
            <a:avLst/>
          </a:prstGeom>
        </p:spPr>
      </p:pic>
    </p:spTree>
    <p:extLst>
      <p:ext uri="{BB962C8B-B14F-4D97-AF65-F5344CB8AC3E}">
        <p14:creationId xmlns:p14="http://schemas.microsoft.com/office/powerpoint/2010/main" val="156464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a:t>
            </a:r>
          </a:p>
        </p:txBody>
      </p:sp>
      <p:pic>
        <p:nvPicPr>
          <p:cNvPr id="6" name="Picture 5">
            <a:extLst>
              <a:ext uri="{FF2B5EF4-FFF2-40B4-BE49-F238E27FC236}">
                <a16:creationId xmlns:a16="http://schemas.microsoft.com/office/drawing/2014/main" id="{9E7B6A8D-9085-432C-BCE5-CD0715184ED6}"/>
              </a:ext>
            </a:extLst>
          </p:cNvPr>
          <p:cNvPicPr>
            <a:picLocks noChangeAspect="1"/>
          </p:cNvPicPr>
          <p:nvPr/>
        </p:nvPicPr>
        <p:blipFill>
          <a:blip r:embed="rId2"/>
          <a:stretch>
            <a:fillRect/>
          </a:stretch>
        </p:blipFill>
        <p:spPr>
          <a:xfrm>
            <a:off x="677334" y="1534159"/>
            <a:ext cx="5418666" cy="4714241"/>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60995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a:t>
            </a:r>
          </a:p>
        </p:txBody>
      </p:sp>
      <p:pic>
        <p:nvPicPr>
          <p:cNvPr id="5" name="Picture 4" descr="A screenshot of a cell phone&#10;&#10;Description generated with very high confidence">
            <a:extLst>
              <a:ext uri="{FF2B5EF4-FFF2-40B4-BE49-F238E27FC236}">
                <a16:creationId xmlns:a16="http://schemas.microsoft.com/office/drawing/2014/main" id="{47FFEE28-9E4C-47A2-8F71-CCC2C723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530622"/>
            <a:ext cx="5430385" cy="4778738"/>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310870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5" name="Content Placeholder 4">
            <a:extLst>
              <a:ext uri="{FF2B5EF4-FFF2-40B4-BE49-F238E27FC236}">
                <a16:creationId xmlns:a16="http://schemas.microsoft.com/office/drawing/2014/main" id="{9AF6FA8D-F93D-41EB-869C-7D233997A9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327" y="1313945"/>
            <a:ext cx="7612911" cy="5685893"/>
          </a:xfrm>
        </p:spPr>
      </p:pic>
    </p:spTree>
    <p:extLst>
      <p:ext uri="{BB962C8B-B14F-4D97-AF65-F5344CB8AC3E}">
        <p14:creationId xmlns:p14="http://schemas.microsoft.com/office/powerpoint/2010/main" val="233963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5" name="Content Placeholder 4">
            <a:extLst>
              <a:ext uri="{FF2B5EF4-FFF2-40B4-BE49-F238E27FC236}">
                <a16:creationId xmlns:a16="http://schemas.microsoft.com/office/drawing/2014/main" id="{8453083A-340E-4438-93E6-D3A93D5FF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739" y="1327118"/>
            <a:ext cx="7407038" cy="5532131"/>
          </a:xfrm>
        </p:spPr>
      </p:pic>
    </p:spTree>
    <p:extLst>
      <p:ext uri="{BB962C8B-B14F-4D97-AF65-F5344CB8AC3E}">
        <p14:creationId xmlns:p14="http://schemas.microsoft.com/office/powerpoint/2010/main" val="170614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7" name="Content Placeholder 6">
            <a:extLst>
              <a:ext uri="{FF2B5EF4-FFF2-40B4-BE49-F238E27FC236}">
                <a16:creationId xmlns:a16="http://schemas.microsoft.com/office/drawing/2014/main" id="{D00102D0-4B0E-4E37-8BDE-944C643EC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20" y="1323787"/>
            <a:ext cx="7425614" cy="5546006"/>
          </a:xfrm>
        </p:spPr>
      </p:pic>
    </p:spTree>
    <p:extLst>
      <p:ext uri="{BB962C8B-B14F-4D97-AF65-F5344CB8AC3E}">
        <p14:creationId xmlns:p14="http://schemas.microsoft.com/office/powerpoint/2010/main" val="107204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6" name="Content Placeholder 5">
            <a:extLst>
              <a:ext uri="{FF2B5EF4-FFF2-40B4-BE49-F238E27FC236}">
                <a16:creationId xmlns:a16="http://schemas.microsoft.com/office/drawing/2014/main" id="{0AB89138-4B1C-4A11-90B5-7CCDD6A87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787" y="1367338"/>
            <a:ext cx="7275819" cy="5434127"/>
          </a:xfrm>
        </p:spPr>
      </p:pic>
    </p:spTree>
    <p:extLst>
      <p:ext uri="{BB962C8B-B14F-4D97-AF65-F5344CB8AC3E}">
        <p14:creationId xmlns:p14="http://schemas.microsoft.com/office/powerpoint/2010/main" val="109454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9" name="Content Placeholder 8">
            <a:extLst>
              <a:ext uri="{FF2B5EF4-FFF2-40B4-BE49-F238E27FC236}">
                <a16:creationId xmlns:a16="http://schemas.microsoft.com/office/drawing/2014/main" id="{2C83E83C-8B0B-42BD-A857-E972C1731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072" y="1416490"/>
            <a:ext cx="6663220" cy="4976592"/>
          </a:xfrm>
        </p:spPr>
      </p:pic>
    </p:spTree>
    <p:extLst>
      <p:ext uri="{BB962C8B-B14F-4D97-AF65-F5344CB8AC3E}">
        <p14:creationId xmlns:p14="http://schemas.microsoft.com/office/powerpoint/2010/main" val="218072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4" name="Picture 3">
            <a:extLst>
              <a:ext uri="{FF2B5EF4-FFF2-40B4-BE49-F238E27FC236}">
                <a16:creationId xmlns:a16="http://schemas.microsoft.com/office/drawing/2014/main" id="{8794C4C7-2A61-4B76-87D1-0E82890DC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2" y="1407620"/>
            <a:ext cx="6845419" cy="5112673"/>
          </a:xfrm>
          <a:prstGeom prst="rect">
            <a:avLst/>
          </a:prstGeom>
        </p:spPr>
      </p:pic>
      <p:sp>
        <p:nvSpPr>
          <p:cNvPr id="5" name="Content Placeholder 4">
            <a:extLst>
              <a:ext uri="{FF2B5EF4-FFF2-40B4-BE49-F238E27FC236}">
                <a16:creationId xmlns:a16="http://schemas.microsoft.com/office/drawing/2014/main" id="{2E49E153-F011-4787-BA7E-E4B9CA1C34A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17961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3616-0760-4F49-A563-124393142905}"/>
              </a:ext>
            </a:extLst>
          </p:cNvPr>
          <p:cNvSpPr>
            <a:spLocks noGrp="1"/>
          </p:cNvSpPr>
          <p:nvPr>
            <p:ph type="title"/>
          </p:nvPr>
        </p:nvSpPr>
        <p:spPr/>
        <p:txBody>
          <a:bodyPr/>
          <a:lstStyle/>
          <a:p>
            <a:r>
              <a:rPr lang="en-CA" dirty="0"/>
              <a:t>Background: Canada’s Food Price Report</a:t>
            </a:r>
          </a:p>
        </p:txBody>
      </p:sp>
      <p:sp>
        <p:nvSpPr>
          <p:cNvPr id="3" name="Content Placeholder 2">
            <a:extLst>
              <a:ext uri="{FF2B5EF4-FFF2-40B4-BE49-F238E27FC236}">
                <a16:creationId xmlns:a16="http://schemas.microsoft.com/office/drawing/2014/main" id="{EACF0054-EAC0-4CF5-A2F4-8A761BD863DD}"/>
              </a:ext>
            </a:extLst>
          </p:cNvPr>
          <p:cNvSpPr>
            <a:spLocks noGrp="1"/>
          </p:cNvSpPr>
          <p:nvPr>
            <p:ph idx="1"/>
          </p:nvPr>
        </p:nvSpPr>
        <p:spPr/>
        <p:txBody>
          <a:bodyPr/>
          <a:lstStyle/>
          <a:p>
            <a:r>
              <a:rPr lang="en-CA" dirty="0"/>
              <a:t>This year the 8</a:t>
            </a:r>
            <a:r>
              <a:rPr lang="en-CA" baseline="30000" dirty="0"/>
              <a:t>th</a:t>
            </a:r>
            <a:r>
              <a:rPr lang="en-CA" dirty="0"/>
              <a:t> edition of Canada’s Food Price Report was published as a collaborative effort between Dalhousie University and University of Guelph.</a:t>
            </a:r>
          </a:p>
          <a:p>
            <a:r>
              <a:rPr lang="en-CA" dirty="0"/>
              <a:t>The report looks at factors that affect the future prices seen by consumers for food over the next 12-month period.</a:t>
            </a:r>
          </a:p>
          <a:p>
            <a:r>
              <a:rPr lang="en-CA" dirty="0"/>
              <a:t>Includes the key drivers of the upcoming year’s food prices such as Climate, Energy Costs, Inflation, Policy Context, Food Processing Industry, Consumer Debt and Deleveraging and many more. </a:t>
            </a:r>
          </a:p>
          <a:p>
            <a:r>
              <a:rPr lang="en-CA" dirty="0"/>
              <a:t>The report divides the CPI basket into food categories including Dairy and Eggs, Fruit and Nuts, Meats, Vegetables, and Fish and Seafood.</a:t>
            </a:r>
          </a:p>
        </p:txBody>
      </p:sp>
    </p:spTree>
    <p:extLst>
      <p:ext uri="{BB962C8B-B14F-4D97-AF65-F5344CB8AC3E}">
        <p14:creationId xmlns:p14="http://schemas.microsoft.com/office/powerpoint/2010/main" val="144371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8" name="Content Placeholder 7">
            <a:extLst>
              <a:ext uri="{FF2B5EF4-FFF2-40B4-BE49-F238E27FC236}">
                <a16:creationId xmlns:a16="http://schemas.microsoft.com/office/drawing/2014/main" id="{9C8E5CCA-23CB-41FE-9C01-FA2785D84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91" y="1399989"/>
            <a:ext cx="6905177" cy="5157304"/>
          </a:xfrm>
        </p:spPr>
      </p:pic>
    </p:spTree>
    <p:extLst>
      <p:ext uri="{BB962C8B-B14F-4D97-AF65-F5344CB8AC3E}">
        <p14:creationId xmlns:p14="http://schemas.microsoft.com/office/powerpoint/2010/main" val="2253984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p:txBody>
          <a:bodyPr/>
          <a:lstStyle/>
          <a:p>
            <a:r>
              <a:rPr lang="en-CA" dirty="0"/>
              <a:t>Ensembles: Bootstrap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p:txBody>
          <a:bodyPr/>
          <a:lstStyle/>
          <a:p>
            <a:r>
              <a:rPr lang="en-CA" dirty="0"/>
              <a:t>Normally for bootstrap aggregating (bagging) the training dataset is randomly sampled, with replacement, to create a set of training sets to train individual models.</a:t>
            </a:r>
          </a:p>
          <a:p>
            <a:r>
              <a:rPr lang="en-CA" dirty="0"/>
              <a:t>For a timeseries dataset, randomly sampling the training data cannot be applied.</a:t>
            </a:r>
          </a:p>
          <a:p>
            <a:r>
              <a:rPr lang="en-CA" dirty="0"/>
              <a:t>Need a different method of creating samples or partitions of the dataset to be used to train the individual models.</a:t>
            </a:r>
          </a:p>
          <a:p>
            <a:endParaRPr lang="en-CA" dirty="0"/>
          </a:p>
        </p:txBody>
      </p:sp>
    </p:spTree>
    <p:extLst>
      <p:ext uri="{BB962C8B-B14F-4D97-AF65-F5344CB8AC3E}">
        <p14:creationId xmlns:p14="http://schemas.microsoft.com/office/powerpoint/2010/main" val="92554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8596668" cy="1320800"/>
          </a:xfrm>
        </p:spPr>
        <p:txBody>
          <a:bodyPr anchor="t">
            <a:normAutofit/>
          </a:bodyPr>
          <a:lstStyle/>
          <a:p>
            <a:r>
              <a:rPr lang="en-CA" dirty="0"/>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490459" y="1634809"/>
            <a:ext cx="2927185" cy="3880773"/>
          </a:xfrm>
        </p:spPr>
        <p:txBody>
          <a:bodyPr>
            <a:normAutofit/>
          </a:bodyPr>
          <a:lstStyle/>
          <a:p>
            <a:endParaRPr lang="en-CA" sz="1500" dirty="0"/>
          </a:p>
          <a:p>
            <a:pPr marL="0" indent="0">
              <a:buNone/>
            </a:pPr>
            <a:endParaRPr lang="en-CA" sz="1500" dirty="0"/>
          </a:p>
          <a:p>
            <a:r>
              <a:rPr lang="en-CA" sz="1500" dirty="0"/>
              <a:t>First Idea was to simply partition the data by each year.</a:t>
            </a:r>
          </a:p>
          <a:p>
            <a:r>
              <a:rPr lang="en-CA" sz="1500" dirty="0"/>
              <a:t>Each model would only have 12 records to be trained on.</a:t>
            </a:r>
          </a:p>
          <a:p>
            <a:r>
              <a:rPr lang="en-CA" sz="1500" dirty="0"/>
              <a:t>Not enough examples to train stable models.</a:t>
            </a:r>
          </a:p>
        </p:txBody>
      </p:sp>
      <p:pic>
        <p:nvPicPr>
          <p:cNvPr id="13" name="Picture 12" descr="A screenshot of a cell phone&#10;&#10;Description generated with high confidence">
            <a:extLst>
              <a:ext uri="{FF2B5EF4-FFF2-40B4-BE49-F238E27FC236}">
                <a16:creationId xmlns:a16="http://schemas.microsoft.com/office/drawing/2014/main" id="{ECA85519-99D3-4B74-935B-473788BAA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7" y="1739988"/>
            <a:ext cx="7201905" cy="3286584"/>
          </a:xfrm>
          <a:prstGeom prst="rect">
            <a:avLst/>
          </a:prstGeom>
        </p:spPr>
      </p:pic>
    </p:spTree>
    <p:extLst>
      <p:ext uri="{BB962C8B-B14F-4D97-AF65-F5344CB8AC3E}">
        <p14:creationId xmlns:p14="http://schemas.microsoft.com/office/powerpoint/2010/main" val="159436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8596668" cy="1320800"/>
          </a:xfrm>
        </p:spPr>
        <p:txBody>
          <a:bodyPr anchor="t">
            <a:normAutofit/>
          </a:bodyPr>
          <a:lstStyle/>
          <a:p>
            <a:r>
              <a:rPr lang="en-CA" dirty="0"/>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490459" y="1634809"/>
            <a:ext cx="2927185" cy="3880773"/>
          </a:xfrm>
        </p:spPr>
        <p:txBody>
          <a:bodyPr>
            <a:normAutofit/>
          </a:bodyPr>
          <a:lstStyle/>
          <a:p>
            <a:r>
              <a:rPr lang="en-CA" sz="1500" dirty="0"/>
              <a:t>The first sample contains January 1999 to December 2015.</a:t>
            </a:r>
          </a:p>
          <a:p>
            <a:r>
              <a:rPr lang="en-CA" sz="1500" dirty="0"/>
              <a:t>The second sample contains January 1999 to December 2014.</a:t>
            </a:r>
          </a:p>
          <a:p>
            <a:r>
              <a:rPr lang="en-CA" sz="1500" dirty="0"/>
              <a:t>…..</a:t>
            </a:r>
          </a:p>
          <a:p>
            <a:r>
              <a:rPr lang="en-CA" sz="1500" dirty="0"/>
              <a:t>The seventeenth sample contains January 1999 to December 2000.</a:t>
            </a:r>
          </a:p>
          <a:p>
            <a:r>
              <a:rPr lang="en-CA" sz="1500" dirty="0"/>
              <a:t>All together there are now 17 training sets, and 17 testing sets.</a:t>
            </a:r>
          </a:p>
          <a:p>
            <a:endParaRPr lang="en-CA" sz="1500" dirty="0"/>
          </a:p>
          <a:p>
            <a:pPr marL="0" indent="0">
              <a:buNone/>
            </a:pPr>
            <a:endParaRPr lang="en-CA" sz="1500" dirty="0"/>
          </a:p>
          <a:p>
            <a:endParaRPr lang="en-CA" sz="1500" dirty="0"/>
          </a:p>
        </p:txBody>
      </p:sp>
      <p:pic>
        <p:nvPicPr>
          <p:cNvPr id="8" name="Picture 7">
            <a:extLst>
              <a:ext uri="{FF2B5EF4-FFF2-40B4-BE49-F238E27FC236}">
                <a16:creationId xmlns:a16="http://schemas.microsoft.com/office/drawing/2014/main" id="{CA745E6E-DB13-4D5C-B9B1-8669BD125E0E}"/>
              </a:ext>
            </a:extLst>
          </p:cNvPr>
          <p:cNvPicPr>
            <a:picLocks noChangeAspect="1"/>
          </p:cNvPicPr>
          <p:nvPr/>
        </p:nvPicPr>
        <p:blipFill>
          <a:blip r:embed="rId3"/>
          <a:stretch>
            <a:fillRect/>
          </a:stretch>
        </p:blipFill>
        <p:spPr>
          <a:xfrm>
            <a:off x="66887" y="1749109"/>
            <a:ext cx="7267446" cy="3315652"/>
          </a:xfrm>
          <a:prstGeom prst="rect">
            <a:avLst/>
          </a:prstGeom>
        </p:spPr>
      </p:pic>
    </p:spTree>
    <p:extLst>
      <p:ext uri="{BB962C8B-B14F-4D97-AF65-F5344CB8AC3E}">
        <p14:creationId xmlns:p14="http://schemas.microsoft.com/office/powerpoint/2010/main" val="327950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3880773"/>
          </a:xfrm>
        </p:spPr>
        <p:txBody>
          <a:bodyPr>
            <a:normAutofit/>
          </a:bodyPr>
          <a:lstStyle/>
          <a:p>
            <a:r>
              <a:rPr lang="en-CA" sz="1500" dirty="0"/>
              <a:t>Each model is trained and tested on it’s testing year.</a:t>
            </a:r>
          </a:p>
          <a:p>
            <a:r>
              <a:rPr lang="en-CA" sz="1500" dirty="0"/>
              <a:t>Each model is then trained and tested on one year ahead.</a:t>
            </a:r>
          </a:p>
          <a:p>
            <a:endParaRPr lang="en-CA" sz="1500" dirty="0"/>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1034234392"/>
              </p:ext>
            </p:extLst>
          </p:nvPr>
        </p:nvGraphicFramePr>
        <p:xfrm>
          <a:off x="1056892" y="1500098"/>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5920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3880773"/>
          </a:xfrm>
        </p:spPr>
        <p:txBody>
          <a:bodyPr>
            <a:normAutofit/>
          </a:bodyPr>
          <a:lstStyle/>
          <a:p>
            <a:r>
              <a:rPr lang="en-CA" sz="1500" dirty="0"/>
              <a:t>Each model is trained and tested on it’s training year.</a:t>
            </a:r>
          </a:p>
          <a:p>
            <a:r>
              <a:rPr lang="en-CA" sz="1500" dirty="0"/>
              <a:t>Each model is then trained and tested on one year ahead.</a:t>
            </a:r>
          </a:p>
          <a:p>
            <a:endParaRPr lang="en-CA" sz="1500" dirty="0"/>
          </a:p>
          <a:p>
            <a:pPr marL="0" indent="0">
              <a:buNone/>
            </a:pPr>
            <a:endParaRPr lang="en-CA" sz="1500" dirty="0"/>
          </a:p>
          <a:p>
            <a:endParaRPr lang="en-CA" sz="1500" dirty="0"/>
          </a:p>
        </p:txBody>
      </p:sp>
      <p:pic>
        <p:nvPicPr>
          <p:cNvPr id="5" name="Picture 4" descr="A screenshot of a cell phone&#10;&#10;Description generated with high confidence">
            <a:extLst>
              <a:ext uri="{FF2B5EF4-FFF2-40B4-BE49-F238E27FC236}">
                <a16:creationId xmlns:a16="http://schemas.microsoft.com/office/drawing/2014/main" id="{8B362DC1-F4CA-45DD-A675-D8334940B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12" y="1376068"/>
            <a:ext cx="6192769" cy="4966040"/>
          </a:xfrm>
          <a:prstGeom prst="rect">
            <a:avLst/>
          </a:prstGeom>
        </p:spPr>
      </p:pic>
    </p:spTree>
    <p:extLst>
      <p:ext uri="{BB962C8B-B14F-4D97-AF65-F5344CB8AC3E}">
        <p14:creationId xmlns:p14="http://schemas.microsoft.com/office/powerpoint/2010/main" val="3360362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 and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3880773"/>
          </a:xfrm>
        </p:spPr>
        <p:txBody>
          <a:bodyPr>
            <a:normAutofit/>
          </a:bodyPr>
          <a:lstStyle/>
          <a:p>
            <a:r>
              <a:rPr lang="en-CA" sz="1500" dirty="0"/>
              <a:t>Each model is trained and tested on it’s training year.</a:t>
            </a:r>
          </a:p>
          <a:p>
            <a:r>
              <a:rPr lang="en-CA" sz="1500" dirty="0"/>
              <a:t>Each model is then trained and tested on one year ahead.</a:t>
            </a:r>
          </a:p>
          <a:p>
            <a:r>
              <a:rPr lang="en-CA" sz="1500" dirty="0"/>
              <a:t>Results for predicting one year ahead were somewhat better.</a:t>
            </a:r>
          </a:p>
          <a:p>
            <a:endParaRPr lang="en-CA" sz="1500" dirty="0"/>
          </a:p>
        </p:txBody>
      </p:sp>
      <p:pic>
        <p:nvPicPr>
          <p:cNvPr id="6" name="Picture 5" descr="A screenshot of a cell phone&#10;&#10;Description generated with very high confidence">
            <a:extLst>
              <a:ext uri="{FF2B5EF4-FFF2-40B4-BE49-F238E27FC236}">
                <a16:creationId xmlns:a16="http://schemas.microsoft.com/office/drawing/2014/main" id="{17A7210B-197A-4919-85BA-917C3319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94" y="1383349"/>
            <a:ext cx="6180666" cy="4997763"/>
          </a:xfrm>
          <a:prstGeom prst="rect">
            <a:avLst/>
          </a:prstGeom>
        </p:spPr>
      </p:pic>
    </p:spTree>
    <p:extLst>
      <p:ext uri="{BB962C8B-B14F-4D97-AF65-F5344CB8AC3E}">
        <p14:creationId xmlns:p14="http://schemas.microsoft.com/office/powerpoint/2010/main" val="1891509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3306743" cy="4674472"/>
          </a:xfrm>
        </p:spPr>
        <p:txBody>
          <a:bodyPr>
            <a:normAutofit/>
          </a:body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None/>
            </a:pPr>
            <a:endParaRPr lang="en-CA" sz="1500" dirty="0"/>
          </a:p>
          <a:p>
            <a:endParaRPr lang="en-CA" sz="1500" dirty="0"/>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3937730088"/>
              </p:ext>
            </p:extLst>
          </p:nvPr>
        </p:nvGraphicFramePr>
        <p:xfrm>
          <a:off x="1056892" y="1500098"/>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5E851D5C-0F45-4082-B4BE-68D800007B29}"/>
              </a:ext>
            </a:extLst>
          </p:cNvPr>
          <p:cNvSpPr/>
          <p:nvPr/>
        </p:nvSpPr>
        <p:spPr>
          <a:xfrm>
            <a:off x="1572310"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AB6ED334-AC4F-445F-93E2-E401140CA2F8}"/>
              </a:ext>
            </a:extLst>
          </p:cNvPr>
          <p:cNvSpPr/>
          <p:nvPr/>
        </p:nvSpPr>
        <p:spPr>
          <a:xfrm>
            <a:off x="3397619"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0C63F3D6-997D-4316-8DD7-CABAA81788A4}"/>
              </a:ext>
            </a:extLst>
          </p:cNvPr>
          <p:cNvSpPr/>
          <p:nvPr/>
        </p:nvSpPr>
        <p:spPr>
          <a:xfrm>
            <a:off x="5222928"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 name="Group 11">
            <a:extLst>
              <a:ext uri="{FF2B5EF4-FFF2-40B4-BE49-F238E27FC236}">
                <a16:creationId xmlns:a16="http://schemas.microsoft.com/office/drawing/2014/main" id="{5AEC3251-49F2-48DE-9A43-8697DDFB6497}"/>
              </a:ext>
            </a:extLst>
          </p:cNvPr>
          <p:cNvGrpSpPr/>
          <p:nvPr/>
        </p:nvGrpSpPr>
        <p:grpSpPr>
          <a:xfrm>
            <a:off x="1352674" y="5295509"/>
            <a:ext cx="1156447" cy="1160929"/>
            <a:chOff x="3928533" y="342730"/>
            <a:chExt cx="1524000" cy="1524000"/>
          </a:xfrm>
        </p:grpSpPr>
        <p:sp>
          <p:nvSpPr>
            <p:cNvPr id="13" name="Oval 12">
              <a:extLst>
                <a:ext uri="{FF2B5EF4-FFF2-40B4-BE49-F238E27FC236}">
                  <a16:creationId xmlns:a16="http://schemas.microsoft.com/office/drawing/2014/main" id="{2F440B9A-0FBA-49C5-B5C3-E0BC00A3A48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93527A85-60BF-407B-8CBC-2FE27B65B570}"/>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a:t>
              </a:r>
              <a:endParaRPr lang="en-CA" sz="5700" kern="1200" baseline="-25000" dirty="0"/>
            </a:p>
          </p:txBody>
        </p:sp>
      </p:grpSp>
      <p:grpSp>
        <p:nvGrpSpPr>
          <p:cNvPr id="18" name="Group 17">
            <a:extLst>
              <a:ext uri="{FF2B5EF4-FFF2-40B4-BE49-F238E27FC236}">
                <a16:creationId xmlns:a16="http://schemas.microsoft.com/office/drawing/2014/main" id="{40FB199F-8E26-423A-B467-62AB5E5800AD}"/>
              </a:ext>
            </a:extLst>
          </p:cNvPr>
          <p:cNvGrpSpPr/>
          <p:nvPr/>
        </p:nvGrpSpPr>
        <p:grpSpPr>
          <a:xfrm>
            <a:off x="3177983" y="5295508"/>
            <a:ext cx="1156447" cy="1160929"/>
            <a:chOff x="3928533" y="342730"/>
            <a:chExt cx="1524000" cy="1524000"/>
          </a:xfrm>
        </p:grpSpPr>
        <p:sp>
          <p:nvSpPr>
            <p:cNvPr id="19" name="Oval 18">
              <a:extLst>
                <a:ext uri="{FF2B5EF4-FFF2-40B4-BE49-F238E27FC236}">
                  <a16:creationId xmlns:a16="http://schemas.microsoft.com/office/drawing/2014/main" id="{0A362295-7D6D-49CB-A186-5B098FD3CBA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127B8555-41A3-4932-838E-24BF25E6F8F6}"/>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2</a:t>
              </a:r>
              <a:endParaRPr lang="en-CA" sz="5700" kern="1200" baseline="-25000" dirty="0"/>
            </a:p>
          </p:txBody>
        </p:sp>
      </p:grpSp>
      <p:grpSp>
        <p:nvGrpSpPr>
          <p:cNvPr id="21" name="Group 20">
            <a:extLst>
              <a:ext uri="{FF2B5EF4-FFF2-40B4-BE49-F238E27FC236}">
                <a16:creationId xmlns:a16="http://schemas.microsoft.com/office/drawing/2014/main" id="{03B26242-E247-4ED7-8F8B-CF41617E7E51}"/>
              </a:ext>
            </a:extLst>
          </p:cNvPr>
          <p:cNvGrpSpPr/>
          <p:nvPr/>
        </p:nvGrpSpPr>
        <p:grpSpPr>
          <a:xfrm>
            <a:off x="5002308" y="5295508"/>
            <a:ext cx="1344705" cy="1160929"/>
            <a:chOff x="3927239" y="342730"/>
            <a:chExt cx="1772092" cy="1524000"/>
          </a:xfrm>
        </p:grpSpPr>
        <p:sp>
          <p:nvSpPr>
            <p:cNvPr id="22" name="Oval 21">
              <a:extLst>
                <a:ext uri="{FF2B5EF4-FFF2-40B4-BE49-F238E27FC236}">
                  <a16:creationId xmlns:a16="http://schemas.microsoft.com/office/drawing/2014/main" id="{7E975CD7-EFB9-46C2-A97A-BD04DF73F6FA}"/>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B67A6967-F9C0-437A-9A0A-156468F145B5}"/>
                </a:ext>
              </a:extLst>
            </p:cNvPr>
            <p:cNvSpPr txBox="1"/>
            <p:nvPr/>
          </p:nvSpPr>
          <p:spPr>
            <a:xfrm>
              <a:off x="3927239" y="569784"/>
              <a:ext cx="1772092" cy="1073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17</a:t>
              </a:r>
              <a:endParaRPr lang="en-CA" sz="5700" kern="1200" baseline="-25000" dirty="0"/>
            </a:p>
          </p:txBody>
        </p:sp>
      </p:grpSp>
    </p:spTree>
    <p:extLst>
      <p:ext uri="{BB962C8B-B14F-4D97-AF65-F5344CB8AC3E}">
        <p14:creationId xmlns:p14="http://schemas.microsoft.com/office/powerpoint/2010/main" val="2601580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graphicFrame>
        <p:nvGraphicFramePr>
          <p:cNvPr id="7" name="Diagram 6">
            <a:extLst>
              <a:ext uri="{FF2B5EF4-FFF2-40B4-BE49-F238E27FC236}">
                <a16:creationId xmlns:a16="http://schemas.microsoft.com/office/drawing/2014/main" id="{6F655EC8-B2BC-4A2B-9225-5D68C730EB0F}"/>
              </a:ext>
            </a:extLst>
          </p:cNvPr>
          <p:cNvGraphicFramePr/>
          <p:nvPr>
            <p:extLst>
              <p:ext uri="{D42A27DB-BD31-4B8C-83A1-F6EECF244321}">
                <p14:modId xmlns:p14="http://schemas.microsoft.com/office/powerpoint/2010/main" val="334755788"/>
              </p:ext>
            </p:extLst>
          </p:nvPr>
        </p:nvGraphicFramePr>
        <p:xfrm>
          <a:off x="-151553" y="152230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7AD7223C-C7F1-4B6E-A8F0-2279433BE33C}"/>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131864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555812"/>
            <a:ext cx="9397410" cy="1320800"/>
          </a:xfrm>
        </p:spPr>
        <p:txBody>
          <a:bodyPr anchor="t">
            <a:normAutofit/>
          </a:bodyPr>
          <a:lstStyle/>
          <a:p>
            <a:r>
              <a:rPr lang="en-CA" dirty="0"/>
              <a:t>Bootstrap Aggregating: Aggregating</a:t>
            </a:r>
          </a:p>
        </p:txBody>
      </p:sp>
      <p:pic>
        <p:nvPicPr>
          <p:cNvPr id="7" name="Picture 6">
            <a:extLst>
              <a:ext uri="{FF2B5EF4-FFF2-40B4-BE49-F238E27FC236}">
                <a16:creationId xmlns:a16="http://schemas.microsoft.com/office/drawing/2014/main" id="{C7465224-3CAB-42C8-85FE-A7334C46D70E}"/>
              </a:ext>
            </a:extLst>
          </p:cNvPr>
          <p:cNvPicPr>
            <a:picLocks noChangeAspect="1"/>
          </p:cNvPicPr>
          <p:nvPr/>
        </p:nvPicPr>
        <p:blipFill>
          <a:blip r:embed="rId3"/>
          <a:stretch>
            <a:fillRect/>
          </a:stretch>
        </p:blipFill>
        <p:spPr>
          <a:xfrm>
            <a:off x="1737698" y="1876612"/>
            <a:ext cx="3461665" cy="1628589"/>
          </a:xfrm>
          <a:prstGeom prst="rect">
            <a:avLst/>
          </a:prstGeom>
        </p:spPr>
      </p:pic>
      <p:pic>
        <p:nvPicPr>
          <p:cNvPr id="10" name="Picture 9">
            <a:extLst>
              <a:ext uri="{FF2B5EF4-FFF2-40B4-BE49-F238E27FC236}">
                <a16:creationId xmlns:a16="http://schemas.microsoft.com/office/drawing/2014/main" id="{1C61BF60-A036-4641-B78C-8699E9AEAB58}"/>
              </a:ext>
            </a:extLst>
          </p:cNvPr>
          <p:cNvPicPr>
            <a:picLocks noChangeAspect="1"/>
          </p:cNvPicPr>
          <p:nvPr/>
        </p:nvPicPr>
        <p:blipFill>
          <a:blip r:embed="rId4"/>
          <a:stretch>
            <a:fillRect/>
          </a:stretch>
        </p:blipFill>
        <p:spPr>
          <a:xfrm>
            <a:off x="782467" y="5539036"/>
            <a:ext cx="9187143" cy="1354823"/>
          </a:xfrm>
          <a:prstGeom prst="rect">
            <a:avLst/>
          </a:prstGeom>
        </p:spPr>
      </p:pic>
      <p:sp>
        <p:nvSpPr>
          <p:cNvPr id="11" name="Content Placeholder 2">
            <a:extLst>
              <a:ext uri="{FF2B5EF4-FFF2-40B4-BE49-F238E27FC236}">
                <a16:creationId xmlns:a16="http://schemas.microsoft.com/office/drawing/2014/main" id="{63BFCDA8-B923-47D3-9357-946D8BE05084}"/>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44791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sp>
        <p:nvSpPr>
          <p:cNvPr id="3" name="Content Placeholder 2">
            <a:extLst>
              <a:ext uri="{FF2B5EF4-FFF2-40B4-BE49-F238E27FC236}">
                <a16:creationId xmlns:a16="http://schemas.microsoft.com/office/drawing/2014/main" id="{84DFA324-9DD8-4A39-85B9-569D1FA98731}"/>
              </a:ext>
            </a:extLst>
          </p:cNvPr>
          <p:cNvSpPr>
            <a:spLocks noGrp="1"/>
          </p:cNvSpPr>
          <p:nvPr>
            <p:ph idx="1"/>
          </p:nvPr>
        </p:nvSpPr>
        <p:spPr/>
        <p:txBody>
          <a:bodyPr/>
          <a:lstStyle/>
          <a:p>
            <a:r>
              <a:rPr lang="en-CA" dirty="0"/>
              <a:t>An indicator of the changes in prices experienced by Canadians, obtained by comparing the rising or falling cost of a fixed basket of good and services.</a:t>
            </a:r>
          </a:p>
          <a:p>
            <a:r>
              <a:rPr lang="en-CA" dirty="0"/>
              <a:t>Fixed basket means that products and services are of the same quality and quantity and therefore these changes in cost are a true reflection of the pure price changes.</a:t>
            </a:r>
          </a:p>
          <a:p>
            <a:r>
              <a:rPr lang="en-CA" dirty="0"/>
              <a:t>Data is released monthly and open to the public on Statistics Canada’s website as part of the CANSIM database.</a:t>
            </a:r>
          </a:p>
        </p:txBody>
      </p:sp>
    </p:spTree>
    <p:extLst>
      <p:ext uri="{BB962C8B-B14F-4D97-AF65-F5344CB8AC3E}">
        <p14:creationId xmlns:p14="http://schemas.microsoft.com/office/powerpoint/2010/main" val="360346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555812"/>
            <a:ext cx="8596668" cy="1320800"/>
          </a:xfrm>
        </p:spPr>
        <p:txBody>
          <a:bodyPr anchor="t">
            <a:normAutofit/>
          </a:bodyPr>
          <a:lstStyle/>
          <a:p>
            <a:r>
              <a:rPr lang="en-CA" dirty="0"/>
              <a:t>Bootstrap Aggregating: Results</a:t>
            </a:r>
          </a:p>
        </p:txBody>
      </p:sp>
      <p:pic>
        <p:nvPicPr>
          <p:cNvPr id="5" name="Picture 4" descr="A screenshot of a cell phone&#10;&#10;Description generated with very high confidence">
            <a:extLst>
              <a:ext uri="{FF2B5EF4-FFF2-40B4-BE49-F238E27FC236}">
                <a16:creationId xmlns:a16="http://schemas.microsoft.com/office/drawing/2014/main" id="{1114C145-6C7E-4CE0-A1AD-837E07D9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1711097"/>
            <a:ext cx="6533585" cy="3805812"/>
          </a:xfrm>
          <a:prstGeom prst="rect">
            <a:avLst/>
          </a:prstGeom>
        </p:spPr>
      </p:pic>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351059" y="1550994"/>
            <a:ext cx="3603812" cy="3880773"/>
          </a:xfrm>
        </p:spPr>
        <p:txBody>
          <a:bodyPr>
            <a:normAutofit/>
          </a:bodyPr>
          <a:lstStyle/>
          <a:p>
            <a:r>
              <a:rPr lang="en-CA" sz="1500" dirty="0"/>
              <a:t>Each of the different bootstrap aggregating methods were trained and tested. </a:t>
            </a:r>
          </a:p>
          <a:p>
            <a:r>
              <a:rPr lang="en-CA" sz="1500" dirty="0"/>
              <a:t>The results were varied.</a:t>
            </a:r>
          </a:p>
          <a:p>
            <a:r>
              <a:rPr lang="en-CA" sz="1500" dirty="0"/>
              <a:t>Best predictive power for the year 2016 was inflation adjusted average.</a:t>
            </a:r>
          </a:p>
          <a:p>
            <a:r>
              <a:rPr lang="en-CA" sz="1500" dirty="0"/>
              <a:t>Both 10 year average and 17 year weighted average were significantly better than 17 year average.</a:t>
            </a:r>
          </a:p>
          <a:p>
            <a:r>
              <a:rPr lang="en-CA" sz="1500" dirty="0"/>
              <a:t>The normal single model for 2016 has MAE of 2.11</a:t>
            </a:r>
          </a:p>
          <a:p>
            <a:pPr marL="0" indent="0">
              <a:buNone/>
            </a:pPr>
            <a:endParaRPr lang="en-CA" sz="1500" dirty="0"/>
          </a:p>
          <a:p>
            <a:endParaRPr lang="en-CA" sz="1500" dirty="0"/>
          </a:p>
        </p:txBody>
      </p:sp>
    </p:spTree>
    <p:extLst>
      <p:ext uri="{BB962C8B-B14F-4D97-AF65-F5344CB8AC3E}">
        <p14:creationId xmlns:p14="http://schemas.microsoft.com/office/powerpoint/2010/main" val="4284324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25CF-5CA3-40CF-AB38-D69AB8B88ECC}"/>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7140FE9-D6B7-4956-9958-85E7632EC404}"/>
              </a:ext>
            </a:extLst>
          </p:cNvPr>
          <p:cNvSpPr>
            <a:spLocks noGrp="1"/>
          </p:cNvSpPr>
          <p:nvPr>
            <p:ph idx="1"/>
          </p:nvPr>
        </p:nvSpPr>
        <p:spPr/>
        <p:txBody>
          <a:bodyPr>
            <a:normAutofit fontScale="70000" lnSpcReduction="20000"/>
          </a:bodyPr>
          <a:lstStyle/>
          <a:p>
            <a:pPr marL="0" indent="0">
              <a:buNone/>
            </a:pPr>
            <a:r>
              <a:rPr lang="en-CA" dirty="0" err="1"/>
              <a:t>Charlebois</a:t>
            </a:r>
            <a:r>
              <a:rPr lang="en-CA" dirty="0"/>
              <a:t>, S., Jabez, H., </a:t>
            </a:r>
            <a:r>
              <a:rPr lang="en-CA" dirty="0" err="1"/>
              <a:t>Tyedmers</a:t>
            </a:r>
            <a:r>
              <a:rPr lang="en-CA" dirty="0"/>
              <a:t>, P., Bailey, M., </a:t>
            </a:r>
            <a:r>
              <a:rPr lang="en-CA" dirty="0" err="1"/>
              <a:t>Keselj</a:t>
            </a:r>
            <a:r>
              <a:rPr lang="en-CA" dirty="0"/>
              <a:t>, V., Conrad, C., . . . Chamberlain, S. (2017). Canada's Food Price Report. Halifax: Dalhousie University. </a:t>
            </a:r>
          </a:p>
          <a:p>
            <a:pPr marL="0" indent="0">
              <a:buNone/>
            </a:pPr>
            <a:r>
              <a:rPr lang="en-CA" dirty="0"/>
              <a:t>Harris, J. (2017, August). A Machine Learning Approach to Forecasting Consumer Food Prices. Halifax, Nova Scotia, Canada. </a:t>
            </a:r>
          </a:p>
          <a:p>
            <a:pPr marL="0" indent="0">
              <a:buNone/>
            </a:pPr>
            <a:r>
              <a:rPr lang="en-CA" dirty="0"/>
              <a:t>Hunter, J., Dale, D., Firing, E., &amp; </a:t>
            </a:r>
            <a:r>
              <a:rPr lang="en-CA" dirty="0" err="1"/>
              <a:t>Droettboom</a:t>
            </a:r>
            <a:r>
              <a:rPr lang="en-CA" dirty="0"/>
              <a:t>, M. (2012). Matplotlib. Retrieved from Matplotlib: https://matplotlib.org/ </a:t>
            </a:r>
          </a:p>
          <a:p>
            <a:pPr marL="0" indent="0">
              <a:buNone/>
            </a:pPr>
            <a:r>
              <a:rPr lang="en-CA" dirty="0" err="1"/>
              <a:t>Kraskov</a:t>
            </a:r>
            <a:r>
              <a:rPr lang="en-CA" dirty="0"/>
              <a:t>, A., </a:t>
            </a:r>
            <a:r>
              <a:rPr lang="en-CA" dirty="0" err="1"/>
              <a:t>Stögbauer</a:t>
            </a:r>
            <a:r>
              <a:rPr lang="en-CA" dirty="0"/>
              <a:t>, H., &amp; </a:t>
            </a:r>
            <a:r>
              <a:rPr lang="en-CA" dirty="0" err="1"/>
              <a:t>Grassberger</a:t>
            </a:r>
            <a:r>
              <a:rPr lang="en-CA" dirty="0"/>
              <a:t>, P. (2004). Estimating Mutual Information. Physical Review, E(69). </a:t>
            </a:r>
          </a:p>
          <a:p>
            <a:pPr marL="0" indent="0">
              <a:buNone/>
            </a:pPr>
            <a:r>
              <a:rPr lang="en-CA" dirty="0"/>
              <a:t>Pandas. (2017, December). Python Data Analysis Library. Retrieved from Pandas: https://pandas.pydata.org/ </a:t>
            </a:r>
          </a:p>
          <a:p>
            <a:pPr marL="0" indent="0">
              <a:buNone/>
            </a:pPr>
            <a:r>
              <a:rPr lang="en-CA" dirty="0" err="1"/>
              <a:t>Scikit</a:t>
            </a:r>
            <a:r>
              <a:rPr lang="en-CA" dirty="0"/>
              <a:t> Learn. (2017). Generalized Linear Models. Retrieved from </a:t>
            </a:r>
            <a:r>
              <a:rPr lang="en-CA" dirty="0" err="1"/>
              <a:t>Scikit</a:t>
            </a:r>
            <a:r>
              <a:rPr lang="en-CA" dirty="0"/>
              <a:t> Learn: http://scikitlearn.org/stable/modules/linear_model.html </a:t>
            </a:r>
          </a:p>
          <a:p>
            <a:pPr marL="0" indent="0">
              <a:buNone/>
            </a:pPr>
            <a:r>
              <a:rPr lang="en-CA" dirty="0" err="1"/>
              <a:t>Scikit</a:t>
            </a:r>
            <a:r>
              <a:rPr lang="en-CA" dirty="0"/>
              <a:t> Learn. (2017). </a:t>
            </a:r>
            <a:r>
              <a:rPr lang="en-CA" dirty="0" err="1"/>
              <a:t>sklearn.feature_selection.mutual_info_regression</a:t>
            </a:r>
            <a:r>
              <a:rPr lang="en-CA" dirty="0"/>
              <a:t>. Retrieved from </a:t>
            </a:r>
            <a:r>
              <a:rPr lang="en-CA" dirty="0" err="1"/>
              <a:t>Scikit</a:t>
            </a:r>
            <a:r>
              <a:rPr lang="en-CA" dirty="0"/>
              <a:t> Learn: http://scikitlearn.org/stable/modules/generated/sklearn.feature_selection.mutual_info_regression.html#sk </a:t>
            </a:r>
            <a:r>
              <a:rPr lang="en-CA" dirty="0" err="1"/>
              <a:t>learn.feature_selection.mutual_info_regression</a:t>
            </a:r>
            <a:r>
              <a:rPr lang="en-CA" dirty="0"/>
              <a:t> </a:t>
            </a:r>
          </a:p>
          <a:p>
            <a:pPr marL="0" indent="0">
              <a:buNone/>
            </a:pPr>
            <a:r>
              <a:rPr lang="en-CA" dirty="0"/>
              <a:t>Statistics Canada. (2018, March). Consumer Price Index (CPI). Retrieved from Statistics </a:t>
            </a:r>
            <a:r>
              <a:rPr lang="en-CA" dirty="0" err="1"/>
              <a:t>Cnada</a:t>
            </a:r>
            <a:r>
              <a:rPr lang="en-CA" dirty="0"/>
              <a:t>: http://www23.statcan.gc.ca/imdb/p2SV.pl?Function=getSurvey&amp;SDDS=2301 </a:t>
            </a:r>
          </a:p>
        </p:txBody>
      </p:sp>
    </p:spTree>
    <p:extLst>
      <p:ext uri="{BB962C8B-B14F-4D97-AF65-F5344CB8AC3E}">
        <p14:creationId xmlns:p14="http://schemas.microsoft.com/office/powerpoint/2010/main" val="233425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4" name="Content Placeholder 3">
            <a:extLst>
              <a:ext uri="{FF2B5EF4-FFF2-40B4-BE49-F238E27FC236}">
                <a16:creationId xmlns:a16="http://schemas.microsoft.com/office/drawing/2014/main" id="{253ACA91-9567-4DFE-8082-729269A570CB}"/>
              </a:ext>
            </a:extLst>
          </p:cNvPr>
          <p:cNvPicPr>
            <a:picLocks noGrp="1" noChangeAspect="1"/>
          </p:cNvPicPr>
          <p:nvPr>
            <p:ph idx="1"/>
          </p:nvPr>
        </p:nvPicPr>
        <p:blipFill>
          <a:blip r:embed="rId3"/>
          <a:stretch>
            <a:fillRect/>
          </a:stretch>
        </p:blipFill>
        <p:spPr>
          <a:xfrm>
            <a:off x="1386298" y="2160588"/>
            <a:ext cx="7179442" cy="3881437"/>
          </a:xfrm>
          <a:prstGeom prst="rect">
            <a:avLst/>
          </a:prstGeom>
        </p:spPr>
      </p:pic>
    </p:spTree>
    <p:extLst>
      <p:ext uri="{BB962C8B-B14F-4D97-AF65-F5344CB8AC3E}">
        <p14:creationId xmlns:p14="http://schemas.microsoft.com/office/powerpoint/2010/main" val="28766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A396-AC3D-4426-B7A5-BCF18E4F6526}"/>
              </a:ext>
            </a:extLst>
          </p:cNvPr>
          <p:cNvSpPr>
            <a:spLocks noGrp="1"/>
          </p:cNvSpPr>
          <p:nvPr>
            <p:ph type="title"/>
          </p:nvPr>
        </p:nvSpPr>
        <p:spPr/>
        <p:txBody>
          <a:bodyPr/>
          <a:lstStyle/>
          <a:p>
            <a:r>
              <a:rPr lang="en-CA" dirty="0"/>
              <a:t>Methodology: Research Objectives</a:t>
            </a:r>
          </a:p>
        </p:txBody>
      </p:sp>
      <p:sp>
        <p:nvSpPr>
          <p:cNvPr id="3" name="Content Placeholder 2">
            <a:extLst>
              <a:ext uri="{FF2B5EF4-FFF2-40B4-BE49-F238E27FC236}">
                <a16:creationId xmlns:a16="http://schemas.microsoft.com/office/drawing/2014/main" id="{1A8D90F1-6D6A-4677-B156-AE60B00DCF6D}"/>
              </a:ext>
            </a:extLst>
          </p:cNvPr>
          <p:cNvSpPr>
            <a:spLocks noGrp="1"/>
          </p:cNvSpPr>
          <p:nvPr>
            <p:ph idx="1"/>
          </p:nvPr>
        </p:nvSpPr>
        <p:spPr/>
        <p:txBody>
          <a:bodyPr/>
          <a:lstStyle/>
          <a:p>
            <a:r>
              <a:rPr lang="en-CA" dirty="0"/>
              <a:t>Train and test models for predicting the average national food price as reported by the CPI for a twelve month period for 5 years, from 2012 to 2016.</a:t>
            </a:r>
          </a:p>
          <a:p>
            <a:r>
              <a:rPr lang="en-CA" dirty="0"/>
              <a:t>Train and test predictive models for predicting 21 other targets in the CPI basket for the years 2016 and 2017.</a:t>
            </a:r>
          </a:p>
          <a:p>
            <a:r>
              <a:rPr lang="en-CA" dirty="0"/>
              <a:t>Gain insight on what years were difficult to predict, and what products were difficult to predict.</a:t>
            </a:r>
          </a:p>
          <a:p>
            <a:r>
              <a:rPr lang="en-CA" dirty="0"/>
              <a:t>Implement an ensemble method to improve the stability of the models to predict the average national food price for the twelve months reported by the CPI for 2016 and 2017</a:t>
            </a:r>
          </a:p>
          <a:p>
            <a:r>
              <a:rPr lang="en-CA" dirty="0"/>
              <a:t>Gain insight on how effective ensemble methods are at making stable predictions on average national food price.</a:t>
            </a:r>
          </a:p>
        </p:txBody>
      </p:sp>
    </p:spTree>
    <p:extLst>
      <p:ext uri="{BB962C8B-B14F-4D97-AF65-F5344CB8AC3E}">
        <p14:creationId xmlns:p14="http://schemas.microsoft.com/office/powerpoint/2010/main" val="163743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1274-B5DE-40F9-A1AA-C1F870FB31DB}"/>
              </a:ext>
            </a:extLst>
          </p:cNvPr>
          <p:cNvSpPr>
            <a:spLocks noGrp="1"/>
          </p:cNvSpPr>
          <p:nvPr>
            <p:ph type="title"/>
          </p:nvPr>
        </p:nvSpPr>
        <p:spPr>
          <a:xfrm>
            <a:off x="677334" y="555811"/>
            <a:ext cx="8596668" cy="1320800"/>
          </a:xfrm>
        </p:spPr>
        <p:txBody>
          <a:bodyPr/>
          <a:lstStyle/>
          <a:p>
            <a:r>
              <a:rPr lang="en-CA" dirty="0"/>
              <a:t>Methodology: Dataset</a:t>
            </a:r>
          </a:p>
        </p:txBody>
      </p:sp>
      <p:sp>
        <p:nvSpPr>
          <p:cNvPr id="3" name="Content Placeholder 2">
            <a:extLst>
              <a:ext uri="{FF2B5EF4-FFF2-40B4-BE49-F238E27FC236}">
                <a16:creationId xmlns:a16="http://schemas.microsoft.com/office/drawing/2014/main" id="{343E2047-3744-40FC-A164-65D449C2E487}"/>
              </a:ext>
            </a:extLst>
          </p:cNvPr>
          <p:cNvSpPr>
            <a:spLocks noGrp="1"/>
          </p:cNvSpPr>
          <p:nvPr>
            <p:ph idx="1"/>
          </p:nvPr>
        </p:nvSpPr>
        <p:spPr>
          <a:xfrm>
            <a:off x="677334" y="2214377"/>
            <a:ext cx="8596668" cy="3880773"/>
          </a:xfrm>
        </p:spPr>
        <p:txBody>
          <a:bodyPr/>
          <a:lstStyle/>
          <a:p>
            <a:r>
              <a:rPr lang="en-CA" dirty="0"/>
              <a:t>The original dataset was built by Jay Harris for his work on the 2017 and 2018 Canada Food Price Report and his thesis research titled </a:t>
            </a:r>
            <a:r>
              <a:rPr lang="en-CA" i="1" dirty="0"/>
              <a:t>A Machine Learning Approach to Forecasting Consumer Food Price</a:t>
            </a:r>
          </a:p>
          <a:p>
            <a:r>
              <a:rPr lang="en-CA" dirty="0"/>
              <a:t>It was constructed using a wide range of financial and econometric data from public and private institutions totaling 280 attributes</a:t>
            </a:r>
          </a:p>
          <a:p>
            <a:r>
              <a:rPr lang="en-CA" dirty="0"/>
              <a:t>The data set began at January 1985 with monthly records concluding at August 2017 giving 291 records. </a:t>
            </a:r>
          </a:p>
          <a:p>
            <a:r>
              <a:rPr lang="en-CA" dirty="0"/>
              <a:t>22 targets from the CPI basket, mostly food products.</a:t>
            </a:r>
          </a:p>
          <a:p>
            <a:endParaRPr lang="en-CA" dirty="0"/>
          </a:p>
          <a:p>
            <a:endParaRPr lang="en-CA" dirty="0"/>
          </a:p>
          <a:p>
            <a:endParaRPr lang="en-CA" dirty="0"/>
          </a:p>
        </p:txBody>
      </p:sp>
    </p:spTree>
    <p:extLst>
      <p:ext uri="{BB962C8B-B14F-4D97-AF65-F5344CB8AC3E}">
        <p14:creationId xmlns:p14="http://schemas.microsoft.com/office/powerpoint/2010/main" val="156224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3F95-811B-4679-93A3-52EB62B9F281}"/>
              </a:ext>
            </a:extLst>
          </p:cNvPr>
          <p:cNvSpPr>
            <a:spLocks noGrp="1"/>
          </p:cNvSpPr>
          <p:nvPr>
            <p:ph type="title"/>
          </p:nvPr>
        </p:nvSpPr>
        <p:spPr/>
        <p:txBody>
          <a:bodyPr/>
          <a:lstStyle/>
          <a:p>
            <a:r>
              <a:rPr lang="en-CA" dirty="0"/>
              <a:t>Methodology: Data Preprocessing</a:t>
            </a:r>
          </a:p>
        </p:txBody>
      </p:sp>
      <p:sp>
        <p:nvSpPr>
          <p:cNvPr id="3" name="Content Placeholder 2">
            <a:extLst>
              <a:ext uri="{FF2B5EF4-FFF2-40B4-BE49-F238E27FC236}">
                <a16:creationId xmlns:a16="http://schemas.microsoft.com/office/drawing/2014/main" id="{CFFEC78A-E608-40C5-939A-954EC707F4D0}"/>
              </a:ext>
            </a:extLst>
          </p:cNvPr>
          <p:cNvSpPr>
            <a:spLocks noGrp="1"/>
          </p:cNvSpPr>
          <p:nvPr>
            <p:ph idx="1"/>
          </p:nvPr>
        </p:nvSpPr>
        <p:spPr/>
        <p:txBody>
          <a:bodyPr/>
          <a:lstStyle/>
          <a:p>
            <a:r>
              <a:rPr lang="en-CA" dirty="0"/>
              <a:t>Pandas </a:t>
            </a:r>
            <a:r>
              <a:rPr lang="en-CA" i="1" dirty="0" err="1"/>
              <a:t>dataframes</a:t>
            </a:r>
            <a:r>
              <a:rPr lang="en-CA" i="1" dirty="0"/>
              <a:t> </a:t>
            </a:r>
            <a:r>
              <a:rPr lang="en-CA" dirty="0"/>
              <a:t>was used to manipulate the data.</a:t>
            </a:r>
          </a:p>
          <a:p>
            <a:r>
              <a:rPr lang="en-CA" i="1" dirty="0" err="1"/>
              <a:t>Dataframe</a:t>
            </a:r>
            <a:r>
              <a:rPr lang="en-CA" i="1" dirty="0"/>
              <a:t> </a:t>
            </a:r>
            <a:r>
              <a:rPr lang="en-CA" dirty="0"/>
              <a:t>is a tabular data structure that has labeled axes.</a:t>
            </a:r>
          </a:p>
          <a:p>
            <a:r>
              <a:rPr lang="en-CA" dirty="0"/>
              <a:t>Dividing the dataset in targets and attributes</a:t>
            </a:r>
          </a:p>
          <a:p>
            <a:r>
              <a:rPr lang="en-CA" dirty="0"/>
              <a:t>Capping the dataset at 1999 after feature selection.</a:t>
            </a:r>
          </a:p>
          <a:p>
            <a:r>
              <a:rPr lang="en-CA" dirty="0"/>
              <a:t>Removing any columns that were incomplete</a:t>
            </a:r>
          </a:p>
          <a:p>
            <a:r>
              <a:rPr lang="en-CA" dirty="0"/>
              <a:t>Creating train and test </a:t>
            </a:r>
            <a:r>
              <a:rPr lang="en-CA" i="1" dirty="0" err="1"/>
              <a:t>dataframes</a:t>
            </a:r>
            <a:r>
              <a:rPr lang="en-CA" dirty="0"/>
              <a:t> for each of the five years</a:t>
            </a:r>
          </a:p>
          <a:p>
            <a:r>
              <a:rPr lang="en-CA" dirty="0"/>
              <a:t>Creating </a:t>
            </a:r>
            <a:r>
              <a:rPr lang="en-CA" i="1" dirty="0" err="1"/>
              <a:t>dataframes</a:t>
            </a:r>
            <a:r>
              <a:rPr lang="en-CA" dirty="0"/>
              <a:t> for each of the individual targets</a:t>
            </a:r>
          </a:p>
          <a:p>
            <a:endParaRPr lang="en-CA" dirty="0"/>
          </a:p>
        </p:txBody>
      </p:sp>
    </p:spTree>
    <p:extLst>
      <p:ext uri="{BB962C8B-B14F-4D97-AF65-F5344CB8AC3E}">
        <p14:creationId xmlns:p14="http://schemas.microsoft.com/office/powerpoint/2010/main" val="23511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p:txBody>
          <a:bodyPr/>
          <a:lstStyle/>
          <a:p>
            <a:r>
              <a:rPr lang="en-CA" dirty="0"/>
              <a:t>Tools: Python </a:t>
            </a:r>
            <a:r>
              <a:rPr lang="en-CA" dirty="0" err="1"/>
              <a:t>Scikit</a:t>
            </a:r>
            <a:r>
              <a:rPr lang="en-CA" dirty="0"/>
              <a:t> Learn</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p:txBody>
          <a:bodyPr/>
          <a:lstStyle/>
          <a:p>
            <a:r>
              <a:rPr lang="en-CA" dirty="0"/>
              <a:t> A machine learning library for Python with a wide variety of implementations for popular algorithms. </a:t>
            </a:r>
          </a:p>
          <a:p>
            <a:r>
              <a:rPr lang="en-CA" dirty="0"/>
              <a:t>This research used the ordinary least squares linear regression implementation. Easy to use to train and test linear regression models.</a:t>
            </a:r>
          </a:p>
          <a:p>
            <a:r>
              <a:rPr lang="en-CA" dirty="0"/>
              <a:t>Feature selection, using mutual information and a selector to select the highest scoring features.</a:t>
            </a:r>
          </a:p>
          <a:p>
            <a:endParaRPr lang="en-CA" dirty="0"/>
          </a:p>
          <a:p>
            <a:endParaRPr lang="en-CA" dirty="0"/>
          </a:p>
          <a:p>
            <a:pPr marL="0" indent="0">
              <a:buNone/>
            </a:pPr>
            <a:endParaRPr lang="en-CA" dirty="0"/>
          </a:p>
        </p:txBody>
      </p:sp>
    </p:spTree>
    <p:extLst>
      <p:ext uri="{BB962C8B-B14F-4D97-AF65-F5344CB8AC3E}">
        <p14:creationId xmlns:p14="http://schemas.microsoft.com/office/powerpoint/2010/main" val="325602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609600"/>
            <a:ext cx="8596668" cy="1320800"/>
          </a:xfrm>
        </p:spPr>
        <p:txBody>
          <a:bodyPr anchor="t">
            <a:normAutofit/>
          </a:bodyPr>
          <a:lstStyle/>
          <a:p>
            <a:r>
              <a:rPr lang="en-CA"/>
              <a:t>Predicting Average Food Price: 2012 to 2016</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pic>
        <p:nvPicPr>
          <p:cNvPr id="7" name="Picture 6" descr="A screenshot of a cell phone&#10;&#10;Description generated with high confidence">
            <a:extLst>
              <a:ext uri="{FF2B5EF4-FFF2-40B4-BE49-F238E27FC236}">
                <a16:creationId xmlns:a16="http://schemas.microsoft.com/office/drawing/2014/main" id="{82B8C168-E17F-4E4D-B0FF-3A9999DF3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75" y="2160589"/>
            <a:ext cx="6058746" cy="2305372"/>
          </a:xfrm>
          <a:prstGeom prst="rect">
            <a:avLst/>
          </a:prstGeom>
        </p:spPr>
      </p:pic>
      <p:pic>
        <p:nvPicPr>
          <p:cNvPr id="8" name="Picture 7">
            <a:extLst>
              <a:ext uri="{FF2B5EF4-FFF2-40B4-BE49-F238E27FC236}">
                <a16:creationId xmlns:a16="http://schemas.microsoft.com/office/drawing/2014/main" id="{0FF56E4C-71A9-4270-9FCA-6CA71C1A9927}"/>
              </a:ext>
            </a:extLst>
          </p:cNvPr>
          <p:cNvPicPr>
            <a:picLocks noChangeAspect="1"/>
          </p:cNvPicPr>
          <p:nvPr/>
        </p:nvPicPr>
        <p:blipFill>
          <a:blip r:embed="rId4"/>
          <a:stretch>
            <a:fillRect/>
          </a:stretch>
        </p:blipFill>
        <p:spPr>
          <a:xfrm>
            <a:off x="446936" y="5438765"/>
            <a:ext cx="7829550" cy="1133475"/>
          </a:xfrm>
          <a:prstGeom prst="rect">
            <a:avLst/>
          </a:prstGeom>
        </p:spPr>
      </p:pic>
    </p:spTree>
    <p:extLst>
      <p:ext uri="{BB962C8B-B14F-4D97-AF65-F5344CB8AC3E}">
        <p14:creationId xmlns:p14="http://schemas.microsoft.com/office/powerpoint/2010/main" val="14583258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2044</Words>
  <Application>Microsoft Office PowerPoint</Application>
  <PresentationFormat>Widescreen</PresentationFormat>
  <Paragraphs>190</Paragraphs>
  <Slides>31</Slides>
  <Notes>15</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Predicting Canadian Consumer Food Prices with Python</vt:lpstr>
      <vt:lpstr>Background: Canada’s Food Price Report</vt:lpstr>
      <vt:lpstr>Background: Consumer Price Index</vt:lpstr>
      <vt:lpstr>Background: Consumer Price Index</vt:lpstr>
      <vt:lpstr>Methodology: Research Objectives</vt:lpstr>
      <vt:lpstr>Methodology: Dataset</vt:lpstr>
      <vt:lpstr>Methodology: Data Preprocessing</vt:lpstr>
      <vt:lpstr>Tools: Python Scikit Learn</vt:lpstr>
      <vt:lpstr>Predicting Average Food Price: 2012 to 2016</vt:lpstr>
      <vt:lpstr>Predicting Average Food Price: 2012 to 2016</vt:lpstr>
      <vt:lpstr>Food Price Report 2018 </vt:lpstr>
      <vt:lpstr>Predicting 22 Individual Targets:</vt:lpstr>
      <vt:lpstr>Predicting 22 Individual Targets:</vt:lpstr>
      <vt:lpstr>Individual Foods</vt:lpstr>
      <vt:lpstr>Individual Foods</vt:lpstr>
      <vt:lpstr>Individual Foods</vt:lpstr>
      <vt:lpstr>Individual Foods</vt:lpstr>
      <vt:lpstr>Individual Foods</vt:lpstr>
      <vt:lpstr>Individual Foods</vt:lpstr>
      <vt:lpstr>Individual Foods</vt:lpstr>
      <vt:lpstr>Ensembles: Bootstrap Aggregating</vt:lpstr>
      <vt:lpstr>Bootstrap Aggregating: Sampling</vt:lpstr>
      <vt:lpstr>Bootstrap Aggregating: Sampling</vt:lpstr>
      <vt:lpstr>Bootstrap Aggregating: Training</vt:lpstr>
      <vt:lpstr>Bootstrap Aggregating: Testing</vt:lpstr>
      <vt:lpstr>Bootstrap Aggregating: Training and Testing</vt:lpstr>
      <vt:lpstr>Bootstrap Aggregating: Aggregating</vt:lpstr>
      <vt:lpstr>Bootstrap Aggregating: Aggregating</vt:lpstr>
      <vt:lpstr>Bootstrap Aggregating: Aggregating</vt:lpstr>
      <vt:lpstr>Bootstrap Aggregating: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Canadian Consumer Food Prices with Python</dc:title>
  <dc:creator>Patrick Walter</dc:creator>
  <cp:lastModifiedBy>Patrick Walter</cp:lastModifiedBy>
  <cp:revision>10</cp:revision>
  <dcterms:created xsi:type="dcterms:W3CDTF">2018-07-24T12:36:35Z</dcterms:created>
  <dcterms:modified xsi:type="dcterms:W3CDTF">2018-07-24T16:19:19Z</dcterms:modified>
</cp:coreProperties>
</file>