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ding, Will" initials="GW" lastIdx="1" clrIdx="0">
    <p:extLst/>
  </p:cmAuthor>
  <p:cmAuthor id="2" name="Gerding, Will" initials="GW [2]" lastIdx="1" clrIdx="1">
    <p:extLst/>
  </p:cmAuthor>
  <p:cmAuthor id="3" name="Gerding, Will" initials="GW [3]" lastIdx="1" clrIdx="2">
    <p:extLst/>
  </p:cmAuthor>
  <p:cmAuthor id="4" name="Gerding, Will" initials="GW [4]" lastIdx="1" clrIdx="3">
    <p:extLst/>
  </p:cmAuthor>
  <p:cmAuthor id="5" name="Gerding, Will" initials="GW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81" d="100"/>
          <a:sy n="81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9T09:42:56.269" idx="1">
    <p:pos x="6670" y="3041"/>
    <p:text>Make sure this is correct.</p:text>
    <p:extLst mod="1"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dernpowersystems.com/features/featurenuscale-joins-bw-on-the-smr-bench-4264827/featurenuscale-joins-bw-on-the-smr-bench-4264827-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6: Small Modular Reactors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Gerding	 	CJ Oldham 	Austin Stanford 	</a:t>
            </a:r>
          </a:p>
          <a:p>
            <a:r>
              <a:rPr lang="en-US" dirty="0"/>
              <a:t>Zack Taylor 	Patrick Williams</a:t>
            </a:r>
          </a:p>
        </p:txBody>
      </p:sp>
    </p:spTree>
    <p:extLst>
      <p:ext uri="{BB962C8B-B14F-4D97-AF65-F5344CB8AC3E}">
        <p14:creationId xmlns:p14="http://schemas.microsoft.com/office/powerpoint/2010/main" val="130530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23D4-4872-4149-8BAE-D984F2B9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7" y="2336873"/>
            <a:ext cx="3007150" cy="4244626"/>
          </a:xfrm>
        </p:spPr>
        <p:txBody>
          <a:bodyPr/>
          <a:lstStyle/>
          <a:p>
            <a:r>
              <a:rPr lang="en-US" dirty="0"/>
              <a:t>Results showing the cross sections obtained by the two depletion models.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9D7EF4-8F84-4E80-ACA1-8D82F7D2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20375"/>
              </p:ext>
            </p:extLst>
          </p:nvPr>
        </p:nvGraphicFramePr>
        <p:xfrm>
          <a:off x="3582186" y="2336872"/>
          <a:ext cx="7861953" cy="4244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115">
                  <a:extLst>
                    <a:ext uri="{9D8B030D-6E8A-4147-A177-3AD203B41FA5}">
                      <a16:colId xmlns:a16="http://schemas.microsoft.com/office/drawing/2014/main" val="1241078305"/>
                    </a:ext>
                  </a:extLst>
                </a:gridCol>
                <a:gridCol w="827574">
                  <a:extLst>
                    <a:ext uri="{9D8B030D-6E8A-4147-A177-3AD203B41FA5}">
                      <a16:colId xmlns:a16="http://schemas.microsoft.com/office/drawing/2014/main" val="281179537"/>
                    </a:ext>
                  </a:extLst>
                </a:gridCol>
                <a:gridCol w="801713">
                  <a:extLst>
                    <a:ext uri="{9D8B030D-6E8A-4147-A177-3AD203B41FA5}">
                      <a16:colId xmlns:a16="http://schemas.microsoft.com/office/drawing/2014/main" val="597826630"/>
                    </a:ext>
                  </a:extLst>
                </a:gridCol>
                <a:gridCol w="1306015">
                  <a:extLst>
                    <a:ext uri="{9D8B030D-6E8A-4147-A177-3AD203B41FA5}">
                      <a16:colId xmlns:a16="http://schemas.microsoft.com/office/drawing/2014/main" val="1793291222"/>
                    </a:ext>
                  </a:extLst>
                </a:gridCol>
                <a:gridCol w="749990">
                  <a:extLst>
                    <a:ext uri="{9D8B030D-6E8A-4147-A177-3AD203B41FA5}">
                      <a16:colId xmlns:a16="http://schemas.microsoft.com/office/drawing/2014/main" val="2689608254"/>
                    </a:ext>
                  </a:extLst>
                </a:gridCol>
                <a:gridCol w="762919">
                  <a:extLst>
                    <a:ext uri="{9D8B030D-6E8A-4147-A177-3AD203B41FA5}">
                      <a16:colId xmlns:a16="http://schemas.microsoft.com/office/drawing/2014/main" val="3004508207"/>
                    </a:ext>
                  </a:extLst>
                </a:gridCol>
                <a:gridCol w="827574">
                  <a:extLst>
                    <a:ext uri="{9D8B030D-6E8A-4147-A177-3AD203B41FA5}">
                      <a16:colId xmlns:a16="http://schemas.microsoft.com/office/drawing/2014/main" val="3466480816"/>
                    </a:ext>
                  </a:extLst>
                </a:gridCol>
                <a:gridCol w="1112053">
                  <a:extLst>
                    <a:ext uri="{9D8B030D-6E8A-4147-A177-3AD203B41FA5}">
                      <a16:colId xmlns:a16="http://schemas.microsoft.com/office/drawing/2014/main" val="3871566202"/>
                    </a:ext>
                  </a:extLst>
                </a:gridCol>
              </a:tblGrid>
              <a:tr h="187532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mPower Cross Sections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48833"/>
                  </a:ext>
                </a:extLst>
              </a:tr>
              <a:tr h="18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Burnup (GWd/MT)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Transport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Removal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Eff Abs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Nu-Fission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Scatter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487134595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5.32E-01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2.26E-01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2.53E-02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9.94E-03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957241108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1.38E+00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8.89E-01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212736611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5.39E-01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2.28E-01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7.46E-03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3564393446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1.40E+00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9.09E-01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1.21E-01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1.19E-02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1.86E-01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531620201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5.44E-01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2.29E-01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2.69E-02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1.12E-02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6.41E-03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93684200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1.40E+00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9.19E-01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1.17E-01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1.15E-01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1.69E-01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2453684754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5.48E-01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2.31E-01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5.50E-03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704622600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1.40E+00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9.23E-01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1.46E-01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1.63E-03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058604265"/>
                  </a:ext>
                </a:extLst>
              </a:tr>
              <a:tr h="18753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560527441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4220886345"/>
                  </a:ext>
                </a:extLst>
              </a:tr>
              <a:tr h="187532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NuScale</a:t>
                      </a:r>
                      <a:r>
                        <a:rPr lang="en-US" sz="1000" u="none" strike="noStrike" dirty="0">
                          <a:effectLst/>
                        </a:rPr>
                        <a:t> Cross Sections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5580"/>
                  </a:ext>
                </a:extLst>
              </a:tr>
              <a:tr h="18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Burnup (GWd/MT)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Transport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Removal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Eff Abs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Nu-Fission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Scatter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2644202196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5.35E-01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2.27E-01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8.80E-03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939466245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8.81E-01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1.22E-01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1.20E-01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1.93E-01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2.22E-03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425489702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5.43E-01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2.29E-01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9.95E-03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5.50E-03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2909803335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1.38E+00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9.08E-01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1.32E-01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1.43E-03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3835372449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5.48E-01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2.31E-01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2.72E-02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4.73E-03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761741833"/>
                  </a:ext>
                </a:extLst>
              </a:tr>
              <a:tr h="255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1.39E+00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9.17E-01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8.97E-02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8.82E-02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1.17E-01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595967820"/>
                  </a:ext>
                </a:extLst>
              </a:tr>
              <a:tr h="1875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5.52E+00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2.32E-01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2.78E-02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4.19E-03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1847713096"/>
                  </a:ext>
                </a:extLst>
              </a:tr>
              <a:tr h="187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1.38E+00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9.20E-01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8.49E-02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8.36E-02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1.01E-01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1.28E-03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6" marR="6816" marT="6816" marB="0" anchor="b"/>
                </a:tc>
                <a:extLst>
                  <a:ext uri="{0D108BD9-81ED-4DB2-BD59-A6C34878D82A}">
                    <a16:rowId xmlns:a16="http://schemas.microsoft.com/office/drawing/2014/main" val="28282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Picture Placeholder 4" descr="../../../../Figure_1-2.png">
            <a:extLst>
              <a:ext uri="{FF2B5EF4-FFF2-40B4-BE49-F238E27FC236}">
                <a16:creationId xmlns:a16="http://schemas.microsoft.com/office/drawing/2014/main" id="{12DAD211-27E0-4A61-BFBA-566D487A5163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5783"/>
          <a:stretch>
            <a:fillRect/>
          </a:stretch>
        </p:blipFill>
        <p:spPr bwMode="auto">
          <a:xfrm>
            <a:off x="680323" y="2169334"/>
            <a:ext cx="4314683" cy="319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../../../Figure_1.png">
            <a:extLst>
              <a:ext uri="{FF2B5EF4-FFF2-40B4-BE49-F238E27FC236}">
                <a16:creationId xmlns:a16="http://schemas.microsoft.com/office/drawing/2014/main" id="{060984CE-E928-428C-A643-1BCF9F49B2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78" y="2144538"/>
            <a:ext cx="4944287" cy="319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E2BB9-E4AC-4270-82B2-819983D0438B}"/>
              </a:ext>
            </a:extLst>
          </p:cNvPr>
          <p:cNvSpPr txBox="1"/>
          <p:nvPr/>
        </p:nvSpPr>
        <p:spPr>
          <a:xfrm>
            <a:off x="589005" y="5362833"/>
            <a:ext cx="431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A69AD-199A-42E2-A431-834808704867}"/>
              </a:ext>
            </a:extLst>
          </p:cNvPr>
          <p:cNvSpPr txBox="1"/>
          <p:nvPr/>
        </p:nvSpPr>
        <p:spPr>
          <a:xfrm>
            <a:off x="6387781" y="5362833"/>
            <a:ext cx="431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51475-436C-49CA-B98E-1A639F7281A9}"/>
              </a:ext>
            </a:extLst>
          </p:cNvPr>
          <p:cNvSpPr txBox="1"/>
          <p:nvPr/>
        </p:nvSpPr>
        <p:spPr>
          <a:xfrm>
            <a:off x="3708376" y="5547499"/>
            <a:ext cx="2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eff</a:t>
            </a:r>
            <a:r>
              <a:rPr lang="en-US" dirty="0"/>
              <a:t> = 1.0025367</a:t>
            </a:r>
          </a:p>
          <a:p>
            <a:r>
              <a:rPr lang="en-US" dirty="0"/>
              <a:t>Z = 2000cm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fuel</a:t>
            </a:r>
            <a:r>
              <a:rPr lang="en-US" dirty="0"/>
              <a:t> = 18cm 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water</a:t>
            </a:r>
            <a:r>
              <a:rPr lang="en-US" dirty="0"/>
              <a:t> = 15cm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74018-EAAB-41D0-9B89-A8A68D8A6CB1}"/>
              </a:ext>
            </a:extLst>
          </p:cNvPr>
          <p:cNvSpPr txBox="1"/>
          <p:nvPr/>
        </p:nvSpPr>
        <p:spPr>
          <a:xfrm>
            <a:off x="5927271" y="5648408"/>
            <a:ext cx="626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Mesh per Element</a:t>
            </a:r>
          </a:p>
          <a:p>
            <a:r>
              <a:rPr lang="en-US" dirty="0"/>
              <a:t>10 Mesh per ln(z)</a:t>
            </a:r>
          </a:p>
          <a:p>
            <a:r>
              <a:rPr lang="en-US" dirty="0"/>
              <a:t>Loading Pattern = [Fuel B, Fuel A, Fuel B, Fuel C, Water</a:t>
            </a:r>
          </a:p>
        </p:txBody>
      </p:sp>
    </p:spTree>
    <p:extLst>
      <p:ext uri="{BB962C8B-B14F-4D97-AF65-F5344CB8AC3E}">
        <p14:creationId xmlns:p14="http://schemas.microsoft.com/office/powerpoint/2010/main" val="116529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(Mostly Burnt)</a:t>
            </a:r>
          </a:p>
        </p:txBody>
      </p:sp>
      <p:pic>
        <p:nvPicPr>
          <p:cNvPr id="7" name="Picture 6" descr="../../../../Figure_1-1.png">
            <a:extLst>
              <a:ext uri="{FF2B5EF4-FFF2-40B4-BE49-F238E27FC236}">
                <a16:creationId xmlns:a16="http://schemas.microsoft.com/office/drawing/2014/main" id="{5C59382B-AC78-443C-91FF-626AE374FF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3" y="2212929"/>
            <a:ext cx="4545965" cy="341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../../../../Figure_1.png">
            <a:extLst>
              <a:ext uri="{FF2B5EF4-FFF2-40B4-BE49-F238E27FC236}">
                <a16:creationId xmlns:a16="http://schemas.microsoft.com/office/drawing/2014/main" id="{B2284F61-05B0-4859-8558-63FA00A839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78" y="2212928"/>
            <a:ext cx="4545965" cy="34118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5F0136-AA82-4CFE-A33B-7F716F14423B}"/>
              </a:ext>
            </a:extLst>
          </p:cNvPr>
          <p:cNvSpPr txBox="1"/>
          <p:nvPr/>
        </p:nvSpPr>
        <p:spPr>
          <a:xfrm>
            <a:off x="680323" y="5579168"/>
            <a:ext cx="431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E6A132-3D38-495B-BDB8-C651F60E04CE}"/>
              </a:ext>
            </a:extLst>
          </p:cNvPr>
          <p:cNvSpPr/>
          <p:nvPr/>
        </p:nvSpPr>
        <p:spPr>
          <a:xfrm>
            <a:off x="8670826" y="562182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BD496-DA62-4F46-9EE2-C89A23096438}"/>
              </a:ext>
            </a:extLst>
          </p:cNvPr>
          <p:cNvSpPr txBox="1"/>
          <p:nvPr/>
        </p:nvSpPr>
        <p:spPr>
          <a:xfrm>
            <a:off x="3754034" y="5596851"/>
            <a:ext cx="2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eff</a:t>
            </a:r>
            <a:r>
              <a:rPr lang="en-US" dirty="0"/>
              <a:t> = .967264</a:t>
            </a:r>
          </a:p>
          <a:p>
            <a:r>
              <a:rPr lang="en-US" dirty="0"/>
              <a:t>Z = 2000cm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fuel</a:t>
            </a:r>
            <a:r>
              <a:rPr lang="en-US" dirty="0"/>
              <a:t> = 18cm 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water</a:t>
            </a:r>
            <a:r>
              <a:rPr lang="en-US" dirty="0"/>
              <a:t> = 15cm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3924A-27F6-489B-9CA4-60B4F2D15346}"/>
              </a:ext>
            </a:extLst>
          </p:cNvPr>
          <p:cNvSpPr txBox="1"/>
          <p:nvPr/>
        </p:nvSpPr>
        <p:spPr>
          <a:xfrm>
            <a:off x="5927271" y="5648408"/>
            <a:ext cx="626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Mesh per Element</a:t>
            </a:r>
          </a:p>
          <a:p>
            <a:r>
              <a:rPr lang="en-US" dirty="0"/>
              <a:t>10 Mesh per ln(z)</a:t>
            </a:r>
          </a:p>
          <a:p>
            <a:r>
              <a:rPr lang="en-US" dirty="0"/>
              <a:t>Loading Pattern = [Fuel B, Fuel B, Fuel B, Fuel B, Water</a:t>
            </a:r>
          </a:p>
        </p:txBody>
      </p:sp>
    </p:spTree>
    <p:extLst>
      <p:ext uri="{BB962C8B-B14F-4D97-AF65-F5344CB8AC3E}">
        <p14:creationId xmlns:p14="http://schemas.microsoft.com/office/powerpoint/2010/main" val="116721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Reactor simulations are essential</a:t>
            </a:r>
          </a:p>
          <a:p>
            <a:pPr lvl="1"/>
            <a:r>
              <a:rPr lang="en-US" dirty="0"/>
              <a:t>Cost, time,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Too complex for one software</a:t>
            </a:r>
          </a:p>
          <a:p>
            <a:pPr lvl="1"/>
            <a:r>
              <a:rPr lang="en-US" dirty="0"/>
              <a:t>Many codes must be used interdependently</a:t>
            </a:r>
          </a:p>
          <a:p>
            <a:r>
              <a:rPr lang="en-US" dirty="0"/>
              <a:t>Many assumptions to simplify</a:t>
            </a:r>
          </a:p>
          <a:p>
            <a:pPr lvl="1"/>
            <a:r>
              <a:rPr lang="en-US" dirty="0"/>
              <a:t>Steady-state, just the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(Some)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43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Approximation vs. Transport Theory</a:t>
            </a:r>
          </a:p>
          <a:p>
            <a:r>
              <a:rPr lang="en-US" dirty="0"/>
              <a:t>Why SMRs?</a:t>
            </a:r>
          </a:p>
          <a:p>
            <a:r>
              <a:rPr lang="en-US" dirty="0"/>
              <a:t>B&amp;W </a:t>
            </a:r>
            <a:r>
              <a:rPr lang="en-US" dirty="0" err="1"/>
              <a:t>mPower</a:t>
            </a:r>
            <a:endParaRPr lang="en-US" dirty="0"/>
          </a:p>
          <a:p>
            <a:r>
              <a:rPr lang="en-US" dirty="0" err="1"/>
              <a:t>NuScale</a:t>
            </a:r>
            <a:r>
              <a:rPr lang="en-US" dirty="0"/>
              <a:t> </a:t>
            </a:r>
            <a:r>
              <a:rPr lang="en-US" dirty="0" err="1"/>
              <a:t>NuScale</a:t>
            </a:r>
            <a:endParaRPr lang="en-US" dirty="0"/>
          </a:p>
          <a:p>
            <a:r>
              <a:rPr lang="en-US" dirty="0"/>
              <a:t>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7D9D-9FC0-41CD-AB4E-00DE0BA9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43" y="2123322"/>
            <a:ext cx="1550208" cy="3981450"/>
          </a:xfrm>
          <a:prstGeom prst="rect">
            <a:avLst/>
          </a:prstGeom>
        </p:spPr>
      </p:pic>
      <p:pic>
        <p:nvPicPr>
          <p:cNvPr id="7" name="Picture 6" descr="A close up of a machine&#10;&#10;Description generated with high confidence">
            <a:extLst>
              <a:ext uri="{FF2B5EF4-FFF2-40B4-BE49-F238E27FC236}">
                <a16:creationId xmlns:a16="http://schemas.microsoft.com/office/drawing/2014/main" id="{E344879B-0422-4CF2-A518-1365D84B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935" y="2123322"/>
            <a:ext cx="1911096" cy="3981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264372-6168-4BE2-AA48-E07732BD865D}"/>
              </a:ext>
            </a:extLst>
          </p:cNvPr>
          <p:cNvSpPr txBox="1"/>
          <p:nvPr/>
        </p:nvSpPr>
        <p:spPr>
          <a:xfrm>
            <a:off x="7330470" y="6149740"/>
            <a:ext cx="22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B&amp;W </a:t>
            </a:r>
            <a:r>
              <a:rPr lang="en-US" dirty="0" err="1"/>
              <a:t>mPower</a:t>
            </a:r>
            <a:r>
              <a:rPr lang="en-US" dirty="0"/>
              <a:t> reactor assembly</a:t>
            </a:r>
            <a:r>
              <a:rPr lang="en-US" baseline="30000" dirty="0"/>
              <a:t>[1]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4F18F-B361-4C94-91BA-325470D30FAE}"/>
              </a:ext>
            </a:extLst>
          </p:cNvPr>
          <p:cNvSpPr txBox="1"/>
          <p:nvPr/>
        </p:nvSpPr>
        <p:spPr>
          <a:xfrm>
            <a:off x="9766934" y="6149740"/>
            <a:ext cx="224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NuScale</a:t>
            </a:r>
            <a:r>
              <a:rPr lang="en-US" dirty="0"/>
              <a:t> Reactor Assembly</a:t>
            </a:r>
            <a:r>
              <a:rPr lang="en-US" baseline="30000" dirty="0"/>
              <a:t>{2]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4373-AFAF-4A5A-93DD-4BD541805D4D}"/>
              </a:ext>
            </a:extLst>
          </p:cNvPr>
          <p:cNvSpPr txBox="1"/>
          <p:nvPr/>
        </p:nvSpPr>
        <p:spPr>
          <a:xfrm>
            <a:off x="1857375" y="6197365"/>
            <a:ext cx="554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[1]http://www.modernpowersystems.com/features/featurenuscale-joins-bw-on-the-smr-bench-4264827/featurenuscale-joins-bw-on-the-smr-bench-4264827-2.html</a:t>
            </a:r>
            <a:endParaRPr lang="en-US" sz="800" dirty="0"/>
          </a:p>
          <a:p>
            <a:r>
              <a:rPr lang="en-US" sz="800" dirty="0"/>
              <a:t>[2]http://www.modernpowersystems.com/features/featurenuscale-joins-bw-on-the-smr-bench-4264827/featurenuscale-joins-bw-on-the-smr-bench-4264827-1.html</a:t>
            </a:r>
          </a:p>
        </p:txBody>
      </p:sp>
    </p:spTree>
    <p:extLst>
      <p:ext uri="{BB962C8B-B14F-4D97-AF65-F5344CB8AC3E}">
        <p14:creationId xmlns:p14="http://schemas.microsoft.com/office/powerpoint/2010/main" val="16911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</a:t>
            </a:r>
            <a:r>
              <a:rPr lang="en-US" dirty="0" err="1"/>
              <a:t>mPower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Shortened PWR fuel Assemblies (2.4 m vs. 4 m)</a:t>
            </a:r>
          </a:p>
          <a:p>
            <a:r>
              <a:rPr lang="en-US" dirty="0"/>
              <a:t>69 assemblies in core</a:t>
            </a:r>
          </a:p>
          <a:p>
            <a:r>
              <a:rPr lang="en-US" dirty="0"/>
              <a:t>Less than 5% Enrichment</a:t>
            </a:r>
          </a:p>
          <a:p>
            <a:r>
              <a:rPr lang="en-US" dirty="0"/>
              <a:t>More than 40 </a:t>
            </a:r>
            <a:r>
              <a:rPr lang="en-US" dirty="0" err="1"/>
              <a:t>GWd</a:t>
            </a:r>
            <a:r>
              <a:rPr lang="en-US" dirty="0"/>
              <a:t>/MT burnup</a:t>
            </a:r>
          </a:p>
          <a:p>
            <a:r>
              <a:rPr lang="en-US" dirty="0"/>
              <a:t>48 Month Cycle</a:t>
            </a:r>
          </a:p>
          <a:p>
            <a:r>
              <a:rPr lang="en-US" dirty="0"/>
              <a:t>530 </a:t>
            </a:r>
            <a:r>
              <a:rPr lang="en-US" dirty="0" err="1"/>
              <a:t>MW</a:t>
            </a:r>
            <a:r>
              <a:rPr lang="en-US" baseline="-25000" dirty="0" err="1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</a:t>
            </a:r>
            <a:r>
              <a:rPr lang="en-US" dirty="0" err="1"/>
              <a:t>NuScale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Shortened PWR fuel assemblies (2 m vs. 4 m)</a:t>
            </a:r>
          </a:p>
          <a:p>
            <a:r>
              <a:rPr lang="en-US" dirty="0"/>
              <a:t>37 Fuel Assemblies</a:t>
            </a:r>
          </a:p>
          <a:p>
            <a:r>
              <a:rPr lang="en-US" dirty="0"/>
              <a:t>Less than 4.95% Enrichment</a:t>
            </a:r>
          </a:p>
          <a:p>
            <a:r>
              <a:rPr lang="en-US" dirty="0"/>
              <a:t>Burnup is not yet determined</a:t>
            </a:r>
          </a:p>
          <a:p>
            <a:r>
              <a:rPr lang="en-US" dirty="0"/>
              <a:t>24 Month Cycle</a:t>
            </a:r>
          </a:p>
          <a:p>
            <a:r>
              <a:rPr lang="en-US" dirty="0"/>
              <a:t>160 </a:t>
            </a:r>
            <a:r>
              <a:rPr lang="en-US" dirty="0" err="1"/>
              <a:t>MW</a:t>
            </a:r>
            <a:r>
              <a:rPr lang="en-US" baseline="-25000" dirty="0" err="1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a SCALE simulation based on previous properties to determine input cross sections</a:t>
                </a:r>
              </a:p>
              <a:p>
                <a:r>
                  <a:rPr lang="en-US" dirty="0"/>
                  <a:t>Python was used for determining flux</a:t>
                </a:r>
              </a:p>
              <a:p>
                <a:pPr lvl="1"/>
                <a:r>
                  <a:rPr lang="en-US" dirty="0"/>
                  <a:t>Selected for flexibility and speed	</a:t>
                </a:r>
              </a:p>
              <a:p>
                <a:r>
                  <a:rPr lang="en-US" dirty="0"/>
                  <a:t>Flux was normalized based on reactor power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3.63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Cases were ran for both reactor types with their respective cross sections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2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(SCALE)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 obtaining the cross-sections we made a SCALE model based off the 17x17 PWR array. Both SMRs use the same bundles as you would find in a PWR. The only major difference is the height of the core.</a:t>
            </a:r>
          </a:p>
          <a:p>
            <a:endParaRPr lang="en-US" i="1" dirty="0"/>
          </a:p>
          <a:p>
            <a:r>
              <a:rPr lang="en-US" i="1" dirty="0"/>
              <a:t>We ran two different steady state and</a:t>
            </a:r>
          </a:p>
          <a:p>
            <a:pPr marL="0" indent="0">
              <a:buNone/>
            </a:pPr>
            <a:r>
              <a:rPr lang="en-US" i="1" dirty="0"/>
              <a:t> depletion models for the reactor design.</a:t>
            </a:r>
          </a:p>
          <a:p>
            <a:pPr lvl="1"/>
            <a:r>
              <a:rPr lang="en-US" i="1" dirty="0" err="1"/>
              <a:t>NuScale</a:t>
            </a:r>
            <a:r>
              <a:rPr lang="en-US" i="1" dirty="0"/>
              <a:t> Reactor</a:t>
            </a:r>
          </a:p>
          <a:p>
            <a:pPr lvl="1"/>
            <a:r>
              <a:rPr lang="en-US" i="1" dirty="0" err="1"/>
              <a:t>Mpower</a:t>
            </a:r>
            <a:r>
              <a:rPr lang="en-US" i="1" dirty="0"/>
              <a:t> Reactor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4F15A-7DA9-4B4D-8652-FF1E031440E2}"/>
              </a:ext>
            </a:extLst>
          </p:cNvPr>
          <p:cNvPicPr/>
          <p:nvPr/>
        </p:nvPicPr>
        <p:blipFill rotWithShape="1">
          <a:blip r:embed="rId2"/>
          <a:srcRect l="7015" t="15901" r="8797" b="5974"/>
          <a:stretch/>
        </p:blipFill>
        <p:spPr>
          <a:xfrm>
            <a:off x="7999828" y="3583514"/>
            <a:ext cx="2612193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89247-2AA6-4B72-A21E-2B92ADD7085C}"/>
              </a:ext>
            </a:extLst>
          </p:cNvPr>
          <p:cNvSpPr txBox="1"/>
          <p:nvPr/>
        </p:nvSpPr>
        <p:spPr>
          <a:xfrm>
            <a:off x="8227257" y="6104772"/>
            <a:ext cx="2612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Cross-Section for 17x17 bundle.</a:t>
            </a:r>
          </a:p>
        </p:txBody>
      </p:sp>
    </p:spTree>
    <p:extLst>
      <p:ext uri="{BB962C8B-B14F-4D97-AF65-F5344CB8AC3E}">
        <p14:creationId xmlns:p14="http://schemas.microsoft.com/office/powerpoint/2010/main" val="321052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8D6C-918E-4BA7-8ED9-270F060D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(SCALE)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E30AB-63A0-4830-A526-CFC8DCDE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4698355" cy="693135"/>
          </a:xfrm>
        </p:spPr>
        <p:txBody>
          <a:bodyPr/>
          <a:lstStyle/>
          <a:p>
            <a:pPr algn="ctr"/>
            <a:r>
              <a:rPr lang="en-US" dirty="0" err="1"/>
              <a:t>mPower</a:t>
            </a:r>
            <a:r>
              <a:rPr lang="en-US" dirty="0"/>
              <a:t> Reactor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4F368-DC03-4355-94FB-39114AACA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4.95 % Enrichment</a:t>
            </a:r>
          </a:p>
          <a:p>
            <a:pPr lvl="1"/>
            <a:r>
              <a:rPr lang="en-US" dirty="0"/>
              <a:t>Close to the 5% enrichment we saw online.</a:t>
            </a:r>
          </a:p>
          <a:p>
            <a:r>
              <a:rPr lang="en-US" dirty="0"/>
              <a:t>530 </a:t>
            </a:r>
            <a:r>
              <a:rPr lang="en-US" dirty="0" err="1"/>
              <a:t>MWth</a:t>
            </a:r>
            <a:endParaRPr lang="en-US" dirty="0"/>
          </a:p>
          <a:p>
            <a:r>
              <a:rPr lang="en-US" dirty="0"/>
              <a:t>Burnup </a:t>
            </a:r>
          </a:p>
          <a:p>
            <a:pPr lvl="1"/>
            <a:r>
              <a:rPr lang="en-US" dirty="0"/>
              <a:t>0, 15, 30, 45 GWD/MTHIM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8E1FA8-2632-44D1-A559-1C8B29238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pPr algn="ctr"/>
            <a:r>
              <a:rPr lang="en-US" dirty="0" err="1"/>
              <a:t>NuScale</a:t>
            </a:r>
            <a:r>
              <a:rPr lang="en-US" dirty="0"/>
              <a:t> Reactor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BC106F-7850-4D3D-8B0C-5B38A84EC4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3.1% Enrichment</a:t>
            </a:r>
          </a:p>
          <a:p>
            <a:pPr lvl="1"/>
            <a:r>
              <a:rPr lang="en-US" dirty="0"/>
              <a:t>Also ran it with 4.05, 4.55, and 2.6% enrichment.</a:t>
            </a:r>
          </a:p>
          <a:p>
            <a:r>
              <a:rPr lang="en-US" dirty="0"/>
              <a:t>160 </a:t>
            </a:r>
            <a:r>
              <a:rPr lang="en-US" dirty="0" err="1"/>
              <a:t>MWth</a:t>
            </a:r>
            <a:endParaRPr lang="en-US" dirty="0"/>
          </a:p>
          <a:p>
            <a:r>
              <a:rPr lang="en-US" dirty="0"/>
              <a:t>Burnup </a:t>
            </a:r>
          </a:p>
          <a:p>
            <a:pPr lvl="1"/>
            <a:r>
              <a:rPr lang="en-US" dirty="0"/>
              <a:t>0, 15, 30, 45 GWD/MTHIM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8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BB1-920F-49BD-A5C6-3E6212CF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(SCALE)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449F75-1719-449D-A41B-3F8B26B19447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6163" r="9745"/>
          <a:stretch/>
        </p:blipFill>
        <p:spPr>
          <a:xfrm>
            <a:off x="5802886" y="2085519"/>
            <a:ext cx="5198307" cy="3975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4E30-F467-486A-A439-C085147B14CE}"/>
              </a:ext>
            </a:extLst>
          </p:cNvPr>
          <p:cNvSpPr txBox="1"/>
          <p:nvPr/>
        </p:nvSpPr>
        <p:spPr>
          <a:xfrm>
            <a:off x="5802886" y="6172199"/>
            <a:ext cx="51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basic core loading pattern for the </a:t>
            </a:r>
            <a:r>
              <a:rPr lang="en-US" sz="1200" dirty="0" err="1"/>
              <a:t>NuScale</a:t>
            </a:r>
            <a:r>
              <a:rPr lang="en-US" sz="1200" dirty="0"/>
              <a:t> reactor with 37 total bundles spread across the core.</a:t>
            </a:r>
          </a:p>
        </p:txBody>
      </p:sp>
      <p:pic>
        <p:nvPicPr>
          <p:cNvPr id="7" name="Content Placeholder 6" descr="A picture containing orange&#10;&#10;Description generated with very high confidence">
            <a:extLst>
              <a:ext uri="{FF2B5EF4-FFF2-40B4-BE49-F238E27FC236}">
                <a16:creationId xmlns:a16="http://schemas.microsoft.com/office/drawing/2014/main" id="{917BE855-E979-4F68-AB04-9132DBDD3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038" y="2243994"/>
            <a:ext cx="3671887" cy="3658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755C0-9E2D-4726-AFAA-3F8F1D6DDFCF}"/>
              </a:ext>
            </a:extLst>
          </p:cNvPr>
          <p:cNvSpPr txBox="1"/>
          <p:nvPr/>
        </p:nvSpPr>
        <p:spPr>
          <a:xfrm>
            <a:off x="680321" y="6060807"/>
            <a:ext cx="367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Cutout of the SCALE file showing ¼ of the 17x17 fuel bundle.</a:t>
            </a:r>
          </a:p>
        </p:txBody>
      </p:sp>
    </p:spTree>
    <p:extLst>
      <p:ext uri="{BB962C8B-B14F-4D97-AF65-F5344CB8AC3E}">
        <p14:creationId xmlns:p14="http://schemas.microsoft.com/office/powerpoint/2010/main" val="199276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649</TotalTime>
  <Words>658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Berlin</vt:lpstr>
      <vt:lpstr>Project 6: Small Modular Reactors</vt:lpstr>
      <vt:lpstr>Outline</vt:lpstr>
      <vt:lpstr>Background</vt:lpstr>
      <vt:lpstr>Properties (mPower)</vt:lpstr>
      <vt:lpstr>Properties (NuScale)</vt:lpstr>
      <vt:lpstr>Methods</vt:lpstr>
      <vt:lpstr>Methods (SCALE)</vt:lpstr>
      <vt:lpstr>Methods (SCALE)</vt:lpstr>
      <vt:lpstr>Methods (SCALE)</vt:lpstr>
      <vt:lpstr>Scale Results </vt:lpstr>
      <vt:lpstr>Results </vt:lpstr>
      <vt:lpstr>Results (Mostly Burnt)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6: Small Modular Reactors</dc:title>
  <dc:creator>Gerding, Will</dc:creator>
  <cp:lastModifiedBy>Stanford, Austin Clifford</cp:lastModifiedBy>
  <cp:revision>13</cp:revision>
  <dcterms:created xsi:type="dcterms:W3CDTF">2017-11-29T14:29:49Z</dcterms:created>
  <dcterms:modified xsi:type="dcterms:W3CDTF">2017-12-06T14:32:18Z</dcterms:modified>
</cp:coreProperties>
</file>