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Cormorant Garamond Bold Italics" charset="1" panose="00000800000000000000"/>
      <p:regular r:id="rId20"/>
    </p:embeddedFont>
    <p:embeddedFont>
      <p:font typeface="Quicksand" charset="1" panose="00000000000000000000"/>
      <p:regular r:id="rId21"/>
    </p:embeddedFont>
    <p:embeddedFont>
      <p:font typeface="Quicksand Bold" charset="1" panose="00000000000000000000"/>
      <p:regular r:id="rId22"/>
    </p:embeddedFont>
    <p:embeddedFont>
      <p:font typeface="Cormorant Garamond" charset="1" panose="000005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43764" y="2478342"/>
            <a:ext cx="16229942" cy="3185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009"/>
              </a:lnSpc>
              <a:spcBef>
                <a:spcPct val="0"/>
              </a:spcBef>
            </a:pPr>
            <a:r>
              <a:rPr lang="en-US" b="true" sz="18577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DAX ASSISTANT</a:t>
            </a:r>
          </a:p>
        </p:txBody>
      </p:sp>
      <p:sp>
        <p:nvSpPr>
          <p:cNvPr name="AutoShape 3" id="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618706" y="90374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52274" y="5197517"/>
            <a:ext cx="12812922" cy="8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844"/>
              </a:lnSpc>
              <a:spcBef>
                <a:spcPct val="0"/>
              </a:spcBef>
            </a:pPr>
            <a:r>
              <a:rPr lang="en-US" sz="488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GrabBuddy – Your Trip-Aware AI Assistant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649752" y="7032069"/>
            <a:ext cx="6988496" cy="525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12 April, 2025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322179" y="1967581"/>
            <a:ext cx="11643643" cy="529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Prepared by group NEUTRO - PATRICK WONG JUN WEN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5646742" y="8078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752274" y="6133843"/>
            <a:ext cx="12812922" cy="505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84"/>
              </a:lnSpc>
              <a:spcBef>
                <a:spcPct val="0"/>
              </a:spcBef>
            </a:pPr>
            <a:r>
              <a:rPr lang="en-US" sz="298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Empowering Grab Drivers with Safe, Hands-Free Navigation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30724" y="1684924"/>
            <a:ext cx="10826553" cy="8431178"/>
          </a:xfrm>
          <a:custGeom>
            <a:avLst/>
            <a:gdLst/>
            <a:ahLst/>
            <a:cxnLst/>
            <a:rect r="r" b="b" t="t" l="l"/>
            <a:pathLst>
              <a:path h="8431178" w="10826553">
                <a:moveTo>
                  <a:pt x="0" y="0"/>
                </a:moveTo>
                <a:lnTo>
                  <a:pt x="10826552" y="0"/>
                </a:lnTo>
                <a:lnTo>
                  <a:pt x="10826552" y="8431178"/>
                </a:lnTo>
                <a:lnTo>
                  <a:pt x="0" y="84311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599709"/>
            <a:ext cx="13948776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CURRENT FUNCTIONAL PROTOTYPE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332843" y="714009"/>
          <a:ext cx="15622314" cy="9260841"/>
        </p:xfrm>
        <a:graphic>
          <a:graphicData uri="http://schemas.openxmlformats.org/drawingml/2006/table">
            <a:tbl>
              <a:tblPr/>
              <a:tblGrid>
                <a:gridCol w="3973213"/>
                <a:gridCol w="3565699"/>
                <a:gridCol w="8083402"/>
              </a:tblGrid>
              <a:tr h="93633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000000"/>
                          </a:solidFill>
                          <a:latin typeface="Cormorant Garamond"/>
                          <a:ea typeface="Cormorant Garamond"/>
                          <a:cs typeface="Cormorant Garamond"/>
                          <a:sym typeface="Cormorant Garamond"/>
                        </a:rPr>
                        <a:t>Layer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000000"/>
                          </a:solidFill>
                          <a:latin typeface="Cormorant Garamond"/>
                          <a:ea typeface="Cormorant Garamond"/>
                          <a:cs typeface="Cormorant Garamond"/>
                          <a:sym typeface="Cormorant Garamond"/>
                        </a:rPr>
                        <a:t>Tool/Library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000000"/>
                          </a:solidFill>
                          <a:latin typeface="Cormorant Garamond"/>
                          <a:ea typeface="Cormorant Garamond"/>
                          <a:cs typeface="Cormorant Garamond"/>
                          <a:sym typeface="Cormorant Garamond"/>
                        </a:rPr>
                        <a:t>Purpose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633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000000"/>
                          </a:solidFill>
                          <a:latin typeface="Cormorant Garamond"/>
                          <a:ea typeface="Cormorant Garamond"/>
                          <a:cs typeface="Cormorant Garamond"/>
                          <a:sym typeface="Cormorant Garamond"/>
                        </a:rPr>
                        <a:t>Audio Input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000000"/>
                          </a:solidFill>
                          <a:latin typeface="Cormorant Garamond"/>
                          <a:ea typeface="Cormorant Garamond"/>
                          <a:cs typeface="Cormorant Garamond"/>
                          <a:sym typeface="Cormorant Garamond"/>
                        </a:rPr>
                        <a:t>sounddevice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000000"/>
                          </a:solidFill>
                          <a:latin typeface="Cormorant Garamond"/>
                          <a:ea typeface="Cormorant Garamond"/>
                          <a:cs typeface="Cormorant Garamond"/>
                          <a:sym typeface="Cormorant Garamond"/>
                        </a:rPr>
                        <a:t>Captures and processes microphone input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5832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000000"/>
                          </a:solidFill>
                          <a:latin typeface="Cormorant Garamond"/>
                          <a:ea typeface="Cormorant Garamond"/>
                          <a:cs typeface="Cormorant Garamond"/>
                          <a:sym typeface="Cormorant Garamond"/>
                        </a:rPr>
                        <a:t>ASR (Speech-to-Text)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000000"/>
                          </a:solidFill>
                          <a:latin typeface="Cormorant Garamond"/>
                          <a:ea typeface="Cormorant Garamond"/>
                          <a:cs typeface="Cormorant Garamond"/>
                          <a:sym typeface="Cormorant Garamond"/>
                        </a:rPr>
                        <a:t>Vosk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000000"/>
                          </a:solidFill>
                          <a:latin typeface="Cormorant Garamond"/>
                          <a:ea typeface="Cormorant Garamond"/>
                          <a:cs typeface="Cormorant Garamond"/>
                          <a:sym typeface="Cormorant Garamond"/>
                        </a:rPr>
                        <a:t>Transcribes spoken commands into text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228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000000"/>
                          </a:solidFill>
                          <a:latin typeface="Cormorant Garamond"/>
                          <a:ea typeface="Cormorant Garamond"/>
                          <a:cs typeface="Cormorant Garamond"/>
                          <a:sym typeface="Cormorant Garamond"/>
                        </a:rPr>
                        <a:t>NLP</a:t>
                      </a:r>
                      <a:endParaRPr lang="en-US" sz="1100"/>
                    </a:p>
                    <a:p>
                      <a:pPr algn="l">
                        <a:lnSpc>
                          <a:spcPts val="4059"/>
                        </a:lnSpc>
                      </a:pPr>
                      <a:r>
                        <a:rPr lang="en-US" sz="2899">
                          <a:solidFill>
                            <a:srgbClr val="000000"/>
                          </a:solidFill>
                          <a:latin typeface="Cormorant Garamond"/>
                          <a:ea typeface="Cormorant Garamond"/>
                          <a:cs typeface="Cormorant Garamond"/>
                          <a:sym typeface="Cormorant Garamond"/>
                        </a:rPr>
                        <a:t>  / Intent Matching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000000"/>
                          </a:solidFill>
                          <a:latin typeface="Cormorant Garamond"/>
                          <a:ea typeface="Cormorant Garamond"/>
                          <a:cs typeface="Cormorant Garamond"/>
                          <a:sym typeface="Cormorant Garamond"/>
                        </a:rPr>
                        <a:t>re, Python dicts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000000"/>
                          </a:solidFill>
                          <a:latin typeface="Cormorant Garamond"/>
                          <a:ea typeface="Cormorant Garamond"/>
                          <a:cs typeface="Cormorant Garamond"/>
                          <a:sym typeface="Cormorant Garamond"/>
                        </a:rPr>
                        <a:t>Recognizes user intent from partial or accented input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228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000000"/>
                          </a:solidFill>
                          <a:latin typeface="Cormorant Garamond"/>
                          <a:ea typeface="Cormorant Garamond"/>
                          <a:cs typeface="Cormorant Garamond"/>
                          <a:sym typeface="Cormorant Garamond"/>
                        </a:rPr>
                        <a:t>Noise Detection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000000"/>
                          </a:solidFill>
                          <a:latin typeface="Cormorant Garamond"/>
                          <a:ea typeface="Cormorant Garamond"/>
                          <a:cs typeface="Cormorant Garamond"/>
                          <a:sym typeface="Cormorant Garamond"/>
                        </a:rPr>
                        <a:t>sounddevice,</a:t>
                      </a:r>
                      <a:endParaRPr lang="en-US" sz="1100"/>
                    </a:p>
                    <a:p>
                      <a:pPr algn="l">
                        <a:lnSpc>
                          <a:spcPts val="4059"/>
                        </a:lnSpc>
                      </a:pPr>
                      <a:r>
                        <a:rPr lang="en-US" sz="2899">
                          <a:solidFill>
                            <a:srgbClr val="000000"/>
                          </a:solidFill>
                          <a:latin typeface="Cormorant Garamond"/>
                          <a:ea typeface="Cormorant Garamond"/>
                          <a:cs typeface="Cormorant Garamond"/>
                          <a:sym typeface="Cormorant Garamond"/>
                        </a:rPr>
                        <a:t>  NumPy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000000"/>
                          </a:solidFill>
                          <a:latin typeface="Cormorant Garamond"/>
                          <a:ea typeface="Cormorant Garamond"/>
                          <a:cs typeface="Cormorant Garamond"/>
                          <a:sym typeface="Cormorant Garamond"/>
                        </a:rPr>
                        <a:t>Analyses ambient noise to trigger adjustments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260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000000"/>
                          </a:solidFill>
                          <a:latin typeface="Cormorant Garamond"/>
                          <a:ea typeface="Cormorant Garamond"/>
                          <a:cs typeface="Cormorant Garamond"/>
                          <a:sym typeface="Cormorant Garamond"/>
                        </a:rPr>
                        <a:t>Text-to-Speech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000000"/>
                          </a:solidFill>
                          <a:latin typeface="Cormorant Garamond"/>
                          <a:ea typeface="Cormorant Garamond"/>
                          <a:cs typeface="Cormorant Garamond"/>
                          <a:sym typeface="Cormorant Garamond"/>
                        </a:rPr>
                        <a:t>pyttsx3,</a:t>
                      </a:r>
                      <a:endParaRPr lang="en-US" sz="1100"/>
                    </a:p>
                    <a:p>
                      <a:pPr algn="l">
                        <a:lnSpc>
                          <a:spcPts val="4059"/>
                        </a:lnSpc>
                      </a:pPr>
                      <a:r>
                        <a:rPr lang="en-US" sz="2899">
                          <a:solidFill>
                            <a:srgbClr val="000000"/>
                          </a:solidFill>
                          <a:latin typeface="Cormorant Garamond"/>
                          <a:ea typeface="Cormorant Garamond"/>
                          <a:cs typeface="Cormorant Garamond"/>
                          <a:sym typeface="Cormorant Garamond"/>
                        </a:rPr>
                        <a:t>  gTTS (fallback)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000000"/>
                          </a:solidFill>
                          <a:latin typeface="Cormorant Garamond"/>
                          <a:ea typeface="Cormorant Garamond"/>
                          <a:cs typeface="Cormorant Garamond"/>
                          <a:sym typeface="Cormorant Garamond"/>
                        </a:rPr>
                        <a:t>Speaks assistant responses aloud</a:t>
                      </a:r>
                      <a:endParaRPr lang="en-US" sz="1100"/>
                    </a:p>
                    <a:p>
                      <a:pPr algn="l">
                        <a:lnSpc>
                          <a:spcPts val="4059"/>
                        </a:lnSpc>
                      </a:pPr>
                      <a:r>
                        <a:rPr lang="en-US" sz="2899">
                          <a:solidFill>
                            <a:srgbClr val="000000"/>
                          </a:solidFill>
                          <a:latin typeface="Cormorant Garamond"/>
                          <a:ea typeface="Cormorant Garamond"/>
                          <a:cs typeface="Cormorant Garamond"/>
                          <a:sym typeface="Cormorant Garamon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633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000000"/>
                          </a:solidFill>
                          <a:latin typeface="Cormorant Garamond"/>
                          <a:ea typeface="Cormorant Garamond"/>
                          <a:cs typeface="Cormorant Garamond"/>
                          <a:sym typeface="Cormorant Garamond"/>
                        </a:rPr>
                        <a:t>UI (optional)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000000"/>
                          </a:solidFill>
                          <a:latin typeface="Cormorant Garamond"/>
                          <a:ea typeface="Cormorant Garamond"/>
                          <a:cs typeface="Cormorant Garamond"/>
                          <a:sym typeface="Cormorant Garamond"/>
                        </a:rPr>
                        <a:t>Kivy 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000000"/>
                          </a:solidFill>
                          <a:latin typeface="Cormorant Garamond"/>
                          <a:ea typeface="Cormorant Garamond"/>
                          <a:cs typeface="Cormorant Garamond"/>
                          <a:sym typeface="Cormorant Garamond"/>
                        </a:rPr>
                        <a:t>Simulated car dashboard interface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633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000000"/>
                          </a:solidFill>
                          <a:latin typeface="Cormorant Garamond"/>
                          <a:ea typeface="Cormorant Garamond"/>
                          <a:cs typeface="Cormorant Garamond"/>
                          <a:sym typeface="Cormorant Garamond"/>
                        </a:rPr>
                        <a:t>Data Handling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000000"/>
                          </a:solidFill>
                          <a:latin typeface="Cormorant Garamond"/>
                          <a:ea typeface="Cormorant Garamond"/>
                          <a:cs typeface="Cormorant Garamond"/>
                          <a:sym typeface="Cormorant Garamond"/>
                        </a:rPr>
                        <a:t>JSON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000000"/>
                          </a:solidFill>
                          <a:latin typeface="Cormorant Garamond"/>
                          <a:ea typeface="Cormorant Garamond"/>
                          <a:cs typeface="Cormorant Garamond"/>
                          <a:sym typeface="Cormorant Garamond"/>
                        </a:rPr>
                        <a:t>Stores user trips, summaries, preferences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4644876" y="-171450"/>
            <a:ext cx="13948776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TECHNOLOGY STACK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DBE5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99709"/>
            <a:ext cx="10326591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FUTURE WORK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792022"/>
            <a:ext cx="16230600" cy="7616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349"/>
              </a:lnSpc>
            </a:pPr>
            <a:r>
              <a:rPr lang="en-US" sz="5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1.Wake Word Activation ("Hey Buddy")</a:t>
            </a:r>
          </a:p>
          <a:p>
            <a:pPr algn="l">
              <a:lnSpc>
                <a:spcPts val="9349"/>
              </a:lnSpc>
            </a:pPr>
          </a:p>
          <a:p>
            <a:pPr algn="l">
              <a:lnSpc>
                <a:spcPts val="9349"/>
              </a:lnSpc>
            </a:pPr>
            <a:r>
              <a:rPr lang="en-US" sz="5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2.Multilingual/Mixed Input Support (e.g., English + BM)</a:t>
            </a:r>
          </a:p>
          <a:p>
            <a:pPr algn="l">
              <a:lnSpc>
                <a:spcPts val="9349"/>
              </a:lnSpc>
            </a:pPr>
          </a:p>
          <a:p>
            <a:pPr algn="l">
              <a:lnSpc>
                <a:spcPts val="9349"/>
              </a:lnSpc>
            </a:pPr>
            <a:r>
              <a:rPr lang="en-US" sz="54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3.UI Refinement Based on Figma</a:t>
            </a:r>
          </a:p>
          <a:p>
            <a:pPr algn="l" marL="0" indent="0" lvl="0">
              <a:lnSpc>
                <a:spcPts val="4079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24637" y="914400"/>
            <a:ext cx="12381488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IMPACT POTENTIAL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239234" y="3459781"/>
            <a:ext cx="14786477" cy="332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64"/>
              </a:lnSpc>
            </a:pPr>
            <a:r>
              <a:rPr lang="en-US" sz="527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GrabBuddy is a smart, voice-first assistant that keeps drivers safe, focused, and productive — built for real roads, real voices, and real impact.</a:t>
            </a:r>
          </a:p>
        </p:txBody>
      </p:sp>
      <p:sp>
        <p:nvSpPr>
          <p:cNvPr name="AutoShape 4" id="4"/>
          <p:cNvSpPr/>
          <p:nvPr/>
        </p:nvSpPr>
        <p:spPr>
          <a:xfrm>
            <a:off x="5897880" y="3568974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5897880" y="7171009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304001" y="247055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304001" y="801952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42710" y="3369664"/>
            <a:ext cx="11402580" cy="3185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009"/>
              </a:lnSpc>
              <a:spcBef>
                <a:spcPct val="0"/>
              </a:spcBef>
            </a:pPr>
            <a:r>
              <a:rPr lang="en-US" b="true" sz="18577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  <p:sp>
        <p:nvSpPr>
          <p:cNvPr name="AutoShape 3" id="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304001" y="1116666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304001" y="900840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731692"/>
            <a:ext cx="13979243" cy="402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21" indent="-410210" lvl="1">
              <a:lnSpc>
                <a:spcPts val="6460"/>
              </a:lnSpc>
              <a:buFont typeface="Arial"/>
              <a:buChar char="•"/>
            </a:pPr>
            <a:r>
              <a:rPr lang="en-US" sz="38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Unsafe to touch app while driving</a:t>
            </a:r>
          </a:p>
          <a:p>
            <a:pPr algn="l" marL="820421" indent="-410210" lvl="1">
              <a:lnSpc>
                <a:spcPts val="6460"/>
              </a:lnSpc>
              <a:buFont typeface="Arial"/>
              <a:buChar char="•"/>
            </a:pPr>
            <a:r>
              <a:rPr lang="en-US" sz="38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Voice commands fail in noisy conditions (e.g., traffic, rain)</a:t>
            </a:r>
          </a:p>
          <a:p>
            <a:pPr algn="l" marL="820421" indent="-410210" lvl="1">
              <a:lnSpc>
                <a:spcPts val="6460"/>
              </a:lnSpc>
              <a:buFont typeface="Arial"/>
              <a:buChar char="•"/>
            </a:pPr>
            <a:r>
              <a:rPr lang="en-US" sz="38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Poor recognition of local SEA accents</a:t>
            </a:r>
          </a:p>
          <a:p>
            <a:pPr algn="l" marL="820421" indent="-410210" lvl="1">
              <a:lnSpc>
                <a:spcPts val="6460"/>
              </a:lnSpc>
              <a:buFont typeface="Arial"/>
              <a:buChar char="•"/>
            </a:pPr>
            <a:r>
              <a:rPr lang="en-US" sz="38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No context-aware driver support</a:t>
            </a:r>
          </a:p>
          <a:p>
            <a:pPr algn="l" marL="820421" indent="-410210" lvl="1">
              <a:lnSpc>
                <a:spcPts val="6460"/>
              </a:lnSpc>
              <a:buFont typeface="Arial"/>
              <a:buChar char="•"/>
            </a:pPr>
            <a:r>
              <a:rPr lang="en-US" sz="38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No smart assistant for trip phases</a:t>
            </a:r>
          </a:p>
        </p:txBody>
      </p:sp>
      <p:sp>
        <p:nvSpPr>
          <p:cNvPr name="AutoShape 3" id="3"/>
          <p:cNvSpPr/>
          <p:nvPr/>
        </p:nvSpPr>
        <p:spPr>
          <a:xfrm>
            <a:off x="5897880" y="3568974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5897880" y="7888559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8304001" y="247055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599709"/>
            <a:ext cx="11361420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PROBLEM STATEMENTS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304001" y="8221934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722167"/>
            <a:ext cx="13704313" cy="3188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8437" indent="-409218" lvl="1">
              <a:lnSpc>
                <a:spcPts val="6444"/>
              </a:lnSpc>
              <a:buFont typeface="Arial"/>
              <a:buChar char="•"/>
            </a:pPr>
            <a:r>
              <a:rPr lang="en-US" sz="379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Enable safe, hands-free voice interaction</a:t>
            </a:r>
          </a:p>
          <a:p>
            <a:pPr algn="l" marL="818437" indent="-409218" lvl="1">
              <a:lnSpc>
                <a:spcPts val="6444"/>
              </a:lnSpc>
              <a:buFont typeface="Arial"/>
              <a:buChar char="•"/>
            </a:pPr>
            <a:r>
              <a:rPr lang="en-US" sz="379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Provide info based on trip context</a:t>
            </a:r>
          </a:p>
          <a:p>
            <a:pPr algn="l" marL="820421" indent="-410210" lvl="1">
              <a:lnSpc>
                <a:spcPts val="6460"/>
              </a:lnSpc>
              <a:buFont typeface="Arial"/>
              <a:buChar char="•"/>
            </a:pPr>
            <a:r>
              <a:rPr lang="en-US" sz="38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Understand incomplete and accented speech</a:t>
            </a:r>
          </a:p>
          <a:p>
            <a:pPr algn="l" marL="818437" indent="-409218" lvl="1">
              <a:lnSpc>
                <a:spcPts val="6444"/>
              </a:lnSpc>
              <a:buFont typeface="Arial"/>
              <a:buChar char="•"/>
            </a:pPr>
            <a:r>
              <a:rPr lang="en-US" sz="379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Give positive feedback and safety tips</a:t>
            </a:r>
          </a:p>
        </p:txBody>
      </p:sp>
      <p:sp>
        <p:nvSpPr>
          <p:cNvPr name="AutoShape 3" id="3"/>
          <p:cNvSpPr/>
          <p:nvPr/>
        </p:nvSpPr>
        <p:spPr>
          <a:xfrm>
            <a:off x="5897880" y="3568974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5897880" y="7171009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8304001" y="247055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599709"/>
            <a:ext cx="11361420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OBJECTIVES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304001" y="801952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93893" y="15849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629564" y="168415"/>
            <a:ext cx="4025549" cy="8806516"/>
            <a:chOff x="0" y="0"/>
            <a:chExt cx="5367399" cy="11742022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0" t="1136" r="0" b="1136"/>
            <a:stretch>
              <a:fillRect/>
            </a:stretch>
          </p:blipFill>
          <p:spPr>
            <a:xfrm flipH="false" flipV="false">
              <a:off x="0" y="0"/>
              <a:ext cx="5367399" cy="11742022"/>
            </a:xfrm>
            <a:prstGeom prst="rect">
              <a:avLst/>
            </a:prstGeom>
          </p:spPr>
        </p:pic>
      </p:grpSp>
      <p:sp>
        <p:nvSpPr>
          <p:cNvPr name="Freeform 7" id="7"/>
          <p:cNvSpPr/>
          <p:nvPr/>
        </p:nvSpPr>
        <p:spPr>
          <a:xfrm flipH="false" flipV="false" rot="0">
            <a:off x="5288577" y="1028700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599709"/>
            <a:ext cx="3817574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SOLUTION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42186" y="1562723"/>
            <a:ext cx="10876444" cy="821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50"/>
              </a:lnSpc>
            </a:pPr>
            <a:r>
              <a:rPr lang="en-US" sz="3500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GrabBuddy Core Modules</a:t>
            </a:r>
          </a:p>
          <a:p>
            <a:pPr algn="l" marL="755651" indent="-377825" lvl="1">
              <a:lnSpc>
                <a:spcPts val="5950"/>
              </a:lnSpc>
              <a:buFont typeface="Arial"/>
              <a:buChar char="•"/>
            </a:pPr>
            <a:r>
              <a:rPr lang="en-US" sz="35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ASR (Speech Input): Captures voice using Vosk</a:t>
            </a:r>
          </a:p>
          <a:p>
            <a:pPr algn="l" marL="755651" indent="-377825" lvl="1">
              <a:lnSpc>
                <a:spcPts val="5950"/>
              </a:lnSpc>
              <a:buFont typeface="Arial"/>
              <a:buChar char="•"/>
            </a:pPr>
            <a:r>
              <a:rPr lang="en-US" sz="35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Intent Recognition: Detects driver commands</a:t>
            </a:r>
          </a:p>
          <a:p>
            <a:pPr algn="l" marL="755651" indent="-377825" lvl="1">
              <a:lnSpc>
                <a:spcPts val="5950"/>
              </a:lnSpc>
              <a:buFont typeface="Arial"/>
              <a:buChar char="•"/>
            </a:pPr>
            <a:r>
              <a:rPr lang="en-US" sz="35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Context Awareness: Adapts to trip stages (Idle, Pickup)</a:t>
            </a:r>
          </a:p>
          <a:p>
            <a:pPr algn="l" marL="755651" indent="-377825" lvl="1">
              <a:lnSpc>
                <a:spcPts val="5950"/>
              </a:lnSpc>
              <a:buFont typeface="Arial"/>
              <a:buChar char="•"/>
            </a:pPr>
            <a:r>
              <a:rPr lang="en-US" sz="35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TTS (Speech Output): Replies using natural voice</a:t>
            </a:r>
          </a:p>
          <a:p>
            <a:pPr algn="l" marL="755651" indent="-377825" lvl="1">
              <a:lnSpc>
                <a:spcPts val="5950"/>
              </a:lnSpc>
              <a:buFont typeface="Arial"/>
              <a:buChar char="•"/>
            </a:pPr>
            <a:r>
              <a:rPr lang="en-US" sz="35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Companion Logic: Gives summaries, tips, and alerts</a:t>
            </a:r>
          </a:p>
          <a:p>
            <a:pPr algn="l" marL="755651" indent="-377825" lvl="1">
              <a:lnSpc>
                <a:spcPts val="5950"/>
              </a:lnSpc>
              <a:buFont typeface="Arial"/>
              <a:buChar char="•"/>
            </a:pPr>
            <a:r>
              <a:rPr lang="en-US" sz="35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User Interface: Built with Kivy (buttons + feedback)</a:t>
            </a:r>
          </a:p>
          <a:p>
            <a:pPr algn="l" marL="0" indent="0" lvl="0">
              <a:lnSpc>
                <a:spcPts val="595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48543" y="2277438"/>
            <a:ext cx="4210757" cy="3273864"/>
          </a:xfrm>
          <a:custGeom>
            <a:avLst/>
            <a:gdLst/>
            <a:ahLst/>
            <a:cxnLst/>
            <a:rect r="r" b="b" t="t" l="l"/>
            <a:pathLst>
              <a:path h="3273864" w="4210757">
                <a:moveTo>
                  <a:pt x="0" y="0"/>
                </a:moveTo>
                <a:lnTo>
                  <a:pt x="4210757" y="0"/>
                </a:lnTo>
                <a:lnTo>
                  <a:pt x="4210757" y="3273864"/>
                </a:lnTo>
                <a:lnTo>
                  <a:pt x="0" y="3273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H="true">
            <a:off x="12680501" y="6170427"/>
            <a:ext cx="4344915" cy="0"/>
          </a:xfrm>
          <a:prstGeom prst="line">
            <a:avLst/>
          </a:prstGeom>
          <a:ln cap="flat" w="57150">
            <a:solidFill>
              <a:srgbClr val="7994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028700" y="1713499"/>
            <a:ext cx="4346753" cy="0"/>
          </a:xfrm>
          <a:prstGeom prst="line">
            <a:avLst/>
          </a:prstGeom>
          <a:ln cap="flat" w="57150">
            <a:solidFill>
              <a:srgbClr val="7994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4941347" y="9529723"/>
            <a:ext cx="4716390" cy="0"/>
          </a:xfrm>
          <a:prstGeom prst="line">
            <a:avLst/>
          </a:prstGeom>
          <a:ln cap="flat" w="57150">
            <a:solidFill>
              <a:srgbClr val="7994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024384" y="599709"/>
            <a:ext cx="14072064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CURRENT &amp; FUTURE KEY FEATURES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5579303" y="714009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4384" y="9529723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72215" y="1976252"/>
            <a:ext cx="9407843" cy="7054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Trip-Aware Voice Assistant</a:t>
            </a:r>
          </a:p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Accent Personalization</a:t>
            </a:r>
          </a:p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Noise-Aware Listening Mode</a:t>
            </a:r>
          </a:p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Partial Input Recovery (Smart Guessing)</a:t>
            </a:r>
          </a:p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Companion Personality</a:t>
            </a:r>
          </a:p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Driver Performance Tips</a:t>
            </a:r>
          </a:p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Safety Voice Alerts </a:t>
            </a:r>
          </a:p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b="true" sz="5000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User Interface (UI)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60651" y="0"/>
            <a:ext cx="4627349" cy="10287000"/>
            <a:chOff x="0" y="0"/>
            <a:chExt cx="121872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8726" cy="2709333"/>
            </a:xfrm>
            <a:custGeom>
              <a:avLst/>
              <a:gdLst/>
              <a:ahLst/>
              <a:cxnLst/>
              <a:rect r="r" b="b" t="t" l="l"/>
              <a:pathLst>
                <a:path h="2709333" w="1218726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1218726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915073" y="1684924"/>
            <a:ext cx="5344227" cy="7573376"/>
            <a:chOff x="0" y="0"/>
            <a:chExt cx="827961" cy="11733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7961" cy="1173314"/>
            </a:xfrm>
            <a:custGeom>
              <a:avLst/>
              <a:gdLst/>
              <a:ahLst/>
              <a:cxnLst/>
              <a:rect r="r" b="b" t="t" l="l"/>
              <a:pathLst>
                <a:path h="1173314" w="827961">
                  <a:moveTo>
                    <a:pt x="33319" y="0"/>
                  </a:moveTo>
                  <a:lnTo>
                    <a:pt x="794642" y="0"/>
                  </a:lnTo>
                  <a:cubicBezTo>
                    <a:pt x="813043" y="0"/>
                    <a:pt x="827961" y="14917"/>
                    <a:pt x="827961" y="33319"/>
                  </a:cubicBezTo>
                  <a:lnTo>
                    <a:pt x="827961" y="1139995"/>
                  </a:lnTo>
                  <a:cubicBezTo>
                    <a:pt x="827961" y="1158397"/>
                    <a:pt x="813043" y="1173314"/>
                    <a:pt x="794642" y="1173314"/>
                  </a:cubicBezTo>
                  <a:lnTo>
                    <a:pt x="33319" y="1173314"/>
                  </a:lnTo>
                  <a:cubicBezTo>
                    <a:pt x="14917" y="1173314"/>
                    <a:pt x="0" y="1158397"/>
                    <a:pt x="0" y="1139995"/>
                  </a:cubicBezTo>
                  <a:lnTo>
                    <a:pt x="0" y="33319"/>
                  </a:lnTo>
                  <a:cubicBezTo>
                    <a:pt x="0" y="14917"/>
                    <a:pt x="14917" y="0"/>
                    <a:pt x="33319" y="0"/>
                  </a:cubicBezTo>
                  <a:close/>
                </a:path>
              </a:pathLst>
            </a:custGeom>
            <a:blipFill>
              <a:blip r:embed="rId2"/>
              <a:stretch>
                <a:fillRect l="-56349" t="0" r="-56349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028700" y="599709"/>
            <a:ext cx="11516621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DATA UTILIZATION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826584"/>
            <a:ext cx="10886373" cy="7156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28"/>
              </a:lnSpc>
            </a:pPr>
            <a:r>
              <a:rPr lang="en-US" b="true" sz="6806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Voice Data</a:t>
            </a:r>
          </a:p>
          <a:p>
            <a:pPr algn="l">
              <a:lnSpc>
                <a:spcPts val="9528"/>
              </a:lnSpc>
            </a:pPr>
            <a:r>
              <a:rPr lang="en-US" b="true" sz="6806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Trip Context</a:t>
            </a:r>
          </a:p>
          <a:p>
            <a:pPr algn="l">
              <a:lnSpc>
                <a:spcPts val="9528"/>
              </a:lnSpc>
            </a:pPr>
            <a:r>
              <a:rPr lang="en-US" b="true" sz="6806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User Interaction</a:t>
            </a:r>
          </a:p>
          <a:p>
            <a:pPr algn="l">
              <a:lnSpc>
                <a:spcPts val="9528"/>
              </a:lnSpc>
            </a:pPr>
            <a:r>
              <a:rPr lang="en-US" b="true" sz="6806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 Performance Stats (Mock)</a:t>
            </a:r>
          </a:p>
          <a:p>
            <a:pPr algn="l">
              <a:lnSpc>
                <a:spcPts val="9528"/>
              </a:lnSpc>
            </a:pPr>
            <a:r>
              <a:rPr lang="en-US" b="true" sz="6806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N</a:t>
            </a:r>
            <a:r>
              <a:rPr lang="en-US" b="true" sz="6806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oise Levels (Planned)</a:t>
            </a:r>
          </a:p>
          <a:p>
            <a:pPr algn="l">
              <a:lnSpc>
                <a:spcPts val="9528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838239" y="1161367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9838239" cy="10287000"/>
            <a:chOff x="0" y="0"/>
            <a:chExt cx="2591141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591141" cy="2709333"/>
            </a:xfrm>
            <a:custGeom>
              <a:avLst/>
              <a:gdLst/>
              <a:ahLst/>
              <a:cxnLst/>
              <a:rect r="r" b="b" t="t" l="l"/>
              <a:pathLst>
                <a:path h="2709333" w="2591141">
                  <a:moveTo>
                    <a:pt x="0" y="0"/>
                  </a:moveTo>
                  <a:lnTo>
                    <a:pt x="2591141" y="0"/>
                  </a:lnTo>
                  <a:lnTo>
                    <a:pt x="25911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23825"/>
              <a:ext cx="2591141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212145" y="1028700"/>
            <a:ext cx="6996281" cy="9258300"/>
          </a:xfrm>
          <a:custGeom>
            <a:avLst/>
            <a:gdLst/>
            <a:ahLst/>
            <a:cxnLst/>
            <a:rect r="r" b="b" t="t" l="l"/>
            <a:pathLst>
              <a:path h="9258300" w="6996281">
                <a:moveTo>
                  <a:pt x="0" y="0"/>
                </a:moveTo>
                <a:lnTo>
                  <a:pt x="6996281" y="0"/>
                </a:lnTo>
                <a:lnTo>
                  <a:pt x="6996281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76152"/>
            <a:ext cx="14009469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SYSTEM ARCHITECTURE DIAGRAM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426131" y="1085167"/>
            <a:ext cx="9379619" cy="896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1"/>
              </a:lnSpc>
              <a:spcBef>
                <a:spcPct val="0"/>
              </a:spcBef>
            </a:pPr>
          </a:p>
          <a:p>
            <a:pPr algn="l" marL="684884" indent="-342442" lvl="1">
              <a:lnSpc>
                <a:spcPts val="4441"/>
              </a:lnSpc>
              <a:buFont typeface="Arial"/>
              <a:buChar char="•"/>
            </a:pPr>
            <a:r>
              <a:rPr lang="en-US" b="true" sz="3172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Mic Input → Driver speaks</a:t>
            </a:r>
          </a:p>
          <a:p>
            <a:pPr algn="l">
              <a:lnSpc>
                <a:spcPts val="4441"/>
              </a:lnSpc>
            </a:pPr>
          </a:p>
          <a:p>
            <a:pPr algn="l" marL="684884" indent="-342442" lvl="1">
              <a:lnSpc>
                <a:spcPts val="4441"/>
              </a:lnSpc>
              <a:buFont typeface="Arial"/>
              <a:buChar char="•"/>
            </a:pPr>
            <a:r>
              <a:rPr lang="en-US" b="true" sz="3172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Speech-to-Text (Vosk) → Converts voice to text</a:t>
            </a:r>
          </a:p>
          <a:p>
            <a:pPr algn="l">
              <a:lnSpc>
                <a:spcPts val="4441"/>
              </a:lnSpc>
            </a:pPr>
          </a:p>
          <a:p>
            <a:pPr algn="l" marL="684884" indent="-342442" lvl="1">
              <a:lnSpc>
                <a:spcPts val="4441"/>
              </a:lnSpc>
              <a:buFont typeface="Arial"/>
              <a:buChar char="•"/>
            </a:pPr>
            <a:r>
              <a:rPr lang="en-US" b="true" sz="3172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Intent Logic → Detects driver’s command</a:t>
            </a:r>
          </a:p>
          <a:p>
            <a:pPr algn="l">
              <a:lnSpc>
                <a:spcPts val="4441"/>
              </a:lnSpc>
            </a:pPr>
          </a:p>
          <a:p>
            <a:pPr algn="l" marL="684884" indent="-342442" lvl="1">
              <a:lnSpc>
                <a:spcPts val="4441"/>
              </a:lnSpc>
              <a:buFont typeface="Arial"/>
              <a:buChar char="•"/>
            </a:pPr>
            <a:r>
              <a:rPr lang="en-US" b="true" sz="3172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App Core → Processes intent &amp; prepares reply</a:t>
            </a:r>
          </a:p>
          <a:p>
            <a:pPr algn="l">
              <a:lnSpc>
                <a:spcPts val="4441"/>
              </a:lnSpc>
            </a:pPr>
          </a:p>
          <a:p>
            <a:pPr algn="l" marL="684884" indent="-342442" lvl="1">
              <a:lnSpc>
                <a:spcPts val="4441"/>
              </a:lnSpc>
              <a:buFont typeface="Arial"/>
              <a:buChar char="•"/>
            </a:pPr>
            <a:r>
              <a:rPr lang="en-US" b="true" sz="3172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Text-to-Speech (TTS) → Speaks response aloud</a:t>
            </a:r>
          </a:p>
          <a:p>
            <a:pPr algn="l">
              <a:lnSpc>
                <a:spcPts val="4441"/>
              </a:lnSpc>
            </a:pPr>
          </a:p>
          <a:p>
            <a:pPr algn="l" marL="684884" indent="-342442" lvl="1">
              <a:lnSpc>
                <a:spcPts val="4441"/>
              </a:lnSpc>
              <a:buFont typeface="Arial"/>
              <a:buChar char="•"/>
            </a:pPr>
            <a:r>
              <a:rPr lang="en-US" b="true" sz="3172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User Interface (Kivy) → Updates screen (Home, Contact, Map)</a:t>
            </a:r>
          </a:p>
          <a:p>
            <a:pPr algn="l">
              <a:lnSpc>
                <a:spcPts val="4441"/>
              </a:lnSpc>
            </a:pPr>
          </a:p>
          <a:p>
            <a:pPr algn="l">
              <a:lnSpc>
                <a:spcPts val="4441"/>
              </a:lnSpc>
            </a:pPr>
            <a:r>
              <a:rPr lang="en-US" b="true" sz="3172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Designed for hands-free, real-time interaction during all trip phases.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449761" y="0"/>
            <a:ext cx="9838239" cy="10287000"/>
            <a:chOff x="0" y="0"/>
            <a:chExt cx="2591141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91141" cy="2709333"/>
            </a:xfrm>
            <a:custGeom>
              <a:avLst/>
              <a:gdLst/>
              <a:ahLst/>
              <a:cxnLst/>
              <a:rect r="r" b="b" t="t" l="l"/>
              <a:pathLst>
                <a:path h="2709333" w="2591141">
                  <a:moveTo>
                    <a:pt x="0" y="0"/>
                  </a:moveTo>
                  <a:lnTo>
                    <a:pt x="2591141" y="0"/>
                  </a:lnTo>
                  <a:lnTo>
                    <a:pt x="25911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2591141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791024" y="1002727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0767060" y="10287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8449761" y="1951908"/>
            <a:ext cx="9838239" cy="5199212"/>
          </a:xfrm>
          <a:custGeom>
            <a:avLst/>
            <a:gdLst/>
            <a:ahLst/>
            <a:cxnLst/>
            <a:rect r="r" b="b" t="t" l="l"/>
            <a:pathLst>
              <a:path h="5199212" w="9838239">
                <a:moveTo>
                  <a:pt x="0" y="0"/>
                </a:moveTo>
                <a:lnTo>
                  <a:pt x="9838239" y="0"/>
                </a:lnTo>
                <a:lnTo>
                  <a:pt x="9838239" y="5199212"/>
                </a:lnTo>
                <a:lnTo>
                  <a:pt x="0" y="51992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427339" y="-114300"/>
            <a:ext cx="10016582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USER INTERACTION FLOW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91024" y="816599"/>
            <a:ext cx="7272630" cy="9210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03"/>
              </a:lnSpc>
              <a:spcBef>
                <a:spcPct val="0"/>
              </a:spcBef>
            </a:pPr>
            <a:r>
              <a:rPr lang="en-US" b="true" sz="3073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1) </a:t>
            </a:r>
            <a:r>
              <a:rPr lang="en-US" b="true" sz="3073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Driver taps "Hey Buddy" button</a:t>
            </a:r>
          </a:p>
          <a:p>
            <a:pPr algn="l">
              <a:lnSpc>
                <a:spcPts val="4303"/>
              </a:lnSpc>
              <a:spcBef>
                <a:spcPct val="0"/>
              </a:spcBef>
            </a:pPr>
            <a:r>
              <a:rPr lang="en-US" b="true" sz="3073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Simulates a wake word, Starts voice listening</a:t>
            </a:r>
          </a:p>
          <a:p>
            <a:pPr algn="l">
              <a:lnSpc>
                <a:spcPts val="4303"/>
              </a:lnSpc>
              <a:spcBef>
                <a:spcPct val="0"/>
              </a:spcBef>
            </a:pPr>
          </a:p>
          <a:p>
            <a:pPr algn="l">
              <a:lnSpc>
                <a:spcPts val="4303"/>
              </a:lnSpc>
              <a:spcBef>
                <a:spcPct val="0"/>
              </a:spcBef>
            </a:pPr>
            <a:r>
              <a:rPr lang="en-US" b="true" sz="3073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2) Mic captures voice input</a:t>
            </a:r>
          </a:p>
          <a:p>
            <a:pPr algn="l">
              <a:lnSpc>
                <a:spcPts val="4303"/>
              </a:lnSpc>
              <a:spcBef>
                <a:spcPct val="0"/>
              </a:spcBef>
            </a:pPr>
            <a:r>
              <a:rPr lang="en-US" b="true" sz="3073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Waits for spoken command</a:t>
            </a:r>
          </a:p>
          <a:p>
            <a:pPr algn="l">
              <a:lnSpc>
                <a:spcPts val="4303"/>
              </a:lnSpc>
              <a:spcBef>
                <a:spcPct val="0"/>
              </a:spcBef>
            </a:pPr>
          </a:p>
          <a:p>
            <a:pPr algn="l">
              <a:lnSpc>
                <a:spcPts val="4303"/>
              </a:lnSpc>
              <a:spcBef>
                <a:spcPct val="0"/>
              </a:spcBef>
            </a:pPr>
            <a:r>
              <a:rPr lang="en-US" b="true" sz="3073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3) STT Module (Vosk)</a:t>
            </a:r>
          </a:p>
          <a:p>
            <a:pPr algn="l">
              <a:lnSpc>
                <a:spcPts val="4303"/>
              </a:lnSpc>
              <a:spcBef>
                <a:spcPct val="0"/>
              </a:spcBef>
            </a:pPr>
            <a:r>
              <a:rPr lang="en-US" b="true" sz="3073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Converts speech to text</a:t>
            </a:r>
          </a:p>
          <a:p>
            <a:pPr algn="l">
              <a:lnSpc>
                <a:spcPts val="4303"/>
              </a:lnSpc>
              <a:spcBef>
                <a:spcPct val="0"/>
              </a:spcBef>
            </a:pPr>
          </a:p>
          <a:p>
            <a:pPr algn="l">
              <a:lnSpc>
                <a:spcPts val="4303"/>
              </a:lnSpc>
              <a:spcBef>
                <a:spcPct val="0"/>
              </a:spcBef>
            </a:pPr>
            <a:r>
              <a:rPr lang="en-US" b="true" sz="3073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4) Intent Engine</a:t>
            </a:r>
          </a:p>
          <a:p>
            <a:pPr algn="l">
              <a:lnSpc>
                <a:spcPts val="4303"/>
              </a:lnSpc>
              <a:spcBef>
                <a:spcPct val="0"/>
              </a:spcBef>
            </a:pPr>
            <a:r>
              <a:rPr lang="en-US" b="true" sz="3073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Detects user command (e.g., ETA, income)</a:t>
            </a:r>
          </a:p>
          <a:p>
            <a:pPr algn="l">
              <a:lnSpc>
                <a:spcPts val="4303"/>
              </a:lnSpc>
              <a:spcBef>
                <a:spcPct val="0"/>
              </a:spcBef>
            </a:pPr>
          </a:p>
          <a:p>
            <a:pPr algn="l">
              <a:lnSpc>
                <a:spcPts val="4303"/>
              </a:lnSpc>
              <a:spcBef>
                <a:spcPct val="0"/>
              </a:spcBef>
            </a:pPr>
            <a:r>
              <a:rPr lang="en-US" b="true" sz="3073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5) App Core</a:t>
            </a:r>
          </a:p>
          <a:p>
            <a:pPr algn="l">
              <a:lnSpc>
                <a:spcPts val="4303"/>
              </a:lnSpc>
              <a:spcBef>
                <a:spcPct val="0"/>
              </a:spcBef>
            </a:pPr>
            <a:r>
              <a:rPr lang="en-US" b="true" sz="3073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Generates reply, Updates UI</a:t>
            </a:r>
          </a:p>
          <a:p>
            <a:pPr algn="l">
              <a:lnSpc>
                <a:spcPts val="4303"/>
              </a:lnSpc>
              <a:spcBef>
                <a:spcPct val="0"/>
              </a:spcBef>
            </a:pPr>
          </a:p>
          <a:p>
            <a:pPr algn="l">
              <a:lnSpc>
                <a:spcPts val="4303"/>
              </a:lnSpc>
              <a:spcBef>
                <a:spcPct val="0"/>
              </a:spcBef>
            </a:pPr>
            <a:r>
              <a:rPr lang="en-US" b="true" sz="3073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6) TTS Module</a:t>
            </a:r>
          </a:p>
          <a:p>
            <a:pPr algn="l">
              <a:lnSpc>
                <a:spcPts val="4303"/>
              </a:lnSpc>
              <a:spcBef>
                <a:spcPct val="0"/>
              </a:spcBef>
            </a:pPr>
            <a:r>
              <a:rPr lang="en-US" b="true" sz="3073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Speaks the response aloud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36645" y="1028700"/>
            <a:ext cx="8742759" cy="9095198"/>
          </a:xfrm>
          <a:custGeom>
            <a:avLst/>
            <a:gdLst/>
            <a:ahLst/>
            <a:cxnLst/>
            <a:rect r="r" b="b" t="t" l="l"/>
            <a:pathLst>
              <a:path h="9095198" w="8742759">
                <a:moveTo>
                  <a:pt x="0" y="0"/>
                </a:moveTo>
                <a:lnTo>
                  <a:pt x="8742759" y="0"/>
                </a:lnTo>
                <a:lnTo>
                  <a:pt x="8742759" y="9095198"/>
                </a:lnTo>
                <a:lnTo>
                  <a:pt x="0" y="90951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2866" y="-9573"/>
            <a:ext cx="1153752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FIGMA PROTOTYPE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DAGkQ1rs15k</dc:identifier>
  <dcterms:modified xsi:type="dcterms:W3CDTF">2011-08-01T06:04:30Z</dcterms:modified>
  <cp:revision>1</cp:revision>
  <dc:title>Neutro_UMHackathon</dc:title>
</cp:coreProperties>
</file>