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21"/>
  </p:notesMasterIdLst>
  <p:sldIdLst>
    <p:sldId id="256" r:id="rId2"/>
    <p:sldId id="275" r:id="rId3"/>
    <p:sldId id="268" r:id="rId4"/>
    <p:sldId id="269" r:id="rId5"/>
    <p:sldId id="270" r:id="rId6"/>
    <p:sldId id="278" r:id="rId7"/>
    <p:sldId id="272" r:id="rId8"/>
    <p:sldId id="279" r:id="rId9"/>
    <p:sldId id="280" r:id="rId10"/>
    <p:sldId id="281" r:id="rId11"/>
    <p:sldId id="282" r:id="rId12"/>
    <p:sldId id="283" r:id="rId13"/>
    <p:sldId id="284" r:id="rId14"/>
    <p:sldId id="266" r:id="rId15"/>
    <p:sldId id="285" r:id="rId16"/>
    <p:sldId id="286" r:id="rId17"/>
    <p:sldId id="287" r:id="rId18"/>
    <p:sldId id="267" r:id="rId19"/>
    <p:sldId id="271"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450" autoAdjust="0"/>
  </p:normalViewPr>
  <p:slideViewPr>
    <p:cSldViewPr snapToGrid="0">
      <p:cViewPr varScale="1">
        <p:scale>
          <a:sx n="94" d="100"/>
          <a:sy n="94" d="100"/>
        </p:scale>
        <p:origin x="20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3CFE56-BD37-4832-9B7C-08EF4DD93DAA}" type="doc">
      <dgm:prSet loTypeId="urn:microsoft.com/office/officeart/2016/7/layout/LinearBlockProcessNumbered" loCatId="process" qsTypeId="urn:microsoft.com/office/officeart/2005/8/quickstyle/simple2" qsCatId="simple" csTypeId="urn:microsoft.com/office/officeart/2005/8/colors/accent1_2" csCatId="accent1"/>
      <dgm:spPr/>
      <dgm:t>
        <a:bodyPr/>
        <a:lstStyle/>
        <a:p>
          <a:endParaRPr lang="en-US"/>
        </a:p>
      </dgm:t>
    </dgm:pt>
    <dgm:pt modelId="{EE5FCF64-9C20-4C3D-B0EC-80BBC80F763D}">
      <dgm:prSet/>
      <dgm:spPr/>
      <dgm:t>
        <a:bodyPr/>
        <a:lstStyle/>
        <a:p>
          <a:r>
            <a:rPr lang="zh-CN"/>
            <a:t>给定自然语言文档，设计一套标签，手工嵌入到需求文档中，使其成为流程式的需求。并使用机器学习方法来自动插入标签。然后从根据标签来提取信息，形成结构化的需求。</a:t>
          </a:r>
          <a:endParaRPr lang="en-US"/>
        </a:p>
      </dgm:t>
    </dgm:pt>
    <dgm:pt modelId="{5C2790C3-9A6A-4F64-8C7C-541AB0337A86}" type="parTrans" cxnId="{7E508362-3549-42DA-82EB-40EB970ABE37}">
      <dgm:prSet/>
      <dgm:spPr/>
      <dgm:t>
        <a:bodyPr/>
        <a:lstStyle/>
        <a:p>
          <a:endParaRPr lang="en-US"/>
        </a:p>
      </dgm:t>
    </dgm:pt>
    <dgm:pt modelId="{F4BF489F-F1E7-4331-8817-918A8349178C}" type="sibTrans" cxnId="{7E508362-3549-42DA-82EB-40EB970ABE37}">
      <dgm:prSet phldrT="01"/>
      <dgm:spPr/>
      <dgm:t>
        <a:bodyPr/>
        <a:lstStyle/>
        <a:p>
          <a:r>
            <a:rPr lang="en-US"/>
            <a:t>01</a:t>
          </a:r>
        </a:p>
      </dgm:t>
    </dgm:pt>
    <dgm:pt modelId="{08A0A2A8-A133-4E41-944D-316BF8D21406}">
      <dgm:prSet/>
      <dgm:spPr/>
      <dgm:t>
        <a:bodyPr/>
        <a:lstStyle/>
        <a:p>
          <a:r>
            <a:rPr lang="zh-CN" dirty="0"/>
            <a:t>本项目要求对软件需求过程、标签和</a:t>
          </a:r>
          <a:r>
            <a:rPr lang="en-US" dirty="0"/>
            <a:t>AI</a:t>
          </a:r>
          <a:r>
            <a:rPr lang="zh-CN" dirty="0"/>
            <a:t>有较深理解，限制为最多</a:t>
          </a:r>
          <a:r>
            <a:rPr lang="en-US" dirty="0"/>
            <a:t>2</a:t>
          </a:r>
          <a:r>
            <a:rPr lang="zh-CN" dirty="0"/>
            <a:t>个团队，团队人数为</a:t>
          </a:r>
          <a:r>
            <a:rPr lang="en-US" dirty="0"/>
            <a:t>4-5</a:t>
          </a:r>
          <a:r>
            <a:rPr lang="zh-CN" dirty="0"/>
            <a:t>人。</a:t>
          </a:r>
          <a:endParaRPr lang="en-US" dirty="0"/>
        </a:p>
      </dgm:t>
    </dgm:pt>
    <dgm:pt modelId="{02372D8A-1E85-4626-B37D-98AA75C721C2}" type="parTrans" cxnId="{48FFA390-8A74-441B-988E-509779EC2969}">
      <dgm:prSet/>
      <dgm:spPr/>
      <dgm:t>
        <a:bodyPr/>
        <a:lstStyle/>
        <a:p>
          <a:endParaRPr lang="en-US"/>
        </a:p>
      </dgm:t>
    </dgm:pt>
    <dgm:pt modelId="{3F09A877-403E-4CC6-9FDE-ADCB465B4B05}" type="sibTrans" cxnId="{48FFA390-8A74-441B-988E-509779EC2969}">
      <dgm:prSet phldrT="02"/>
      <dgm:spPr/>
      <dgm:t>
        <a:bodyPr/>
        <a:lstStyle/>
        <a:p>
          <a:r>
            <a:rPr lang="en-US"/>
            <a:t>02</a:t>
          </a:r>
        </a:p>
      </dgm:t>
    </dgm:pt>
    <dgm:pt modelId="{45DF0171-9BE9-4BD2-BD83-AA4B4E54B608}" type="pres">
      <dgm:prSet presAssocID="{6E3CFE56-BD37-4832-9B7C-08EF4DD93DAA}" presName="Name0" presStyleCnt="0">
        <dgm:presLayoutVars>
          <dgm:animLvl val="lvl"/>
          <dgm:resizeHandles val="exact"/>
        </dgm:presLayoutVars>
      </dgm:prSet>
      <dgm:spPr/>
    </dgm:pt>
    <dgm:pt modelId="{6DF5ABEC-5C9A-4041-96A5-4D9F2D47652B}" type="pres">
      <dgm:prSet presAssocID="{EE5FCF64-9C20-4C3D-B0EC-80BBC80F763D}" presName="compositeNode" presStyleCnt="0">
        <dgm:presLayoutVars>
          <dgm:bulletEnabled val="1"/>
        </dgm:presLayoutVars>
      </dgm:prSet>
      <dgm:spPr/>
    </dgm:pt>
    <dgm:pt modelId="{E89C17C9-B2E7-45BE-B2C1-23E02323529F}" type="pres">
      <dgm:prSet presAssocID="{EE5FCF64-9C20-4C3D-B0EC-80BBC80F763D}" presName="bgRect" presStyleLbl="alignNode1" presStyleIdx="0" presStyleCnt="2"/>
      <dgm:spPr/>
    </dgm:pt>
    <dgm:pt modelId="{05B595B8-032E-407F-B1EF-03AD8ED9C6E5}" type="pres">
      <dgm:prSet presAssocID="{F4BF489F-F1E7-4331-8817-918A8349178C}" presName="sibTransNodeRect" presStyleLbl="alignNode1" presStyleIdx="0" presStyleCnt="2">
        <dgm:presLayoutVars>
          <dgm:chMax val="0"/>
          <dgm:bulletEnabled val="1"/>
        </dgm:presLayoutVars>
      </dgm:prSet>
      <dgm:spPr/>
    </dgm:pt>
    <dgm:pt modelId="{4A84BAE6-01DD-4128-859E-DD0FF19BCC9A}" type="pres">
      <dgm:prSet presAssocID="{EE5FCF64-9C20-4C3D-B0EC-80BBC80F763D}" presName="nodeRect" presStyleLbl="alignNode1" presStyleIdx="0" presStyleCnt="2">
        <dgm:presLayoutVars>
          <dgm:bulletEnabled val="1"/>
        </dgm:presLayoutVars>
      </dgm:prSet>
      <dgm:spPr/>
    </dgm:pt>
    <dgm:pt modelId="{122012CE-03BB-4F6D-8BE0-94915B4E66A8}" type="pres">
      <dgm:prSet presAssocID="{F4BF489F-F1E7-4331-8817-918A8349178C}" presName="sibTrans" presStyleCnt="0"/>
      <dgm:spPr/>
    </dgm:pt>
    <dgm:pt modelId="{AE8F8465-06B6-4EAA-8D8F-A78DBE187E75}" type="pres">
      <dgm:prSet presAssocID="{08A0A2A8-A133-4E41-944D-316BF8D21406}" presName="compositeNode" presStyleCnt="0">
        <dgm:presLayoutVars>
          <dgm:bulletEnabled val="1"/>
        </dgm:presLayoutVars>
      </dgm:prSet>
      <dgm:spPr/>
    </dgm:pt>
    <dgm:pt modelId="{D038CF05-2C3E-439C-9B00-F513F3D699FB}" type="pres">
      <dgm:prSet presAssocID="{08A0A2A8-A133-4E41-944D-316BF8D21406}" presName="bgRect" presStyleLbl="alignNode1" presStyleIdx="1" presStyleCnt="2"/>
      <dgm:spPr/>
    </dgm:pt>
    <dgm:pt modelId="{39048EE3-B05B-4F60-B42A-40248EA09899}" type="pres">
      <dgm:prSet presAssocID="{3F09A877-403E-4CC6-9FDE-ADCB465B4B05}" presName="sibTransNodeRect" presStyleLbl="alignNode1" presStyleIdx="1" presStyleCnt="2">
        <dgm:presLayoutVars>
          <dgm:chMax val="0"/>
          <dgm:bulletEnabled val="1"/>
        </dgm:presLayoutVars>
      </dgm:prSet>
      <dgm:spPr/>
    </dgm:pt>
    <dgm:pt modelId="{F857E8C5-EE65-4532-A1CE-05AFDFB463BA}" type="pres">
      <dgm:prSet presAssocID="{08A0A2A8-A133-4E41-944D-316BF8D21406}" presName="nodeRect" presStyleLbl="alignNode1" presStyleIdx="1" presStyleCnt="2">
        <dgm:presLayoutVars>
          <dgm:bulletEnabled val="1"/>
        </dgm:presLayoutVars>
      </dgm:prSet>
      <dgm:spPr/>
    </dgm:pt>
  </dgm:ptLst>
  <dgm:cxnLst>
    <dgm:cxn modelId="{7E508362-3549-42DA-82EB-40EB970ABE37}" srcId="{6E3CFE56-BD37-4832-9B7C-08EF4DD93DAA}" destId="{EE5FCF64-9C20-4C3D-B0EC-80BBC80F763D}" srcOrd="0" destOrd="0" parTransId="{5C2790C3-9A6A-4F64-8C7C-541AB0337A86}" sibTransId="{F4BF489F-F1E7-4331-8817-918A8349178C}"/>
    <dgm:cxn modelId="{61354451-4BE2-4FC8-BF58-70D419B9AF0D}" type="presOf" srcId="{EE5FCF64-9C20-4C3D-B0EC-80BBC80F763D}" destId="{E89C17C9-B2E7-45BE-B2C1-23E02323529F}" srcOrd="0" destOrd="0" presId="urn:microsoft.com/office/officeart/2016/7/layout/LinearBlockProcessNumbered"/>
    <dgm:cxn modelId="{A0504D79-C672-4118-94DD-F79E525C4F9F}" type="presOf" srcId="{EE5FCF64-9C20-4C3D-B0EC-80BBC80F763D}" destId="{4A84BAE6-01DD-4128-859E-DD0FF19BCC9A}" srcOrd="1" destOrd="0" presId="urn:microsoft.com/office/officeart/2016/7/layout/LinearBlockProcessNumbered"/>
    <dgm:cxn modelId="{6662C88B-043D-488D-AB32-00373260CD37}" type="presOf" srcId="{08A0A2A8-A133-4E41-944D-316BF8D21406}" destId="{F857E8C5-EE65-4532-A1CE-05AFDFB463BA}" srcOrd="1" destOrd="0" presId="urn:microsoft.com/office/officeart/2016/7/layout/LinearBlockProcessNumbered"/>
    <dgm:cxn modelId="{3D829C8E-82A8-4441-AEE5-91269604ABE8}" type="presOf" srcId="{3F09A877-403E-4CC6-9FDE-ADCB465B4B05}" destId="{39048EE3-B05B-4F60-B42A-40248EA09899}" srcOrd="0" destOrd="0" presId="urn:microsoft.com/office/officeart/2016/7/layout/LinearBlockProcessNumbered"/>
    <dgm:cxn modelId="{48FFA390-8A74-441B-988E-509779EC2969}" srcId="{6E3CFE56-BD37-4832-9B7C-08EF4DD93DAA}" destId="{08A0A2A8-A133-4E41-944D-316BF8D21406}" srcOrd="1" destOrd="0" parTransId="{02372D8A-1E85-4626-B37D-98AA75C721C2}" sibTransId="{3F09A877-403E-4CC6-9FDE-ADCB465B4B05}"/>
    <dgm:cxn modelId="{46997FA2-6044-4DD2-9F56-7CC39D68056B}" type="presOf" srcId="{F4BF489F-F1E7-4331-8817-918A8349178C}" destId="{05B595B8-032E-407F-B1EF-03AD8ED9C6E5}" srcOrd="0" destOrd="0" presId="urn:microsoft.com/office/officeart/2016/7/layout/LinearBlockProcessNumbered"/>
    <dgm:cxn modelId="{0C1033B6-3CAB-4B85-9228-54F11C4DCD40}" type="presOf" srcId="{6E3CFE56-BD37-4832-9B7C-08EF4DD93DAA}" destId="{45DF0171-9BE9-4BD2-BD83-AA4B4E54B608}" srcOrd="0" destOrd="0" presId="urn:microsoft.com/office/officeart/2016/7/layout/LinearBlockProcessNumbered"/>
    <dgm:cxn modelId="{6EE71ACF-0CD6-4962-860D-02F12948B5EC}" type="presOf" srcId="{08A0A2A8-A133-4E41-944D-316BF8D21406}" destId="{D038CF05-2C3E-439C-9B00-F513F3D699FB}" srcOrd="0" destOrd="0" presId="urn:microsoft.com/office/officeart/2016/7/layout/LinearBlockProcessNumbered"/>
    <dgm:cxn modelId="{9A90F4A0-A699-4FCA-8201-FF7B5CA157AC}" type="presParOf" srcId="{45DF0171-9BE9-4BD2-BD83-AA4B4E54B608}" destId="{6DF5ABEC-5C9A-4041-96A5-4D9F2D47652B}" srcOrd="0" destOrd="0" presId="urn:microsoft.com/office/officeart/2016/7/layout/LinearBlockProcessNumbered"/>
    <dgm:cxn modelId="{D83C058D-8641-4561-B8FE-7CE49377CA57}" type="presParOf" srcId="{6DF5ABEC-5C9A-4041-96A5-4D9F2D47652B}" destId="{E89C17C9-B2E7-45BE-B2C1-23E02323529F}" srcOrd="0" destOrd="0" presId="urn:microsoft.com/office/officeart/2016/7/layout/LinearBlockProcessNumbered"/>
    <dgm:cxn modelId="{83A1DC5C-513F-499B-89C1-9C54686B47AC}" type="presParOf" srcId="{6DF5ABEC-5C9A-4041-96A5-4D9F2D47652B}" destId="{05B595B8-032E-407F-B1EF-03AD8ED9C6E5}" srcOrd="1" destOrd="0" presId="urn:microsoft.com/office/officeart/2016/7/layout/LinearBlockProcessNumbered"/>
    <dgm:cxn modelId="{F78EA073-ED36-4E8F-80FE-66518257BF9A}" type="presParOf" srcId="{6DF5ABEC-5C9A-4041-96A5-4D9F2D47652B}" destId="{4A84BAE6-01DD-4128-859E-DD0FF19BCC9A}" srcOrd="2" destOrd="0" presId="urn:microsoft.com/office/officeart/2016/7/layout/LinearBlockProcessNumbered"/>
    <dgm:cxn modelId="{F3C0ADF2-91B3-4B4D-A637-6F1ADC7BD1CD}" type="presParOf" srcId="{45DF0171-9BE9-4BD2-BD83-AA4B4E54B608}" destId="{122012CE-03BB-4F6D-8BE0-94915B4E66A8}" srcOrd="1" destOrd="0" presId="urn:microsoft.com/office/officeart/2016/7/layout/LinearBlockProcessNumbered"/>
    <dgm:cxn modelId="{31B6152E-650F-445E-9F09-670F59818D7A}" type="presParOf" srcId="{45DF0171-9BE9-4BD2-BD83-AA4B4E54B608}" destId="{AE8F8465-06B6-4EAA-8D8F-A78DBE187E75}" srcOrd="2" destOrd="0" presId="urn:microsoft.com/office/officeart/2016/7/layout/LinearBlockProcessNumbered"/>
    <dgm:cxn modelId="{926ED00A-9D3F-41D2-B5E0-75B8EA56E773}" type="presParOf" srcId="{AE8F8465-06B6-4EAA-8D8F-A78DBE187E75}" destId="{D038CF05-2C3E-439C-9B00-F513F3D699FB}" srcOrd="0" destOrd="0" presId="urn:microsoft.com/office/officeart/2016/7/layout/LinearBlockProcessNumbered"/>
    <dgm:cxn modelId="{40C083F8-C8EC-4FCE-9BA6-3BD508F7CDCD}" type="presParOf" srcId="{AE8F8465-06B6-4EAA-8D8F-A78DBE187E75}" destId="{39048EE3-B05B-4F60-B42A-40248EA09899}" srcOrd="1" destOrd="0" presId="urn:microsoft.com/office/officeart/2016/7/layout/LinearBlockProcessNumbered"/>
    <dgm:cxn modelId="{C31E5725-1E72-4E35-A91C-DC2BAC5CEC23}" type="presParOf" srcId="{AE8F8465-06B6-4EAA-8D8F-A78DBE187E75}" destId="{F857E8C5-EE65-4532-A1CE-05AFDFB463BA}"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5942BE-9EB5-486E-91BE-1E47B30E6896}" type="doc">
      <dgm:prSet loTypeId="urn:microsoft.com/office/officeart/2016/7/layout/RepeatingBendingProcessNew" loCatId="process" qsTypeId="urn:microsoft.com/office/officeart/2005/8/quickstyle/simple5" qsCatId="simple" csTypeId="urn:microsoft.com/office/officeart/2005/8/colors/colorful5" csCatId="colorful" phldr="1"/>
      <dgm:spPr/>
      <dgm:t>
        <a:bodyPr/>
        <a:lstStyle/>
        <a:p>
          <a:endParaRPr lang="en-US"/>
        </a:p>
      </dgm:t>
    </dgm:pt>
    <dgm:pt modelId="{149580D2-1F37-4FB0-8B80-09BAB0238664}">
      <dgm:prSet/>
      <dgm:spPr/>
      <dgm:t>
        <a:bodyPr/>
        <a:lstStyle/>
        <a:p>
          <a:r>
            <a:rPr lang="zh-CN" dirty="0"/>
            <a:t>如何</a:t>
          </a:r>
          <a:r>
            <a:rPr lang="zh-CN" altLang="en-US" dirty="0"/>
            <a:t>约束</a:t>
          </a:r>
          <a:r>
            <a:rPr lang="en-US" dirty="0"/>
            <a:t>GWT</a:t>
          </a:r>
          <a:r>
            <a:rPr lang="zh-CN" dirty="0"/>
            <a:t> ？</a:t>
          </a:r>
          <a:endParaRPr lang="en-US" dirty="0"/>
        </a:p>
      </dgm:t>
    </dgm:pt>
    <dgm:pt modelId="{97DE4E8C-5CB8-4BEA-AE3E-7935E91034A1}" type="parTrans" cxnId="{8C694790-2D59-4727-97CB-9276938AAAA2}">
      <dgm:prSet/>
      <dgm:spPr/>
      <dgm:t>
        <a:bodyPr/>
        <a:lstStyle/>
        <a:p>
          <a:endParaRPr lang="en-US"/>
        </a:p>
      </dgm:t>
    </dgm:pt>
    <dgm:pt modelId="{45A95E42-E734-40CB-AD3A-901780A89502}" type="sibTrans" cxnId="{8C694790-2D59-4727-97CB-9276938AAAA2}">
      <dgm:prSet/>
      <dgm:spPr/>
      <dgm:t>
        <a:bodyPr/>
        <a:lstStyle/>
        <a:p>
          <a:endParaRPr lang="en-US"/>
        </a:p>
      </dgm:t>
    </dgm:pt>
    <dgm:pt modelId="{A5E62E56-37BC-4B5E-8A76-91ED0BEBDBCA}">
      <dgm:prSet/>
      <dgm:spPr/>
      <dgm:t>
        <a:bodyPr/>
        <a:lstStyle/>
        <a:p>
          <a:r>
            <a:rPr lang="zh-CN" dirty="0"/>
            <a:t>如何</a:t>
          </a:r>
          <a:r>
            <a:rPr lang="zh-CN" altLang="en-US" dirty="0"/>
            <a:t>约束</a:t>
          </a:r>
          <a:r>
            <a:rPr lang="en-US" dirty="0"/>
            <a:t>RUCM </a:t>
          </a:r>
          <a:r>
            <a:rPr lang="zh-CN" dirty="0"/>
            <a:t>？</a:t>
          </a:r>
          <a:endParaRPr lang="en-US" dirty="0"/>
        </a:p>
      </dgm:t>
    </dgm:pt>
    <dgm:pt modelId="{2744EF28-C149-4D5F-AF2F-B255CA6D3B84}" type="parTrans" cxnId="{3B56B930-FED0-4919-8E91-EF5B9DE4EDE9}">
      <dgm:prSet/>
      <dgm:spPr/>
      <dgm:t>
        <a:bodyPr/>
        <a:lstStyle/>
        <a:p>
          <a:endParaRPr lang="en-US"/>
        </a:p>
      </dgm:t>
    </dgm:pt>
    <dgm:pt modelId="{B51E08E5-9E06-4B10-81DF-24B4821608DC}" type="sibTrans" cxnId="{3B56B930-FED0-4919-8E91-EF5B9DE4EDE9}">
      <dgm:prSet/>
      <dgm:spPr/>
      <dgm:t>
        <a:bodyPr/>
        <a:lstStyle/>
        <a:p>
          <a:endParaRPr lang="en-US"/>
        </a:p>
      </dgm:t>
    </dgm:pt>
    <dgm:pt modelId="{0396DCD3-C300-4748-9F1B-E3839BB992C1}">
      <dgm:prSet/>
      <dgm:spPr/>
      <dgm:t>
        <a:bodyPr/>
        <a:lstStyle/>
        <a:p>
          <a:r>
            <a:rPr lang="zh-CN"/>
            <a:t>如何设计标签 ？</a:t>
          </a:r>
          <a:endParaRPr lang="en-US"/>
        </a:p>
      </dgm:t>
    </dgm:pt>
    <dgm:pt modelId="{768041FF-FE09-4ABB-B6C3-8DAA31BA8D6E}" type="parTrans" cxnId="{B88CE93B-CFA8-4A5C-B03E-A83E65237BC4}">
      <dgm:prSet/>
      <dgm:spPr/>
      <dgm:t>
        <a:bodyPr/>
        <a:lstStyle/>
        <a:p>
          <a:endParaRPr lang="en-US"/>
        </a:p>
      </dgm:t>
    </dgm:pt>
    <dgm:pt modelId="{A482447C-F613-412D-8EEF-2E6FF048E916}" type="sibTrans" cxnId="{B88CE93B-CFA8-4A5C-B03E-A83E65237BC4}">
      <dgm:prSet/>
      <dgm:spPr/>
      <dgm:t>
        <a:bodyPr/>
        <a:lstStyle/>
        <a:p>
          <a:endParaRPr lang="en-US"/>
        </a:p>
      </dgm:t>
    </dgm:pt>
    <dgm:pt modelId="{3B8A26F8-2683-4271-B594-A5F55AB59A7C}">
      <dgm:prSet/>
      <dgm:spPr/>
      <dgm:t>
        <a:bodyPr/>
        <a:lstStyle/>
        <a:p>
          <a:r>
            <a:rPr lang="zh-CN" dirty="0"/>
            <a:t>如何定义转化规则 ？</a:t>
          </a:r>
          <a:endParaRPr lang="en-US" dirty="0"/>
        </a:p>
      </dgm:t>
    </dgm:pt>
    <dgm:pt modelId="{75615793-CF0B-4F4B-98DF-231A2B2D0A22}" type="parTrans" cxnId="{62E7A579-8950-45BB-A380-29867793DF26}">
      <dgm:prSet/>
      <dgm:spPr/>
      <dgm:t>
        <a:bodyPr/>
        <a:lstStyle/>
        <a:p>
          <a:endParaRPr lang="en-US"/>
        </a:p>
      </dgm:t>
    </dgm:pt>
    <dgm:pt modelId="{3871F017-DD70-4AF0-9477-DB44D27755F4}" type="sibTrans" cxnId="{62E7A579-8950-45BB-A380-29867793DF26}">
      <dgm:prSet/>
      <dgm:spPr/>
      <dgm:t>
        <a:bodyPr/>
        <a:lstStyle/>
        <a:p>
          <a:endParaRPr lang="en-US"/>
        </a:p>
      </dgm:t>
    </dgm:pt>
    <dgm:pt modelId="{54F450C5-329F-437A-8359-CB327E61A43C}" type="pres">
      <dgm:prSet presAssocID="{405942BE-9EB5-486E-91BE-1E47B30E6896}" presName="Name0" presStyleCnt="0">
        <dgm:presLayoutVars>
          <dgm:dir/>
          <dgm:resizeHandles val="exact"/>
        </dgm:presLayoutVars>
      </dgm:prSet>
      <dgm:spPr/>
    </dgm:pt>
    <dgm:pt modelId="{69E3E75E-31DA-4E7B-A537-25219468567C}" type="pres">
      <dgm:prSet presAssocID="{149580D2-1F37-4FB0-8B80-09BAB0238664}" presName="node" presStyleLbl="node1" presStyleIdx="0" presStyleCnt="4">
        <dgm:presLayoutVars>
          <dgm:bulletEnabled val="1"/>
        </dgm:presLayoutVars>
      </dgm:prSet>
      <dgm:spPr/>
    </dgm:pt>
    <dgm:pt modelId="{1CEC3082-9CD2-408D-81D7-E9F6A0924143}" type="pres">
      <dgm:prSet presAssocID="{45A95E42-E734-40CB-AD3A-901780A89502}" presName="sibTrans" presStyleLbl="sibTrans1D1" presStyleIdx="0" presStyleCnt="3"/>
      <dgm:spPr/>
    </dgm:pt>
    <dgm:pt modelId="{2E00901D-B3E0-44BE-98F4-B18510DD66C3}" type="pres">
      <dgm:prSet presAssocID="{45A95E42-E734-40CB-AD3A-901780A89502}" presName="connectorText" presStyleLbl="sibTrans1D1" presStyleIdx="0" presStyleCnt="3"/>
      <dgm:spPr/>
    </dgm:pt>
    <dgm:pt modelId="{542E8AB1-CF2A-42D2-98F9-69EC02E467A9}" type="pres">
      <dgm:prSet presAssocID="{A5E62E56-37BC-4B5E-8A76-91ED0BEBDBCA}" presName="node" presStyleLbl="node1" presStyleIdx="1" presStyleCnt="4">
        <dgm:presLayoutVars>
          <dgm:bulletEnabled val="1"/>
        </dgm:presLayoutVars>
      </dgm:prSet>
      <dgm:spPr/>
    </dgm:pt>
    <dgm:pt modelId="{AB353E57-4544-48E6-BCDA-02D76B6F241B}" type="pres">
      <dgm:prSet presAssocID="{B51E08E5-9E06-4B10-81DF-24B4821608DC}" presName="sibTrans" presStyleLbl="sibTrans1D1" presStyleIdx="1" presStyleCnt="3"/>
      <dgm:spPr/>
    </dgm:pt>
    <dgm:pt modelId="{4E1C3948-6B43-48E1-9938-DA12318131B2}" type="pres">
      <dgm:prSet presAssocID="{B51E08E5-9E06-4B10-81DF-24B4821608DC}" presName="connectorText" presStyleLbl="sibTrans1D1" presStyleIdx="1" presStyleCnt="3"/>
      <dgm:spPr/>
    </dgm:pt>
    <dgm:pt modelId="{756AC21C-B4BA-42AC-A015-E1BC5122EDBB}" type="pres">
      <dgm:prSet presAssocID="{0396DCD3-C300-4748-9F1B-E3839BB992C1}" presName="node" presStyleLbl="node1" presStyleIdx="2" presStyleCnt="4">
        <dgm:presLayoutVars>
          <dgm:bulletEnabled val="1"/>
        </dgm:presLayoutVars>
      </dgm:prSet>
      <dgm:spPr/>
    </dgm:pt>
    <dgm:pt modelId="{F832DEAE-AF95-4EF7-90FE-9F6FFED0DA90}" type="pres">
      <dgm:prSet presAssocID="{A482447C-F613-412D-8EEF-2E6FF048E916}" presName="sibTrans" presStyleLbl="sibTrans1D1" presStyleIdx="2" presStyleCnt="3"/>
      <dgm:spPr/>
    </dgm:pt>
    <dgm:pt modelId="{84EB590F-38F2-4813-A89E-DC8D436CBD3C}" type="pres">
      <dgm:prSet presAssocID="{A482447C-F613-412D-8EEF-2E6FF048E916}" presName="connectorText" presStyleLbl="sibTrans1D1" presStyleIdx="2" presStyleCnt="3"/>
      <dgm:spPr/>
    </dgm:pt>
    <dgm:pt modelId="{8DE0BDF9-E404-4417-95F5-AD993C8BA4C4}" type="pres">
      <dgm:prSet presAssocID="{3B8A26F8-2683-4271-B594-A5F55AB59A7C}" presName="node" presStyleLbl="node1" presStyleIdx="3" presStyleCnt="4">
        <dgm:presLayoutVars>
          <dgm:bulletEnabled val="1"/>
        </dgm:presLayoutVars>
      </dgm:prSet>
      <dgm:spPr/>
    </dgm:pt>
  </dgm:ptLst>
  <dgm:cxnLst>
    <dgm:cxn modelId="{F0EECB02-874A-47AC-8EF3-6AA201224285}" type="presOf" srcId="{405942BE-9EB5-486E-91BE-1E47B30E6896}" destId="{54F450C5-329F-437A-8359-CB327E61A43C}" srcOrd="0" destOrd="0" presId="urn:microsoft.com/office/officeart/2016/7/layout/RepeatingBendingProcessNew"/>
    <dgm:cxn modelId="{591C9910-3524-43E4-B255-EBFF50F5DD9B}" type="presOf" srcId="{A482447C-F613-412D-8EEF-2E6FF048E916}" destId="{84EB590F-38F2-4813-A89E-DC8D436CBD3C}" srcOrd="1" destOrd="0" presId="urn:microsoft.com/office/officeart/2016/7/layout/RepeatingBendingProcessNew"/>
    <dgm:cxn modelId="{2888FB16-E8B0-4A5A-8F0A-CC31DF728112}" type="presOf" srcId="{A482447C-F613-412D-8EEF-2E6FF048E916}" destId="{F832DEAE-AF95-4EF7-90FE-9F6FFED0DA90}" srcOrd="0" destOrd="0" presId="urn:microsoft.com/office/officeart/2016/7/layout/RepeatingBendingProcessNew"/>
    <dgm:cxn modelId="{3B56B930-FED0-4919-8E91-EF5B9DE4EDE9}" srcId="{405942BE-9EB5-486E-91BE-1E47B30E6896}" destId="{A5E62E56-37BC-4B5E-8A76-91ED0BEBDBCA}" srcOrd="1" destOrd="0" parTransId="{2744EF28-C149-4D5F-AF2F-B255CA6D3B84}" sibTransId="{B51E08E5-9E06-4B10-81DF-24B4821608DC}"/>
    <dgm:cxn modelId="{086D5333-8E8F-46E0-A62C-1BBEEFA9DBCF}" type="presOf" srcId="{3B8A26F8-2683-4271-B594-A5F55AB59A7C}" destId="{8DE0BDF9-E404-4417-95F5-AD993C8BA4C4}" srcOrd="0" destOrd="0" presId="urn:microsoft.com/office/officeart/2016/7/layout/RepeatingBendingProcessNew"/>
    <dgm:cxn modelId="{B88CE93B-CFA8-4A5C-B03E-A83E65237BC4}" srcId="{405942BE-9EB5-486E-91BE-1E47B30E6896}" destId="{0396DCD3-C300-4748-9F1B-E3839BB992C1}" srcOrd="2" destOrd="0" parTransId="{768041FF-FE09-4ABB-B6C3-8DAA31BA8D6E}" sibTransId="{A482447C-F613-412D-8EEF-2E6FF048E916}"/>
    <dgm:cxn modelId="{D43A9F63-50BF-4266-A72E-BA041F9B8A70}" type="presOf" srcId="{0396DCD3-C300-4748-9F1B-E3839BB992C1}" destId="{756AC21C-B4BA-42AC-A015-E1BC5122EDBB}" srcOrd="0" destOrd="0" presId="urn:microsoft.com/office/officeart/2016/7/layout/RepeatingBendingProcessNew"/>
    <dgm:cxn modelId="{3F63524C-5C24-4482-9FFB-2C6BB83648A3}" type="presOf" srcId="{45A95E42-E734-40CB-AD3A-901780A89502}" destId="{2E00901D-B3E0-44BE-98F4-B18510DD66C3}" srcOrd="1" destOrd="0" presId="urn:microsoft.com/office/officeart/2016/7/layout/RepeatingBendingProcessNew"/>
    <dgm:cxn modelId="{DBF3CB4D-8012-4478-9C9E-FD7BA9B95A8B}" type="presOf" srcId="{B51E08E5-9E06-4B10-81DF-24B4821608DC}" destId="{4E1C3948-6B43-48E1-9938-DA12318131B2}" srcOrd="1" destOrd="0" presId="urn:microsoft.com/office/officeart/2016/7/layout/RepeatingBendingProcessNew"/>
    <dgm:cxn modelId="{5279ED52-B9AB-49DE-BE1B-B8FB5A1A5703}" type="presOf" srcId="{149580D2-1F37-4FB0-8B80-09BAB0238664}" destId="{69E3E75E-31DA-4E7B-A537-25219468567C}" srcOrd="0" destOrd="0" presId="urn:microsoft.com/office/officeart/2016/7/layout/RepeatingBendingProcessNew"/>
    <dgm:cxn modelId="{62E7A579-8950-45BB-A380-29867793DF26}" srcId="{405942BE-9EB5-486E-91BE-1E47B30E6896}" destId="{3B8A26F8-2683-4271-B594-A5F55AB59A7C}" srcOrd="3" destOrd="0" parTransId="{75615793-CF0B-4F4B-98DF-231A2B2D0A22}" sibTransId="{3871F017-DD70-4AF0-9477-DB44D27755F4}"/>
    <dgm:cxn modelId="{D503F388-1ECF-4A14-A815-CAA1B762C479}" type="presOf" srcId="{45A95E42-E734-40CB-AD3A-901780A89502}" destId="{1CEC3082-9CD2-408D-81D7-E9F6A0924143}" srcOrd="0" destOrd="0" presId="urn:microsoft.com/office/officeart/2016/7/layout/RepeatingBendingProcessNew"/>
    <dgm:cxn modelId="{8C694790-2D59-4727-97CB-9276938AAAA2}" srcId="{405942BE-9EB5-486E-91BE-1E47B30E6896}" destId="{149580D2-1F37-4FB0-8B80-09BAB0238664}" srcOrd="0" destOrd="0" parTransId="{97DE4E8C-5CB8-4BEA-AE3E-7935E91034A1}" sibTransId="{45A95E42-E734-40CB-AD3A-901780A89502}"/>
    <dgm:cxn modelId="{ADBFEE9C-66F6-4704-A6BF-1DE1E118F1AA}" type="presOf" srcId="{B51E08E5-9E06-4B10-81DF-24B4821608DC}" destId="{AB353E57-4544-48E6-BCDA-02D76B6F241B}" srcOrd="0" destOrd="0" presId="urn:microsoft.com/office/officeart/2016/7/layout/RepeatingBendingProcessNew"/>
    <dgm:cxn modelId="{0AB666CE-B32F-4E7B-A9BE-AFD85F5DF6E5}" type="presOf" srcId="{A5E62E56-37BC-4B5E-8A76-91ED0BEBDBCA}" destId="{542E8AB1-CF2A-42D2-98F9-69EC02E467A9}" srcOrd="0" destOrd="0" presId="urn:microsoft.com/office/officeart/2016/7/layout/RepeatingBendingProcessNew"/>
    <dgm:cxn modelId="{EF049446-276D-47F8-BF8F-EE1636B6D942}" type="presParOf" srcId="{54F450C5-329F-437A-8359-CB327E61A43C}" destId="{69E3E75E-31DA-4E7B-A537-25219468567C}" srcOrd="0" destOrd="0" presId="urn:microsoft.com/office/officeart/2016/7/layout/RepeatingBendingProcessNew"/>
    <dgm:cxn modelId="{F355F7C6-EC7A-4EC4-B86C-EDC0B610799F}" type="presParOf" srcId="{54F450C5-329F-437A-8359-CB327E61A43C}" destId="{1CEC3082-9CD2-408D-81D7-E9F6A0924143}" srcOrd="1" destOrd="0" presId="urn:microsoft.com/office/officeart/2016/7/layout/RepeatingBendingProcessNew"/>
    <dgm:cxn modelId="{465F58A4-6591-4F60-B36A-E86C632EDAD0}" type="presParOf" srcId="{1CEC3082-9CD2-408D-81D7-E9F6A0924143}" destId="{2E00901D-B3E0-44BE-98F4-B18510DD66C3}" srcOrd="0" destOrd="0" presId="urn:microsoft.com/office/officeart/2016/7/layout/RepeatingBendingProcessNew"/>
    <dgm:cxn modelId="{23DD4413-506A-418D-B18D-8E0E12264A60}" type="presParOf" srcId="{54F450C5-329F-437A-8359-CB327E61A43C}" destId="{542E8AB1-CF2A-42D2-98F9-69EC02E467A9}" srcOrd="2" destOrd="0" presId="urn:microsoft.com/office/officeart/2016/7/layout/RepeatingBendingProcessNew"/>
    <dgm:cxn modelId="{C69826C5-39BD-4ED0-8764-C84F5EE99914}" type="presParOf" srcId="{54F450C5-329F-437A-8359-CB327E61A43C}" destId="{AB353E57-4544-48E6-BCDA-02D76B6F241B}" srcOrd="3" destOrd="0" presId="urn:microsoft.com/office/officeart/2016/7/layout/RepeatingBendingProcessNew"/>
    <dgm:cxn modelId="{4FC4CCE3-DB1C-4131-8BC4-3ECE681CC2E5}" type="presParOf" srcId="{AB353E57-4544-48E6-BCDA-02D76B6F241B}" destId="{4E1C3948-6B43-48E1-9938-DA12318131B2}" srcOrd="0" destOrd="0" presId="urn:microsoft.com/office/officeart/2016/7/layout/RepeatingBendingProcessNew"/>
    <dgm:cxn modelId="{6F87E675-0D22-4EBA-9987-F812DADE60C4}" type="presParOf" srcId="{54F450C5-329F-437A-8359-CB327E61A43C}" destId="{756AC21C-B4BA-42AC-A015-E1BC5122EDBB}" srcOrd="4" destOrd="0" presId="urn:microsoft.com/office/officeart/2016/7/layout/RepeatingBendingProcessNew"/>
    <dgm:cxn modelId="{0525B478-F1F2-46EA-98EF-AA57FB44ED35}" type="presParOf" srcId="{54F450C5-329F-437A-8359-CB327E61A43C}" destId="{F832DEAE-AF95-4EF7-90FE-9F6FFED0DA90}" srcOrd="5" destOrd="0" presId="urn:microsoft.com/office/officeart/2016/7/layout/RepeatingBendingProcessNew"/>
    <dgm:cxn modelId="{3255DBC8-850D-44BF-9242-D885C70B4A35}" type="presParOf" srcId="{F832DEAE-AF95-4EF7-90FE-9F6FFED0DA90}" destId="{84EB590F-38F2-4813-A89E-DC8D436CBD3C}" srcOrd="0" destOrd="0" presId="urn:microsoft.com/office/officeart/2016/7/layout/RepeatingBendingProcessNew"/>
    <dgm:cxn modelId="{60BBB4E4-EF5F-4A59-870B-0BEC51935A34}" type="presParOf" srcId="{54F450C5-329F-437A-8359-CB327E61A43C}" destId="{8DE0BDF9-E404-4417-95F5-AD993C8BA4C4}" srcOrd="6"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C17C9-B2E7-45BE-B2C1-23E02323529F}">
      <dsp:nvSpPr>
        <dsp:cNvPr id="0" name=""/>
        <dsp:cNvSpPr/>
      </dsp:nvSpPr>
      <dsp:spPr>
        <a:xfrm>
          <a:off x="2464" y="0"/>
          <a:ext cx="3789312" cy="408097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74300" tIns="0" rIns="374300" bIns="330200" numCol="1" spcCol="1270" anchor="t" anchorCtr="0">
          <a:noAutofit/>
        </a:bodyPr>
        <a:lstStyle/>
        <a:p>
          <a:pPr marL="0" lvl="0" indent="0" algn="l" defTabSz="844550">
            <a:lnSpc>
              <a:spcPct val="90000"/>
            </a:lnSpc>
            <a:spcBef>
              <a:spcPct val="0"/>
            </a:spcBef>
            <a:spcAft>
              <a:spcPct val="35000"/>
            </a:spcAft>
            <a:buNone/>
          </a:pPr>
          <a:r>
            <a:rPr lang="zh-CN" sz="1900" kern="1200"/>
            <a:t>给定自然语言文档，设计一套标签，手工嵌入到需求文档中，使其成为流程式的需求。并使用机器学习方法来自动插入标签。然后从根据标签来提取信息，形成结构化的需求。</a:t>
          </a:r>
          <a:endParaRPr lang="en-US" sz="1900" kern="1200"/>
        </a:p>
      </dsp:txBody>
      <dsp:txXfrm>
        <a:off x="2464" y="1632389"/>
        <a:ext cx="3789312" cy="2448584"/>
      </dsp:txXfrm>
    </dsp:sp>
    <dsp:sp modelId="{05B595B8-032E-407F-B1EF-03AD8ED9C6E5}">
      <dsp:nvSpPr>
        <dsp:cNvPr id="0" name=""/>
        <dsp:cNvSpPr/>
      </dsp:nvSpPr>
      <dsp:spPr>
        <a:xfrm>
          <a:off x="2464" y="0"/>
          <a:ext cx="3789312" cy="1632389"/>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74300" tIns="165100" rIns="374300"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2464" y="0"/>
        <a:ext cx="3789312" cy="1632389"/>
      </dsp:txXfrm>
    </dsp:sp>
    <dsp:sp modelId="{D038CF05-2C3E-439C-9B00-F513F3D699FB}">
      <dsp:nvSpPr>
        <dsp:cNvPr id="0" name=""/>
        <dsp:cNvSpPr/>
      </dsp:nvSpPr>
      <dsp:spPr>
        <a:xfrm>
          <a:off x="4094922" y="0"/>
          <a:ext cx="3789312" cy="408097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74300" tIns="0" rIns="374300" bIns="330200" numCol="1" spcCol="1270" anchor="t" anchorCtr="0">
          <a:noAutofit/>
        </a:bodyPr>
        <a:lstStyle/>
        <a:p>
          <a:pPr marL="0" lvl="0" indent="0" algn="l" defTabSz="844550">
            <a:lnSpc>
              <a:spcPct val="90000"/>
            </a:lnSpc>
            <a:spcBef>
              <a:spcPct val="0"/>
            </a:spcBef>
            <a:spcAft>
              <a:spcPct val="35000"/>
            </a:spcAft>
            <a:buNone/>
          </a:pPr>
          <a:r>
            <a:rPr lang="zh-CN" sz="1900" kern="1200" dirty="0"/>
            <a:t>本项目要求对软件需求过程、标签和</a:t>
          </a:r>
          <a:r>
            <a:rPr lang="en-US" sz="1900" kern="1200" dirty="0"/>
            <a:t>AI</a:t>
          </a:r>
          <a:r>
            <a:rPr lang="zh-CN" sz="1900" kern="1200" dirty="0"/>
            <a:t>有较深理解，限制为最多</a:t>
          </a:r>
          <a:r>
            <a:rPr lang="en-US" sz="1900" kern="1200" dirty="0"/>
            <a:t>2</a:t>
          </a:r>
          <a:r>
            <a:rPr lang="zh-CN" sz="1900" kern="1200" dirty="0"/>
            <a:t>个团队，团队人数为</a:t>
          </a:r>
          <a:r>
            <a:rPr lang="en-US" sz="1900" kern="1200" dirty="0"/>
            <a:t>4-5</a:t>
          </a:r>
          <a:r>
            <a:rPr lang="zh-CN" sz="1900" kern="1200" dirty="0"/>
            <a:t>人。</a:t>
          </a:r>
          <a:endParaRPr lang="en-US" sz="1900" kern="1200" dirty="0"/>
        </a:p>
      </dsp:txBody>
      <dsp:txXfrm>
        <a:off x="4094922" y="1632389"/>
        <a:ext cx="3789312" cy="2448584"/>
      </dsp:txXfrm>
    </dsp:sp>
    <dsp:sp modelId="{39048EE3-B05B-4F60-B42A-40248EA09899}">
      <dsp:nvSpPr>
        <dsp:cNvPr id="0" name=""/>
        <dsp:cNvSpPr/>
      </dsp:nvSpPr>
      <dsp:spPr>
        <a:xfrm>
          <a:off x="4094922" y="0"/>
          <a:ext cx="3789312" cy="1632389"/>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74300" tIns="165100" rIns="374300"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4094922" y="0"/>
        <a:ext cx="3789312" cy="16323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EC3082-9CD2-408D-81D7-E9F6A0924143}">
      <dsp:nvSpPr>
        <dsp:cNvPr id="0" name=""/>
        <dsp:cNvSpPr/>
      </dsp:nvSpPr>
      <dsp:spPr>
        <a:xfrm>
          <a:off x="2077280" y="1333948"/>
          <a:ext cx="447364" cy="91440"/>
        </a:xfrm>
        <a:custGeom>
          <a:avLst/>
          <a:gdLst/>
          <a:ahLst/>
          <a:cxnLst/>
          <a:rect l="0" t="0" r="0" b="0"/>
          <a:pathLst>
            <a:path>
              <a:moveTo>
                <a:pt x="0" y="45720"/>
              </a:moveTo>
              <a:lnTo>
                <a:pt x="447364"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89013" y="1377278"/>
        <a:ext cx="23898" cy="4779"/>
      </dsp:txXfrm>
    </dsp:sp>
    <dsp:sp modelId="{69E3E75E-31DA-4E7B-A537-25219468567C}">
      <dsp:nvSpPr>
        <dsp:cNvPr id="0" name=""/>
        <dsp:cNvSpPr/>
      </dsp:nvSpPr>
      <dsp:spPr>
        <a:xfrm>
          <a:off x="973" y="756236"/>
          <a:ext cx="2078107" cy="124686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dirty="0"/>
            <a:t>如何</a:t>
          </a:r>
          <a:r>
            <a:rPr lang="zh-CN" altLang="en-US" sz="3200" kern="1200" dirty="0"/>
            <a:t>约束</a:t>
          </a:r>
          <a:r>
            <a:rPr lang="en-US" sz="3200" kern="1200" dirty="0"/>
            <a:t>GWT</a:t>
          </a:r>
          <a:r>
            <a:rPr lang="zh-CN" sz="3200" kern="1200" dirty="0"/>
            <a:t> ？</a:t>
          </a:r>
          <a:endParaRPr lang="en-US" sz="3200" kern="1200" dirty="0"/>
        </a:p>
      </dsp:txBody>
      <dsp:txXfrm>
        <a:off x="973" y="756236"/>
        <a:ext cx="2078107" cy="1246864"/>
      </dsp:txXfrm>
    </dsp:sp>
    <dsp:sp modelId="{AB353E57-4544-48E6-BCDA-02D76B6F241B}">
      <dsp:nvSpPr>
        <dsp:cNvPr id="0" name=""/>
        <dsp:cNvSpPr/>
      </dsp:nvSpPr>
      <dsp:spPr>
        <a:xfrm>
          <a:off x="1040027" y="2001300"/>
          <a:ext cx="2556071" cy="447364"/>
        </a:xfrm>
        <a:custGeom>
          <a:avLst/>
          <a:gdLst/>
          <a:ahLst/>
          <a:cxnLst/>
          <a:rect l="0" t="0" r="0" b="0"/>
          <a:pathLst>
            <a:path>
              <a:moveTo>
                <a:pt x="2556071" y="0"/>
              </a:moveTo>
              <a:lnTo>
                <a:pt x="2556071" y="240782"/>
              </a:lnTo>
              <a:lnTo>
                <a:pt x="0" y="240782"/>
              </a:lnTo>
              <a:lnTo>
                <a:pt x="0" y="447364"/>
              </a:lnTo>
            </a:path>
          </a:pathLst>
        </a:custGeom>
        <a:noFill/>
        <a:ln w="6350" cap="flat" cmpd="sng" algn="ctr">
          <a:solidFill>
            <a:schemeClr val="accent5">
              <a:hueOff val="-3379271"/>
              <a:satOff val="-8710"/>
              <a:lumOff val="-58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53053" y="2222593"/>
        <a:ext cx="130018" cy="4779"/>
      </dsp:txXfrm>
    </dsp:sp>
    <dsp:sp modelId="{542E8AB1-CF2A-42D2-98F9-69EC02E467A9}">
      <dsp:nvSpPr>
        <dsp:cNvPr id="0" name=""/>
        <dsp:cNvSpPr/>
      </dsp:nvSpPr>
      <dsp:spPr>
        <a:xfrm>
          <a:off x="2557045" y="756236"/>
          <a:ext cx="2078107" cy="1246864"/>
        </a:xfrm>
        <a:prstGeom prst="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dirty="0"/>
            <a:t>如何</a:t>
          </a:r>
          <a:r>
            <a:rPr lang="zh-CN" altLang="en-US" sz="3200" kern="1200" dirty="0"/>
            <a:t>约束</a:t>
          </a:r>
          <a:r>
            <a:rPr lang="en-US" sz="3200" kern="1200" dirty="0"/>
            <a:t>RUCM </a:t>
          </a:r>
          <a:r>
            <a:rPr lang="zh-CN" sz="3200" kern="1200" dirty="0"/>
            <a:t>？</a:t>
          </a:r>
          <a:endParaRPr lang="en-US" sz="3200" kern="1200" dirty="0"/>
        </a:p>
      </dsp:txBody>
      <dsp:txXfrm>
        <a:off x="2557045" y="756236"/>
        <a:ext cx="2078107" cy="1246864"/>
      </dsp:txXfrm>
    </dsp:sp>
    <dsp:sp modelId="{F832DEAE-AF95-4EF7-90FE-9F6FFED0DA90}">
      <dsp:nvSpPr>
        <dsp:cNvPr id="0" name=""/>
        <dsp:cNvSpPr/>
      </dsp:nvSpPr>
      <dsp:spPr>
        <a:xfrm>
          <a:off x="2077280" y="3058777"/>
          <a:ext cx="447364" cy="91440"/>
        </a:xfrm>
        <a:custGeom>
          <a:avLst/>
          <a:gdLst/>
          <a:ahLst/>
          <a:cxnLst/>
          <a:rect l="0" t="0" r="0" b="0"/>
          <a:pathLst>
            <a:path>
              <a:moveTo>
                <a:pt x="0" y="45720"/>
              </a:moveTo>
              <a:lnTo>
                <a:pt x="447364" y="45720"/>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89013" y="3102107"/>
        <a:ext cx="23898" cy="4779"/>
      </dsp:txXfrm>
    </dsp:sp>
    <dsp:sp modelId="{756AC21C-B4BA-42AC-A015-E1BC5122EDBB}">
      <dsp:nvSpPr>
        <dsp:cNvPr id="0" name=""/>
        <dsp:cNvSpPr/>
      </dsp:nvSpPr>
      <dsp:spPr>
        <a:xfrm>
          <a:off x="973" y="2481065"/>
          <a:ext cx="2078107" cy="1246864"/>
        </a:xfrm>
        <a:prstGeom prst="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a:t>如何设计标签 ？</a:t>
          </a:r>
          <a:endParaRPr lang="en-US" sz="3200" kern="1200"/>
        </a:p>
      </dsp:txBody>
      <dsp:txXfrm>
        <a:off x="973" y="2481065"/>
        <a:ext cx="2078107" cy="1246864"/>
      </dsp:txXfrm>
    </dsp:sp>
    <dsp:sp modelId="{8DE0BDF9-E404-4417-95F5-AD993C8BA4C4}">
      <dsp:nvSpPr>
        <dsp:cNvPr id="0" name=""/>
        <dsp:cNvSpPr/>
      </dsp:nvSpPr>
      <dsp:spPr>
        <a:xfrm>
          <a:off x="2557045" y="2481065"/>
          <a:ext cx="2078107" cy="1246864"/>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dirty="0"/>
            <a:t>如何定义转化规则 ？</a:t>
          </a:r>
          <a:endParaRPr lang="en-US" sz="3200" kern="1200" dirty="0"/>
        </a:p>
      </dsp:txBody>
      <dsp:txXfrm>
        <a:off x="2557045" y="2481065"/>
        <a:ext cx="2078107" cy="1246864"/>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44F51F-5078-488B-A74E-32257CB9ECD4}" type="datetimeFigureOut">
              <a:rPr lang="zh-CN" altLang="en-US" smtClean="0"/>
              <a:t>2018/12/31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92500-0250-4E6B-8B96-4CFFB342C220}" type="slidenum">
              <a:rPr lang="zh-CN" altLang="en-US" smtClean="0"/>
              <a:t>‹#›</a:t>
            </a:fld>
            <a:endParaRPr lang="zh-CN" altLang="en-US"/>
          </a:p>
        </p:txBody>
      </p:sp>
    </p:spTree>
    <p:extLst>
      <p:ext uri="{BB962C8B-B14F-4D97-AF65-F5344CB8AC3E}">
        <p14:creationId xmlns:p14="http://schemas.microsoft.com/office/powerpoint/2010/main" val="3171872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a:t>
            </a:fld>
            <a:endParaRPr lang="zh-CN" altLang="en-US"/>
          </a:p>
        </p:txBody>
      </p:sp>
    </p:spTree>
    <p:extLst>
      <p:ext uri="{BB962C8B-B14F-4D97-AF65-F5344CB8AC3E}">
        <p14:creationId xmlns:p14="http://schemas.microsoft.com/office/powerpoint/2010/main" val="1902195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在输出一面，我们的</a:t>
            </a:r>
            <a:r>
              <a:rPr lang="en-US" altLang="zh-CN" dirty="0"/>
              <a:t>RUCM</a:t>
            </a:r>
            <a:r>
              <a:rPr lang="zh-CN" altLang="en-US" dirty="0"/>
              <a:t>约束与当前</a:t>
            </a:r>
            <a:r>
              <a:rPr lang="en-US" altLang="zh-CN" dirty="0"/>
              <a:t>RUCM</a:t>
            </a:r>
            <a:r>
              <a:rPr lang="zh-CN" altLang="en-US" dirty="0"/>
              <a:t>规范基本一直，不过对于</a:t>
            </a:r>
            <a:r>
              <a:rPr lang="en-US" altLang="zh-CN" dirty="0"/>
              <a:t>dependence</a:t>
            </a:r>
            <a:r>
              <a:rPr lang="zh-CN" altLang="en-US" dirty="0"/>
              <a:t>与</a:t>
            </a:r>
            <a:r>
              <a:rPr lang="en-US" altLang="zh-CN" dirty="0"/>
              <a:t>generalization</a:t>
            </a:r>
            <a:r>
              <a:rPr lang="zh-CN" altLang="en-US" dirty="0"/>
              <a:t>，在</a:t>
            </a:r>
            <a:r>
              <a:rPr lang="en-US" altLang="zh-CN" dirty="0"/>
              <a:t>GWT</a:t>
            </a:r>
            <a:r>
              <a:rPr lang="zh-CN" altLang="en-US" dirty="0"/>
              <a:t>的当前定义下，并未出现相关定义，所以从</a:t>
            </a:r>
            <a:r>
              <a:rPr lang="en-US" altLang="zh-CN" dirty="0"/>
              <a:t>GWT</a:t>
            </a:r>
            <a:r>
              <a:rPr lang="zh-CN" altLang="en-US" dirty="0"/>
              <a:t>到</a:t>
            </a:r>
            <a:r>
              <a:rPr lang="en-US" altLang="zh-CN" dirty="0"/>
              <a:t>RUCM</a:t>
            </a:r>
            <a:r>
              <a:rPr lang="zh-CN" altLang="en-US" dirty="0"/>
              <a:t>的过程中，不会出现。但是对于这一功能的实现，我们有一些设想，那就是在</a:t>
            </a:r>
            <a:r>
              <a:rPr lang="en-US" altLang="zh-CN" dirty="0"/>
              <a:t>RUCM</a:t>
            </a:r>
            <a:r>
              <a:rPr lang="zh-CN" altLang="en-US" dirty="0"/>
              <a:t>与</a:t>
            </a:r>
            <a:r>
              <a:rPr lang="en-US" altLang="zh-CN" dirty="0"/>
              <a:t>RUCM</a:t>
            </a:r>
            <a:r>
              <a:rPr lang="zh-CN" altLang="en-US" dirty="0"/>
              <a:t>之间进行文本分析，从而确定关系。</a:t>
            </a:r>
          </a:p>
          <a:p>
            <a:endParaRPr lang="en-US" altLang="zh-CN" dirty="0"/>
          </a:p>
          <a:p>
            <a:endParaRPr lang="en-US" altLang="zh-CN" dirty="0"/>
          </a:p>
          <a:p>
            <a:r>
              <a:rPr lang="zh-CN" altLang="en-US" dirty="0"/>
              <a:t>分支流下，</a:t>
            </a:r>
            <a:r>
              <a:rPr lang="en-US" altLang="zh-CN" dirty="0"/>
              <a:t>resume</a:t>
            </a:r>
            <a:r>
              <a:rPr lang="zh-CN" altLang="en-US" dirty="0"/>
              <a:t>是不支持的，因为我们认为</a:t>
            </a:r>
            <a:r>
              <a:rPr lang="en-US" altLang="zh-CN" dirty="0"/>
              <a:t>GWT</a:t>
            </a:r>
            <a:r>
              <a:rPr lang="zh-CN" altLang="en-US" dirty="0"/>
              <a:t>的</a:t>
            </a:r>
            <a:r>
              <a:rPr lang="en-US" altLang="zh-CN" dirty="0"/>
              <a:t>postcondition</a:t>
            </a:r>
            <a:r>
              <a:rPr lang="zh-CN" altLang="en-US" dirty="0"/>
              <a:t>应为一个状态而不是一个</a:t>
            </a:r>
            <a:r>
              <a:rPr lang="en-US" altLang="zh-CN" dirty="0"/>
              <a:t>action</a:t>
            </a:r>
            <a:r>
              <a:rPr lang="zh-CN" altLang="en-US" dirty="0"/>
              <a:t>，在当前定义下无法对</a:t>
            </a:r>
            <a:r>
              <a:rPr lang="en-US" altLang="zh-CN" dirty="0"/>
              <a:t>resume</a:t>
            </a:r>
            <a:r>
              <a:rPr lang="zh-CN" altLang="en-US" dirty="0"/>
              <a:t>进行判断，所以当前对于</a:t>
            </a:r>
            <a:r>
              <a:rPr lang="en-US" altLang="zh-CN" dirty="0"/>
              <a:t>resume</a:t>
            </a:r>
            <a:r>
              <a:rPr lang="zh-CN" altLang="en-US" dirty="0"/>
              <a:t>这类情况，还没有进行处理，不过我们有一个解决方案，就是将两个</a:t>
            </a:r>
            <a:r>
              <a:rPr lang="en-US" altLang="zh-CN" dirty="0"/>
              <a:t>GWT</a:t>
            </a:r>
            <a:r>
              <a:rPr lang="zh-CN" altLang="en-US" dirty="0"/>
              <a:t>所有的</a:t>
            </a:r>
            <a:r>
              <a:rPr lang="en-US" altLang="zh-CN" dirty="0"/>
              <a:t>action</a:t>
            </a:r>
            <a:r>
              <a:rPr lang="zh-CN" altLang="en-US" dirty="0"/>
              <a:t>都写出来，然后分支的</a:t>
            </a:r>
            <a:r>
              <a:rPr lang="en-US" altLang="zh-CN" dirty="0"/>
              <a:t>GWT</a:t>
            </a:r>
            <a:r>
              <a:rPr lang="zh-CN" altLang="en-US" dirty="0"/>
              <a:t>合并到</a:t>
            </a:r>
            <a:r>
              <a:rPr lang="en-US" altLang="zh-CN" dirty="0"/>
              <a:t>basic</a:t>
            </a:r>
            <a:r>
              <a:rPr lang="zh-CN" altLang="en-US" dirty="0"/>
              <a:t>上。不过这里其实也有一个问题，那就是哪个是</a:t>
            </a:r>
            <a:r>
              <a:rPr lang="en-US" altLang="zh-CN" dirty="0"/>
              <a:t>basic</a:t>
            </a:r>
            <a:r>
              <a:rPr lang="zh-CN" altLang="en-US" dirty="0"/>
              <a:t>，那就要求把</a:t>
            </a:r>
            <a:r>
              <a:rPr lang="en-US" altLang="zh-CN" dirty="0"/>
              <a:t>basic</a:t>
            </a:r>
            <a:r>
              <a:rPr lang="zh-CN" altLang="en-US" dirty="0"/>
              <a:t>进行判断，但是这又涉及到了</a:t>
            </a:r>
            <a:r>
              <a:rPr lang="en-US" altLang="zh-CN" dirty="0"/>
              <a:t>RUCM</a:t>
            </a:r>
            <a:r>
              <a:rPr lang="zh-CN" altLang="en-US" dirty="0"/>
              <a:t>。所以我们在这里就尚未进行处理。</a:t>
            </a:r>
            <a:endParaRPr lang="en-US" altLang="zh-CN"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10</a:t>
            </a:fld>
            <a:endParaRPr lang="zh-CN" altLang="en-US"/>
          </a:p>
        </p:txBody>
      </p:sp>
    </p:spTree>
    <p:extLst>
      <p:ext uri="{BB962C8B-B14F-4D97-AF65-F5344CB8AC3E}">
        <p14:creationId xmlns:p14="http://schemas.microsoft.com/office/powerpoint/2010/main" val="1046784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对应每一个</a:t>
            </a:r>
            <a:r>
              <a:rPr lang="en-US" altLang="zh-CN" sz="1200" b="1" kern="1200" dirty="0">
                <a:solidFill>
                  <a:schemeClr val="tx1"/>
                </a:solidFill>
                <a:effectLst/>
                <a:latin typeface="+mn-lt"/>
                <a:ea typeface="+mn-ea"/>
                <a:cs typeface="+mn-cs"/>
              </a:rPr>
              <a:t>GWT</a:t>
            </a:r>
            <a:r>
              <a:rPr lang="zh-CN" altLang="zh-CN" sz="1200" b="1" kern="1200" dirty="0">
                <a:solidFill>
                  <a:schemeClr val="tx1"/>
                </a:solidFill>
                <a:effectLst/>
                <a:latin typeface="+mn-lt"/>
                <a:ea typeface="+mn-ea"/>
                <a:cs typeface="+mn-cs"/>
              </a:rPr>
              <a:t>对象生成一个标签化的</a:t>
            </a:r>
            <a:r>
              <a:rPr lang="en-US" altLang="zh-CN" sz="1200" b="1" kern="1200" dirty="0" err="1">
                <a:solidFill>
                  <a:schemeClr val="tx1"/>
                </a:solidFill>
                <a:effectLst/>
                <a:latin typeface="+mn-lt"/>
                <a:ea typeface="+mn-ea"/>
                <a:cs typeface="+mn-cs"/>
              </a:rPr>
              <a:t>TaggedGWT</a:t>
            </a:r>
            <a:r>
              <a:rPr lang="zh-CN" altLang="zh-CN" sz="1200" b="1" kern="1200" dirty="0">
                <a:solidFill>
                  <a:schemeClr val="tx1"/>
                </a:solidFill>
                <a:effectLst/>
                <a:latin typeface="+mn-lt"/>
                <a:ea typeface="+mn-ea"/>
                <a:cs typeface="+mn-cs"/>
              </a:rPr>
              <a:t>，在</a:t>
            </a:r>
            <a:r>
              <a:rPr lang="en-US" altLang="zh-CN" sz="1200" b="1" kern="1200" dirty="0" err="1">
                <a:solidFill>
                  <a:schemeClr val="tx1"/>
                </a:solidFill>
                <a:effectLst/>
                <a:latin typeface="+mn-lt"/>
                <a:ea typeface="+mn-ea"/>
                <a:cs typeface="+mn-cs"/>
              </a:rPr>
              <a:t>TaggedGWT</a:t>
            </a:r>
            <a:r>
              <a:rPr lang="zh-CN" altLang="zh-CN" sz="1200" b="1" kern="1200" dirty="0">
                <a:solidFill>
                  <a:schemeClr val="tx1"/>
                </a:solidFill>
                <a:effectLst/>
                <a:latin typeface="+mn-lt"/>
                <a:ea typeface="+mn-ea"/>
                <a:cs typeface="+mn-cs"/>
              </a:rPr>
              <a:t>级别有</a:t>
            </a:r>
            <a:endParaRPr lang="zh-CN" altLang="zh-CN" sz="1200" kern="1200" dirty="0">
              <a:solidFill>
                <a:schemeClr val="tx1"/>
              </a:solidFill>
              <a:effectLst/>
              <a:latin typeface="+mn-lt"/>
              <a:ea typeface="+mn-ea"/>
              <a:cs typeface="+mn-cs"/>
            </a:endParaRPr>
          </a:p>
          <a:p>
            <a:r>
              <a:rPr lang="en-US" altLang="zh-CN" sz="1200" b="1" kern="1200" dirty="0" err="1">
                <a:solidFill>
                  <a:schemeClr val="tx1"/>
                </a:solidFill>
                <a:effectLst/>
                <a:latin typeface="+mn-lt"/>
                <a:ea typeface="+mn-ea"/>
                <a:cs typeface="+mn-cs"/>
              </a:rPr>
              <a:t>UseCaseName</a:t>
            </a:r>
            <a:endParaRPr lang="zh-CN"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所描述的用例名称</a:t>
            </a:r>
          </a:p>
          <a:p>
            <a:r>
              <a:rPr lang="en-US" altLang="zh-CN" sz="1200" b="1" kern="1200" dirty="0" err="1">
                <a:solidFill>
                  <a:schemeClr val="tx1"/>
                </a:solidFill>
                <a:effectLst/>
                <a:latin typeface="+mn-lt"/>
                <a:ea typeface="+mn-ea"/>
                <a:cs typeface="+mn-cs"/>
              </a:rPr>
              <a:t>PrimaryActor</a:t>
            </a:r>
            <a:endParaRPr lang="zh-CN"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描述场景的主要参与者</a:t>
            </a:r>
          </a:p>
          <a:p>
            <a:r>
              <a:rPr lang="en-US" altLang="zh-CN" sz="1200" b="1" kern="1200" dirty="0" err="1">
                <a:solidFill>
                  <a:schemeClr val="tx1"/>
                </a:solidFill>
                <a:effectLst/>
                <a:latin typeface="+mn-lt"/>
                <a:ea typeface="+mn-ea"/>
                <a:cs typeface="+mn-cs"/>
              </a:rPr>
              <a:t>SecondaryActors</a:t>
            </a:r>
            <a:endParaRPr lang="zh-CN"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描述场景的次要参与者，是由参与者组成的集合</a:t>
            </a:r>
          </a:p>
          <a:p>
            <a:r>
              <a:rPr lang="en-US" altLang="zh-CN" sz="1200" b="1" kern="1200" dirty="0" err="1">
                <a:solidFill>
                  <a:schemeClr val="tx1"/>
                </a:solidFill>
                <a:effectLst/>
                <a:latin typeface="+mn-lt"/>
                <a:ea typeface="+mn-ea"/>
                <a:cs typeface="+mn-cs"/>
              </a:rPr>
              <a:t>FlowType</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表明</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描述场景的类型，与</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描述中的事件流类型对应，可能的标记为</a:t>
            </a:r>
          </a:p>
          <a:p>
            <a:r>
              <a:rPr lang="en-US" altLang="zh-CN" sz="1200" kern="1200" dirty="0">
                <a:solidFill>
                  <a:schemeClr val="tx1"/>
                </a:solidFill>
                <a:effectLst/>
                <a:latin typeface="+mn-lt"/>
                <a:ea typeface="+mn-ea"/>
                <a:cs typeface="+mn-cs"/>
              </a:rPr>
              <a:t> basic , specific , bounded , global</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其中标记为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描述的场景是用例中各步正常执行得到理想结果，标记为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描述的场景是用例中某一个步骤出现异常时所做的处理，标记为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描述的场景是用例中某几步中的一步或几步出现异常时所作的处理，标记为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描述的场景是用例中任何情况下出现满足</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前提条件的事件时所做的处理。</a:t>
            </a:r>
          </a:p>
          <a:p>
            <a:r>
              <a:rPr lang="en-US" altLang="zh-CN" sz="1200" b="1" kern="1200" dirty="0">
                <a:solidFill>
                  <a:schemeClr val="tx1"/>
                </a:solidFill>
                <a:effectLst/>
                <a:latin typeface="+mn-lt"/>
                <a:ea typeface="+mn-ea"/>
                <a:cs typeface="+mn-cs"/>
              </a:rPr>
              <a:t>Refer</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标记描述异常处理场景的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所对应的发生异常的步骤。</a:t>
            </a: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描述场景对应的步骤序号；对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描述场景对应的步骤序号的集合。</a:t>
            </a:r>
          </a:p>
          <a:p>
            <a:r>
              <a:rPr lang="en-US" altLang="zh-CN" sz="1200" b="1" kern="1200" dirty="0">
                <a:solidFill>
                  <a:schemeClr val="tx1"/>
                </a:solidFill>
                <a:effectLst/>
                <a:latin typeface="+mn-lt"/>
                <a:ea typeface="+mn-ea"/>
                <a:cs typeface="+mn-cs"/>
              </a:rPr>
              <a:t>Condition</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记录异常处理场景发生的前提条件。</a:t>
            </a: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描述场景发生的单一前提条件；对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描述场景发生的可能的前提条件的集合；对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描述场景发生的前提条件。</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同时包含原始</a:t>
            </a:r>
            <a:r>
              <a:rPr lang="en-US" altLang="zh-CN" sz="1200" b="1" kern="1200" dirty="0">
                <a:solidFill>
                  <a:schemeClr val="tx1"/>
                </a:solidFill>
                <a:effectLst/>
                <a:latin typeface="+mn-lt"/>
                <a:ea typeface="+mn-ea"/>
                <a:cs typeface="+mn-cs"/>
              </a:rPr>
              <a:t>GWT</a:t>
            </a:r>
            <a:r>
              <a:rPr lang="zh-CN" altLang="zh-CN" sz="1200" b="1" kern="1200" dirty="0">
                <a:solidFill>
                  <a:schemeClr val="tx1"/>
                </a:solidFill>
                <a:effectLst/>
                <a:latin typeface="+mn-lt"/>
                <a:ea typeface="+mn-ea"/>
                <a:cs typeface="+mn-cs"/>
              </a:rPr>
              <a:t>中的信息</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Feature</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Scenario</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Given</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When</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Then</a:t>
            </a:r>
            <a:endParaRPr lang="zh-CN" altLang="zh-CN" sz="1200" b="1"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对</a:t>
            </a:r>
            <a:r>
              <a:rPr lang="en-US" altLang="zh-CN" sz="1200" b="1" kern="1200" dirty="0">
                <a:solidFill>
                  <a:schemeClr val="tx1"/>
                </a:solidFill>
                <a:effectLst/>
                <a:latin typeface="+mn-lt"/>
                <a:ea typeface="+mn-ea"/>
                <a:cs typeface="+mn-cs"/>
              </a:rPr>
              <a:t>Scenario</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Given</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When</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Then</a:t>
            </a:r>
            <a:r>
              <a:rPr lang="zh-CN" altLang="zh-CN" sz="1200" b="1" kern="1200" dirty="0">
                <a:solidFill>
                  <a:schemeClr val="tx1"/>
                </a:solidFill>
                <a:effectLst/>
                <a:latin typeface="+mn-lt"/>
                <a:ea typeface="+mn-ea"/>
                <a:cs typeface="+mn-cs"/>
              </a:rPr>
              <a:t>中的句子都有如下标签</a:t>
            </a:r>
            <a:endParaRPr lang="zh-CN" altLang="zh-CN" sz="1200" kern="1200" dirty="0">
              <a:solidFill>
                <a:schemeClr val="tx1"/>
              </a:solidFill>
              <a:effectLst/>
              <a:latin typeface="+mn-lt"/>
              <a:ea typeface="+mn-ea"/>
              <a:cs typeface="+mn-cs"/>
            </a:endParaRPr>
          </a:p>
          <a:p>
            <a:r>
              <a:rPr lang="en-US" altLang="zh-CN" sz="1200" b="1" kern="1200" dirty="0" err="1">
                <a:solidFill>
                  <a:schemeClr val="tx1"/>
                </a:solidFill>
                <a:effectLst/>
                <a:latin typeface="+mn-lt"/>
                <a:ea typeface="+mn-ea"/>
                <a:cs typeface="+mn-cs"/>
              </a:rPr>
              <a:t>originContent</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句子的原始内容，是一个字符串。</a:t>
            </a:r>
          </a:p>
          <a:p>
            <a:r>
              <a:rPr lang="en-US" altLang="zh-CN" sz="1200" b="1" kern="1200" dirty="0">
                <a:solidFill>
                  <a:schemeClr val="tx1"/>
                </a:solidFill>
                <a:effectLst/>
                <a:latin typeface="+mn-lt"/>
                <a:ea typeface="+mn-ea"/>
                <a:cs typeface="+mn-cs"/>
              </a:rPr>
              <a:t>wordlist</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句子的分词词链，是句子中词的集合。</a:t>
            </a:r>
          </a:p>
          <a:p>
            <a:r>
              <a:rPr lang="en-US" altLang="zh-CN" sz="1200" b="1" kern="1200" dirty="0">
                <a:solidFill>
                  <a:schemeClr val="tx1"/>
                </a:solidFill>
                <a:effectLst/>
                <a:latin typeface="+mn-lt"/>
                <a:ea typeface="+mn-ea"/>
                <a:cs typeface="+mn-cs"/>
              </a:rPr>
              <a:t>actor</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句子的主语，是句子动作的执行者。</a:t>
            </a:r>
          </a:p>
          <a:p>
            <a:r>
              <a:rPr lang="en-US" altLang="zh-CN" sz="1200" b="1" kern="1200" dirty="0">
                <a:solidFill>
                  <a:schemeClr val="tx1"/>
                </a:solidFill>
                <a:effectLst/>
                <a:latin typeface="+mn-lt"/>
                <a:ea typeface="+mn-ea"/>
                <a:cs typeface="+mn-cs"/>
              </a:rPr>
              <a:t>action</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句子的谓语，是句子的核心动作。</a:t>
            </a:r>
          </a:p>
          <a:p>
            <a:r>
              <a:rPr lang="en-US" altLang="zh-CN" sz="1200" b="1" kern="1200" dirty="0" err="1">
                <a:solidFill>
                  <a:schemeClr val="tx1"/>
                </a:solidFill>
                <a:effectLst/>
                <a:latin typeface="+mn-lt"/>
                <a:ea typeface="+mn-ea"/>
                <a:cs typeface="+mn-cs"/>
              </a:rPr>
              <a:t>normaContent</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规范化的句子内容，对含有具体数据的句子将其规范化为符合</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要求的句子，对描述条件和循环的语句，使用</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的关键词进行替换。</a:t>
            </a:r>
          </a:p>
          <a:p>
            <a:r>
              <a:rPr lang="en-US" altLang="zh-CN" sz="1200" b="1" kern="1200" dirty="0">
                <a:solidFill>
                  <a:schemeClr val="tx1"/>
                </a:solidFill>
                <a:effectLst/>
                <a:latin typeface="+mn-lt"/>
                <a:ea typeface="+mn-ea"/>
                <a:cs typeface="+mn-cs"/>
              </a:rPr>
              <a:t>type</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标记句子的类型。</a:t>
            </a:r>
          </a:p>
          <a:p>
            <a:r>
              <a:rPr lang="zh-CN" altLang="zh-CN"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中的句子，有</a:t>
            </a:r>
            <a:r>
              <a:rPr lang="en-US" altLang="zh-CN" sz="1200" kern="1200" dirty="0">
                <a:solidFill>
                  <a:schemeClr val="tx1"/>
                </a:solidFill>
                <a:effectLst/>
                <a:latin typeface="+mn-lt"/>
                <a:ea typeface="+mn-ea"/>
                <a:cs typeface="+mn-cs"/>
              </a:rPr>
              <a:t>common , unique</a:t>
            </a:r>
            <a:r>
              <a:rPr lang="zh-CN" altLang="zh-CN" sz="1200" kern="1200" dirty="0">
                <a:solidFill>
                  <a:schemeClr val="tx1"/>
                </a:solidFill>
                <a:effectLst/>
                <a:latin typeface="+mn-lt"/>
                <a:ea typeface="+mn-ea"/>
                <a:cs typeface="+mn-cs"/>
              </a:rPr>
              <a:t>两种类型，</a:t>
            </a:r>
            <a:r>
              <a:rPr lang="en-US" altLang="zh-CN" sz="1200" kern="1200" dirty="0">
                <a:solidFill>
                  <a:schemeClr val="tx1"/>
                </a:solidFill>
                <a:effectLst/>
                <a:latin typeface="+mn-lt"/>
                <a:ea typeface="+mn-ea"/>
                <a:cs typeface="+mn-cs"/>
              </a:rPr>
              <a:t>common</a:t>
            </a:r>
            <a:r>
              <a:rPr lang="zh-CN" altLang="zh-CN" sz="1200" kern="1200" dirty="0">
                <a:solidFill>
                  <a:schemeClr val="tx1"/>
                </a:solidFill>
                <a:effectLst/>
                <a:latin typeface="+mn-lt"/>
                <a:ea typeface="+mn-ea"/>
                <a:cs typeface="+mn-cs"/>
              </a:rPr>
              <a:t>表示整个用例的前提条件，</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表示</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所描述场景的特有前提条件。</a:t>
            </a:r>
          </a:p>
          <a:p>
            <a:r>
              <a:rPr lang="zh-CN" altLang="zh-CN"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中的句子，有</a:t>
            </a:r>
            <a:r>
              <a:rPr lang="en-US" altLang="zh-CN" sz="1200" kern="1200" dirty="0">
                <a:solidFill>
                  <a:schemeClr val="tx1"/>
                </a:solidFill>
                <a:effectLst/>
                <a:latin typeface="+mn-lt"/>
                <a:ea typeface="+mn-ea"/>
                <a:cs typeface="+mn-cs"/>
              </a:rPr>
              <a:t>normal </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conditional , circular</a:t>
            </a:r>
            <a:r>
              <a:rPr lang="zh-CN" altLang="zh-CN" sz="1200" kern="1200" dirty="0">
                <a:solidFill>
                  <a:schemeClr val="tx1"/>
                </a:solidFill>
                <a:effectLst/>
                <a:latin typeface="+mn-lt"/>
                <a:ea typeface="+mn-ea"/>
                <a:cs typeface="+mn-cs"/>
              </a:rPr>
              <a:t>三种类型，分别表示</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中的通常语句、条件语句和循环语句。</a:t>
            </a:r>
          </a:p>
          <a:p>
            <a:r>
              <a:rPr lang="en-US" altLang="zh-CN" sz="1200" b="1" kern="1200" dirty="0">
                <a:solidFill>
                  <a:schemeClr val="tx1"/>
                </a:solidFill>
                <a:effectLst/>
                <a:latin typeface="+mn-lt"/>
                <a:ea typeface="+mn-ea"/>
                <a:cs typeface="+mn-cs"/>
              </a:rPr>
              <a:t>associated</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标记与句子相关的操作索引，仅用于标记</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的句子，指向与该句子相关的具有</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标记的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中的操作。</a:t>
            </a:r>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11</a:t>
            </a:fld>
            <a:endParaRPr lang="zh-CN" altLang="en-US"/>
          </a:p>
        </p:txBody>
      </p:sp>
    </p:spTree>
    <p:extLst>
      <p:ext uri="{BB962C8B-B14F-4D97-AF65-F5344CB8AC3E}">
        <p14:creationId xmlns:p14="http://schemas.microsoft.com/office/powerpoint/2010/main" val="974204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鹏程找几个难度比较高的举例吧</a:t>
            </a:r>
            <a:endParaRPr lang="en-US" altLang="zh-CN" dirty="0"/>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、从文本到</a:t>
            </a:r>
            <a:r>
              <a:rPr lang="en-US" altLang="zh-CN" sz="1200" kern="1200" dirty="0">
                <a:solidFill>
                  <a:schemeClr val="tx1"/>
                </a:solidFill>
                <a:effectLst/>
                <a:latin typeface="+mn-lt"/>
                <a:ea typeface="+mn-ea"/>
                <a:cs typeface="+mn-cs"/>
              </a:rPr>
              <a:t>GWT</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从纯文本文件读入原始的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文本，从</a:t>
            </a:r>
            <a:r>
              <a:rPr lang="en-US" altLang="zh-CN" sz="1200" kern="1200" dirty="0">
                <a:solidFill>
                  <a:schemeClr val="tx1"/>
                </a:solidFill>
                <a:effectLst/>
                <a:latin typeface="+mn-lt"/>
                <a:ea typeface="+mn-ea"/>
                <a:cs typeface="+mn-cs"/>
              </a:rPr>
              <a:t>Feature</a:t>
            </a:r>
            <a:r>
              <a:rPr lang="zh-CN" altLang="zh-CN" sz="1200" kern="1200" dirty="0">
                <a:solidFill>
                  <a:schemeClr val="tx1"/>
                </a:solidFill>
                <a:effectLst/>
                <a:latin typeface="+mn-lt"/>
                <a:ea typeface="+mn-ea"/>
                <a:cs typeface="+mn-cs"/>
              </a:rPr>
              <a:t>关键字处切分文本，划分出每个</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的文本， 使用正则表达式提取出</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每个字段下的文本，将</a:t>
            </a:r>
            <a:r>
              <a:rPr lang="en-US" altLang="zh-CN" sz="1200" kern="1200" dirty="0">
                <a:solidFill>
                  <a:schemeClr val="tx1"/>
                </a:solidFill>
                <a:effectLst/>
                <a:latin typeface="+mn-lt"/>
                <a:ea typeface="+mn-ea"/>
                <a:cs typeface="+mn-cs"/>
              </a:rPr>
              <a:t>Feature</a:t>
            </a:r>
            <a:r>
              <a:rPr lang="zh-CN" altLang="zh-CN" sz="1200" kern="1200" dirty="0">
                <a:solidFill>
                  <a:schemeClr val="tx1"/>
                </a:solidFill>
                <a:effectLst/>
                <a:latin typeface="+mn-lt"/>
                <a:ea typeface="+mn-ea"/>
                <a:cs typeface="+mn-cs"/>
              </a:rPr>
              <a:t>文本记录到</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对象的</a:t>
            </a:r>
            <a:r>
              <a:rPr lang="en-US" altLang="zh-CN" sz="1200" kern="1200" dirty="0">
                <a:solidFill>
                  <a:schemeClr val="tx1"/>
                </a:solidFill>
                <a:effectLst/>
                <a:latin typeface="+mn-lt"/>
                <a:ea typeface="+mn-ea"/>
                <a:cs typeface="+mn-cs"/>
              </a:rPr>
              <a:t>Feature</a:t>
            </a:r>
            <a:r>
              <a:rPr lang="zh-CN" altLang="zh-CN" sz="1200" kern="1200" dirty="0">
                <a:solidFill>
                  <a:schemeClr val="tx1"/>
                </a:solidFill>
                <a:effectLst/>
                <a:latin typeface="+mn-lt"/>
                <a:ea typeface="+mn-ea"/>
                <a:cs typeface="+mn-cs"/>
              </a:rPr>
              <a:t>属性，对其他字段文本，首先执行分句操作，获取每一句的原始文本，生成对应的</a:t>
            </a:r>
            <a:r>
              <a:rPr lang="en-US" altLang="zh-CN" sz="1200" kern="1200" dirty="0">
                <a:solidFill>
                  <a:schemeClr val="tx1"/>
                </a:solidFill>
                <a:effectLst/>
                <a:latin typeface="+mn-lt"/>
                <a:ea typeface="+mn-ea"/>
                <a:cs typeface="+mn-cs"/>
              </a:rPr>
              <a:t>Sentence</a:t>
            </a:r>
            <a:r>
              <a:rPr lang="zh-CN" altLang="zh-CN" sz="1200" kern="1200" dirty="0">
                <a:solidFill>
                  <a:schemeClr val="tx1"/>
                </a:solidFill>
                <a:effectLst/>
                <a:latin typeface="+mn-lt"/>
                <a:ea typeface="+mn-ea"/>
                <a:cs typeface="+mn-cs"/>
              </a:rPr>
              <a:t>对象，将每个</a:t>
            </a:r>
            <a:r>
              <a:rPr lang="en-US" altLang="zh-CN" sz="1200" kern="1200" dirty="0">
                <a:solidFill>
                  <a:schemeClr val="tx1"/>
                </a:solidFill>
                <a:effectLst/>
                <a:latin typeface="+mn-lt"/>
                <a:ea typeface="+mn-ea"/>
                <a:cs typeface="+mn-cs"/>
              </a:rPr>
              <a:t>Sentence</a:t>
            </a:r>
            <a:r>
              <a:rPr lang="zh-CN" altLang="zh-CN" sz="1200" kern="1200" dirty="0">
                <a:solidFill>
                  <a:schemeClr val="tx1"/>
                </a:solidFill>
                <a:effectLst/>
                <a:latin typeface="+mn-lt"/>
                <a:ea typeface="+mn-ea"/>
                <a:cs typeface="+mn-cs"/>
              </a:rPr>
              <a:t>对象保存到其归属的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属性中。</a:t>
            </a: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、从</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到</a:t>
            </a:r>
            <a:r>
              <a:rPr lang="en-US" altLang="zh-CN" sz="1200" kern="1200" dirty="0" err="1">
                <a:solidFill>
                  <a:schemeClr val="tx1"/>
                </a:solidFill>
                <a:effectLst/>
                <a:latin typeface="+mn-lt"/>
                <a:ea typeface="+mn-ea"/>
                <a:cs typeface="+mn-cs"/>
              </a:rPr>
              <a:t>TaggedGWT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对一组具有相同</a:t>
            </a:r>
            <a:r>
              <a:rPr lang="en-US" altLang="zh-CN" sz="1200" kern="1200" dirty="0">
                <a:solidFill>
                  <a:schemeClr val="tx1"/>
                </a:solidFill>
                <a:effectLst/>
                <a:latin typeface="+mn-lt"/>
                <a:ea typeface="+mn-ea"/>
                <a:cs typeface="+mn-cs"/>
              </a:rPr>
              <a:t>Feature</a:t>
            </a:r>
            <a:r>
              <a:rPr lang="zh-CN" altLang="zh-CN" sz="1200" kern="1200" dirty="0">
                <a:solidFill>
                  <a:schemeClr val="tx1"/>
                </a:solidFill>
                <a:effectLst/>
                <a:latin typeface="+mn-lt"/>
                <a:ea typeface="+mn-ea"/>
                <a:cs typeface="+mn-cs"/>
              </a:rPr>
              <a:t>值的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对象，每一个</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对象创建一个对应的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对象，将</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对象的属性值复制到</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的对应属性中。</a:t>
            </a:r>
          </a:p>
          <a:p>
            <a:r>
              <a:rPr lang="zh-CN" altLang="zh-CN" sz="1200" kern="1200" dirty="0">
                <a:solidFill>
                  <a:schemeClr val="tx1"/>
                </a:solidFill>
                <a:effectLst/>
                <a:latin typeface="+mn-lt"/>
                <a:ea typeface="+mn-ea"/>
                <a:cs typeface="+mn-cs"/>
              </a:rPr>
              <a:t>对每一个</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对象，首先标记基础标签，包括</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级的</a:t>
            </a:r>
            <a:r>
              <a:rPr lang="en-US" altLang="zh-CN" sz="1200" kern="1200" dirty="0" err="1">
                <a:solidFill>
                  <a:schemeClr val="tx1"/>
                </a:solidFill>
                <a:effectLst/>
                <a:latin typeface="+mn-lt"/>
                <a:ea typeface="+mn-ea"/>
                <a:cs typeface="+mn-cs"/>
              </a:rPr>
              <a:t>UseCaseName</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标签，句子级的</a:t>
            </a:r>
            <a:r>
              <a:rPr lang="en-US" altLang="zh-CN" sz="1200" kern="1200" dirty="0">
                <a:solidFill>
                  <a:schemeClr val="tx1"/>
                </a:solidFill>
                <a:effectLst/>
                <a:latin typeface="+mn-lt"/>
                <a:ea typeface="+mn-ea"/>
                <a:cs typeface="+mn-cs"/>
              </a:rPr>
              <a:t>wordlist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标签。分析所有</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属性中句子的数量，将其中句子最少的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，句子数量超过标记为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 2</a:t>
            </a:r>
            <a:r>
              <a:rPr lang="zh-CN" altLang="zh-CN" sz="1200" kern="1200" dirty="0">
                <a:solidFill>
                  <a:schemeClr val="tx1"/>
                </a:solidFill>
                <a:effectLst/>
                <a:latin typeface="+mn-lt"/>
                <a:ea typeface="+mn-ea"/>
                <a:cs typeface="+mn-cs"/>
              </a:rPr>
              <a:t>句或以上（如果有）的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。对一组中的每一个</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，从</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Feature</a:t>
            </a:r>
            <a:r>
              <a:rPr lang="zh-CN" altLang="zh-CN" sz="1200" kern="1200" dirty="0">
                <a:solidFill>
                  <a:schemeClr val="tx1"/>
                </a:solidFill>
                <a:effectLst/>
                <a:latin typeface="+mn-lt"/>
                <a:ea typeface="+mn-ea"/>
                <a:cs typeface="+mn-cs"/>
              </a:rPr>
              <a:t>字段读出用例名记录到</a:t>
            </a:r>
            <a:r>
              <a:rPr lang="en-US" altLang="zh-CN" sz="1200" kern="1200" dirty="0" err="1">
                <a:solidFill>
                  <a:schemeClr val="tx1"/>
                </a:solidFill>
                <a:effectLst/>
                <a:latin typeface="+mn-lt"/>
                <a:ea typeface="+mn-ea"/>
                <a:cs typeface="+mn-cs"/>
              </a:rPr>
              <a:t>UseCaseName</a:t>
            </a:r>
            <a:r>
              <a:rPr lang="zh-CN" altLang="zh-CN" sz="1200" kern="1200" dirty="0">
                <a:solidFill>
                  <a:schemeClr val="tx1"/>
                </a:solidFill>
                <a:effectLst/>
                <a:latin typeface="+mn-lt"/>
                <a:ea typeface="+mn-ea"/>
                <a:cs typeface="+mn-cs"/>
              </a:rPr>
              <a:t>属性中，对</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属性中的每一个</a:t>
            </a:r>
            <a:r>
              <a:rPr lang="en-US" altLang="zh-CN" sz="1200" kern="1200" dirty="0">
                <a:solidFill>
                  <a:schemeClr val="tx1"/>
                </a:solidFill>
                <a:effectLst/>
                <a:latin typeface="+mn-lt"/>
                <a:ea typeface="+mn-ea"/>
                <a:cs typeface="+mn-cs"/>
              </a:rPr>
              <a:t>Sentence</a:t>
            </a:r>
            <a:r>
              <a:rPr lang="zh-CN" altLang="zh-CN" sz="1200" kern="1200" dirty="0">
                <a:solidFill>
                  <a:schemeClr val="tx1"/>
                </a:solidFill>
                <a:effectLst/>
                <a:latin typeface="+mn-lt"/>
                <a:ea typeface="+mn-ea"/>
                <a:cs typeface="+mn-cs"/>
              </a:rPr>
              <a:t>对象，首先执行分词操作，将分词结果保存到句子的</a:t>
            </a:r>
            <a:r>
              <a:rPr lang="en-US" altLang="zh-CN" sz="1200" kern="1200" dirty="0">
                <a:solidFill>
                  <a:schemeClr val="tx1"/>
                </a:solidFill>
                <a:effectLst/>
                <a:latin typeface="+mn-lt"/>
                <a:ea typeface="+mn-ea"/>
                <a:cs typeface="+mn-cs"/>
              </a:rPr>
              <a:t>wordlist</a:t>
            </a:r>
            <a:r>
              <a:rPr lang="zh-CN" altLang="zh-CN" sz="1200" kern="1200" dirty="0">
                <a:solidFill>
                  <a:schemeClr val="tx1"/>
                </a:solidFill>
                <a:effectLst/>
                <a:latin typeface="+mn-lt"/>
                <a:ea typeface="+mn-ea"/>
                <a:cs typeface="+mn-cs"/>
              </a:rPr>
              <a:t>属性，使用句子的分词结果对句子做依存句法分析，根据依存句法分析的结果搜索句法树，将依存关系为主谓关系的词记录到</a:t>
            </a:r>
            <a:r>
              <a:rPr lang="en-US" altLang="zh-CN" sz="1200" kern="1200" dirty="0">
                <a:solidFill>
                  <a:schemeClr val="tx1"/>
                </a:solidFill>
                <a:effectLst/>
                <a:latin typeface="+mn-lt"/>
                <a:ea typeface="+mn-ea"/>
                <a:cs typeface="+mn-cs"/>
              </a:rPr>
              <a:t>Sentence</a:t>
            </a:r>
            <a:r>
              <a:rPr lang="zh-CN" altLang="zh-CN" sz="1200" kern="1200" dirty="0">
                <a:solidFill>
                  <a:schemeClr val="tx1"/>
                </a:solidFill>
                <a:effectLst/>
                <a:latin typeface="+mn-lt"/>
                <a:ea typeface="+mn-ea"/>
                <a:cs typeface="+mn-cs"/>
              </a:rPr>
              <a:t>对象的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属性，将依存关系的核心词记录到</a:t>
            </a:r>
            <a:r>
              <a:rPr lang="en-US" altLang="zh-CN" sz="1200" kern="1200" dirty="0">
                <a:solidFill>
                  <a:schemeClr val="tx1"/>
                </a:solidFill>
                <a:effectLst/>
                <a:latin typeface="+mn-lt"/>
                <a:ea typeface="+mn-ea"/>
                <a:cs typeface="+mn-cs"/>
              </a:rPr>
              <a:t>Sentence</a:t>
            </a:r>
            <a:r>
              <a:rPr lang="zh-CN" altLang="zh-CN" sz="1200" kern="1200" dirty="0">
                <a:solidFill>
                  <a:schemeClr val="tx1"/>
                </a:solidFill>
                <a:effectLst/>
                <a:latin typeface="+mn-lt"/>
                <a:ea typeface="+mn-ea"/>
                <a:cs typeface="+mn-cs"/>
              </a:rPr>
              <a:t>对象的</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属性。</a:t>
            </a:r>
          </a:p>
          <a:p>
            <a:r>
              <a:rPr lang="zh-CN" altLang="zh-CN" sz="1200" kern="1200" dirty="0">
                <a:solidFill>
                  <a:schemeClr val="tx1"/>
                </a:solidFill>
                <a:effectLst/>
                <a:latin typeface="+mn-lt"/>
                <a:ea typeface="+mn-ea"/>
                <a:cs typeface="+mn-cs"/>
              </a:rPr>
              <a:t>完成基础标签标记后，进一步标记</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级</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标签，</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标签；句子级的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associated</a:t>
            </a:r>
            <a:r>
              <a:rPr lang="zh-CN" altLang="zh-CN" sz="1200" kern="1200" dirty="0">
                <a:solidFill>
                  <a:schemeClr val="tx1"/>
                </a:solidFill>
                <a:effectLst/>
                <a:latin typeface="+mn-lt"/>
                <a:ea typeface="+mn-ea"/>
                <a:cs typeface="+mn-cs"/>
              </a:rPr>
              <a:t>标签。</a:t>
            </a: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中记录的句子，根据其句法分析结果判断是否为简单句，若为简单句，将其</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normal</a:t>
            </a:r>
            <a:r>
              <a:rPr lang="zh-CN" altLang="zh-CN" sz="1200" kern="1200" dirty="0">
                <a:solidFill>
                  <a:schemeClr val="tx1"/>
                </a:solidFill>
                <a:effectLst/>
                <a:latin typeface="+mn-lt"/>
                <a:ea typeface="+mn-ea"/>
                <a:cs typeface="+mn-cs"/>
              </a:rPr>
              <a:t>，否则分析其</a:t>
            </a:r>
            <a:r>
              <a:rPr lang="en-US" altLang="zh-CN" sz="1200" kern="1200" dirty="0">
                <a:solidFill>
                  <a:schemeClr val="tx1"/>
                </a:solidFill>
                <a:effectLst/>
                <a:latin typeface="+mn-lt"/>
                <a:ea typeface="+mn-ea"/>
                <a:cs typeface="+mn-cs"/>
              </a:rPr>
              <a:t>wordlist</a:t>
            </a:r>
            <a:r>
              <a:rPr lang="zh-CN" altLang="zh-CN" sz="1200" kern="1200" dirty="0">
                <a:solidFill>
                  <a:schemeClr val="tx1"/>
                </a:solidFill>
                <a:effectLst/>
                <a:latin typeface="+mn-lt"/>
                <a:ea typeface="+mn-ea"/>
                <a:cs typeface="+mn-cs"/>
              </a:rPr>
              <a:t>中的关键词，若含有表示条件的关键词则标记</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conditional</a:t>
            </a:r>
            <a:r>
              <a:rPr lang="zh-CN" altLang="zh-CN" sz="1200" kern="1200" dirty="0">
                <a:solidFill>
                  <a:schemeClr val="tx1"/>
                </a:solidFill>
                <a:effectLst/>
                <a:latin typeface="+mn-lt"/>
                <a:ea typeface="+mn-ea"/>
                <a:cs typeface="+mn-cs"/>
              </a:rPr>
              <a:t>，若含有表示循环的关键词则标记</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circular</a:t>
            </a:r>
            <a:r>
              <a:rPr lang="zh-CN" altLang="zh-CN" sz="1200" kern="1200" dirty="0">
                <a:solidFill>
                  <a:schemeClr val="tx1"/>
                </a:solidFill>
                <a:effectLst/>
                <a:latin typeface="+mn-lt"/>
                <a:ea typeface="+mn-ea"/>
                <a:cs typeface="+mn-cs"/>
              </a:rPr>
              <a:t>，在此基础上将这些句子的文本规范化，对</a:t>
            </a:r>
            <a:r>
              <a:rPr lang="en-US" altLang="zh-CN" sz="1200" kern="1200" dirty="0">
                <a:solidFill>
                  <a:schemeClr val="tx1"/>
                </a:solidFill>
                <a:effectLst/>
                <a:latin typeface="+mn-lt"/>
                <a:ea typeface="+mn-ea"/>
                <a:cs typeface="+mn-cs"/>
              </a:rPr>
              <a:t>normal</a:t>
            </a:r>
            <a:r>
              <a:rPr lang="zh-CN" altLang="zh-CN" sz="1200" kern="1200" dirty="0">
                <a:solidFill>
                  <a:schemeClr val="tx1"/>
                </a:solidFill>
                <a:effectLst/>
                <a:latin typeface="+mn-lt"/>
                <a:ea typeface="+mn-ea"/>
                <a:cs typeface="+mn-cs"/>
              </a:rPr>
              <a:t>类型的句子去掉表示具体数据的宾语的定语，生成规范化句子内容</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，对类型为</a:t>
            </a:r>
            <a:r>
              <a:rPr lang="en-US" altLang="zh-CN" sz="1200" kern="1200" dirty="0">
                <a:solidFill>
                  <a:schemeClr val="tx1"/>
                </a:solidFill>
                <a:effectLst/>
                <a:latin typeface="+mn-lt"/>
                <a:ea typeface="+mn-ea"/>
                <a:cs typeface="+mn-cs"/>
              </a:rPr>
              <a:t>conditional</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circular</a:t>
            </a:r>
            <a:r>
              <a:rPr lang="zh-CN" altLang="zh-CN" sz="1200" kern="1200" dirty="0">
                <a:solidFill>
                  <a:schemeClr val="tx1"/>
                </a:solidFill>
                <a:effectLst/>
                <a:latin typeface="+mn-lt"/>
                <a:ea typeface="+mn-ea"/>
                <a:cs typeface="+mn-cs"/>
              </a:rPr>
              <a:t>的句子将其关键词替换为</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关键字，生成规范化的句子内容</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Then</a:t>
            </a:r>
            <a:r>
              <a:rPr lang="zh-CN" altLang="zh-CN" sz="1200" kern="1200" dirty="0">
                <a:solidFill>
                  <a:schemeClr val="tx1"/>
                </a:solidFill>
                <a:effectLst/>
                <a:latin typeface="+mn-lt"/>
                <a:ea typeface="+mn-ea"/>
                <a:cs typeface="+mn-cs"/>
              </a:rPr>
              <a:t>中记录的句子，分别进行分词和依存句法分析，填充标签</a:t>
            </a:r>
            <a:r>
              <a:rPr lang="en-US" altLang="zh-CN" sz="1200" kern="1200" dirty="0">
                <a:solidFill>
                  <a:schemeClr val="tx1"/>
                </a:solidFill>
                <a:effectLst/>
                <a:latin typeface="+mn-lt"/>
                <a:ea typeface="+mn-ea"/>
                <a:cs typeface="+mn-cs"/>
              </a:rPr>
              <a:t>wordlist</a:t>
            </a:r>
            <a:r>
              <a:rPr lang="zh-CN" altLang="zh-CN" sz="1200" kern="1200" dirty="0">
                <a:solidFill>
                  <a:schemeClr val="tx1"/>
                </a:solidFill>
                <a:effectLst/>
                <a:latin typeface="+mn-lt"/>
                <a:ea typeface="+mn-ea"/>
                <a:cs typeface="+mn-cs"/>
              </a:rPr>
              <a:t>，对句子的表述做规范化，填充标签</a:t>
            </a:r>
            <a:r>
              <a:rPr lang="en-US" altLang="zh-CN" sz="1200" kern="1200" dirty="0" err="1">
                <a:solidFill>
                  <a:schemeClr val="tx1"/>
                </a:solidFill>
                <a:effectLst/>
                <a:latin typeface="+mn-lt"/>
                <a:ea typeface="+mn-ea"/>
                <a:cs typeface="+mn-cs"/>
              </a:rPr>
              <a:t>normalContent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TaggeGWT</a:t>
            </a:r>
            <a:r>
              <a:rPr lang="zh-CN" altLang="zh-CN" sz="1200" kern="1200" dirty="0">
                <a:solidFill>
                  <a:schemeClr val="tx1"/>
                </a:solidFill>
                <a:effectLst/>
                <a:latin typeface="+mn-lt"/>
                <a:ea typeface="+mn-ea"/>
                <a:cs typeface="+mn-cs"/>
              </a:rPr>
              <a:t>，将其</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中句子的</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common</a:t>
            </a:r>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，将其</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中的句子与</a:t>
            </a:r>
            <a:r>
              <a:rPr lang="en-US" altLang="zh-CN" sz="1200" kern="1200" dirty="0">
                <a:solidFill>
                  <a:schemeClr val="tx1"/>
                </a:solidFill>
                <a:effectLst/>
                <a:latin typeface="+mn-lt"/>
                <a:ea typeface="+mn-ea"/>
                <a:cs typeface="+mn-cs"/>
              </a:rPr>
              <a:t>basic </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中的句子做相似性比较，找到其中相近的句子标记</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common</a:t>
            </a:r>
            <a:r>
              <a:rPr lang="zh-CN" altLang="zh-CN" sz="1200" kern="1200" dirty="0">
                <a:solidFill>
                  <a:schemeClr val="tx1"/>
                </a:solidFill>
                <a:effectLst/>
                <a:latin typeface="+mn-lt"/>
                <a:ea typeface="+mn-ea"/>
                <a:cs typeface="+mn-cs"/>
              </a:rPr>
              <a:t>，其他句子的</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将标记为</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的句子与</a:t>
            </a:r>
            <a:r>
              <a:rPr lang="en-US" altLang="zh-CN" sz="1200" kern="1200" dirty="0">
                <a:solidFill>
                  <a:schemeClr val="tx1"/>
                </a:solidFill>
                <a:effectLst/>
                <a:latin typeface="+mn-lt"/>
                <a:ea typeface="+mn-ea"/>
                <a:cs typeface="+mn-cs"/>
              </a:rPr>
              <a:t>basic </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中</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记录的句子相似性进行比较，对其中相似的句子，将</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句子的</a:t>
            </a:r>
            <a:r>
              <a:rPr lang="en-US" altLang="zh-CN" sz="1200" kern="1200" dirty="0">
                <a:solidFill>
                  <a:schemeClr val="tx1"/>
                </a:solidFill>
                <a:effectLst/>
                <a:latin typeface="+mn-lt"/>
                <a:ea typeface="+mn-ea"/>
                <a:cs typeface="+mn-cs"/>
              </a:rPr>
              <a:t>associated</a:t>
            </a:r>
            <a:r>
              <a:rPr lang="zh-CN" altLang="zh-CN" sz="1200" kern="1200" dirty="0">
                <a:solidFill>
                  <a:schemeClr val="tx1"/>
                </a:solidFill>
                <a:effectLst/>
                <a:latin typeface="+mn-lt"/>
                <a:ea typeface="+mn-ea"/>
                <a:cs typeface="+mn-cs"/>
              </a:rPr>
              <a:t>标记为该</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中句子的索引。</a:t>
            </a:r>
          </a:p>
          <a:p>
            <a:r>
              <a:rPr lang="zh-CN" altLang="zh-CN" sz="1200" kern="1200" dirty="0">
                <a:solidFill>
                  <a:schemeClr val="tx1"/>
                </a:solidFill>
                <a:effectLst/>
                <a:latin typeface="+mn-lt"/>
                <a:ea typeface="+mn-ea"/>
                <a:cs typeface="+mn-cs"/>
              </a:rPr>
              <a:t>对未标记</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，将其</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中的句子与</a:t>
            </a:r>
            <a:r>
              <a:rPr lang="en-US" altLang="zh-CN" sz="1200" kern="1200" dirty="0">
                <a:solidFill>
                  <a:schemeClr val="tx1"/>
                </a:solidFill>
                <a:effectLst/>
                <a:latin typeface="+mn-lt"/>
                <a:ea typeface="+mn-ea"/>
                <a:cs typeface="+mn-cs"/>
              </a:rPr>
              <a:t>basic </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属性记录的句子进行相似性比较，与</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common</a:t>
            </a:r>
            <a:r>
              <a:rPr lang="zh-CN" altLang="zh-CN" sz="1200" kern="1200" dirty="0">
                <a:solidFill>
                  <a:schemeClr val="tx1"/>
                </a:solidFill>
                <a:effectLst/>
                <a:latin typeface="+mn-lt"/>
                <a:ea typeface="+mn-ea"/>
                <a:cs typeface="+mn-cs"/>
              </a:rPr>
              <a:t>的句子相似的句子</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common</a:t>
            </a:r>
            <a:r>
              <a:rPr lang="zh-CN" altLang="zh-CN" sz="1200" kern="1200" dirty="0">
                <a:solidFill>
                  <a:schemeClr val="tx1"/>
                </a:solidFill>
                <a:effectLst/>
                <a:latin typeface="+mn-lt"/>
                <a:ea typeface="+mn-ea"/>
                <a:cs typeface="+mn-cs"/>
              </a:rPr>
              <a:t>，其他的句子</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，将</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的句子添加到</a:t>
            </a:r>
            <a:r>
              <a:rPr lang="en-US" altLang="zh-CN" sz="1200" kern="1200" dirty="0" err="1">
                <a:solidFill>
                  <a:schemeClr val="tx1"/>
                </a:solidFill>
                <a:effectLst/>
                <a:latin typeface="+mn-lt"/>
                <a:ea typeface="+mn-ea"/>
                <a:cs typeface="+mn-cs"/>
              </a:rPr>
              <a:t>TaggeGWT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属性中。在此基础上，找出</a:t>
            </a:r>
            <a:r>
              <a:rPr lang="en-US" altLang="zh-CN" sz="1200" kern="1200" dirty="0">
                <a:solidFill>
                  <a:schemeClr val="tx1"/>
                </a:solidFill>
                <a:effectLst/>
                <a:latin typeface="+mn-lt"/>
                <a:ea typeface="+mn-ea"/>
                <a:cs typeface="+mn-cs"/>
              </a:rPr>
              <a:t>basic </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属性中与</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句子相似度最高的句子，若两个句子是相近的，则将此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标记为相近句子的序号，并将句子的</a:t>
            </a:r>
            <a:r>
              <a:rPr lang="en-US" altLang="zh-CN" sz="1200" kern="1200" dirty="0">
                <a:solidFill>
                  <a:schemeClr val="tx1"/>
                </a:solidFill>
                <a:effectLst/>
                <a:latin typeface="+mn-lt"/>
                <a:ea typeface="+mn-ea"/>
                <a:cs typeface="+mn-cs"/>
              </a:rPr>
              <a:t>associated</a:t>
            </a:r>
            <a:r>
              <a:rPr lang="zh-CN" altLang="zh-CN" sz="1200" kern="1200" dirty="0">
                <a:solidFill>
                  <a:schemeClr val="tx1"/>
                </a:solidFill>
                <a:effectLst/>
                <a:latin typeface="+mn-lt"/>
                <a:ea typeface="+mn-ea"/>
                <a:cs typeface="+mn-cs"/>
              </a:rPr>
              <a:t>标签标记为预期相近的句子的序号；若两个句子不相近，则将此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，将</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的句子记录到此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属性。</a:t>
            </a: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、从</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到</a:t>
            </a:r>
            <a:r>
              <a:rPr lang="en-US" altLang="zh-CN" sz="1200" kern="1200" dirty="0">
                <a:solidFill>
                  <a:schemeClr val="tx1"/>
                </a:solidFill>
                <a:effectLst/>
                <a:latin typeface="+mn-lt"/>
                <a:ea typeface="+mn-ea"/>
                <a:cs typeface="+mn-cs"/>
              </a:rPr>
              <a:t>RUCM</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根据</a:t>
            </a:r>
            <a:r>
              <a:rPr lang="en-US" altLang="zh-CN" sz="1200" kern="1200" dirty="0" err="1">
                <a:solidFill>
                  <a:schemeClr val="tx1"/>
                </a:solidFill>
                <a:effectLst/>
                <a:latin typeface="+mn-lt"/>
                <a:ea typeface="+mn-ea"/>
                <a:cs typeface="+mn-cs"/>
              </a:rPr>
              <a:t>UseCaseName</a:t>
            </a:r>
            <a:r>
              <a:rPr lang="zh-CN" altLang="zh-CN" sz="1200" kern="1200" dirty="0">
                <a:solidFill>
                  <a:schemeClr val="tx1"/>
                </a:solidFill>
                <a:effectLst/>
                <a:latin typeface="+mn-lt"/>
                <a:ea typeface="+mn-ea"/>
                <a:cs typeface="+mn-cs"/>
              </a:rPr>
              <a:t>相同的一组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生成一个</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对象，依次为</a:t>
            </a:r>
          </a:p>
          <a:p>
            <a:r>
              <a:rPr lang="en-US" altLang="zh-CN" sz="1200" kern="1200" dirty="0">
                <a:solidFill>
                  <a:schemeClr val="tx1"/>
                </a:solidFill>
                <a:effectLst/>
                <a:latin typeface="+mn-lt"/>
                <a:ea typeface="+mn-ea"/>
                <a:cs typeface="+mn-cs"/>
              </a:rPr>
              <a:t>Use Case Name</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UseCaseName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Brief Description</a:t>
            </a:r>
            <a:r>
              <a:rPr lang="zh-CN" altLang="zh-CN" sz="1200" kern="1200" dirty="0">
                <a:solidFill>
                  <a:schemeClr val="tx1"/>
                </a:solidFill>
                <a:effectLst/>
                <a:latin typeface="+mn-lt"/>
                <a:ea typeface="+mn-ea"/>
                <a:cs typeface="+mn-cs"/>
              </a:rPr>
              <a:t>：遍历一组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，将所有</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Scenario</a:t>
            </a:r>
            <a:r>
              <a:rPr lang="zh-CN" altLang="zh-CN" sz="1200" kern="1200" dirty="0">
                <a:solidFill>
                  <a:schemeClr val="tx1"/>
                </a:solidFill>
                <a:effectLst/>
                <a:latin typeface="+mn-lt"/>
                <a:ea typeface="+mn-ea"/>
                <a:cs typeface="+mn-cs"/>
              </a:rPr>
              <a:t>句子中的</a:t>
            </a:r>
            <a:r>
              <a:rPr lang="en-US" altLang="zh-CN" sz="1200" kern="1200" dirty="0" err="1">
                <a:solidFill>
                  <a:schemeClr val="tx1"/>
                </a:solidFill>
                <a:effectLst/>
                <a:latin typeface="+mn-lt"/>
                <a:ea typeface="+mn-ea"/>
                <a:cs typeface="+mn-cs"/>
              </a:rPr>
              <a:t>originContent</a:t>
            </a:r>
            <a:r>
              <a:rPr lang="zh-CN" altLang="zh-CN" sz="1200" kern="1200" dirty="0">
                <a:solidFill>
                  <a:schemeClr val="tx1"/>
                </a:solidFill>
                <a:effectLst/>
                <a:latin typeface="+mn-lt"/>
                <a:ea typeface="+mn-ea"/>
                <a:cs typeface="+mn-cs"/>
              </a:rPr>
              <a:t>组合成一个文本，使用</a:t>
            </a:r>
            <a:r>
              <a:rPr lang="en-US" altLang="zh-CN" sz="1200" kern="1200" dirty="0" err="1">
                <a:solidFill>
                  <a:schemeClr val="tx1"/>
                </a:solidFill>
                <a:effectLst/>
                <a:latin typeface="+mn-lt"/>
                <a:ea typeface="+mn-ea"/>
                <a:cs typeface="+mn-cs"/>
              </a:rPr>
              <a:t>TextRank</a:t>
            </a:r>
            <a:r>
              <a:rPr lang="zh-CN" altLang="zh-CN" sz="1200" kern="1200" dirty="0">
                <a:solidFill>
                  <a:schemeClr val="tx1"/>
                </a:solidFill>
                <a:effectLst/>
                <a:latin typeface="+mn-lt"/>
                <a:ea typeface="+mn-ea"/>
                <a:cs typeface="+mn-cs"/>
              </a:rPr>
              <a:t>算法对文本进行摘要生成，将生成的摘要文本作为</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Brief Description.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Primary Actor , Secondary Actors:</a:t>
            </a:r>
            <a:r>
              <a:rPr lang="zh-CN" altLang="zh-CN" sz="1200" kern="1200" dirty="0">
                <a:solidFill>
                  <a:schemeClr val="tx1"/>
                </a:solidFill>
                <a:effectLst/>
                <a:latin typeface="+mn-lt"/>
                <a:ea typeface="+mn-ea"/>
                <a:cs typeface="+mn-cs"/>
              </a:rPr>
              <a:t>对所有</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，统计所有</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的数量，去掉其中表示系统本身的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，选择剩下的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中数量最多的作为</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Primary Actor</a:t>
            </a:r>
            <a:r>
              <a:rPr lang="zh-CN" altLang="zh-CN" sz="1200" kern="1200" dirty="0">
                <a:solidFill>
                  <a:schemeClr val="tx1"/>
                </a:solidFill>
                <a:effectLst/>
                <a:latin typeface="+mn-lt"/>
                <a:ea typeface="+mn-ea"/>
                <a:cs typeface="+mn-cs"/>
              </a:rPr>
              <a:t>，其余的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组成</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Secondary Actors.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Precondition: </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originContent</a:t>
            </a:r>
            <a:r>
              <a:rPr lang="zh-CN" altLang="zh-CN" sz="1200" kern="1200" dirty="0">
                <a:solidFill>
                  <a:schemeClr val="tx1"/>
                </a:solidFill>
                <a:effectLst/>
                <a:latin typeface="+mn-lt"/>
                <a:ea typeface="+mn-ea"/>
                <a:cs typeface="+mn-cs"/>
              </a:rPr>
              <a:t>属性值连接成</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Precondition.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Basic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依次作为</a:t>
            </a:r>
            <a:r>
              <a:rPr lang="en-US" altLang="zh-CN" sz="1200" kern="1200" dirty="0">
                <a:solidFill>
                  <a:schemeClr val="tx1"/>
                </a:solidFill>
                <a:effectLst/>
                <a:latin typeface="+mn-lt"/>
                <a:ea typeface="+mn-ea"/>
                <a:cs typeface="+mn-cs"/>
              </a:rPr>
              <a:t>Basic Flow</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连接成</a:t>
            </a:r>
            <a:r>
              <a:rPr lang="en-US" altLang="zh-CN" sz="1200" kern="1200" dirty="0">
                <a:solidFill>
                  <a:schemeClr val="tx1"/>
                </a:solidFill>
                <a:effectLst/>
                <a:latin typeface="+mn-lt"/>
                <a:ea typeface="+mn-ea"/>
                <a:cs typeface="+mn-cs"/>
              </a:rPr>
              <a:t>Basic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postcondition</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Specific Alternative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（如果有），将此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属性值作为</a:t>
            </a:r>
            <a:r>
              <a:rPr lang="en-US" altLang="zh-CN" sz="1200" kern="1200" dirty="0">
                <a:solidFill>
                  <a:schemeClr val="tx1"/>
                </a:solidFill>
                <a:effectLst/>
                <a:latin typeface="+mn-lt"/>
                <a:ea typeface="+mn-ea"/>
                <a:cs typeface="+mn-cs"/>
              </a:rPr>
              <a:t>Specific Alternative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RFS</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依次作为</a:t>
            </a:r>
            <a:r>
              <a:rPr lang="en-US" altLang="zh-CN" sz="1200" kern="1200" dirty="0">
                <a:solidFill>
                  <a:schemeClr val="tx1"/>
                </a:solidFill>
                <a:effectLst/>
                <a:latin typeface="+mn-lt"/>
                <a:ea typeface="+mn-ea"/>
                <a:cs typeface="+mn-cs"/>
              </a:rPr>
              <a:t>Specific Alternative Flow</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连接成</a:t>
            </a:r>
            <a:r>
              <a:rPr lang="en-US" altLang="zh-CN" sz="1200" kern="1200" dirty="0">
                <a:solidFill>
                  <a:schemeClr val="tx1"/>
                </a:solidFill>
                <a:effectLst/>
                <a:latin typeface="+mn-lt"/>
                <a:ea typeface="+mn-ea"/>
                <a:cs typeface="+mn-cs"/>
              </a:rPr>
              <a:t>Specific Alternative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postcondition</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Bounded Alternative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（如果有），将此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属性值作为</a:t>
            </a:r>
            <a:r>
              <a:rPr lang="en-US" altLang="zh-CN" sz="1200" kern="1200" dirty="0">
                <a:solidFill>
                  <a:schemeClr val="tx1"/>
                </a:solidFill>
                <a:effectLst/>
                <a:latin typeface="+mn-lt"/>
                <a:ea typeface="+mn-ea"/>
                <a:cs typeface="+mn-cs"/>
              </a:rPr>
              <a:t>Bounded Alternative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RFS</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依次作为</a:t>
            </a:r>
            <a:r>
              <a:rPr lang="en-US" altLang="zh-CN" sz="1200" kern="1200" dirty="0">
                <a:solidFill>
                  <a:schemeClr val="tx1"/>
                </a:solidFill>
                <a:effectLst/>
                <a:latin typeface="+mn-lt"/>
                <a:ea typeface="+mn-ea"/>
                <a:cs typeface="+mn-cs"/>
              </a:rPr>
              <a:t>Bounded Alternative Flow</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连接成</a:t>
            </a:r>
            <a:r>
              <a:rPr lang="en-US" altLang="zh-CN" sz="1200" kern="1200" dirty="0">
                <a:solidFill>
                  <a:schemeClr val="tx1"/>
                </a:solidFill>
                <a:effectLst/>
                <a:latin typeface="+mn-lt"/>
                <a:ea typeface="+mn-ea"/>
                <a:cs typeface="+mn-cs"/>
              </a:rPr>
              <a:t>Bounded Alternative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postcondition</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Global Alternative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（如果有），将此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属性值作为</a:t>
            </a:r>
            <a:r>
              <a:rPr lang="en-US" altLang="zh-CN" sz="1200" kern="1200" dirty="0">
                <a:solidFill>
                  <a:schemeClr val="tx1"/>
                </a:solidFill>
                <a:effectLst/>
                <a:latin typeface="+mn-lt"/>
                <a:ea typeface="+mn-ea"/>
                <a:cs typeface="+mn-cs"/>
              </a:rPr>
              <a:t>Global Alternative Flow</a:t>
            </a:r>
            <a:r>
              <a:rPr lang="zh-CN" altLang="zh-CN" sz="1200" kern="1200" dirty="0">
                <a:solidFill>
                  <a:schemeClr val="tx1"/>
                </a:solidFill>
                <a:effectLst/>
                <a:latin typeface="+mn-lt"/>
                <a:ea typeface="+mn-ea"/>
                <a:cs typeface="+mn-cs"/>
              </a:rPr>
              <a:t>的发生条件，将此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依次作为</a:t>
            </a:r>
            <a:r>
              <a:rPr lang="en-US" altLang="zh-CN" sz="1200" kern="1200" dirty="0">
                <a:solidFill>
                  <a:schemeClr val="tx1"/>
                </a:solidFill>
                <a:effectLst/>
                <a:latin typeface="+mn-lt"/>
                <a:ea typeface="+mn-ea"/>
                <a:cs typeface="+mn-cs"/>
              </a:rPr>
              <a:t>Global Alternative Flow</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连接成</a:t>
            </a:r>
            <a:r>
              <a:rPr lang="en-US" altLang="zh-CN" sz="1200" kern="1200" dirty="0">
                <a:solidFill>
                  <a:schemeClr val="tx1"/>
                </a:solidFill>
                <a:effectLst/>
                <a:latin typeface="+mn-lt"/>
                <a:ea typeface="+mn-ea"/>
                <a:cs typeface="+mn-cs"/>
              </a:rPr>
              <a:t>Global Alternative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postcondition</a:t>
            </a:r>
            <a:r>
              <a:rPr lang="zh-CN" altLang="zh-CN"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12</a:t>
            </a:fld>
            <a:endParaRPr lang="zh-CN" altLang="en-US"/>
          </a:p>
        </p:txBody>
      </p:sp>
    </p:spTree>
    <p:extLst>
      <p:ext uri="{BB962C8B-B14F-4D97-AF65-F5344CB8AC3E}">
        <p14:creationId xmlns:p14="http://schemas.microsoft.com/office/powerpoint/2010/main" val="1694218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这个每种图的作用可以再确认一下</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13</a:t>
            </a:fld>
            <a:endParaRPr lang="zh-CN" altLang="en-US"/>
          </a:p>
        </p:txBody>
      </p:sp>
    </p:spTree>
    <p:extLst>
      <p:ext uri="{BB962C8B-B14F-4D97-AF65-F5344CB8AC3E}">
        <p14:creationId xmlns:p14="http://schemas.microsoft.com/office/powerpoint/2010/main" val="1572259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18</a:t>
            </a:fld>
            <a:endParaRPr lang="zh-CN" altLang="en-US"/>
          </a:p>
        </p:txBody>
      </p:sp>
    </p:spTree>
    <p:extLst>
      <p:ext uri="{BB962C8B-B14F-4D97-AF65-F5344CB8AC3E}">
        <p14:creationId xmlns:p14="http://schemas.microsoft.com/office/powerpoint/2010/main" val="1927234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以上便是我们整个学期的结果展示，十分感谢老师的悉心教导，让我们能够最后完成这个项目，而不是</a:t>
            </a:r>
            <a:r>
              <a:rPr lang="en-US" altLang="zh-CN" dirty="0"/>
              <a:t>fail</a:t>
            </a:r>
            <a:r>
              <a:rPr lang="zh-CN" altLang="en-US" dirty="0"/>
              <a:t>掉，虽然实现效果与约束仍然不能说是最好，但是我们毕竟还是在老师的指导下，收获了很多，有一个简单的成果。谢谢老师！</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19</a:t>
            </a:fld>
            <a:endParaRPr lang="zh-CN" altLang="en-US"/>
          </a:p>
        </p:txBody>
      </p:sp>
    </p:spTree>
    <p:extLst>
      <p:ext uri="{BB962C8B-B14F-4D97-AF65-F5344CB8AC3E}">
        <p14:creationId xmlns:p14="http://schemas.microsoft.com/office/powerpoint/2010/main" val="1502436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下面，我们将按照需求描述，用例，</a:t>
            </a:r>
            <a:r>
              <a:rPr lang="en-US" altLang="zh-CN" dirty="0"/>
              <a:t>challenge</a:t>
            </a:r>
            <a:r>
              <a:rPr lang="zh-CN" altLang="en-US" dirty="0"/>
              <a:t>、模型展示与结果展示步骤进行项目展示。</a:t>
            </a:r>
            <a:endParaRPr lang="en-US" altLang="zh-CN" dirty="0"/>
          </a:p>
          <a:p>
            <a:r>
              <a:rPr lang="zh-CN" altLang="en-US" dirty="0"/>
              <a:t>（孙：需求描述</a:t>
            </a:r>
            <a:r>
              <a:rPr lang="en-US" altLang="zh-CN" dirty="0"/>
              <a:t>+</a:t>
            </a:r>
            <a:r>
              <a:rPr lang="zh-CN" altLang="en-US" dirty="0"/>
              <a:t>用例）</a:t>
            </a:r>
            <a:endParaRPr lang="en-US" altLang="zh-CN" dirty="0"/>
          </a:p>
          <a:p>
            <a:r>
              <a:rPr lang="zh-CN" altLang="en-US" dirty="0"/>
              <a:t>（赵：设计过程：</a:t>
            </a:r>
            <a:r>
              <a:rPr lang="en-US" altLang="zh-CN" dirty="0"/>
              <a:t>GWT</a:t>
            </a:r>
            <a:r>
              <a:rPr lang="zh-CN" altLang="en-US" dirty="0"/>
              <a:t>与</a:t>
            </a:r>
            <a:r>
              <a:rPr lang="en-US" altLang="zh-CN" dirty="0"/>
              <a:t>RUCM</a:t>
            </a:r>
            <a:r>
              <a:rPr lang="zh-CN" altLang="en-US" dirty="0"/>
              <a:t>定义，）</a:t>
            </a:r>
            <a:endParaRPr lang="en-US" altLang="zh-CN" dirty="0"/>
          </a:p>
          <a:p>
            <a:r>
              <a:rPr lang="zh-CN" altLang="en-US" dirty="0"/>
              <a:t>（张：中间标签定义、转化规则</a:t>
            </a:r>
            <a:r>
              <a:rPr lang="en-US" altLang="zh-CN" dirty="0"/>
              <a:t> - </a:t>
            </a:r>
            <a:r>
              <a:rPr lang="zh-CN" altLang="en-US" dirty="0"/>
              <a:t>体现出如何实现，如何应用到自然语言处理，以及为什么是对的）</a:t>
            </a:r>
            <a:endParaRPr lang="en-US" altLang="zh-CN" dirty="0"/>
          </a:p>
          <a:p>
            <a:r>
              <a:rPr lang="zh-CN" altLang="en-US" dirty="0"/>
              <a:t>（刘：系统部分模型展示 </a:t>
            </a:r>
            <a:r>
              <a:rPr lang="en-US" altLang="zh-CN" dirty="0"/>
              <a:t>– </a:t>
            </a:r>
            <a:r>
              <a:rPr lang="zh-CN" altLang="en-US" dirty="0"/>
              <a:t>体现出是如何保持一致性的）</a:t>
            </a:r>
            <a:endParaRPr lang="en-US" altLang="zh-CN" dirty="0"/>
          </a:p>
          <a:p>
            <a:r>
              <a:rPr lang="zh-CN" altLang="en-US" dirty="0"/>
              <a:t>（张：结果展示）</a:t>
            </a:r>
            <a:endParaRPr lang="en-US" altLang="zh-CN" dirty="0"/>
          </a:p>
          <a:p>
            <a:r>
              <a:rPr lang="zh-CN" altLang="en-US" dirty="0"/>
              <a:t>（赵：收获与感谢）</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2</a:t>
            </a:fld>
            <a:endParaRPr lang="zh-CN" altLang="en-US"/>
          </a:p>
        </p:txBody>
      </p:sp>
    </p:spTree>
    <p:extLst>
      <p:ext uri="{BB962C8B-B14F-4D97-AF65-F5344CB8AC3E}">
        <p14:creationId xmlns:p14="http://schemas.microsoft.com/office/powerpoint/2010/main" val="1962954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需求是在一次次讨论和老师的教导中逐步完成的，首先是最初的需求描述与项目要求。其实，首先，我们对于项目要求其实没有做很好的理解，尤其是在当时我们对于软件需求过程是什么都不知道，小队里面也没有人懂</a:t>
            </a:r>
            <a:r>
              <a:rPr lang="en-US" altLang="zh-CN" dirty="0"/>
              <a:t>AI</a:t>
            </a:r>
            <a:r>
              <a:rPr lang="zh-CN" altLang="en-US" dirty="0"/>
              <a:t>和机器学习。所以在整个项目过程中，就尤为困难。</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3</a:t>
            </a:fld>
            <a:endParaRPr lang="zh-CN" altLang="en-US"/>
          </a:p>
        </p:txBody>
      </p:sp>
    </p:spTree>
    <p:extLst>
      <p:ext uri="{BB962C8B-B14F-4D97-AF65-F5344CB8AC3E}">
        <p14:creationId xmlns:p14="http://schemas.microsoft.com/office/powerpoint/2010/main" val="632109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我们一直坚信着之前的想法，直到领域分析结束的展示的时候，我们通过和老师沟通得知，原来结构化的需求文档就是</a:t>
            </a:r>
            <a:r>
              <a:rPr lang="en-US" altLang="zh-CN" dirty="0"/>
              <a:t>RUCM</a:t>
            </a:r>
            <a:r>
              <a:rPr lang="zh-CN" altLang="en-US" dirty="0"/>
              <a:t>。然而此时，我们也只是确定了输出是什么，对于输入，我们还是模糊不清。甚至以为这种模糊的情况也能使我们得出正确的结果。</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4</a:t>
            </a:fld>
            <a:endParaRPr lang="zh-CN" altLang="en-US"/>
          </a:p>
        </p:txBody>
      </p:sp>
    </p:spTree>
    <p:extLst>
      <p:ext uri="{BB962C8B-B14F-4D97-AF65-F5344CB8AC3E}">
        <p14:creationId xmlns:p14="http://schemas.microsoft.com/office/powerpoint/2010/main" val="3629586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而情况并非如此，如果不对输出进行约束，我们并不知道该如何实现当前的系统，甚至连用户行为都很难进行定义，更不用说实现出来系统。然而，这个时候，老师由给我们指明了方向，告诉我们输入的文档就是</a:t>
            </a:r>
            <a:r>
              <a:rPr lang="en-US" altLang="zh-CN" dirty="0"/>
              <a:t>GWT</a:t>
            </a:r>
            <a:r>
              <a:rPr lang="zh-CN" altLang="en-US" dirty="0"/>
              <a:t>，直到此时，我们才可以说是真正明白了自己的项目到底是什么。输入是</a:t>
            </a:r>
            <a:r>
              <a:rPr lang="en-US" altLang="zh-CN" dirty="0"/>
              <a:t>GWT</a:t>
            </a:r>
            <a:r>
              <a:rPr lang="zh-CN" altLang="en-US" dirty="0"/>
              <a:t>，输出是</a:t>
            </a:r>
            <a:r>
              <a:rPr lang="en-US" altLang="zh-CN" dirty="0"/>
              <a:t>RUCM</a:t>
            </a:r>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5</a:t>
            </a:fld>
            <a:endParaRPr lang="zh-CN" altLang="en-US"/>
          </a:p>
        </p:txBody>
      </p:sp>
    </p:spTree>
    <p:extLst>
      <p:ext uri="{BB962C8B-B14F-4D97-AF65-F5344CB8AC3E}">
        <p14:creationId xmlns:p14="http://schemas.microsoft.com/office/powerpoint/2010/main" val="2169833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把几个用例的作用简单描述一下：</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6</a:t>
            </a:fld>
            <a:endParaRPr lang="zh-CN" altLang="en-US"/>
          </a:p>
        </p:txBody>
      </p:sp>
    </p:spTree>
    <p:extLst>
      <p:ext uri="{BB962C8B-B14F-4D97-AF65-F5344CB8AC3E}">
        <p14:creationId xmlns:p14="http://schemas.microsoft.com/office/powerpoint/2010/main" val="3346411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这是我们系统的核心部分，也是我们系统最需要解决的一些问题。</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7</a:t>
            </a:fld>
            <a:endParaRPr lang="zh-CN" altLang="en-US"/>
          </a:p>
        </p:txBody>
      </p:sp>
    </p:spTree>
    <p:extLst>
      <p:ext uri="{BB962C8B-B14F-4D97-AF65-F5344CB8AC3E}">
        <p14:creationId xmlns:p14="http://schemas.microsoft.com/office/powerpoint/2010/main" val="1394786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首先需要解决的便是我们的输入文档，即</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得约束问题。只有对输入和输出进行了限定，我们才能设计解决方案。我们在</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约束这里定义了语言，语言定义后的结构如上。</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8</a:t>
            </a:fld>
            <a:endParaRPr lang="zh-CN" altLang="en-US"/>
          </a:p>
        </p:txBody>
      </p:sp>
    </p:spTree>
    <p:extLst>
      <p:ext uri="{BB962C8B-B14F-4D97-AF65-F5344CB8AC3E}">
        <p14:creationId xmlns:p14="http://schemas.microsoft.com/office/powerpoint/2010/main" val="625473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这是我们对于该语言语义的定义，当然这个语义的领域范围是，</a:t>
            </a:r>
            <a:r>
              <a:rPr lang="zh-CN" altLang="zh-CN" sz="1200" kern="1200" dirty="0">
                <a:solidFill>
                  <a:schemeClr val="tx1"/>
                </a:solidFill>
                <a:effectLst/>
                <a:latin typeface="+mn-lt"/>
                <a:ea typeface="+mn-ea"/>
                <a:cs typeface="+mn-cs"/>
              </a:rPr>
              <a:t>掌握中文、掌握初等数学、理解分支与循环的含义、理解什么是用例、理解什么是用例的一个场景、对要做的用例有充分的相关</a:t>
            </a:r>
            <a:r>
              <a:rPr lang="zh-CN" altLang="en-US" sz="1200" kern="1200" dirty="0">
                <a:solidFill>
                  <a:schemeClr val="tx1"/>
                </a:solidFill>
                <a:effectLst/>
                <a:latin typeface="+mn-lt"/>
                <a:ea typeface="+mn-ea"/>
                <a:cs typeface="+mn-cs"/>
              </a:rPr>
              <a:t>领域</a:t>
            </a:r>
            <a:r>
              <a:rPr lang="zh-CN" altLang="zh-CN" sz="1200" kern="1200" dirty="0">
                <a:solidFill>
                  <a:schemeClr val="tx1"/>
                </a:solidFill>
                <a:effectLst/>
                <a:latin typeface="+mn-lt"/>
                <a:ea typeface="+mn-ea"/>
                <a:cs typeface="+mn-cs"/>
              </a:rPr>
              <a:t>知识</a:t>
            </a:r>
            <a:r>
              <a:rPr lang="zh-CN" altLang="en-US" sz="1200" kern="1200" dirty="0">
                <a:solidFill>
                  <a:schemeClr val="tx1"/>
                </a:solidFill>
                <a:effectLst/>
                <a:latin typeface="+mn-lt"/>
                <a:ea typeface="+mn-ea"/>
                <a:cs typeface="+mn-cs"/>
              </a:rPr>
              <a:t>。</a:t>
            </a:r>
            <a:endParaRPr lang="en-US" altLang="zh-CN"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9</a:t>
            </a:fld>
            <a:endParaRPr lang="zh-CN" altLang="en-US"/>
          </a:p>
        </p:txBody>
      </p:sp>
    </p:spTree>
    <p:extLst>
      <p:ext uri="{BB962C8B-B14F-4D97-AF65-F5344CB8AC3E}">
        <p14:creationId xmlns:p14="http://schemas.microsoft.com/office/powerpoint/2010/main" val="889708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050B8-60EB-424F-8AB8-62738A4019B6}"/>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3D4F7789-F3D3-41C2-A82E-93F4F08659C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C215C33-0A9E-4EB5-92BE-FC3B29797A78}"/>
              </a:ext>
            </a:extLst>
          </p:cNvPr>
          <p:cNvSpPr>
            <a:spLocks noGrp="1"/>
          </p:cNvSpPr>
          <p:nvPr>
            <p:ph type="dt" sz="half" idx="10"/>
          </p:nvPr>
        </p:nvSpPr>
        <p:spPr/>
        <p:txBody>
          <a:bodyPr/>
          <a:lstStyle/>
          <a:p>
            <a:fld id="{32D8072D-19C7-4229-865E-7F5E3828C1DE}" type="datetimeFigureOut">
              <a:rPr lang="zh-CN" altLang="en-US" smtClean="0"/>
              <a:t>2018/12/31</a:t>
            </a:fld>
            <a:endParaRPr lang="zh-CN" altLang="en-US"/>
          </a:p>
        </p:txBody>
      </p:sp>
      <p:sp>
        <p:nvSpPr>
          <p:cNvPr id="5" name="页脚占位符 4">
            <a:extLst>
              <a:ext uri="{FF2B5EF4-FFF2-40B4-BE49-F238E27FC236}">
                <a16:creationId xmlns:a16="http://schemas.microsoft.com/office/drawing/2014/main" id="{938852C0-A626-467F-B84A-117440F94A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088611-FA35-46A8-8F2F-D9092927A6E0}"/>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02587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17DE63-A74D-44AC-8473-A856036B69D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90E2154-F371-434B-A200-099BE786EB1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D03B60E-322C-41CF-B257-5B2D1D4D9074}"/>
              </a:ext>
            </a:extLst>
          </p:cNvPr>
          <p:cNvSpPr>
            <a:spLocks noGrp="1"/>
          </p:cNvSpPr>
          <p:nvPr>
            <p:ph type="dt" sz="half" idx="10"/>
          </p:nvPr>
        </p:nvSpPr>
        <p:spPr/>
        <p:txBody>
          <a:bodyPr/>
          <a:lstStyle/>
          <a:p>
            <a:fld id="{32D8072D-19C7-4229-865E-7F5E3828C1DE}" type="datetimeFigureOut">
              <a:rPr lang="zh-CN" altLang="en-US" smtClean="0"/>
              <a:t>2018/12/31</a:t>
            </a:fld>
            <a:endParaRPr lang="zh-CN" altLang="en-US"/>
          </a:p>
        </p:txBody>
      </p:sp>
      <p:sp>
        <p:nvSpPr>
          <p:cNvPr id="5" name="页脚占位符 4">
            <a:extLst>
              <a:ext uri="{FF2B5EF4-FFF2-40B4-BE49-F238E27FC236}">
                <a16:creationId xmlns:a16="http://schemas.microsoft.com/office/drawing/2014/main" id="{9E292481-6E1E-4713-BE69-7460A3EA8E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257152-7231-471A-B2BB-14261308321B}"/>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3897992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4E4069C-9CFA-4BE4-8638-78CF9A444AD3}"/>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061DBC7-73E0-467A-B130-BE66B1756FD2}"/>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CB24F22-A0B6-4361-976C-F002AB13ECE2}"/>
              </a:ext>
            </a:extLst>
          </p:cNvPr>
          <p:cNvSpPr>
            <a:spLocks noGrp="1"/>
          </p:cNvSpPr>
          <p:nvPr>
            <p:ph type="dt" sz="half" idx="10"/>
          </p:nvPr>
        </p:nvSpPr>
        <p:spPr/>
        <p:txBody>
          <a:bodyPr/>
          <a:lstStyle/>
          <a:p>
            <a:fld id="{32D8072D-19C7-4229-865E-7F5E3828C1DE}" type="datetimeFigureOut">
              <a:rPr lang="zh-CN" altLang="en-US" smtClean="0"/>
              <a:t>2018/12/31</a:t>
            </a:fld>
            <a:endParaRPr lang="zh-CN" altLang="en-US"/>
          </a:p>
        </p:txBody>
      </p:sp>
      <p:sp>
        <p:nvSpPr>
          <p:cNvPr id="5" name="页脚占位符 4">
            <a:extLst>
              <a:ext uri="{FF2B5EF4-FFF2-40B4-BE49-F238E27FC236}">
                <a16:creationId xmlns:a16="http://schemas.microsoft.com/office/drawing/2014/main" id="{4333FE52-8B8B-4ECC-804B-AA8E8E5B8F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7A80FF-5282-42EE-A1BD-17EAA260DA5D}"/>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971007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503617-8F01-440A-8849-230443027A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D97969-012C-44E7-837C-F8ED30257DA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67D6040-0CB3-4767-ABF4-122AC2E4CEF9}"/>
              </a:ext>
            </a:extLst>
          </p:cNvPr>
          <p:cNvSpPr>
            <a:spLocks noGrp="1"/>
          </p:cNvSpPr>
          <p:nvPr>
            <p:ph type="dt" sz="half" idx="10"/>
          </p:nvPr>
        </p:nvSpPr>
        <p:spPr/>
        <p:txBody>
          <a:bodyPr/>
          <a:lstStyle/>
          <a:p>
            <a:fld id="{32D8072D-19C7-4229-865E-7F5E3828C1DE}" type="datetimeFigureOut">
              <a:rPr lang="zh-CN" altLang="en-US" smtClean="0"/>
              <a:t>2018/12/31</a:t>
            </a:fld>
            <a:endParaRPr lang="zh-CN" altLang="en-US"/>
          </a:p>
        </p:txBody>
      </p:sp>
      <p:sp>
        <p:nvSpPr>
          <p:cNvPr id="5" name="页脚占位符 4">
            <a:extLst>
              <a:ext uri="{FF2B5EF4-FFF2-40B4-BE49-F238E27FC236}">
                <a16:creationId xmlns:a16="http://schemas.microsoft.com/office/drawing/2014/main" id="{CEEADAB4-3C2B-4BCA-8DF0-9B928E0633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276700-B87A-4AEF-99C0-D0DC3C0C4DC1}"/>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55634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C4FB4-83F6-4B1B-8862-880C8FBB3A15}"/>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B1BFA9FE-38B4-40FA-B1E7-C29B6249507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72199FD-93C5-43BF-A341-AC86C533B603}"/>
              </a:ext>
            </a:extLst>
          </p:cNvPr>
          <p:cNvSpPr>
            <a:spLocks noGrp="1"/>
          </p:cNvSpPr>
          <p:nvPr>
            <p:ph type="dt" sz="half" idx="10"/>
          </p:nvPr>
        </p:nvSpPr>
        <p:spPr/>
        <p:txBody>
          <a:bodyPr/>
          <a:lstStyle/>
          <a:p>
            <a:fld id="{32D8072D-19C7-4229-865E-7F5E3828C1DE}" type="datetimeFigureOut">
              <a:rPr lang="zh-CN" altLang="en-US" smtClean="0"/>
              <a:t>2018/12/31</a:t>
            </a:fld>
            <a:endParaRPr lang="zh-CN" altLang="en-US"/>
          </a:p>
        </p:txBody>
      </p:sp>
      <p:sp>
        <p:nvSpPr>
          <p:cNvPr id="5" name="页脚占位符 4">
            <a:extLst>
              <a:ext uri="{FF2B5EF4-FFF2-40B4-BE49-F238E27FC236}">
                <a16:creationId xmlns:a16="http://schemas.microsoft.com/office/drawing/2014/main" id="{4BB84B91-E73C-49B5-B506-365BA31988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4D4020-281A-4CBC-A674-C5284372AFE7}"/>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976290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55B3F-DC02-471F-B5DC-7D442DB5015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9E53D8F-97B6-4653-8031-68FD59D4B4EB}"/>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817F67B-2F1B-4228-A549-CA0A8B35B08B}"/>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C715118-7D37-4A2A-A1C7-60CA81910744}"/>
              </a:ext>
            </a:extLst>
          </p:cNvPr>
          <p:cNvSpPr>
            <a:spLocks noGrp="1"/>
          </p:cNvSpPr>
          <p:nvPr>
            <p:ph type="dt" sz="half" idx="10"/>
          </p:nvPr>
        </p:nvSpPr>
        <p:spPr/>
        <p:txBody>
          <a:bodyPr/>
          <a:lstStyle/>
          <a:p>
            <a:fld id="{32D8072D-19C7-4229-865E-7F5E3828C1DE}" type="datetimeFigureOut">
              <a:rPr lang="zh-CN" altLang="en-US" smtClean="0"/>
              <a:t>2018/12/31</a:t>
            </a:fld>
            <a:endParaRPr lang="zh-CN" altLang="en-US"/>
          </a:p>
        </p:txBody>
      </p:sp>
      <p:sp>
        <p:nvSpPr>
          <p:cNvPr id="6" name="页脚占位符 5">
            <a:extLst>
              <a:ext uri="{FF2B5EF4-FFF2-40B4-BE49-F238E27FC236}">
                <a16:creationId xmlns:a16="http://schemas.microsoft.com/office/drawing/2014/main" id="{FA3300D6-8DE9-4E62-B2E2-BAE36911F3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66F73D-EA59-4BCE-A742-B63A49389D08}"/>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1852283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FCFA61-9B1F-47F1-809B-CCFBCB7CCEFE}"/>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52AADD-591E-4811-A275-3B2C5877C83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5F42381D-6127-4FEC-8E2C-CDCFEFFE4E20}"/>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5D3183B-1C5E-4829-AFF2-895C66E4F39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26D623D5-B457-4D46-A56B-EF58DC6B6382}"/>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7EB7192-A7E4-4B4B-A6B1-20E4DCE0E50D}"/>
              </a:ext>
            </a:extLst>
          </p:cNvPr>
          <p:cNvSpPr>
            <a:spLocks noGrp="1"/>
          </p:cNvSpPr>
          <p:nvPr>
            <p:ph type="dt" sz="half" idx="10"/>
          </p:nvPr>
        </p:nvSpPr>
        <p:spPr/>
        <p:txBody>
          <a:bodyPr/>
          <a:lstStyle/>
          <a:p>
            <a:fld id="{32D8072D-19C7-4229-865E-7F5E3828C1DE}" type="datetimeFigureOut">
              <a:rPr lang="zh-CN" altLang="en-US" smtClean="0"/>
              <a:t>2018/12/31</a:t>
            </a:fld>
            <a:endParaRPr lang="zh-CN" altLang="en-US"/>
          </a:p>
        </p:txBody>
      </p:sp>
      <p:sp>
        <p:nvSpPr>
          <p:cNvPr id="8" name="页脚占位符 7">
            <a:extLst>
              <a:ext uri="{FF2B5EF4-FFF2-40B4-BE49-F238E27FC236}">
                <a16:creationId xmlns:a16="http://schemas.microsoft.com/office/drawing/2014/main" id="{710FF5FE-E44B-4524-A0FB-713BA16B5F6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6CF67C3-B9D0-419C-968D-558CF566DC6E}"/>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761938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AB6500-FE49-483A-8B9A-FCEC69768A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7364FC9-85C1-4762-BA1D-2A3848C1A537}"/>
              </a:ext>
            </a:extLst>
          </p:cNvPr>
          <p:cNvSpPr>
            <a:spLocks noGrp="1"/>
          </p:cNvSpPr>
          <p:nvPr>
            <p:ph type="dt" sz="half" idx="10"/>
          </p:nvPr>
        </p:nvSpPr>
        <p:spPr/>
        <p:txBody>
          <a:bodyPr/>
          <a:lstStyle/>
          <a:p>
            <a:fld id="{32D8072D-19C7-4229-865E-7F5E3828C1DE}" type="datetimeFigureOut">
              <a:rPr lang="zh-CN" altLang="en-US" smtClean="0"/>
              <a:t>2018/12/31</a:t>
            </a:fld>
            <a:endParaRPr lang="zh-CN" altLang="en-US"/>
          </a:p>
        </p:txBody>
      </p:sp>
      <p:sp>
        <p:nvSpPr>
          <p:cNvPr id="4" name="页脚占位符 3">
            <a:extLst>
              <a:ext uri="{FF2B5EF4-FFF2-40B4-BE49-F238E27FC236}">
                <a16:creationId xmlns:a16="http://schemas.microsoft.com/office/drawing/2014/main" id="{D903B9AD-2CF6-4AD6-8545-5F759ABDD29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975595E-757B-4BEA-92B6-FCAFD0320C9D}"/>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98370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408096D-85A1-4117-BB6B-D3FC4FAC1D27}"/>
              </a:ext>
            </a:extLst>
          </p:cNvPr>
          <p:cNvSpPr>
            <a:spLocks noGrp="1"/>
          </p:cNvSpPr>
          <p:nvPr>
            <p:ph type="dt" sz="half" idx="10"/>
          </p:nvPr>
        </p:nvSpPr>
        <p:spPr/>
        <p:txBody>
          <a:bodyPr/>
          <a:lstStyle/>
          <a:p>
            <a:fld id="{32D8072D-19C7-4229-865E-7F5E3828C1DE}" type="datetimeFigureOut">
              <a:rPr lang="zh-CN" altLang="en-US" smtClean="0"/>
              <a:t>2018/12/31</a:t>
            </a:fld>
            <a:endParaRPr lang="zh-CN" altLang="en-US"/>
          </a:p>
        </p:txBody>
      </p:sp>
      <p:sp>
        <p:nvSpPr>
          <p:cNvPr id="3" name="页脚占位符 2">
            <a:extLst>
              <a:ext uri="{FF2B5EF4-FFF2-40B4-BE49-F238E27FC236}">
                <a16:creationId xmlns:a16="http://schemas.microsoft.com/office/drawing/2014/main" id="{6DEAFE47-5235-4E20-BBC2-C7CFF38DE15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07665D6-2D7C-4F9A-9624-659E25F0B79B}"/>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4050828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EC2856-CA75-4DD7-AC24-2223372B6E4F}"/>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FA00828D-7386-453D-A30A-7A613BB8033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DCC3319-1FE0-46C7-96AA-AD9CD5D7CE2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FB7FB22E-9FDC-4736-A328-F3061778DF5F}"/>
              </a:ext>
            </a:extLst>
          </p:cNvPr>
          <p:cNvSpPr>
            <a:spLocks noGrp="1"/>
          </p:cNvSpPr>
          <p:nvPr>
            <p:ph type="dt" sz="half" idx="10"/>
          </p:nvPr>
        </p:nvSpPr>
        <p:spPr/>
        <p:txBody>
          <a:bodyPr/>
          <a:lstStyle/>
          <a:p>
            <a:fld id="{32D8072D-19C7-4229-865E-7F5E3828C1DE}" type="datetimeFigureOut">
              <a:rPr lang="zh-CN" altLang="en-US" smtClean="0"/>
              <a:t>2018/12/31</a:t>
            </a:fld>
            <a:endParaRPr lang="zh-CN" altLang="en-US"/>
          </a:p>
        </p:txBody>
      </p:sp>
      <p:sp>
        <p:nvSpPr>
          <p:cNvPr id="6" name="页脚占位符 5">
            <a:extLst>
              <a:ext uri="{FF2B5EF4-FFF2-40B4-BE49-F238E27FC236}">
                <a16:creationId xmlns:a16="http://schemas.microsoft.com/office/drawing/2014/main" id="{8AD65A81-F4B6-4D26-8D8D-006C5D3D9E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0220AE-E73C-4FBF-8A96-690A6C53DFA1}"/>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411653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87E64-E5D8-4F07-9F26-794898A9E18A}"/>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04EB4761-975E-4C51-AFEE-A8C900D7131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D67725EC-28E8-4177-9A3A-18DFD5E2A4A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B0734485-6132-4F90-A294-F7ABE4E1D5AF}"/>
              </a:ext>
            </a:extLst>
          </p:cNvPr>
          <p:cNvSpPr>
            <a:spLocks noGrp="1"/>
          </p:cNvSpPr>
          <p:nvPr>
            <p:ph type="dt" sz="half" idx="10"/>
          </p:nvPr>
        </p:nvSpPr>
        <p:spPr/>
        <p:txBody>
          <a:bodyPr/>
          <a:lstStyle/>
          <a:p>
            <a:fld id="{32D8072D-19C7-4229-865E-7F5E3828C1DE}" type="datetimeFigureOut">
              <a:rPr lang="zh-CN" altLang="en-US" smtClean="0"/>
              <a:t>2018/12/31</a:t>
            </a:fld>
            <a:endParaRPr lang="zh-CN" altLang="en-US"/>
          </a:p>
        </p:txBody>
      </p:sp>
      <p:sp>
        <p:nvSpPr>
          <p:cNvPr id="6" name="页脚占位符 5">
            <a:extLst>
              <a:ext uri="{FF2B5EF4-FFF2-40B4-BE49-F238E27FC236}">
                <a16:creationId xmlns:a16="http://schemas.microsoft.com/office/drawing/2014/main" id="{5E8DC584-E9A0-4CE7-93D2-7727B2D968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58A7E75-5FB7-4342-9E42-71C5163C3A06}"/>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09149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7A684DE-56D6-42E8-A571-F09B6DB3220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9F9FFAF-E300-447B-A03B-9123E1837CC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7A9FC2-5F76-4B47-B21A-A76715443C5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2D8072D-19C7-4229-865E-7F5E3828C1DE}" type="datetimeFigureOut">
              <a:rPr lang="zh-CN" altLang="en-US" smtClean="0"/>
              <a:t>2018/12/31</a:t>
            </a:fld>
            <a:endParaRPr lang="zh-CN" altLang="en-US"/>
          </a:p>
        </p:txBody>
      </p:sp>
      <p:sp>
        <p:nvSpPr>
          <p:cNvPr id="5" name="页脚占位符 4">
            <a:extLst>
              <a:ext uri="{FF2B5EF4-FFF2-40B4-BE49-F238E27FC236}">
                <a16:creationId xmlns:a16="http://schemas.microsoft.com/office/drawing/2014/main" id="{2668B357-2EAB-4C45-98C4-FFBD23DFFAF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F05B150-5C51-4AC2-BD7B-B96E33ACEBC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4097968287"/>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0E4E9972-4B59-47AB-8A13-9649A8669D1A}"/>
              </a:ext>
            </a:extLst>
          </p:cNvPr>
          <p:cNvSpPr>
            <a:spLocks noGrp="1"/>
          </p:cNvSpPr>
          <p:nvPr>
            <p:ph type="ctrTitle"/>
          </p:nvPr>
        </p:nvSpPr>
        <p:spPr>
          <a:xfrm>
            <a:off x="884419" y="826680"/>
            <a:ext cx="7375161" cy="1325563"/>
          </a:xfrm>
        </p:spPr>
        <p:txBody>
          <a:bodyPr vert="horz" lIns="91440" tIns="45720" rIns="91440" bIns="45720" rtlCol="0" anchor="ctr">
            <a:normAutofit/>
          </a:bodyPr>
          <a:lstStyle/>
          <a:p>
            <a:pPr defTabSz="914400"/>
            <a:r>
              <a:rPr lang="en-US" altLang="zh-CN" sz="3500" kern="1200">
                <a:solidFill>
                  <a:srgbClr val="FFFFFF"/>
                </a:solidFill>
                <a:latin typeface="+mj-lt"/>
                <a:ea typeface="+mj-ea"/>
                <a:cs typeface="+mj-cs"/>
              </a:rPr>
              <a:t>GWT  </a:t>
            </a:r>
            <a:r>
              <a:rPr lang="en-US" altLang="zh-CN" sz="3500" i="1" kern="1200">
                <a:solidFill>
                  <a:srgbClr val="FFFFFF"/>
                </a:solidFill>
                <a:latin typeface="+mj-lt"/>
                <a:ea typeface="+mj-ea"/>
                <a:cs typeface="+mj-cs"/>
              </a:rPr>
              <a:t>2</a:t>
            </a:r>
            <a:r>
              <a:rPr lang="en-US" altLang="zh-CN" sz="3500" kern="1200">
                <a:solidFill>
                  <a:srgbClr val="FFFFFF"/>
                </a:solidFill>
                <a:latin typeface="+mj-lt"/>
                <a:ea typeface="+mj-ea"/>
                <a:cs typeface="+mj-cs"/>
              </a:rPr>
              <a:t>  RUCM</a:t>
            </a:r>
          </a:p>
        </p:txBody>
      </p:sp>
      <p:sp>
        <p:nvSpPr>
          <p:cNvPr id="3" name="副标题 2">
            <a:extLst>
              <a:ext uri="{FF2B5EF4-FFF2-40B4-BE49-F238E27FC236}">
                <a16:creationId xmlns:a16="http://schemas.microsoft.com/office/drawing/2014/main" id="{54A07645-F237-4B82-A00A-A0658FB381EF}"/>
              </a:ext>
            </a:extLst>
          </p:cNvPr>
          <p:cNvSpPr>
            <a:spLocks noGrp="1"/>
          </p:cNvSpPr>
          <p:nvPr>
            <p:ph type="subTitle" idx="1"/>
          </p:nvPr>
        </p:nvSpPr>
        <p:spPr>
          <a:xfrm>
            <a:off x="884419" y="3092970"/>
            <a:ext cx="7375161" cy="2693976"/>
          </a:xfrm>
        </p:spPr>
        <p:txBody>
          <a:bodyPr vert="horz" lIns="91440" tIns="45720" rIns="91440" bIns="45720" rtlCol="0">
            <a:normAutofit/>
          </a:bodyPr>
          <a:lstStyle/>
          <a:p>
            <a:pPr indent="-228600" algn="l" defTabSz="914400">
              <a:buFont typeface="Arial" panose="020B0604020202020204" pitchFamily="34" charset="0"/>
              <a:buChar char="•"/>
            </a:pPr>
            <a:r>
              <a:rPr lang="en-US" altLang="zh-CN" sz="1700" dirty="0">
                <a:solidFill>
                  <a:srgbClr val="000000"/>
                </a:solidFill>
              </a:rPr>
              <a:t>@TEAM</a:t>
            </a:r>
            <a:r>
              <a:rPr lang="zh-CN" altLang="en-US" sz="1700" dirty="0">
                <a:solidFill>
                  <a:srgbClr val="000000"/>
                </a:solidFill>
              </a:rPr>
              <a:t>队</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孙竖敬</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张鹏程</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赵健宏</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刘良</a:t>
            </a:r>
            <a:endParaRPr lang="en-US" altLang="zh-CN" sz="1700" dirty="0">
              <a:solidFill>
                <a:srgbClr val="000000"/>
              </a:solidFill>
            </a:endParaRPr>
          </a:p>
        </p:txBody>
      </p:sp>
    </p:spTree>
    <p:extLst>
      <p:ext uri="{BB962C8B-B14F-4D97-AF65-F5344CB8AC3E}">
        <p14:creationId xmlns:p14="http://schemas.microsoft.com/office/powerpoint/2010/main" val="3653960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60045"/>
            <a:ext cx="4694659" cy="573405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10299"/>
          <a:stretch/>
        </p:blipFill>
        <p:spPr>
          <a:xfrm>
            <a:off x="-1" y="857250"/>
            <a:ext cx="9144001" cy="5734050"/>
          </a:xfrm>
          <a:prstGeom prst="rect">
            <a:avLst/>
          </a:prstGeom>
        </p:spPr>
      </p:pic>
      <p:sp>
        <p:nvSpPr>
          <p:cNvPr id="2" name="标题 1">
            <a:extLst>
              <a:ext uri="{FF2B5EF4-FFF2-40B4-BE49-F238E27FC236}">
                <a16:creationId xmlns:a16="http://schemas.microsoft.com/office/drawing/2014/main" id="{B5E5ABAE-182C-43EF-9161-FD370C2BB8CF}"/>
              </a:ext>
            </a:extLst>
          </p:cNvPr>
          <p:cNvSpPr>
            <a:spLocks noGrp="1"/>
          </p:cNvSpPr>
          <p:nvPr>
            <p:ph type="title"/>
          </p:nvPr>
        </p:nvSpPr>
        <p:spPr>
          <a:xfrm>
            <a:off x="4570578" y="1257300"/>
            <a:ext cx="3988849" cy="1381125"/>
          </a:xfrm>
        </p:spPr>
        <p:txBody>
          <a:bodyPr>
            <a:normAutofit/>
          </a:bodyPr>
          <a:lstStyle/>
          <a:p>
            <a:r>
              <a:rPr lang="en-US" altLang="zh-CN">
                <a:solidFill>
                  <a:srgbClr val="000000"/>
                </a:solidFill>
              </a:rPr>
              <a:t>RUCM</a:t>
            </a:r>
            <a:r>
              <a:rPr lang="zh-CN" altLang="en-US">
                <a:solidFill>
                  <a:srgbClr val="000000"/>
                </a:solidFill>
              </a:rPr>
              <a:t>约束</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 y="1468363"/>
            <a:ext cx="4180922" cy="4515805"/>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7" name="Graphic 6">
            <a:extLst>
              <a:ext uri="{FF2B5EF4-FFF2-40B4-BE49-F238E27FC236}">
                <a16:creationId xmlns:a16="http://schemas.microsoft.com/office/drawing/2014/main" id="{9A3A9934-5B04-4833-9E78-53229B9246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9490" y="2079067"/>
            <a:ext cx="3026740" cy="3026740"/>
          </a:xfrm>
          <a:prstGeom prst="rect">
            <a:avLst/>
          </a:prstGeom>
        </p:spPr>
      </p:pic>
      <p:sp>
        <p:nvSpPr>
          <p:cNvPr id="3" name="内容占位符 2">
            <a:extLst>
              <a:ext uri="{FF2B5EF4-FFF2-40B4-BE49-F238E27FC236}">
                <a16:creationId xmlns:a16="http://schemas.microsoft.com/office/drawing/2014/main" id="{EF8133DE-94A4-4543-A66C-D2B6FB789E70}"/>
              </a:ext>
            </a:extLst>
          </p:cNvPr>
          <p:cNvSpPr>
            <a:spLocks noGrp="1"/>
          </p:cNvSpPr>
          <p:nvPr>
            <p:ph idx="1"/>
          </p:nvPr>
        </p:nvSpPr>
        <p:spPr>
          <a:xfrm>
            <a:off x="4570579" y="2947260"/>
            <a:ext cx="4003614" cy="2927188"/>
          </a:xfrm>
        </p:spPr>
        <p:txBody>
          <a:bodyPr anchor="ctr">
            <a:normAutofit/>
          </a:bodyPr>
          <a:lstStyle/>
          <a:p>
            <a:r>
              <a:rPr lang="zh-CN" altLang="en-US" sz="2000" dirty="0">
                <a:solidFill>
                  <a:srgbClr val="000000"/>
                </a:solidFill>
              </a:rPr>
              <a:t>在</a:t>
            </a:r>
            <a:r>
              <a:rPr lang="en-US" altLang="zh-CN" sz="2000" dirty="0">
                <a:solidFill>
                  <a:srgbClr val="000000"/>
                </a:solidFill>
              </a:rPr>
              <a:t>RUCM</a:t>
            </a:r>
            <a:r>
              <a:rPr lang="zh-CN" altLang="en-US" sz="2000" dirty="0">
                <a:solidFill>
                  <a:srgbClr val="000000"/>
                </a:solidFill>
              </a:rPr>
              <a:t>规范下，</a:t>
            </a:r>
            <a:endParaRPr lang="en-US" altLang="zh-CN" sz="2000" dirty="0">
              <a:solidFill>
                <a:srgbClr val="000000"/>
              </a:solidFill>
            </a:endParaRPr>
          </a:p>
          <a:p>
            <a:pPr lvl="1"/>
            <a:r>
              <a:rPr lang="en-US" altLang="zh-CN" dirty="0">
                <a:solidFill>
                  <a:srgbClr val="000000"/>
                </a:solidFill>
              </a:rPr>
              <a:t>Dependence</a:t>
            </a:r>
            <a:r>
              <a:rPr lang="zh-CN" altLang="en-US" dirty="0">
                <a:solidFill>
                  <a:srgbClr val="000000"/>
                </a:solidFill>
              </a:rPr>
              <a:t>与</a:t>
            </a:r>
            <a:r>
              <a:rPr lang="en-US" altLang="zh-CN" dirty="0">
                <a:solidFill>
                  <a:srgbClr val="000000"/>
                </a:solidFill>
              </a:rPr>
              <a:t>generalization</a:t>
            </a:r>
            <a:r>
              <a:rPr lang="zh-CN" altLang="en-US" dirty="0">
                <a:solidFill>
                  <a:srgbClr val="000000"/>
                </a:solidFill>
              </a:rPr>
              <a:t>？</a:t>
            </a:r>
            <a:endParaRPr lang="en-US" altLang="zh-CN" dirty="0">
              <a:solidFill>
                <a:srgbClr val="000000"/>
              </a:solidFill>
            </a:endParaRPr>
          </a:p>
          <a:p>
            <a:pPr lvl="1"/>
            <a:endParaRPr lang="en-US" altLang="zh-CN" sz="1500" dirty="0">
              <a:solidFill>
                <a:srgbClr val="000000"/>
              </a:solidFill>
            </a:endParaRPr>
          </a:p>
        </p:txBody>
      </p:sp>
    </p:spTree>
    <p:extLst>
      <p:ext uri="{BB962C8B-B14F-4D97-AF65-F5344CB8AC3E}">
        <p14:creationId xmlns:p14="http://schemas.microsoft.com/office/powerpoint/2010/main" val="1277184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D810A44E-76D1-4A39-B71F-D307A91ED622}"/>
              </a:ext>
            </a:extLst>
          </p:cNvPr>
          <p:cNvSpPr>
            <a:spLocks noGrp="1"/>
          </p:cNvSpPr>
          <p:nvPr>
            <p:ph type="title"/>
          </p:nvPr>
        </p:nvSpPr>
        <p:spPr>
          <a:xfrm>
            <a:off x="394554" y="466578"/>
            <a:ext cx="8354891" cy="930447"/>
          </a:xfrm>
        </p:spPr>
        <p:txBody>
          <a:bodyPr vert="horz" lIns="91440" tIns="45720" rIns="91440" bIns="45720" rtlCol="0" anchor="b">
            <a:normAutofit/>
          </a:bodyPr>
          <a:lstStyle/>
          <a:p>
            <a:pPr algn="ctr" defTabSz="914400"/>
            <a:r>
              <a:rPr lang="zh-CN" altLang="en-US" sz="4700" kern="1200">
                <a:solidFill>
                  <a:srgbClr val="FFFFFF"/>
                </a:solidFill>
                <a:latin typeface="+mj-lt"/>
                <a:ea typeface="+mj-ea"/>
                <a:cs typeface="+mj-cs"/>
              </a:rPr>
              <a:t>标签设计</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内容占位符 3">
            <a:extLst>
              <a:ext uri="{FF2B5EF4-FFF2-40B4-BE49-F238E27FC236}">
                <a16:creationId xmlns:a16="http://schemas.microsoft.com/office/drawing/2014/main" id="{32425C53-437C-48EF-AE7C-CE10F6DDDBDA}"/>
              </a:ext>
            </a:extLst>
          </p:cNvPr>
          <p:cNvPicPr>
            <a:picLocks noGrp="1" noChangeAspect="1"/>
          </p:cNvPicPr>
          <p:nvPr>
            <p:ph idx="1"/>
          </p:nvPr>
        </p:nvPicPr>
        <p:blipFill>
          <a:blip r:embed="rId3"/>
          <a:stretch>
            <a:fillRect/>
          </a:stretch>
        </p:blipFill>
        <p:spPr>
          <a:xfrm>
            <a:off x="240030" y="2565145"/>
            <a:ext cx="8622615" cy="3887168"/>
          </a:xfrm>
          <a:prstGeom prst="rect">
            <a:avLst/>
          </a:prstGeom>
        </p:spPr>
      </p:pic>
    </p:spTree>
    <p:extLst>
      <p:ext uri="{BB962C8B-B14F-4D97-AF65-F5344CB8AC3E}">
        <p14:creationId xmlns:p14="http://schemas.microsoft.com/office/powerpoint/2010/main" val="3613894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665FAFD-1843-4ED3-8CAF-09E3957E9ADA}"/>
              </a:ext>
            </a:extLst>
          </p:cNvPr>
          <p:cNvSpPr>
            <a:spLocks noGrp="1"/>
          </p:cNvSpPr>
          <p:nvPr>
            <p:ph type="title"/>
          </p:nvPr>
        </p:nvSpPr>
        <p:spPr>
          <a:xfrm>
            <a:off x="628650" y="963877"/>
            <a:ext cx="2620771" cy="4930246"/>
          </a:xfrm>
        </p:spPr>
        <p:txBody>
          <a:bodyPr>
            <a:normAutofit/>
          </a:bodyPr>
          <a:lstStyle/>
          <a:p>
            <a:pPr algn="r"/>
            <a:r>
              <a:rPr lang="zh-CN" altLang="en-US">
                <a:solidFill>
                  <a:schemeClr val="accent1"/>
                </a:solidFill>
              </a:rPr>
              <a:t>转化规则</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0AA4FE1A-47A4-456D-8C40-B053B693ADD6}"/>
              </a:ext>
            </a:extLst>
          </p:cNvPr>
          <p:cNvSpPr>
            <a:spLocks noGrp="1"/>
          </p:cNvSpPr>
          <p:nvPr>
            <p:ph idx="1"/>
          </p:nvPr>
        </p:nvSpPr>
        <p:spPr>
          <a:xfrm>
            <a:off x="3732023" y="963877"/>
            <a:ext cx="4783327" cy="4930246"/>
          </a:xfrm>
        </p:spPr>
        <p:txBody>
          <a:bodyPr anchor="ctr">
            <a:normAutofit/>
          </a:bodyPr>
          <a:lstStyle/>
          <a:p>
            <a:r>
              <a:rPr lang="zh-CN" altLang="en-US" dirty="0"/>
              <a:t>从文本到</a:t>
            </a:r>
            <a:r>
              <a:rPr lang="en-US" altLang="zh-CN" dirty="0"/>
              <a:t>GWT</a:t>
            </a:r>
          </a:p>
          <a:p>
            <a:r>
              <a:rPr lang="zh-CN" altLang="en-US" dirty="0"/>
              <a:t>从</a:t>
            </a:r>
            <a:r>
              <a:rPr lang="en-US" altLang="zh-CN" dirty="0"/>
              <a:t>GWT</a:t>
            </a:r>
            <a:r>
              <a:rPr lang="zh-CN" altLang="en-US" dirty="0"/>
              <a:t>到</a:t>
            </a:r>
            <a:r>
              <a:rPr lang="en-US" altLang="zh-CN"/>
              <a:t>TaggedGWT</a:t>
            </a:r>
            <a:endParaRPr lang="en-US" altLang="zh-CN" dirty="0"/>
          </a:p>
          <a:p>
            <a:r>
              <a:rPr lang="zh-CN" altLang="en-US" dirty="0"/>
              <a:t>从</a:t>
            </a:r>
            <a:r>
              <a:rPr lang="en-US" altLang="zh-CN"/>
              <a:t>TaggedGWT</a:t>
            </a:r>
            <a:r>
              <a:rPr lang="zh-CN" altLang="en-US" dirty="0"/>
              <a:t>到</a:t>
            </a:r>
            <a:r>
              <a:rPr lang="en-US" altLang="zh-CN" dirty="0"/>
              <a:t>RUCM</a:t>
            </a:r>
          </a:p>
          <a:p>
            <a:endParaRPr lang="en-US" altLang="zh-CN" dirty="0"/>
          </a:p>
          <a:p>
            <a:endParaRPr lang="zh-CN" altLang="en-US" dirty="0"/>
          </a:p>
        </p:txBody>
      </p:sp>
    </p:spTree>
    <p:extLst>
      <p:ext uri="{BB962C8B-B14F-4D97-AF65-F5344CB8AC3E}">
        <p14:creationId xmlns:p14="http://schemas.microsoft.com/office/powerpoint/2010/main" val="3862111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5391E9A-3050-41DB-85C7-8A4A18552CFF}"/>
              </a:ext>
            </a:extLst>
          </p:cNvPr>
          <p:cNvSpPr>
            <a:spLocks noGrp="1"/>
          </p:cNvSpPr>
          <p:nvPr>
            <p:ph type="title"/>
          </p:nvPr>
        </p:nvSpPr>
        <p:spPr>
          <a:xfrm>
            <a:off x="1092367" y="1608667"/>
            <a:ext cx="2398355" cy="4491015"/>
          </a:xfrm>
        </p:spPr>
        <p:txBody>
          <a:bodyPr anchor="t">
            <a:normAutofit/>
          </a:bodyPr>
          <a:lstStyle/>
          <a:p>
            <a:pPr algn="r"/>
            <a:r>
              <a:rPr lang="zh-CN" altLang="en-US" sz="2800" dirty="0">
                <a:solidFill>
                  <a:srgbClr val="FFFFFF"/>
                </a:solidFill>
              </a:rPr>
              <a:t>系统部分模型展示</a:t>
            </a:r>
            <a:r>
              <a:rPr lang="en-US" altLang="zh-CN" sz="2800" dirty="0">
                <a:solidFill>
                  <a:srgbClr val="FFFFFF"/>
                </a:solidFill>
              </a:rPr>
              <a:t> – </a:t>
            </a:r>
            <a:br>
              <a:rPr lang="en-US" altLang="zh-CN" sz="2800" dirty="0">
                <a:solidFill>
                  <a:srgbClr val="FFFFFF"/>
                </a:solidFill>
              </a:rPr>
            </a:br>
            <a:r>
              <a:rPr lang="zh-CN" altLang="en-US" sz="2800" dirty="0">
                <a:solidFill>
                  <a:srgbClr val="FFFFFF"/>
                </a:solidFill>
              </a:rPr>
              <a:t>一致性一览</a:t>
            </a:r>
          </a:p>
        </p:txBody>
      </p:sp>
      <p:sp>
        <p:nvSpPr>
          <p:cNvPr id="3" name="内容占位符 2">
            <a:extLst>
              <a:ext uri="{FF2B5EF4-FFF2-40B4-BE49-F238E27FC236}">
                <a16:creationId xmlns:a16="http://schemas.microsoft.com/office/drawing/2014/main" id="{2635C032-192E-4B6A-9FDB-946FC597B650}"/>
              </a:ext>
            </a:extLst>
          </p:cNvPr>
          <p:cNvSpPr>
            <a:spLocks noGrp="1"/>
          </p:cNvSpPr>
          <p:nvPr>
            <p:ph idx="1"/>
          </p:nvPr>
        </p:nvSpPr>
        <p:spPr>
          <a:xfrm>
            <a:off x="3732021" y="1608667"/>
            <a:ext cx="4718431" cy="4491015"/>
          </a:xfrm>
        </p:spPr>
        <p:txBody>
          <a:bodyPr>
            <a:normAutofit/>
          </a:bodyPr>
          <a:lstStyle/>
          <a:p>
            <a:r>
              <a:rPr lang="zh-CN" altLang="en-US" sz="1700">
                <a:solidFill>
                  <a:srgbClr val="FFFFFF"/>
                </a:solidFill>
              </a:rPr>
              <a:t>架构图 </a:t>
            </a:r>
            <a:r>
              <a:rPr lang="en-US" altLang="zh-CN" sz="1700">
                <a:solidFill>
                  <a:srgbClr val="FFFFFF"/>
                </a:solidFill>
              </a:rPr>
              <a:t>– </a:t>
            </a:r>
          </a:p>
          <a:p>
            <a:r>
              <a:rPr lang="zh-CN" altLang="en-US" sz="1700">
                <a:solidFill>
                  <a:srgbClr val="FFFFFF"/>
                </a:solidFill>
              </a:rPr>
              <a:t>类图 </a:t>
            </a:r>
            <a:r>
              <a:rPr lang="en-US" altLang="zh-CN" sz="1700">
                <a:solidFill>
                  <a:srgbClr val="FFFFFF"/>
                </a:solidFill>
              </a:rPr>
              <a:t>– </a:t>
            </a:r>
          </a:p>
          <a:p>
            <a:r>
              <a:rPr lang="zh-CN" altLang="en-US" sz="1700">
                <a:solidFill>
                  <a:srgbClr val="FFFFFF"/>
                </a:solidFill>
              </a:rPr>
              <a:t>状态图 </a:t>
            </a:r>
            <a:r>
              <a:rPr lang="en-US" altLang="zh-CN" sz="1700">
                <a:solidFill>
                  <a:srgbClr val="FFFFFF"/>
                </a:solidFill>
              </a:rPr>
              <a:t>– </a:t>
            </a:r>
          </a:p>
          <a:p>
            <a:r>
              <a:rPr lang="zh-CN" altLang="en-US" sz="1700">
                <a:solidFill>
                  <a:srgbClr val="FFFFFF"/>
                </a:solidFill>
              </a:rPr>
              <a:t>时序图 </a:t>
            </a:r>
            <a:r>
              <a:rPr lang="en-US" altLang="zh-CN" sz="1700">
                <a:solidFill>
                  <a:srgbClr val="FFFFFF"/>
                </a:solidFill>
              </a:rPr>
              <a:t>– </a:t>
            </a:r>
          </a:p>
          <a:p>
            <a:r>
              <a:rPr lang="zh-CN" altLang="en-US" sz="1700">
                <a:solidFill>
                  <a:srgbClr val="FFFFFF"/>
                </a:solidFill>
              </a:rPr>
              <a:t>活动图 </a:t>
            </a:r>
            <a:r>
              <a:rPr lang="en-US" altLang="zh-CN" sz="1700">
                <a:solidFill>
                  <a:srgbClr val="FFFFFF"/>
                </a:solidFill>
              </a:rPr>
              <a:t>- </a:t>
            </a:r>
          </a:p>
          <a:p>
            <a:r>
              <a:rPr lang="en-US" altLang="zh-CN" sz="1700">
                <a:solidFill>
                  <a:srgbClr val="FFFFFF"/>
                </a:solidFill>
              </a:rPr>
              <a:t>RUCM – </a:t>
            </a:r>
            <a:r>
              <a:rPr lang="zh-CN" altLang="en-US" sz="1700">
                <a:solidFill>
                  <a:srgbClr val="FFFFFF"/>
                </a:solidFill>
              </a:rPr>
              <a:t>让实现变得具体</a:t>
            </a:r>
            <a:endParaRPr lang="en-US" altLang="zh-CN" sz="1700">
              <a:solidFill>
                <a:srgbClr val="FFFFFF"/>
              </a:solidFill>
            </a:endParaRPr>
          </a:p>
          <a:p>
            <a:r>
              <a:rPr lang="en-US" altLang="zh-CN" sz="1700">
                <a:solidFill>
                  <a:srgbClr val="FFFFFF"/>
                </a:solidFill>
              </a:rPr>
              <a:t>OCL – </a:t>
            </a:r>
            <a:r>
              <a:rPr lang="zh-CN" altLang="en-US" sz="1700">
                <a:solidFill>
                  <a:srgbClr val="FFFFFF"/>
                </a:solidFill>
              </a:rPr>
              <a:t>让实现可以合作</a:t>
            </a:r>
          </a:p>
        </p:txBody>
      </p:sp>
    </p:spTree>
    <p:extLst>
      <p:ext uri="{BB962C8B-B14F-4D97-AF65-F5344CB8AC3E}">
        <p14:creationId xmlns:p14="http://schemas.microsoft.com/office/powerpoint/2010/main" val="264819219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lnSpcReduction="10000"/>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 </a:t>
            </a:r>
            <a:r>
              <a:rPr lang="zh-CN" altLang="en-US" sz="1700" dirty="0">
                <a:solidFill>
                  <a:srgbClr val="FFFFFF"/>
                </a:solidFill>
              </a:rPr>
              <a:t>乘客刷卡进入地铁站</a:t>
            </a:r>
          </a:p>
          <a:p>
            <a:r>
              <a:rPr lang="en-US" altLang="zh-CN" sz="1700" dirty="0">
                <a:solidFill>
                  <a:srgbClr val="FFFFFF"/>
                </a:solidFill>
              </a:rPr>
              <a:t>Given:</a:t>
            </a:r>
            <a:r>
              <a:rPr lang="zh-CN" altLang="en-US" sz="1700" dirty="0">
                <a:solidFill>
                  <a:srgbClr val="FFFFFF"/>
                </a:solidFill>
              </a:rPr>
              <a:t>地铁在正常运营。</a:t>
            </a:r>
          </a:p>
          <a:p>
            <a:r>
              <a:rPr lang="en-US" altLang="zh-CN" sz="1700" dirty="0">
                <a:solidFill>
                  <a:srgbClr val="FFFFFF"/>
                </a:solidFill>
              </a:rPr>
              <a:t>When:</a:t>
            </a:r>
          </a:p>
          <a:p>
            <a:r>
              <a:rPr lang="zh-CN" altLang="en-US" sz="1700" dirty="0">
                <a:solidFill>
                  <a:srgbClr val="FFFFFF"/>
                </a:solidFill>
              </a:rPr>
              <a:t>乘客在刷卡器上刷卡。</a:t>
            </a:r>
          </a:p>
          <a:p>
            <a:r>
              <a:rPr lang="zh-CN" altLang="en-US" sz="1700" dirty="0">
                <a:solidFill>
                  <a:srgbClr val="FFFFFF"/>
                </a:solidFill>
              </a:rPr>
              <a:t>系统检测单向通道可通行。</a:t>
            </a:r>
          </a:p>
          <a:p>
            <a:r>
              <a:rPr lang="zh-CN" altLang="en-US" sz="1700" dirty="0">
                <a:solidFill>
                  <a:srgbClr val="FFFFFF"/>
                </a:solidFill>
              </a:rPr>
              <a:t>系统读卡 。</a:t>
            </a:r>
          </a:p>
          <a:p>
            <a:r>
              <a:rPr lang="zh-CN" altLang="en-US" sz="1700" dirty="0">
                <a:solidFill>
                  <a:srgbClr val="FFFFFF"/>
                </a:solidFill>
              </a:rPr>
              <a:t>系统确认卡片有效。</a:t>
            </a:r>
          </a:p>
          <a:p>
            <a:r>
              <a:rPr lang="zh-CN" altLang="en-US" sz="1700" dirty="0">
                <a:solidFill>
                  <a:srgbClr val="FFFFFF"/>
                </a:solidFill>
              </a:rPr>
              <a:t>系统连接到账目中心。</a:t>
            </a:r>
          </a:p>
          <a:p>
            <a:r>
              <a:rPr lang="zh-CN" altLang="en-US" sz="1700" dirty="0">
                <a:solidFill>
                  <a:srgbClr val="FFFFFF"/>
                </a:solidFill>
              </a:rPr>
              <a:t>系统查验余额充足。</a:t>
            </a:r>
          </a:p>
          <a:p>
            <a:r>
              <a:rPr lang="zh-CN" altLang="en-US" sz="1700" dirty="0">
                <a:solidFill>
                  <a:srgbClr val="FFFFFF"/>
                </a:solidFill>
              </a:rPr>
              <a:t>账户中心返回通过和余额信息</a:t>
            </a:r>
          </a:p>
          <a:p>
            <a:r>
              <a:rPr lang="zh-CN" altLang="en-US" sz="1700" dirty="0">
                <a:solidFill>
                  <a:srgbClr val="FFFFFF"/>
                </a:solidFill>
              </a:rPr>
              <a:t>系统打开扇门同时保持打开</a:t>
            </a:r>
            <a:r>
              <a:rPr lang="en-US" altLang="zh-CN" sz="1700" dirty="0">
                <a:solidFill>
                  <a:srgbClr val="FFFFFF"/>
                </a:solidFill>
              </a:rPr>
              <a:t>10</a:t>
            </a:r>
            <a:r>
              <a:rPr lang="zh-CN" altLang="en-US" sz="1700" dirty="0">
                <a:solidFill>
                  <a:srgbClr val="FFFFFF"/>
                </a:solidFill>
              </a:rPr>
              <a:t>秒。</a:t>
            </a:r>
          </a:p>
          <a:p>
            <a:r>
              <a:rPr lang="zh-CN" altLang="en-US" sz="1700" dirty="0">
                <a:solidFill>
                  <a:srgbClr val="FFFFFF"/>
                </a:solidFill>
              </a:rPr>
              <a:t>系统关闭扇门。</a:t>
            </a:r>
          </a:p>
          <a:p>
            <a:r>
              <a:rPr lang="en-US" altLang="zh-CN" sz="1700" dirty="0">
                <a:solidFill>
                  <a:srgbClr val="FFFFFF"/>
                </a:solidFill>
              </a:rPr>
              <a:t>Then:</a:t>
            </a:r>
            <a:r>
              <a:rPr lang="zh-CN" altLang="en-US" sz="1700" dirty="0">
                <a:solidFill>
                  <a:srgbClr val="FFFFFF"/>
                </a:solidFill>
              </a:rPr>
              <a:t>乘客已进站</a:t>
            </a:r>
          </a:p>
        </p:txBody>
      </p:sp>
    </p:spTree>
    <p:extLst>
      <p:ext uri="{BB962C8B-B14F-4D97-AF65-F5344CB8AC3E}">
        <p14:creationId xmlns:p14="http://schemas.microsoft.com/office/powerpoint/2010/main" val="326929002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a:t>
            </a:r>
            <a:r>
              <a:rPr lang="zh-CN" altLang="en-US" sz="1700" dirty="0">
                <a:solidFill>
                  <a:srgbClr val="FFFFFF"/>
                </a:solidFill>
              </a:rPr>
              <a:t>系统处理进错方向情况</a:t>
            </a:r>
          </a:p>
          <a:p>
            <a:r>
              <a:rPr lang="en-US" altLang="zh-CN" sz="1700" dirty="0">
                <a:solidFill>
                  <a:srgbClr val="FFFFFF"/>
                </a:solidFill>
              </a:rPr>
              <a:t>Given:</a:t>
            </a:r>
            <a:r>
              <a:rPr lang="zh-CN" altLang="en-US" sz="1700" dirty="0">
                <a:solidFill>
                  <a:srgbClr val="FFFFFF"/>
                </a:solidFill>
              </a:rPr>
              <a:t>地铁在正常运营。</a:t>
            </a:r>
          </a:p>
          <a:p>
            <a:r>
              <a:rPr lang="zh-CN" altLang="en-US" sz="1700" dirty="0">
                <a:solidFill>
                  <a:srgbClr val="FFFFFF"/>
                </a:solidFill>
              </a:rPr>
              <a:t>系统检验单向通道不可通行。</a:t>
            </a:r>
          </a:p>
          <a:p>
            <a:r>
              <a:rPr lang="en-US" altLang="zh-CN" sz="1700" dirty="0">
                <a:solidFill>
                  <a:srgbClr val="FFFFFF"/>
                </a:solidFill>
              </a:rPr>
              <a:t>When:</a:t>
            </a:r>
          </a:p>
          <a:p>
            <a:r>
              <a:rPr lang="zh-CN" altLang="en-US" sz="1700" dirty="0">
                <a:solidFill>
                  <a:srgbClr val="FFFFFF"/>
                </a:solidFill>
              </a:rPr>
              <a:t>系统警告用户此路不通。</a:t>
            </a:r>
          </a:p>
          <a:p>
            <a:r>
              <a:rPr lang="en-US" altLang="zh-CN" sz="1700" dirty="0">
                <a:solidFill>
                  <a:srgbClr val="FFFFFF"/>
                </a:solidFill>
              </a:rPr>
              <a:t>Then:</a:t>
            </a:r>
            <a:r>
              <a:rPr lang="zh-CN" altLang="en-US" sz="1700" dirty="0">
                <a:solidFill>
                  <a:srgbClr val="FFFFFF"/>
                </a:solidFill>
              </a:rPr>
              <a:t>系统回到初始状态。系统保持通道关闭。</a:t>
            </a:r>
          </a:p>
        </p:txBody>
      </p:sp>
    </p:spTree>
    <p:extLst>
      <p:ext uri="{BB962C8B-B14F-4D97-AF65-F5344CB8AC3E}">
        <p14:creationId xmlns:p14="http://schemas.microsoft.com/office/powerpoint/2010/main" val="187808403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a:t>
            </a:r>
            <a:r>
              <a:rPr lang="zh-CN" altLang="en-US" sz="1700" dirty="0">
                <a:solidFill>
                  <a:srgbClr val="FFFFFF"/>
                </a:solidFill>
              </a:rPr>
              <a:t>系统处理卡片异常情况。</a:t>
            </a:r>
          </a:p>
          <a:p>
            <a:r>
              <a:rPr lang="en-US" altLang="zh-CN" sz="1700" dirty="0">
                <a:solidFill>
                  <a:srgbClr val="FFFFFF"/>
                </a:solidFill>
              </a:rPr>
              <a:t>Given:</a:t>
            </a:r>
            <a:r>
              <a:rPr lang="zh-CN" altLang="en-US" sz="1700" dirty="0">
                <a:solidFill>
                  <a:srgbClr val="FFFFFF"/>
                </a:solidFill>
              </a:rPr>
              <a:t>地铁在正常运营。</a:t>
            </a:r>
          </a:p>
          <a:p>
            <a:r>
              <a:rPr lang="zh-CN" altLang="en-US" sz="1700" dirty="0">
                <a:solidFill>
                  <a:srgbClr val="FFFFFF"/>
                </a:solidFill>
              </a:rPr>
              <a:t>系统检测到卡片无效。</a:t>
            </a:r>
          </a:p>
          <a:p>
            <a:r>
              <a:rPr lang="en-US" altLang="zh-CN" sz="1700" dirty="0">
                <a:solidFill>
                  <a:srgbClr val="FFFFFF"/>
                </a:solidFill>
              </a:rPr>
              <a:t>When:</a:t>
            </a:r>
          </a:p>
          <a:p>
            <a:r>
              <a:rPr lang="zh-CN" altLang="en-US" sz="1700" dirty="0">
                <a:solidFill>
                  <a:srgbClr val="FFFFFF"/>
                </a:solidFill>
              </a:rPr>
              <a:t>系统警告卡片异常。</a:t>
            </a:r>
          </a:p>
          <a:p>
            <a:r>
              <a:rPr lang="en-US" altLang="zh-CN" sz="1700" dirty="0">
                <a:solidFill>
                  <a:srgbClr val="FFFFFF"/>
                </a:solidFill>
              </a:rPr>
              <a:t>Then:</a:t>
            </a:r>
            <a:r>
              <a:rPr lang="zh-CN" altLang="en-US" sz="1700" dirty="0">
                <a:solidFill>
                  <a:srgbClr val="FFFFFF"/>
                </a:solidFill>
              </a:rPr>
              <a:t>系统回到初始状态。</a:t>
            </a:r>
          </a:p>
        </p:txBody>
      </p:sp>
    </p:spTree>
    <p:extLst>
      <p:ext uri="{BB962C8B-B14F-4D97-AF65-F5344CB8AC3E}">
        <p14:creationId xmlns:p14="http://schemas.microsoft.com/office/powerpoint/2010/main" val="53193117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a:t>
            </a:r>
            <a:r>
              <a:rPr lang="zh-CN" altLang="en-US" sz="1700" dirty="0">
                <a:solidFill>
                  <a:srgbClr val="FFFFFF"/>
                </a:solidFill>
              </a:rPr>
              <a:t>系统处理余额不足情况。</a:t>
            </a:r>
          </a:p>
          <a:p>
            <a:r>
              <a:rPr lang="en-US" altLang="zh-CN" sz="1700" dirty="0">
                <a:solidFill>
                  <a:srgbClr val="FFFFFF"/>
                </a:solidFill>
              </a:rPr>
              <a:t>Given:</a:t>
            </a:r>
            <a:r>
              <a:rPr lang="zh-CN" altLang="en-US" sz="1700" dirty="0">
                <a:solidFill>
                  <a:srgbClr val="FFFFFF"/>
                </a:solidFill>
              </a:rPr>
              <a:t>地铁在正常运营。</a:t>
            </a:r>
          </a:p>
          <a:p>
            <a:r>
              <a:rPr lang="zh-CN" altLang="en-US" sz="1700" dirty="0">
                <a:solidFill>
                  <a:srgbClr val="FFFFFF"/>
                </a:solidFill>
              </a:rPr>
              <a:t>系统验证余额不足。</a:t>
            </a:r>
          </a:p>
          <a:p>
            <a:r>
              <a:rPr lang="en-US" altLang="zh-CN" sz="1700" dirty="0">
                <a:solidFill>
                  <a:srgbClr val="FFFFFF"/>
                </a:solidFill>
              </a:rPr>
              <a:t>When:</a:t>
            </a:r>
          </a:p>
          <a:p>
            <a:r>
              <a:rPr lang="zh-CN" altLang="en-US" sz="1700" dirty="0">
                <a:solidFill>
                  <a:srgbClr val="FFFFFF"/>
                </a:solidFill>
              </a:rPr>
              <a:t>系统提示余额不足。</a:t>
            </a:r>
          </a:p>
          <a:p>
            <a:r>
              <a:rPr lang="en-US" altLang="zh-CN" sz="1700" dirty="0">
                <a:solidFill>
                  <a:srgbClr val="FFFFFF"/>
                </a:solidFill>
              </a:rPr>
              <a:t>Then:</a:t>
            </a:r>
            <a:r>
              <a:rPr lang="zh-CN" altLang="en-US" sz="1700" dirty="0">
                <a:solidFill>
                  <a:srgbClr val="FFFFFF"/>
                </a:solidFill>
              </a:rPr>
              <a:t>系统回到初始状态</a:t>
            </a:r>
          </a:p>
          <a:p>
            <a:endParaRPr lang="zh-CN" altLang="en-US" sz="1700" dirty="0">
              <a:solidFill>
                <a:srgbClr val="FFFFFF"/>
              </a:solidFill>
            </a:endParaRPr>
          </a:p>
        </p:txBody>
      </p:sp>
    </p:spTree>
    <p:extLst>
      <p:ext uri="{BB962C8B-B14F-4D97-AF65-F5344CB8AC3E}">
        <p14:creationId xmlns:p14="http://schemas.microsoft.com/office/powerpoint/2010/main" val="171835030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BF8FE7F-D5A6-45F1-ADC6-45DC2DE47FBA}"/>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-RUCM</a:t>
            </a:r>
            <a:endParaRPr lang="zh-CN" altLang="en-US" sz="2800">
              <a:solidFill>
                <a:srgbClr val="FFFFFF"/>
              </a:solidFill>
            </a:endParaRPr>
          </a:p>
        </p:txBody>
      </p:sp>
      <p:sp>
        <p:nvSpPr>
          <p:cNvPr id="3" name="内容占位符 2">
            <a:extLst>
              <a:ext uri="{FF2B5EF4-FFF2-40B4-BE49-F238E27FC236}">
                <a16:creationId xmlns:a16="http://schemas.microsoft.com/office/drawing/2014/main" id="{8AA0A385-667A-443D-BADE-E6D383B7F079}"/>
              </a:ext>
            </a:extLst>
          </p:cNvPr>
          <p:cNvSpPr>
            <a:spLocks noGrp="1"/>
          </p:cNvSpPr>
          <p:nvPr>
            <p:ph idx="1"/>
          </p:nvPr>
        </p:nvSpPr>
        <p:spPr>
          <a:xfrm>
            <a:off x="3743859" y="0"/>
            <a:ext cx="5400141" cy="6857999"/>
          </a:xfrm>
        </p:spPr>
        <p:txBody>
          <a:bodyPr>
            <a:normAutofit fontScale="70000" lnSpcReduction="20000"/>
          </a:bodyPr>
          <a:lstStyle/>
          <a:p>
            <a:r>
              <a:rPr lang="en-US" altLang="zh-CN" sz="1700" dirty="0">
                <a:solidFill>
                  <a:srgbClr val="FFFFFF"/>
                </a:solidFill>
              </a:rPr>
              <a:t>Use Case Name: </a:t>
            </a:r>
            <a:r>
              <a:rPr lang="zh-CN" altLang="en-US" sz="1700" dirty="0">
                <a:solidFill>
                  <a:srgbClr val="FFFFFF"/>
                </a:solidFill>
              </a:rPr>
              <a:t>进站</a:t>
            </a:r>
          </a:p>
          <a:p>
            <a:r>
              <a:rPr lang="en-US" altLang="zh-CN" sz="1700" dirty="0">
                <a:solidFill>
                  <a:srgbClr val="FFFFFF"/>
                </a:solidFill>
              </a:rPr>
              <a:t>Brief Description: </a:t>
            </a:r>
            <a:r>
              <a:rPr lang="zh-CN" altLang="en-US" sz="1700" dirty="0">
                <a:solidFill>
                  <a:srgbClr val="FFFFFF"/>
                </a:solidFill>
              </a:rPr>
              <a:t>乘客刷卡进入地铁站系统处理进错方向情况系统处理卡片异常情况</a:t>
            </a:r>
          </a:p>
          <a:p>
            <a:r>
              <a:rPr lang="en-US" altLang="zh-CN" sz="1700" dirty="0">
                <a:solidFill>
                  <a:srgbClr val="FFFFFF"/>
                </a:solidFill>
              </a:rPr>
              <a:t>Precondition: </a:t>
            </a:r>
            <a:r>
              <a:rPr lang="zh-CN" altLang="en-US" sz="1700" dirty="0">
                <a:solidFill>
                  <a:srgbClr val="FFFFFF"/>
                </a:solidFill>
              </a:rPr>
              <a:t>地铁在正常运营。</a:t>
            </a:r>
          </a:p>
          <a:p>
            <a:r>
              <a:rPr lang="en-US" altLang="zh-CN" sz="1700" dirty="0">
                <a:solidFill>
                  <a:srgbClr val="FFFFFF"/>
                </a:solidFill>
              </a:rPr>
              <a:t>Primary Actor:</a:t>
            </a:r>
            <a:r>
              <a:rPr lang="zh-CN" altLang="en-US" sz="1700" dirty="0">
                <a:solidFill>
                  <a:srgbClr val="FFFFFF"/>
                </a:solidFill>
              </a:rPr>
              <a:t>乘客</a:t>
            </a:r>
          </a:p>
          <a:p>
            <a:r>
              <a:rPr lang="en-US" altLang="zh-CN" sz="1700" dirty="0">
                <a:solidFill>
                  <a:srgbClr val="FFFFFF"/>
                </a:solidFill>
              </a:rPr>
              <a:t>Secondary Actors:</a:t>
            </a:r>
          </a:p>
          <a:p>
            <a:r>
              <a:rPr lang="en-US" altLang="zh-CN" sz="1700" dirty="0" err="1">
                <a:solidFill>
                  <a:srgbClr val="FFFFFF"/>
                </a:solidFill>
              </a:rPr>
              <a:t>Dependency:None</a:t>
            </a:r>
            <a:endParaRPr lang="en-US" altLang="zh-CN" sz="1700" dirty="0">
              <a:solidFill>
                <a:srgbClr val="FFFFFF"/>
              </a:solidFill>
            </a:endParaRPr>
          </a:p>
          <a:p>
            <a:r>
              <a:rPr lang="en-US" altLang="zh-CN" sz="1700" dirty="0" err="1">
                <a:solidFill>
                  <a:srgbClr val="FFFFFF"/>
                </a:solidFill>
              </a:rPr>
              <a:t>Generalization:None</a:t>
            </a:r>
            <a:endParaRPr lang="en-US" altLang="zh-CN" sz="1700" dirty="0">
              <a:solidFill>
                <a:srgbClr val="FFFFFF"/>
              </a:solidFill>
            </a:endParaRPr>
          </a:p>
          <a:p>
            <a:r>
              <a:rPr lang="en-US" altLang="zh-CN" sz="1700" dirty="0">
                <a:solidFill>
                  <a:srgbClr val="FFFFFF"/>
                </a:solidFill>
              </a:rPr>
              <a:t>Basic Flow:</a:t>
            </a:r>
          </a:p>
          <a:p>
            <a:r>
              <a:rPr lang="en-US" altLang="zh-CN" sz="1700" dirty="0">
                <a:solidFill>
                  <a:srgbClr val="FFFFFF"/>
                </a:solidFill>
              </a:rPr>
              <a:t>1.</a:t>
            </a:r>
            <a:r>
              <a:rPr lang="zh-CN" altLang="en-US" sz="1700" dirty="0">
                <a:solidFill>
                  <a:srgbClr val="FFFFFF"/>
                </a:solidFill>
              </a:rPr>
              <a:t>乘客在刷卡器上刷卡。</a:t>
            </a:r>
          </a:p>
          <a:p>
            <a:r>
              <a:rPr lang="en-US" altLang="zh-CN" sz="1700" dirty="0">
                <a:solidFill>
                  <a:srgbClr val="FFFFFF"/>
                </a:solidFill>
              </a:rPr>
              <a:t>2.</a:t>
            </a:r>
            <a:r>
              <a:rPr lang="zh-CN" altLang="en-US" sz="1700" dirty="0">
                <a:solidFill>
                  <a:srgbClr val="FFFFFF"/>
                </a:solidFill>
              </a:rPr>
              <a:t>系统检测单向通道可通行。</a:t>
            </a:r>
          </a:p>
          <a:p>
            <a:r>
              <a:rPr lang="en-US" altLang="zh-CN" sz="1700" dirty="0">
                <a:solidFill>
                  <a:srgbClr val="FFFFFF"/>
                </a:solidFill>
              </a:rPr>
              <a:t>3.</a:t>
            </a:r>
            <a:r>
              <a:rPr lang="zh-CN" altLang="en-US" sz="1700" dirty="0">
                <a:solidFill>
                  <a:srgbClr val="FFFFFF"/>
                </a:solidFill>
              </a:rPr>
              <a:t>系统读卡。</a:t>
            </a:r>
          </a:p>
          <a:p>
            <a:r>
              <a:rPr lang="en-US" altLang="zh-CN" sz="1700" dirty="0">
                <a:solidFill>
                  <a:srgbClr val="FFFFFF"/>
                </a:solidFill>
              </a:rPr>
              <a:t>4.</a:t>
            </a:r>
            <a:r>
              <a:rPr lang="zh-CN" altLang="en-US" sz="1700" dirty="0">
                <a:solidFill>
                  <a:srgbClr val="FFFFFF"/>
                </a:solidFill>
              </a:rPr>
              <a:t>系统确认卡片有效。</a:t>
            </a:r>
          </a:p>
          <a:p>
            <a:r>
              <a:rPr lang="en-US" altLang="zh-CN" sz="1700" dirty="0">
                <a:solidFill>
                  <a:srgbClr val="FFFFFF"/>
                </a:solidFill>
              </a:rPr>
              <a:t>5.</a:t>
            </a:r>
            <a:r>
              <a:rPr lang="zh-CN" altLang="en-US" sz="1700" dirty="0">
                <a:solidFill>
                  <a:srgbClr val="FFFFFF"/>
                </a:solidFill>
              </a:rPr>
              <a:t>系统连接到账目中心。</a:t>
            </a:r>
          </a:p>
          <a:p>
            <a:r>
              <a:rPr lang="en-US" altLang="zh-CN" sz="1700" dirty="0">
                <a:solidFill>
                  <a:srgbClr val="FFFFFF"/>
                </a:solidFill>
              </a:rPr>
              <a:t>6.</a:t>
            </a:r>
            <a:r>
              <a:rPr lang="zh-CN" altLang="en-US" sz="1700" dirty="0">
                <a:solidFill>
                  <a:srgbClr val="FFFFFF"/>
                </a:solidFill>
              </a:rPr>
              <a:t>系统查验余额充足。</a:t>
            </a:r>
          </a:p>
          <a:p>
            <a:r>
              <a:rPr lang="en-US" altLang="zh-CN" sz="1700" dirty="0">
                <a:solidFill>
                  <a:srgbClr val="FFFFFF"/>
                </a:solidFill>
              </a:rPr>
              <a:t>7.</a:t>
            </a:r>
            <a:r>
              <a:rPr lang="zh-CN" altLang="en-US" sz="1700" dirty="0">
                <a:solidFill>
                  <a:srgbClr val="FFFFFF"/>
                </a:solidFill>
              </a:rPr>
              <a:t>账户中心返回通过和余额信息系统打开扇门</a:t>
            </a:r>
            <a:r>
              <a:rPr lang="en-US" altLang="zh-CN" sz="1700" dirty="0">
                <a:solidFill>
                  <a:srgbClr val="FFFFFF"/>
                </a:solidFill>
              </a:rPr>
              <a:t>MEANWHILE</a:t>
            </a:r>
            <a:r>
              <a:rPr lang="zh-CN" altLang="en-US" sz="1700" dirty="0">
                <a:solidFill>
                  <a:srgbClr val="FFFFFF"/>
                </a:solidFill>
              </a:rPr>
              <a:t>保持打开</a:t>
            </a:r>
            <a:r>
              <a:rPr lang="en-US" altLang="zh-CN" sz="1700" dirty="0">
                <a:solidFill>
                  <a:srgbClr val="FFFFFF"/>
                </a:solidFill>
              </a:rPr>
              <a:t>10</a:t>
            </a:r>
            <a:r>
              <a:rPr lang="zh-CN" altLang="en-US" sz="1700" dirty="0">
                <a:solidFill>
                  <a:srgbClr val="FFFFFF"/>
                </a:solidFill>
              </a:rPr>
              <a:t>秒。</a:t>
            </a:r>
          </a:p>
          <a:p>
            <a:r>
              <a:rPr lang="en-US" altLang="zh-CN" sz="1700" dirty="0">
                <a:solidFill>
                  <a:srgbClr val="FFFFFF"/>
                </a:solidFill>
              </a:rPr>
              <a:t>8.</a:t>
            </a:r>
            <a:r>
              <a:rPr lang="zh-CN" altLang="en-US" sz="1700" dirty="0">
                <a:solidFill>
                  <a:srgbClr val="FFFFFF"/>
                </a:solidFill>
              </a:rPr>
              <a:t>系统关闭扇门。</a:t>
            </a:r>
          </a:p>
          <a:p>
            <a:r>
              <a:rPr lang="en-US" altLang="zh-CN" sz="1700" dirty="0">
                <a:solidFill>
                  <a:srgbClr val="FFFFFF"/>
                </a:solidFill>
              </a:rPr>
              <a:t>postcondition:</a:t>
            </a:r>
            <a:r>
              <a:rPr lang="zh-CN" altLang="en-US" sz="1700" dirty="0">
                <a:solidFill>
                  <a:srgbClr val="FFFFFF"/>
                </a:solidFill>
              </a:rPr>
              <a:t>乘客已进站</a:t>
            </a:r>
          </a:p>
          <a:p>
            <a:r>
              <a:rPr lang="en-US" altLang="zh-CN" sz="1700" dirty="0">
                <a:solidFill>
                  <a:srgbClr val="FFFFFF"/>
                </a:solidFill>
              </a:rPr>
              <a:t>Global Alternative Flow: IF </a:t>
            </a:r>
            <a:r>
              <a:rPr lang="zh-CN" altLang="en-US" sz="1700" dirty="0">
                <a:solidFill>
                  <a:srgbClr val="FFFFFF"/>
                </a:solidFill>
              </a:rPr>
              <a:t>系统检验单向通道不可通行。</a:t>
            </a:r>
          </a:p>
          <a:p>
            <a:r>
              <a:rPr lang="en-US" altLang="zh-CN" sz="1700" dirty="0">
                <a:solidFill>
                  <a:srgbClr val="FFFFFF"/>
                </a:solidFill>
              </a:rPr>
              <a:t>1.</a:t>
            </a:r>
            <a:r>
              <a:rPr lang="zh-CN" altLang="en-US" sz="1700" dirty="0">
                <a:solidFill>
                  <a:srgbClr val="FFFFFF"/>
                </a:solidFill>
              </a:rPr>
              <a:t>系统警告用户此路不通。</a:t>
            </a:r>
          </a:p>
          <a:p>
            <a:r>
              <a:rPr lang="en-US" altLang="zh-CN" sz="1700" dirty="0">
                <a:solidFill>
                  <a:srgbClr val="FFFFFF"/>
                </a:solidFill>
              </a:rPr>
              <a:t>END IF</a:t>
            </a:r>
          </a:p>
          <a:p>
            <a:r>
              <a:rPr lang="en-US" altLang="zh-CN" sz="1700" dirty="0">
                <a:solidFill>
                  <a:srgbClr val="FFFFFF"/>
                </a:solidFill>
              </a:rPr>
              <a:t>postcondition:</a:t>
            </a:r>
            <a:r>
              <a:rPr lang="zh-CN" altLang="en-US" sz="1700" dirty="0">
                <a:solidFill>
                  <a:srgbClr val="FFFFFF"/>
                </a:solidFill>
              </a:rPr>
              <a:t>系统回到初始状态。系统保持通道关闭。</a:t>
            </a:r>
          </a:p>
          <a:p>
            <a:r>
              <a:rPr lang="en-US" altLang="zh-CN" sz="1700" dirty="0">
                <a:solidFill>
                  <a:srgbClr val="FFFFFF"/>
                </a:solidFill>
              </a:rPr>
              <a:t>Global Alternative Flow: IF </a:t>
            </a:r>
            <a:r>
              <a:rPr lang="zh-CN" altLang="en-US" sz="1700" dirty="0">
                <a:solidFill>
                  <a:srgbClr val="FFFFFF"/>
                </a:solidFill>
              </a:rPr>
              <a:t>系统检测到卡片无效。</a:t>
            </a:r>
          </a:p>
          <a:p>
            <a:r>
              <a:rPr lang="en-US" altLang="zh-CN" sz="1700" dirty="0">
                <a:solidFill>
                  <a:srgbClr val="FFFFFF"/>
                </a:solidFill>
              </a:rPr>
              <a:t>1.</a:t>
            </a:r>
            <a:r>
              <a:rPr lang="zh-CN" altLang="en-US" sz="1700" dirty="0">
                <a:solidFill>
                  <a:srgbClr val="FFFFFF"/>
                </a:solidFill>
              </a:rPr>
              <a:t>系统警告卡片异常。</a:t>
            </a:r>
          </a:p>
          <a:p>
            <a:r>
              <a:rPr lang="en-US" altLang="zh-CN" sz="1700" dirty="0">
                <a:solidFill>
                  <a:srgbClr val="FFFFFF"/>
                </a:solidFill>
              </a:rPr>
              <a:t>END IF</a:t>
            </a:r>
          </a:p>
          <a:p>
            <a:r>
              <a:rPr lang="en-US" altLang="zh-CN" sz="1700" dirty="0">
                <a:solidFill>
                  <a:srgbClr val="FFFFFF"/>
                </a:solidFill>
              </a:rPr>
              <a:t>postcondition:</a:t>
            </a:r>
            <a:r>
              <a:rPr lang="zh-CN" altLang="en-US" sz="1700" dirty="0">
                <a:solidFill>
                  <a:srgbClr val="FFFFFF"/>
                </a:solidFill>
              </a:rPr>
              <a:t>系统回到初始状态。</a:t>
            </a:r>
          </a:p>
          <a:p>
            <a:r>
              <a:rPr lang="en-US" altLang="zh-CN" sz="1700" dirty="0">
                <a:solidFill>
                  <a:srgbClr val="FFFFFF"/>
                </a:solidFill>
              </a:rPr>
              <a:t>Global Alternative Flow: IF </a:t>
            </a:r>
            <a:r>
              <a:rPr lang="zh-CN" altLang="en-US" sz="1700" dirty="0">
                <a:solidFill>
                  <a:srgbClr val="FFFFFF"/>
                </a:solidFill>
              </a:rPr>
              <a:t>系统验证余额不足。</a:t>
            </a:r>
          </a:p>
          <a:p>
            <a:r>
              <a:rPr lang="en-US" altLang="zh-CN" sz="1700" dirty="0">
                <a:solidFill>
                  <a:srgbClr val="FFFFFF"/>
                </a:solidFill>
              </a:rPr>
              <a:t>1.</a:t>
            </a:r>
            <a:r>
              <a:rPr lang="zh-CN" altLang="en-US" sz="1700" dirty="0">
                <a:solidFill>
                  <a:srgbClr val="FFFFFF"/>
                </a:solidFill>
              </a:rPr>
              <a:t>系统提示余额不足。</a:t>
            </a:r>
          </a:p>
          <a:p>
            <a:r>
              <a:rPr lang="en-US" altLang="zh-CN" sz="1700" dirty="0">
                <a:solidFill>
                  <a:srgbClr val="FFFFFF"/>
                </a:solidFill>
              </a:rPr>
              <a:t>END IF</a:t>
            </a:r>
          </a:p>
          <a:p>
            <a:r>
              <a:rPr lang="en-US" altLang="zh-CN" sz="1700" dirty="0">
                <a:solidFill>
                  <a:srgbClr val="FFFFFF"/>
                </a:solidFill>
              </a:rPr>
              <a:t>postcondition:</a:t>
            </a:r>
            <a:r>
              <a:rPr lang="zh-CN" altLang="en-US" sz="1700" dirty="0">
                <a:solidFill>
                  <a:srgbClr val="FFFFFF"/>
                </a:solidFill>
              </a:rPr>
              <a:t>系统回到初始状态</a:t>
            </a:r>
          </a:p>
        </p:txBody>
      </p:sp>
    </p:spTree>
    <p:extLst>
      <p:ext uri="{BB962C8B-B14F-4D97-AF65-F5344CB8AC3E}">
        <p14:creationId xmlns:p14="http://schemas.microsoft.com/office/powerpoint/2010/main" val="3666815862"/>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034BC79-7734-46FF-B18B-831B07AAB876}"/>
              </a:ext>
            </a:extLst>
          </p:cNvPr>
          <p:cNvSpPr>
            <a:spLocks noGrp="1"/>
          </p:cNvSpPr>
          <p:nvPr>
            <p:ph type="title"/>
          </p:nvPr>
        </p:nvSpPr>
        <p:spPr>
          <a:xfrm>
            <a:off x="1198881" y="1608667"/>
            <a:ext cx="2050542" cy="4491015"/>
          </a:xfrm>
        </p:spPr>
        <p:txBody>
          <a:bodyPr anchor="t">
            <a:normAutofit/>
          </a:bodyPr>
          <a:lstStyle/>
          <a:p>
            <a:pPr algn="r"/>
            <a:r>
              <a:rPr lang="zh-CN" altLang="en-US" sz="2800" dirty="0">
                <a:solidFill>
                  <a:srgbClr val="FFFFFF"/>
                </a:solidFill>
              </a:rPr>
              <a:t>收获与感谢</a:t>
            </a:r>
          </a:p>
        </p:txBody>
      </p:sp>
      <p:sp>
        <p:nvSpPr>
          <p:cNvPr id="3" name="内容占位符 2">
            <a:extLst>
              <a:ext uri="{FF2B5EF4-FFF2-40B4-BE49-F238E27FC236}">
                <a16:creationId xmlns:a16="http://schemas.microsoft.com/office/drawing/2014/main" id="{4627B116-CDF4-4F44-AF9B-C0AD62B4F359}"/>
              </a:ext>
            </a:extLst>
          </p:cNvPr>
          <p:cNvSpPr>
            <a:spLocks noGrp="1"/>
          </p:cNvSpPr>
          <p:nvPr>
            <p:ph idx="1"/>
          </p:nvPr>
        </p:nvSpPr>
        <p:spPr>
          <a:xfrm>
            <a:off x="3964833" y="877147"/>
            <a:ext cx="4718431" cy="4491015"/>
          </a:xfrm>
        </p:spPr>
        <p:txBody>
          <a:bodyPr>
            <a:normAutofit fontScale="92500" lnSpcReduction="20000"/>
          </a:bodyPr>
          <a:lstStyle/>
          <a:p>
            <a:r>
              <a:rPr lang="zh-CN" altLang="en-US" sz="1700" dirty="0">
                <a:solidFill>
                  <a:srgbClr val="FFFFFF"/>
                </a:solidFill>
              </a:rPr>
              <a:t>量力而行 </a:t>
            </a:r>
            <a:r>
              <a:rPr lang="en-US" altLang="zh-CN" sz="1700" dirty="0">
                <a:solidFill>
                  <a:srgbClr val="FFFFFF"/>
                </a:solidFill>
              </a:rPr>
              <a:t>– </a:t>
            </a:r>
            <a:r>
              <a:rPr lang="zh-CN" altLang="en-US" sz="1700" dirty="0">
                <a:solidFill>
                  <a:srgbClr val="FFFFFF"/>
                </a:solidFill>
              </a:rPr>
              <a:t>选题</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具体化问题 </a:t>
            </a:r>
            <a:r>
              <a:rPr lang="en-US" altLang="zh-CN" sz="1700" dirty="0">
                <a:solidFill>
                  <a:srgbClr val="FFFFFF"/>
                </a:solidFill>
              </a:rPr>
              <a:t>– </a:t>
            </a:r>
            <a:r>
              <a:rPr lang="zh-CN" altLang="en-US" sz="1700" dirty="0">
                <a:solidFill>
                  <a:srgbClr val="FFFFFF"/>
                </a:solidFill>
              </a:rPr>
              <a:t>需求描述的不断确定</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转化类问题的设计泛型 </a:t>
            </a:r>
            <a:r>
              <a:rPr lang="en-US" altLang="zh-CN" sz="1700" dirty="0">
                <a:solidFill>
                  <a:srgbClr val="FFFFFF"/>
                </a:solidFill>
              </a:rPr>
              <a:t>– </a:t>
            </a:r>
            <a:r>
              <a:rPr lang="zh-CN" altLang="en-US" sz="1700" dirty="0">
                <a:solidFill>
                  <a:srgbClr val="FFFFFF"/>
                </a:solidFill>
              </a:rPr>
              <a:t>定义输入、输出、转化规则</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软件工程整体架构与相关技术 </a:t>
            </a:r>
            <a:r>
              <a:rPr lang="en-US" altLang="zh-CN" sz="1700" dirty="0">
                <a:solidFill>
                  <a:srgbClr val="FFFFFF"/>
                </a:solidFill>
              </a:rPr>
              <a:t>– </a:t>
            </a:r>
            <a:r>
              <a:rPr lang="zh-CN" altLang="en-US" sz="1700" dirty="0">
                <a:solidFill>
                  <a:srgbClr val="FFFFFF"/>
                </a:solidFill>
              </a:rPr>
              <a:t>课程与实践</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动手与展示能力 </a:t>
            </a:r>
            <a:r>
              <a:rPr lang="en-US" altLang="zh-CN" sz="1700" dirty="0">
                <a:solidFill>
                  <a:srgbClr val="FFFFFF"/>
                </a:solidFill>
              </a:rPr>
              <a:t>– </a:t>
            </a:r>
            <a:r>
              <a:rPr lang="zh-CN" altLang="en-US" sz="1700" dirty="0">
                <a:solidFill>
                  <a:srgbClr val="FFFFFF"/>
                </a:solidFill>
              </a:rPr>
              <a:t>实践过程</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一帮朋友 </a:t>
            </a:r>
            <a:r>
              <a:rPr lang="en-US" altLang="zh-CN" sz="1700" dirty="0">
                <a:solidFill>
                  <a:srgbClr val="FFFFFF"/>
                </a:solidFill>
              </a:rPr>
              <a:t>– </a:t>
            </a:r>
            <a:r>
              <a:rPr lang="zh-CN" altLang="en-US" sz="1700" dirty="0">
                <a:solidFill>
                  <a:srgbClr val="FFFFFF"/>
                </a:solidFill>
              </a:rPr>
              <a:t>不断地合作磨合</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思考能力 </a:t>
            </a:r>
            <a:r>
              <a:rPr lang="en-US" altLang="zh-CN" sz="1700" dirty="0">
                <a:solidFill>
                  <a:srgbClr val="FFFFFF"/>
                </a:solidFill>
              </a:rPr>
              <a:t>– </a:t>
            </a:r>
            <a:r>
              <a:rPr lang="zh-CN" altLang="en-US" sz="1700" dirty="0">
                <a:solidFill>
                  <a:srgbClr val="FFFFFF"/>
                </a:solidFill>
              </a:rPr>
              <a:t>阶段化、整体化、标准化思考</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时间分配与规划 </a:t>
            </a:r>
            <a:r>
              <a:rPr lang="en-US" altLang="zh-CN" sz="1700" dirty="0">
                <a:solidFill>
                  <a:srgbClr val="FFFFFF"/>
                </a:solidFill>
              </a:rPr>
              <a:t>– </a:t>
            </a:r>
            <a:r>
              <a:rPr lang="zh-CN" altLang="en-US" sz="1700" dirty="0">
                <a:solidFill>
                  <a:srgbClr val="FFFFFF"/>
                </a:solidFill>
              </a:rPr>
              <a:t>文档与代码的抉择，时间分配的抉择</a:t>
            </a:r>
            <a:endParaRPr lang="en-US" altLang="zh-CN" sz="1700" dirty="0">
              <a:solidFill>
                <a:srgbClr val="FFFFFF"/>
              </a:solidFill>
            </a:endParaRPr>
          </a:p>
        </p:txBody>
      </p:sp>
    </p:spTree>
    <p:extLst>
      <p:ext uri="{BB962C8B-B14F-4D97-AF65-F5344CB8AC3E}">
        <p14:creationId xmlns:p14="http://schemas.microsoft.com/office/powerpoint/2010/main" val="370293041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FD7BD8BE-AAD1-4E23-ABCF-6B1A1410A65B}"/>
              </a:ext>
            </a:extLst>
          </p:cNvPr>
          <p:cNvSpPr>
            <a:spLocks noGrp="1"/>
          </p:cNvSpPr>
          <p:nvPr>
            <p:ph type="title"/>
          </p:nvPr>
        </p:nvSpPr>
        <p:spPr>
          <a:xfrm>
            <a:off x="480059" y="2053641"/>
            <a:ext cx="2751871" cy="2760098"/>
          </a:xfrm>
        </p:spPr>
        <p:txBody>
          <a:bodyPr>
            <a:normAutofit/>
          </a:bodyPr>
          <a:lstStyle/>
          <a:p>
            <a:r>
              <a:rPr lang="zh-CN" altLang="en-US">
                <a:solidFill>
                  <a:srgbClr val="FFFFFF"/>
                </a:solidFill>
              </a:rPr>
              <a:t>目录</a:t>
            </a:r>
          </a:p>
        </p:txBody>
      </p:sp>
      <p:sp>
        <p:nvSpPr>
          <p:cNvPr id="3" name="内容占位符 2">
            <a:extLst>
              <a:ext uri="{FF2B5EF4-FFF2-40B4-BE49-F238E27FC236}">
                <a16:creationId xmlns:a16="http://schemas.microsoft.com/office/drawing/2014/main" id="{C5491B16-C006-4C44-B020-49EE3D20E25C}"/>
              </a:ext>
            </a:extLst>
          </p:cNvPr>
          <p:cNvSpPr>
            <a:spLocks noGrp="1"/>
          </p:cNvSpPr>
          <p:nvPr>
            <p:ph idx="1"/>
          </p:nvPr>
        </p:nvSpPr>
        <p:spPr>
          <a:xfrm>
            <a:off x="4567930" y="801866"/>
            <a:ext cx="3979563" cy="5230634"/>
          </a:xfrm>
        </p:spPr>
        <p:txBody>
          <a:bodyPr anchor="ctr">
            <a:normAutofit/>
          </a:bodyPr>
          <a:lstStyle/>
          <a:p>
            <a:r>
              <a:rPr lang="zh-CN" altLang="en-US" dirty="0">
                <a:solidFill>
                  <a:srgbClr val="000000"/>
                </a:solidFill>
              </a:rPr>
              <a:t>需求描述</a:t>
            </a:r>
            <a:endParaRPr lang="en-US" altLang="zh-CN" dirty="0">
              <a:solidFill>
                <a:srgbClr val="000000"/>
              </a:solidFill>
            </a:endParaRPr>
          </a:p>
          <a:p>
            <a:r>
              <a:rPr lang="zh-CN" altLang="en-US" dirty="0">
                <a:solidFill>
                  <a:srgbClr val="000000"/>
                </a:solidFill>
              </a:rPr>
              <a:t>用例</a:t>
            </a:r>
            <a:endParaRPr lang="en-US" altLang="zh-CN" dirty="0">
              <a:solidFill>
                <a:srgbClr val="000000"/>
              </a:solidFill>
            </a:endParaRPr>
          </a:p>
          <a:p>
            <a:r>
              <a:rPr lang="zh-CN" altLang="en-US" dirty="0">
                <a:solidFill>
                  <a:srgbClr val="000000"/>
                </a:solidFill>
              </a:rPr>
              <a:t>设计过程 </a:t>
            </a:r>
            <a:r>
              <a:rPr lang="en-US" altLang="zh-CN" dirty="0">
                <a:solidFill>
                  <a:srgbClr val="000000"/>
                </a:solidFill>
              </a:rPr>
              <a:t>– Challenge</a:t>
            </a:r>
          </a:p>
          <a:p>
            <a:r>
              <a:rPr lang="zh-CN" altLang="en-US" dirty="0">
                <a:solidFill>
                  <a:srgbClr val="000000"/>
                </a:solidFill>
              </a:rPr>
              <a:t>系统部分模型展示</a:t>
            </a:r>
            <a:endParaRPr lang="en-US" altLang="zh-CN" dirty="0">
              <a:solidFill>
                <a:srgbClr val="000000"/>
              </a:solidFill>
            </a:endParaRPr>
          </a:p>
          <a:p>
            <a:r>
              <a:rPr lang="zh-CN" altLang="en-US" dirty="0">
                <a:solidFill>
                  <a:srgbClr val="000000"/>
                </a:solidFill>
              </a:rPr>
              <a:t>结果展示</a:t>
            </a:r>
            <a:endParaRPr lang="en-US" altLang="zh-CN" dirty="0">
              <a:solidFill>
                <a:srgbClr val="000000"/>
              </a:solidFill>
            </a:endParaRPr>
          </a:p>
          <a:p>
            <a:r>
              <a:rPr lang="zh-CN" altLang="en-US" dirty="0">
                <a:solidFill>
                  <a:srgbClr val="000000"/>
                </a:solidFill>
              </a:rPr>
              <a:t>收获与感谢</a:t>
            </a:r>
            <a:endParaRPr lang="en-US" altLang="zh-CN" dirty="0">
              <a:solidFill>
                <a:srgbClr val="000000"/>
              </a:solidFill>
            </a:endParaRPr>
          </a:p>
          <a:p>
            <a:endParaRPr lang="en-US" altLang="zh-CN" dirty="0">
              <a:solidFill>
                <a:srgbClr val="000000"/>
              </a:solidFill>
            </a:endParaRPr>
          </a:p>
          <a:p>
            <a:endParaRPr lang="zh-CN" altLang="en-US" dirty="0">
              <a:solidFill>
                <a:srgbClr val="000000"/>
              </a:solidFill>
            </a:endParaRPr>
          </a:p>
        </p:txBody>
      </p:sp>
    </p:spTree>
    <p:extLst>
      <p:ext uri="{BB962C8B-B14F-4D97-AF65-F5344CB8AC3E}">
        <p14:creationId xmlns:p14="http://schemas.microsoft.com/office/powerpoint/2010/main" val="2746933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6870771"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293E120-637E-4AB9-AC2B-F7B42AFE1567}"/>
              </a:ext>
            </a:extLst>
          </p:cNvPr>
          <p:cNvSpPr>
            <a:spLocks noGrp="1"/>
          </p:cNvSpPr>
          <p:nvPr>
            <p:ph type="title"/>
          </p:nvPr>
        </p:nvSpPr>
        <p:spPr>
          <a:xfrm>
            <a:off x="628650" y="5529884"/>
            <a:ext cx="5789535" cy="1096331"/>
          </a:xfrm>
        </p:spPr>
        <p:txBody>
          <a:bodyPr>
            <a:normAutofit/>
          </a:bodyPr>
          <a:lstStyle/>
          <a:p>
            <a:r>
              <a:rPr lang="zh-CN" altLang="en-US"/>
              <a:t>需求描述 </a:t>
            </a:r>
            <a:r>
              <a:rPr lang="en-US" altLang="zh-CN"/>
              <a:t>- V0</a:t>
            </a:r>
            <a:endParaRPr lang="zh-CN" altLang="en-US"/>
          </a:p>
        </p:txBody>
      </p:sp>
      <p:sp>
        <p:nvSpPr>
          <p:cNvPr id="27" name="Freeform: Shape 26">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2277" y="5367908"/>
            <a:ext cx="257172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0" name="内容占位符 2">
            <a:extLst>
              <a:ext uri="{FF2B5EF4-FFF2-40B4-BE49-F238E27FC236}">
                <a16:creationId xmlns:a16="http://schemas.microsoft.com/office/drawing/2014/main" id="{1B3EAC6F-F73A-48CF-8FCE-CED41F9A970B}"/>
              </a:ext>
            </a:extLst>
          </p:cNvPr>
          <p:cNvGraphicFramePr>
            <a:graphicFrameLocks noGrp="1"/>
          </p:cNvGraphicFramePr>
          <p:nvPr>
            <p:ph idx="1"/>
            <p:extLst>
              <p:ext uri="{D42A27DB-BD31-4B8C-83A1-F6EECF244321}">
                <p14:modId xmlns:p14="http://schemas.microsoft.com/office/powerpoint/2010/main" val="2982488048"/>
              </p:ext>
            </p:extLst>
          </p:nvPr>
        </p:nvGraphicFramePr>
        <p:xfrm>
          <a:off x="628650" y="643467"/>
          <a:ext cx="78867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2189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5F61189A-846A-4AD6-94EB-577D4643DBCF}"/>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defTabSz="914400"/>
            <a:r>
              <a:rPr lang="zh-CN" altLang="en-US" sz="6000" kern="1200">
                <a:solidFill>
                  <a:srgbClr val="FFFFFF"/>
                </a:solidFill>
                <a:latin typeface="+mj-lt"/>
                <a:ea typeface="+mj-ea"/>
                <a:cs typeface="+mj-cs"/>
              </a:rPr>
              <a:t>需求描述 </a:t>
            </a:r>
            <a:r>
              <a:rPr lang="en-US" altLang="zh-CN" sz="6000" kern="1200">
                <a:solidFill>
                  <a:srgbClr val="FFFFFF"/>
                </a:solidFill>
                <a:latin typeface="+mj-lt"/>
                <a:ea typeface="+mj-ea"/>
                <a:cs typeface="+mj-cs"/>
              </a:rPr>
              <a:t>- V1</a:t>
            </a:r>
          </a:p>
        </p:txBody>
      </p:sp>
      <p:sp>
        <p:nvSpPr>
          <p:cNvPr id="3" name="内容占位符 2">
            <a:extLst>
              <a:ext uri="{FF2B5EF4-FFF2-40B4-BE49-F238E27FC236}">
                <a16:creationId xmlns:a16="http://schemas.microsoft.com/office/drawing/2014/main" id="{673EF785-EB02-45D0-ADC1-3276DF46709A}"/>
              </a:ext>
            </a:extLst>
          </p:cNvPr>
          <p:cNvSpPr>
            <a:spLocks noGrp="1"/>
          </p:cNvSpPr>
          <p:nvPr>
            <p:ph idx="1"/>
          </p:nvPr>
        </p:nvSpPr>
        <p:spPr>
          <a:xfrm>
            <a:off x="2284026" y="4074718"/>
            <a:ext cx="4578895" cy="682079"/>
          </a:xfrm>
        </p:spPr>
        <p:txBody>
          <a:bodyPr vert="horz" lIns="91440" tIns="45720" rIns="91440" bIns="45720" rtlCol="0">
            <a:normAutofit/>
          </a:bodyPr>
          <a:lstStyle/>
          <a:p>
            <a:pPr marL="0" indent="0" algn="ctr" defTabSz="914400">
              <a:spcBef>
                <a:spcPts val="1000"/>
              </a:spcBef>
              <a:buNone/>
            </a:pPr>
            <a:r>
              <a:rPr lang="zh-CN" altLang="en-US" sz="2400" kern="1200">
                <a:solidFill>
                  <a:srgbClr val="FFFFFF"/>
                </a:solidFill>
                <a:latin typeface="+mn-lt"/>
                <a:ea typeface="+mn-ea"/>
                <a:cs typeface="+mn-cs"/>
              </a:rPr>
              <a:t>结构化的需求</a:t>
            </a:r>
            <a:r>
              <a:rPr lang="en-US" altLang="zh-CN" sz="2400" kern="1200">
                <a:solidFill>
                  <a:srgbClr val="FFFFFF"/>
                </a:solidFill>
                <a:latin typeface="+mn-lt"/>
                <a:ea typeface="+mn-ea"/>
                <a:cs typeface="+mn-cs"/>
              </a:rPr>
              <a:t> = RUCM</a:t>
            </a:r>
          </a:p>
        </p:txBody>
      </p:sp>
    </p:spTree>
    <p:extLst>
      <p:ext uri="{BB962C8B-B14F-4D97-AF65-F5344CB8AC3E}">
        <p14:creationId xmlns:p14="http://schemas.microsoft.com/office/powerpoint/2010/main" val="3121453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80ABD152-0FF6-4756-8016-CB4A6F8A57D4}"/>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defTabSz="914400"/>
            <a:r>
              <a:rPr lang="zh-CN" altLang="en-US" sz="6000" kern="1200">
                <a:solidFill>
                  <a:srgbClr val="FFFFFF"/>
                </a:solidFill>
                <a:latin typeface="+mj-lt"/>
                <a:ea typeface="+mj-ea"/>
                <a:cs typeface="+mj-cs"/>
              </a:rPr>
              <a:t>需求描述 </a:t>
            </a:r>
            <a:r>
              <a:rPr lang="en-US" altLang="zh-CN" sz="6000" kern="1200">
                <a:solidFill>
                  <a:srgbClr val="FFFFFF"/>
                </a:solidFill>
                <a:latin typeface="+mj-lt"/>
                <a:ea typeface="+mj-ea"/>
                <a:cs typeface="+mj-cs"/>
              </a:rPr>
              <a:t>- V2</a:t>
            </a:r>
          </a:p>
        </p:txBody>
      </p:sp>
      <p:sp>
        <p:nvSpPr>
          <p:cNvPr id="3" name="内容占位符 2">
            <a:extLst>
              <a:ext uri="{FF2B5EF4-FFF2-40B4-BE49-F238E27FC236}">
                <a16:creationId xmlns:a16="http://schemas.microsoft.com/office/drawing/2014/main" id="{35F39F04-27E0-48DA-AD02-E0F56BE648D1}"/>
              </a:ext>
            </a:extLst>
          </p:cNvPr>
          <p:cNvSpPr>
            <a:spLocks noGrp="1"/>
          </p:cNvSpPr>
          <p:nvPr>
            <p:ph idx="1"/>
          </p:nvPr>
        </p:nvSpPr>
        <p:spPr>
          <a:xfrm>
            <a:off x="2284026" y="4074718"/>
            <a:ext cx="4578895" cy="682079"/>
          </a:xfrm>
        </p:spPr>
        <p:txBody>
          <a:bodyPr vert="horz" lIns="91440" tIns="45720" rIns="91440" bIns="45720" rtlCol="0">
            <a:normAutofit/>
          </a:bodyPr>
          <a:lstStyle/>
          <a:p>
            <a:pPr marL="0" indent="0" algn="ctr" defTabSz="914400">
              <a:spcBef>
                <a:spcPts val="1000"/>
              </a:spcBef>
              <a:buNone/>
            </a:pPr>
            <a:r>
              <a:rPr lang="zh-CN" altLang="en-US" sz="2400" kern="1200">
                <a:solidFill>
                  <a:srgbClr val="FFFFFF"/>
                </a:solidFill>
                <a:latin typeface="+mn-lt"/>
                <a:ea typeface="+mn-ea"/>
                <a:cs typeface="+mn-cs"/>
              </a:rPr>
              <a:t>初始自然语言文档</a:t>
            </a:r>
            <a:r>
              <a:rPr lang="en-US" altLang="zh-CN" sz="2400" kern="1200">
                <a:solidFill>
                  <a:srgbClr val="FFFFFF"/>
                </a:solidFill>
                <a:latin typeface="+mn-lt"/>
                <a:ea typeface="+mn-ea"/>
                <a:cs typeface="+mn-cs"/>
              </a:rPr>
              <a:t> = GWT</a:t>
            </a:r>
          </a:p>
        </p:txBody>
      </p:sp>
    </p:spTree>
    <p:extLst>
      <p:ext uri="{BB962C8B-B14F-4D97-AF65-F5344CB8AC3E}">
        <p14:creationId xmlns:p14="http://schemas.microsoft.com/office/powerpoint/2010/main" val="80346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Freeform: Shape 57">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966" y="5346696"/>
            <a:ext cx="4020034"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9">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5509953"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标题 1">
            <a:extLst>
              <a:ext uri="{FF2B5EF4-FFF2-40B4-BE49-F238E27FC236}">
                <a16:creationId xmlns:a16="http://schemas.microsoft.com/office/drawing/2014/main" id="{85FE9FAB-83C5-499F-ABD3-5AD82E92876C}"/>
              </a:ext>
            </a:extLst>
          </p:cNvPr>
          <p:cNvSpPr>
            <a:spLocks noGrp="1"/>
          </p:cNvSpPr>
          <p:nvPr>
            <p:ph type="title"/>
          </p:nvPr>
        </p:nvSpPr>
        <p:spPr>
          <a:xfrm>
            <a:off x="712590" y="5529884"/>
            <a:ext cx="4270338" cy="1096331"/>
          </a:xfrm>
        </p:spPr>
        <p:txBody>
          <a:bodyPr>
            <a:normAutofit/>
          </a:bodyPr>
          <a:lstStyle/>
          <a:p>
            <a:r>
              <a:rPr lang="zh-CN" altLang="en-US" sz="3500">
                <a:solidFill>
                  <a:srgbClr val="303030"/>
                </a:solidFill>
              </a:rPr>
              <a:t>用例</a:t>
            </a:r>
          </a:p>
        </p:txBody>
      </p:sp>
      <p:pic>
        <p:nvPicPr>
          <p:cNvPr id="39" name="内容占位符 3">
            <a:extLst>
              <a:ext uri="{FF2B5EF4-FFF2-40B4-BE49-F238E27FC236}">
                <a16:creationId xmlns:a16="http://schemas.microsoft.com/office/drawing/2014/main" id="{00E3861E-466A-4E59-A4EF-75852F953ECF}"/>
              </a:ext>
            </a:extLst>
          </p:cNvPr>
          <p:cNvPicPr>
            <a:picLocks noChangeAspect="1"/>
          </p:cNvPicPr>
          <p:nvPr/>
        </p:nvPicPr>
        <p:blipFill>
          <a:blip r:embed="rId3"/>
          <a:stretch>
            <a:fillRect/>
          </a:stretch>
        </p:blipFill>
        <p:spPr>
          <a:xfrm>
            <a:off x="712590" y="1333366"/>
            <a:ext cx="4455801" cy="3252734"/>
          </a:xfrm>
          <a:prstGeom prst="rect">
            <a:avLst/>
          </a:prstGeom>
        </p:spPr>
      </p:pic>
      <p:sp>
        <p:nvSpPr>
          <p:cNvPr id="41" name="Content Placeholder 40">
            <a:extLst>
              <a:ext uri="{FF2B5EF4-FFF2-40B4-BE49-F238E27FC236}">
                <a16:creationId xmlns:a16="http://schemas.microsoft.com/office/drawing/2014/main" id="{7308531C-DA19-4734-B2B8-ED78EFF59176}"/>
              </a:ext>
            </a:extLst>
          </p:cNvPr>
          <p:cNvSpPr>
            <a:spLocks noGrp="1"/>
          </p:cNvSpPr>
          <p:nvPr>
            <p:ph idx="1"/>
          </p:nvPr>
        </p:nvSpPr>
        <p:spPr>
          <a:xfrm>
            <a:off x="5650991" y="965199"/>
            <a:ext cx="3006076" cy="4020458"/>
          </a:xfrm>
        </p:spPr>
        <p:txBody>
          <a:bodyPr anchor="ctr">
            <a:normAutofit/>
          </a:bodyPr>
          <a:lstStyle/>
          <a:p>
            <a:r>
              <a:rPr lang="zh-CN" altLang="en-US" sz="1700"/>
              <a:t>导入领域背景：</a:t>
            </a:r>
            <a:endParaRPr lang="en-US" altLang="zh-CN" sz="1700"/>
          </a:p>
          <a:p>
            <a:pPr lvl="1"/>
            <a:r>
              <a:rPr lang="zh-CN" altLang="en-US" sz="1700"/>
              <a:t>将领域词汇作为分词词典导入或作为标注词典导入</a:t>
            </a:r>
            <a:endParaRPr lang="en-US" altLang="zh-CN" sz="1700"/>
          </a:p>
          <a:p>
            <a:r>
              <a:rPr lang="zh-CN" altLang="en-US" sz="1700"/>
              <a:t>输入一组</a:t>
            </a:r>
            <a:r>
              <a:rPr lang="en-US" altLang="zh-CN" sz="1700"/>
              <a:t>GWT</a:t>
            </a:r>
            <a:r>
              <a:rPr lang="zh-CN" altLang="en-US" sz="1700"/>
              <a:t>：</a:t>
            </a:r>
            <a:endParaRPr lang="en-US" altLang="zh-CN" sz="1700"/>
          </a:p>
          <a:p>
            <a:pPr lvl="1"/>
            <a:r>
              <a:rPr lang="en-US" altLang="zh-CN" sz="1700"/>
              <a:t>pass</a:t>
            </a:r>
          </a:p>
          <a:p>
            <a:r>
              <a:rPr lang="zh-CN" altLang="en-US" sz="1700"/>
              <a:t>获取一组</a:t>
            </a:r>
            <a:r>
              <a:rPr lang="en-US" altLang="zh-CN" sz="1700"/>
              <a:t>RUCM</a:t>
            </a:r>
            <a:r>
              <a:rPr lang="zh-CN" altLang="en-US" sz="1700"/>
              <a:t>：</a:t>
            </a:r>
            <a:endParaRPr lang="en-US" altLang="zh-CN" sz="1700"/>
          </a:p>
          <a:p>
            <a:pPr lvl="1"/>
            <a:r>
              <a:rPr lang="en-US" altLang="zh-CN" sz="1700"/>
              <a:t>pass</a:t>
            </a:r>
            <a:endParaRPr lang="en-US" sz="1700"/>
          </a:p>
        </p:txBody>
      </p:sp>
    </p:spTree>
    <p:extLst>
      <p:ext uri="{BB962C8B-B14F-4D97-AF65-F5344CB8AC3E}">
        <p14:creationId xmlns:p14="http://schemas.microsoft.com/office/powerpoint/2010/main" val="84171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4085190"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5" name="Picture 54">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2" name="标题 1">
            <a:extLst>
              <a:ext uri="{FF2B5EF4-FFF2-40B4-BE49-F238E27FC236}">
                <a16:creationId xmlns:a16="http://schemas.microsoft.com/office/drawing/2014/main" id="{5891FD8E-7E8E-43A7-B26E-87EC805AA5F9}"/>
              </a:ext>
            </a:extLst>
          </p:cNvPr>
          <p:cNvSpPr>
            <a:spLocks noGrp="1"/>
          </p:cNvSpPr>
          <p:nvPr>
            <p:ph type="title"/>
          </p:nvPr>
        </p:nvSpPr>
        <p:spPr>
          <a:xfrm>
            <a:off x="480060" y="2374677"/>
            <a:ext cx="2744833" cy="2115681"/>
          </a:xfrm>
        </p:spPr>
        <p:txBody>
          <a:bodyPr>
            <a:normAutofit/>
          </a:bodyPr>
          <a:lstStyle/>
          <a:p>
            <a:r>
              <a:rPr lang="zh-CN" altLang="en-US" sz="3000">
                <a:solidFill>
                  <a:srgbClr val="FFFFFF"/>
                </a:solidFill>
              </a:rPr>
              <a:t>设计过程</a:t>
            </a:r>
            <a:r>
              <a:rPr lang="en-US" altLang="zh-CN" sz="3000">
                <a:solidFill>
                  <a:srgbClr val="FFFFFF"/>
                </a:solidFill>
              </a:rPr>
              <a:t> – Challenge</a:t>
            </a:r>
            <a:endParaRPr lang="zh-CN" altLang="en-US" sz="3000">
              <a:solidFill>
                <a:srgbClr val="FFFFFF"/>
              </a:solidFill>
            </a:endParaRPr>
          </a:p>
        </p:txBody>
      </p:sp>
      <p:graphicFrame>
        <p:nvGraphicFramePr>
          <p:cNvPr id="5" name="内容占位符 2">
            <a:extLst>
              <a:ext uri="{FF2B5EF4-FFF2-40B4-BE49-F238E27FC236}">
                <a16:creationId xmlns:a16="http://schemas.microsoft.com/office/drawing/2014/main" id="{3F875CBF-5A77-4CB4-95FE-7C33CCDF21ED}"/>
              </a:ext>
            </a:extLst>
          </p:cNvPr>
          <p:cNvGraphicFramePr>
            <a:graphicFrameLocks noGrp="1"/>
          </p:cNvGraphicFramePr>
          <p:nvPr>
            <p:ph idx="1"/>
            <p:extLst>
              <p:ext uri="{D42A27DB-BD31-4B8C-83A1-F6EECF244321}">
                <p14:modId xmlns:p14="http://schemas.microsoft.com/office/powerpoint/2010/main" val="696809248"/>
              </p:ext>
            </p:extLst>
          </p:nvPr>
        </p:nvGraphicFramePr>
        <p:xfrm>
          <a:off x="4152275" y="1186917"/>
          <a:ext cx="4636126" cy="44841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58762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95F8E3-5243-4F02-AC53-F05721B35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0" name="Group 9">
            <a:extLst>
              <a:ext uri="{FF2B5EF4-FFF2-40B4-BE49-F238E27FC236}">
                <a16:creationId xmlns:a16="http://schemas.microsoft.com/office/drawing/2014/main" id="{45280F9F-2129-4B35-86B4-8A4267DFA3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11" name="Freeform 5">
              <a:extLst>
                <a:ext uri="{FF2B5EF4-FFF2-40B4-BE49-F238E27FC236}">
                  <a16:creationId xmlns:a16="http://schemas.microsoft.com/office/drawing/2014/main" id="{079E950F-26FD-49A5-8CFB-664703BE5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A957C5C2-2E01-464B-97B4-1981AF052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53B7BE02-9D75-4EBB-879B-D7B75937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D9536D6-02B7-4110-BF2B-17B08DDFE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ADA6B83F-32F5-4D8C-AA2F-53A4FA1252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AE2FF24D-C357-4073-8093-410279D42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A7D5D9E-853D-4831-B45D-ED773133B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5D185781-4FC4-4AF1-B231-942FDE963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CC270413-B0D3-4A07-BD1B-E9254A989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2C47358D-4669-406F-AC20-6D169951BE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5" name="Freeform 15">
              <a:extLst>
                <a:ext uri="{FF2B5EF4-FFF2-40B4-BE49-F238E27FC236}">
                  <a16:creationId xmlns:a16="http://schemas.microsoft.com/office/drawing/2014/main" id="{328C9057-3C8A-45CB-A084-4AD4535CD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204A0F9-30D5-4D9E-9019-95DEDCFFE8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F9CC2C27-C82D-467C-836F-F166E7059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F680CD9A-5DEE-446A-A951-936A1B2D1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0F745C0-6118-47A3-85AB-A412FE581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3CEC5B1E-7348-4ACE-B1DD-E53926E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F96B7951-47C0-4555-9A22-86491610F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5C04A-A4EA-432A-A9B5-F84F41D74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B33C957B-D207-438D-9823-4FF59328F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EF79D782-A9ED-4AEE-B67D-DDD6F1CB52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51969" y="1186483"/>
            <a:ext cx="6636259" cy="4477933"/>
            <a:chOff x="1669293" y="1186483"/>
            <a:chExt cx="8848345" cy="4477933"/>
          </a:xfrm>
        </p:grpSpPr>
        <p:sp>
          <p:nvSpPr>
            <p:cNvPr id="32" name="Rectangle 31">
              <a:extLst>
                <a:ext uri="{FF2B5EF4-FFF2-40B4-BE49-F238E27FC236}">
                  <a16:creationId xmlns:a16="http://schemas.microsoft.com/office/drawing/2014/main" id="{E6C9F140-6D17-42C4-96E2-F124090D4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EE0A3AEC-72D0-4759-A596-564927A0CF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1A027B02-EC1B-499B-B4F5-7221EC8D8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标题 1">
            <a:extLst>
              <a:ext uri="{FF2B5EF4-FFF2-40B4-BE49-F238E27FC236}">
                <a16:creationId xmlns:a16="http://schemas.microsoft.com/office/drawing/2014/main" id="{78A0C768-6EDB-43F7-AF96-A79C3E0444C8}"/>
              </a:ext>
            </a:extLst>
          </p:cNvPr>
          <p:cNvSpPr>
            <a:spLocks noGrp="1"/>
          </p:cNvSpPr>
          <p:nvPr>
            <p:ph type="title"/>
          </p:nvPr>
        </p:nvSpPr>
        <p:spPr>
          <a:xfrm>
            <a:off x="1316736" y="2075688"/>
            <a:ext cx="6508242" cy="1746504"/>
          </a:xfrm>
        </p:spPr>
        <p:txBody>
          <a:bodyPr vert="horz" lIns="91440" tIns="45720" rIns="91440" bIns="45720" rtlCol="0" anchor="b">
            <a:normAutofit/>
          </a:bodyPr>
          <a:lstStyle/>
          <a:p>
            <a:pPr algn="ctr" defTabSz="914400"/>
            <a:r>
              <a:rPr lang="en-US" altLang="zh-CN" sz="4700" kern="1200">
                <a:solidFill>
                  <a:srgbClr val="FFFFFF"/>
                </a:solidFill>
                <a:latin typeface="+mj-lt"/>
                <a:ea typeface="+mj-ea"/>
                <a:cs typeface="+mj-cs"/>
              </a:rPr>
              <a:t>GWT</a:t>
            </a:r>
            <a:r>
              <a:rPr lang="zh-CN" altLang="en-US" sz="4700" kern="1200">
                <a:solidFill>
                  <a:srgbClr val="FFFFFF"/>
                </a:solidFill>
                <a:latin typeface="+mj-lt"/>
                <a:ea typeface="+mj-ea"/>
                <a:cs typeface="+mj-cs"/>
              </a:rPr>
              <a:t>约束</a:t>
            </a:r>
          </a:p>
        </p:txBody>
      </p:sp>
      <p:sp>
        <p:nvSpPr>
          <p:cNvPr id="3" name="内容占位符 2">
            <a:extLst>
              <a:ext uri="{FF2B5EF4-FFF2-40B4-BE49-F238E27FC236}">
                <a16:creationId xmlns:a16="http://schemas.microsoft.com/office/drawing/2014/main" id="{1EA141D7-4BBA-47AF-A21D-DF8D1B35DB78}"/>
              </a:ext>
            </a:extLst>
          </p:cNvPr>
          <p:cNvSpPr>
            <a:spLocks noGrp="1"/>
          </p:cNvSpPr>
          <p:nvPr>
            <p:ph idx="1"/>
          </p:nvPr>
        </p:nvSpPr>
        <p:spPr>
          <a:xfrm>
            <a:off x="1316736" y="3881568"/>
            <a:ext cx="6508242" cy="1231533"/>
          </a:xfrm>
        </p:spPr>
        <p:txBody>
          <a:bodyPr vert="horz" lIns="91440" tIns="45720" rIns="91440" bIns="45720" rtlCol="0">
            <a:normAutofit/>
          </a:bodyPr>
          <a:lstStyle/>
          <a:p>
            <a:pPr marL="0" indent="0" algn="ctr" defTabSz="914400">
              <a:spcBef>
                <a:spcPts val="1000"/>
              </a:spcBef>
              <a:buNone/>
            </a:pPr>
            <a:r>
              <a:rPr lang="en-US" altLang="zh-CN" sz="2400" kern="1200">
                <a:solidFill>
                  <a:srgbClr val="FFFFFF"/>
                </a:solidFill>
                <a:latin typeface="+mn-lt"/>
                <a:ea typeface="+mn-ea"/>
                <a:cs typeface="+mn-cs"/>
              </a:rPr>
              <a:t>Scenario:\n &lt;</a:t>
            </a:r>
            <a:r>
              <a:rPr lang="zh-CN" altLang="en-US" sz="2400" kern="1200">
                <a:solidFill>
                  <a:srgbClr val="FFFFFF"/>
                </a:solidFill>
                <a:latin typeface="+mn-lt"/>
                <a:ea typeface="+mn-ea"/>
                <a:cs typeface="+mn-cs"/>
              </a:rPr>
              <a:t>简单句</a:t>
            </a:r>
            <a:r>
              <a:rPr lang="en-US" altLang="zh-CN" sz="2400" kern="1200">
                <a:solidFill>
                  <a:srgbClr val="FFFFFF"/>
                </a:solidFill>
                <a:latin typeface="+mn-lt"/>
                <a:ea typeface="+mn-ea"/>
                <a:cs typeface="+mn-cs"/>
              </a:rPr>
              <a:t>&gt;\n Feature:\n &lt;</a:t>
            </a:r>
            <a:r>
              <a:rPr lang="zh-CN" altLang="en-US" sz="2400" kern="1200">
                <a:solidFill>
                  <a:srgbClr val="FFFFFF"/>
                </a:solidFill>
                <a:latin typeface="+mn-lt"/>
                <a:ea typeface="+mn-ea"/>
                <a:cs typeface="+mn-cs"/>
              </a:rPr>
              <a:t>肯定句</a:t>
            </a:r>
            <a:r>
              <a:rPr lang="en-US" altLang="zh-CN" sz="2400" kern="1200">
                <a:solidFill>
                  <a:srgbClr val="FFFFFF"/>
                </a:solidFill>
                <a:latin typeface="+mn-lt"/>
                <a:ea typeface="+mn-ea"/>
                <a:cs typeface="+mn-cs"/>
              </a:rPr>
              <a:t>&gt;\n Given:\n (&lt;</a:t>
            </a:r>
            <a:r>
              <a:rPr lang="zh-CN" altLang="en-US" sz="2400" kern="1200">
                <a:solidFill>
                  <a:srgbClr val="FFFFFF"/>
                </a:solidFill>
                <a:latin typeface="+mn-lt"/>
                <a:ea typeface="+mn-ea"/>
                <a:cs typeface="+mn-cs"/>
              </a:rPr>
              <a:t>简单句</a:t>
            </a:r>
            <a:r>
              <a:rPr lang="en-US" altLang="zh-CN" sz="2400" kern="1200">
                <a:solidFill>
                  <a:srgbClr val="FFFFFF"/>
                </a:solidFill>
                <a:latin typeface="+mn-lt"/>
                <a:ea typeface="+mn-ea"/>
                <a:cs typeface="+mn-cs"/>
              </a:rPr>
              <a:t>&gt;\n)+ When:\n (&lt;</a:t>
            </a:r>
            <a:r>
              <a:rPr lang="zh-CN" altLang="en-US" sz="2400" kern="1200">
                <a:solidFill>
                  <a:srgbClr val="FFFFFF"/>
                </a:solidFill>
                <a:latin typeface="+mn-lt"/>
                <a:ea typeface="+mn-ea"/>
                <a:cs typeface="+mn-cs"/>
              </a:rPr>
              <a:t>专用句</a:t>
            </a:r>
            <a:r>
              <a:rPr lang="en-US" altLang="zh-CN" sz="2400" kern="1200">
                <a:solidFill>
                  <a:srgbClr val="FFFFFF"/>
                </a:solidFill>
                <a:latin typeface="+mn-lt"/>
                <a:ea typeface="+mn-ea"/>
                <a:cs typeface="+mn-cs"/>
              </a:rPr>
              <a:t>&gt;\n)+ Then: \n (&lt;</a:t>
            </a:r>
            <a:r>
              <a:rPr lang="zh-CN" altLang="en-US" sz="2400" kern="1200">
                <a:solidFill>
                  <a:srgbClr val="FFFFFF"/>
                </a:solidFill>
                <a:latin typeface="+mn-lt"/>
                <a:ea typeface="+mn-ea"/>
                <a:cs typeface="+mn-cs"/>
              </a:rPr>
              <a:t>简单句</a:t>
            </a:r>
            <a:r>
              <a:rPr lang="en-US" altLang="zh-CN" sz="2400" kern="1200">
                <a:solidFill>
                  <a:srgbClr val="FFFFFF"/>
                </a:solidFill>
                <a:latin typeface="+mn-lt"/>
                <a:ea typeface="+mn-ea"/>
                <a:cs typeface="+mn-cs"/>
              </a:rPr>
              <a:t>&gt;\n)+</a:t>
            </a:r>
          </a:p>
        </p:txBody>
      </p:sp>
    </p:spTree>
    <p:extLst>
      <p:ext uri="{BB962C8B-B14F-4D97-AF65-F5344CB8AC3E}">
        <p14:creationId xmlns:p14="http://schemas.microsoft.com/office/powerpoint/2010/main" val="350671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atMod val="150000"/>
                <a:shade val="98000"/>
                <a:lumMod val="102000"/>
              </a:schemeClr>
            </a:gs>
            <a:gs pos="50000">
              <a:schemeClr val="bg2">
                <a:tint val="98000"/>
                <a:satMod val="130000"/>
                <a:shade val="9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p:nvSpPr>
          <p:cNvPr id="42" name="Rectangle: Rounded Corners 11">
            <a:extLst>
              <a:ext uri="{FF2B5EF4-FFF2-40B4-BE49-F238E27FC236}">
                <a16:creationId xmlns:a16="http://schemas.microsoft.com/office/drawing/2014/main" id="{6AA24DE7-C336-4994-8C52-D9B3F3D0F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983" y="953311"/>
            <a:ext cx="7952362" cy="5263867"/>
          </a:xfrm>
          <a:prstGeom prst="roundRect">
            <a:avLst>
              <a:gd name="adj" fmla="val 156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00387C1-9282-4D7C-B8C7-DF2E93270126}"/>
              </a:ext>
            </a:extLst>
          </p:cNvPr>
          <p:cNvSpPr>
            <a:spLocks noGrp="1"/>
          </p:cNvSpPr>
          <p:nvPr>
            <p:ph type="title"/>
          </p:nvPr>
        </p:nvSpPr>
        <p:spPr>
          <a:xfrm>
            <a:off x="480060" y="640080"/>
            <a:ext cx="2064265" cy="2709275"/>
          </a:xfrm>
          <a:prstGeom prst="rect">
            <a:avLst/>
          </a:prstGeom>
          <a:solidFill>
            <a:schemeClr val="accent1"/>
          </a:solidFill>
          <a:ln w="174625" cmpd="thinThick">
            <a:solidFill>
              <a:schemeClr val="accent1"/>
            </a:solidFill>
          </a:ln>
        </p:spPr>
        <p:txBody>
          <a:bodyPr vert="horz" lIns="91440" tIns="45720" rIns="91440" bIns="45720" rtlCol="0" anchor="ctr">
            <a:normAutofit/>
          </a:bodyPr>
          <a:lstStyle/>
          <a:p>
            <a:pPr algn="ctr" defTabSz="914400"/>
            <a:r>
              <a:rPr lang="en-US" altLang="zh-CN" sz="2400" kern="1200">
                <a:solidFill>
                  <a:srgbClr val="FFFFFF"/>
                </a:solidFill>
                <a:latin typeface="+mj-lt"/>
                <a:ea typeface="+mj-ea"/>
                <a:cs typeface="+mj-cs"/>
              </a:rPr>
              <a:t>GWT</a:t>
            </a:r>
            <a:r>
              <a:rPr lang="zh-CN" altLang="en-US" sz="2400" kern="1200">
                <a:solidFill>
                  <a:srgbClr val="FFFFFF"/>
                </a:solidFill>
                <a:latin typeface="+mj-lt"/>
                <a:ea typeface="+mj-ea"/>
                <a:cs typeface="+mj-cs"/>
              </a:rPr>
              <a:t>约束</a:t>
            </a:r>
          </a:p>
        </p:txBody>
      </p:sp>
      <p:graphicFrame>
        <p:nvGraphicFramePr>
          <p:cNvPr id="7" name="内容占位符 6">
            <a:extLst>
              <a:ext uri="{FF2B5EF4-FFF2-40B4-BE49-F238E27FC236}">
                <a16:creationId xmlns:a16="http://schemas.microsoft.com/office/drawing/2014/main" id="{8D59C40C-FDCD-4E2D-A624-A0792C30D88E}"/>
              </a:ext>
            </a:extLst>
          </p:cNvPr>
          <p:cNvGraphicFramePr>
            <a:graphicFrameLocks noGrp="1"/>
          </p:cNvGraphicFramePr>
          <p:nvPr>
            <p:ph idx="1"/>
            <p:extLst>
              <p:ext uri="{D42A27DB-BD31-4B8C-83A1-F6EECF244321}">
                <p14:modId xmlns:p14="http://schemas.microsoft.com/office/powerpoint/2010/main" val="3979529029"/>
              </p:ext>
            </p:extLst>
          </p:nvPr>
        </p:nvGraphicFramePr>
        <p:xfrm>
          <a:off x="3082998" y="1728978"/>
          <a:ext cx="5103059" cy="3755622"/>
        </p:xfrm>
        <a:graphic>
          <a:graphicData uri="http://schemas.openxmlformats.org/drawingml/2006/table">
            <a:tbl>
              <a:tblPr firstRow="1" firstCol="1" bandRow="1">
                <a:tableStyleId>{69012ECD-51FC-41F1-AA8D-1B2483CD663E}</a:tableStyleId>
              </a:tblPr>
              <a:tblGrid>
                <a:gridCol w="1011122">
                  <a:extLst>
                    <a:ext uri="{9D8B030D-6E8A-4147-A177-3AD203B41FA5}">
                      <a16:colId xmlns:a16="http://schemas.microsoft.com/office/drawing/2014/main" val="1586085395"/>
                    </a:ext>
                  </a:extLst>
                </a:gridCol>
                <a:gridCol w="4091937">
                  <a:extLst>
                    <a:ext uri="{9D8B030D-6E8A-4147-A177-3AD203B41FA5}">
                      <a16:colId xmlns:a16="http://schemas.microsoft.com/office/drawing/2014/main" val="4287222359"/>
                    </a:ext>
                  </a:extLst>
                </a:gridCol>
              </a:tblGrid>
              <a:tr h="145311">
                <a:tc>
                  <a:txBody>
                    <a:bodyPr/>
                    <a:lstStyle/>
                    <a:p>
                      <a:pPr algn="just">
                        <a:spcAft>
                          <a:spcPts val="0"/>
                        </a:spcAft>
                      </a:pPr>
                      <a:r>
                        <a:rPr lang="zh-CN" sz="800" kern="100">
                          <a:effectLst/>
                        </a:rPr>
                        <a:t>语言</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a:effectLst/>
                        </a:rPr>
                        <a:t>语言说明</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2657871767"/>
                  </a:ext>
                </a:extLst>
              </a:tr>
              <a:tr h="145311">
                <a:tc>
                  <a:txBody>
                    <a:bodyPr/>
                    <a:lstStyle/>
                    <a:p>
                      <a:pPr algn="just">
                        <a:spcAft>
                          <a:spcPts val="0"/>
                        </a:spcAft>
                      </a:pPr>
                      <a:r>
                        <a:rPr lang="en-US" sz="800" kern="100">
                          <a:effectLst/>
                        </a:rPr>
                        <a:t>\n</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a:effectLst/>
                        </a:rPr>
                        <a:t>换行，书写</a:t>
                      </a:r>
                      <a:r>
                        <a:rPr lang="en-US" sz="800" kern="100">
                          <a:effectLst/>
                        </a:rPr>
                        <a:t>GWT</a:t>
                      </a:r>
                      <a:r>
                        <a:rPr lang="zh-CN" sz="800" kern="100">
                          <a:effectLst/>
                        </a:rPr>
                        <a:t>时将</a:t>
                      </a:r>
                      <a:r>
                        <a:rPr lang="en-US" sz="800" kern="100">
                          <a:effectLst/>
                        </a:rPr>
                        <a:t>\n</a:t>
                      </a:r>
                      <a:r>
                        <a:rPr lang="zh-CN" sz="800" kern="100">
                          <a:effectLst/>
                        </a:rPr>
                        <a:t>的位置变为换行</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329975016"/>
                  </a:ext>
                </a:extLst>
              </a:tr>
              <a:tr h="262498">
                <a:tc>
                  <a:txBody>
                    <a:bodyPr/>
                    <a:lstStyle/>
                    <a:p>
                      <a:pPr algn="just">
                        <a:spcAft>
                          <a:spcPts val="0"/>
                        </a:spcAft>
                      </a:pPr>
                      <a:r>
                        <a:rPr lang="en-US" sz="800" kern="100">
                          <a:effectLst/>
                        </a:rPr>
                        <a:t>&lt;?&gt;</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en-US" sz="800" kern="100" dirty="0">
                          <a:effectLst/>
                        </a:rPr>
                        <a:t>? </a:t>
                      </a:r>
                      <a:r>
                        <a:rPr lang="zh-CN" sz="800" kern="100" dirty="0">
                          <a:effectLst/>
                        </a:rPr>
                        <a:t>为变量名称，即应该填写怎样的语句</a:t>
                      </a:r>
                    </a:p>
                    <a:p>
                      <a:pPr algn="just">
                        <a:spcAft>
                          <a:spcPts val="0"/>
                        </a:spcAft>
                      </a:pPr>
                      <a:r>
                        <a:rPr lang="zh-CN" sz="800" kern="100" dirty="0">
                          <a:effectLst/>
                        </a:rPr>
                        <a:t>书写</a:t>
                      </a:r>
                      <a:r>
                        <a:rPr lang="en-US" sz="800" kern="100" dirty="0">
                          <a:effectLst/>
                        </a:rPr>
                        <a:t>GWT</a:t>
                      </a:r>
                      <a:r>
                        <a:rPr lang="zh-CN" sz="800" kern="100" dirty="0">
                          <a:effectLst/>
                        </a:rPr>
                        <a:t>时，不需书写</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1080054546"/>
                  </a:ext>
                </a:extLst>
              </a:tr>
              <a:tr h="262498">
                <a:tc>
                  <a:txBody>
                    <a:bodyPr/>
                    <a:lstStyle/>
                    <a:p>
                      <a:pPr algn="just">
                        <a:spcAft>
                          <a:spcPts val="0"/>
                        </a:spcAft>
                      </a:pPr>
                      <a:r>
                        <a:rPr lang="en-US" sz="800" kern="100">
                          <a:effectLst/>
                        </a:rPr>
                        <a:t>(?)+</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dirty="0">
                          <a:effectLst/>
                        </a:rPr>
                        <a:t>表明 </a:t>
                      </a:r>
                      <a:r>
                        <a:rPr lang="en-US" sz="800" kern="100" dirty="0">
                          <a:effectLst/>
                        </a:rPr>
                        <a:t>? </a:t>
                      </a:r>
                      <a:r>
                        <a:rPr lang="zh-CN" sz="800" kern="100" dirty="0">
                          <a:effectLst/>
                        </a:rPr>
                        <a:t>出现一次或多次</a:t>
                      </a:r>
                    </a:p>
                    <a:p>
                      <a:pPr algn="just">
                        <a:spcAft>
                          <a:spcPts val="0"/>
                        </a:spcAft>
                      </a:pPr>
                      <a:r>
                        <a:rPr lang="zh-CN" sz="800" kern="100" dirty="0">
                          <a:effectLst/>
                        </a:rPr>
                        <a:t>书写</a:t>
                      </a:r>
                      <a:r>
                        <a:rPr lang="en-US" sz="800" kern="100" dirty="0">
                          <a:effectLst/>
                        </a:rPr>
                        <a:t>GWT</a:t>
                      </a:r>
                      <a:r>
                        <a:rPr lang="zh-CN" sz="800" kern="100" dirty="0">
                          <a:effectLst/>
                        </a:rPr>
                        <a:t>时，不需书写</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531767120"/>
                  </a:ext>
                </a:extLst>
              </a:tr>
              <a:tr h="1199988">
                <a:tc>
                  <a:txBody>
                    <a:bodyPr/>
                    <a:lstStyle/>
                    <a:p>
                      <a:pPr algn="just">
                        <a:spcAft>
                          <a:spcPts val="0"/>
                        </a:spcAft>
                      </a:pPr>
                      <a:r>
                        <a:rPr lang="zh-CN" sz="800" kern="100">
                          <a:effectLst/>
                        </a:rPr>
                        <a:t>简单句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dirty="0">
                          <a:effectLst/>
                        </a:rPr>
                        <a:t>书写</a:t>
                      </a:r>
                      <a:r>
                        <a:rPr lang="en-US" sz="800" kern="100" dirty="0">
                          <a:effectLst/>
                        </a:rPr>
                        <a:t>GWT</a:t>
                      </a:r>
                      <a:r>
                        <a:rPr lang="zh-CN" sz="800" kern="100" dirty="0">
                          <a:effectLst/>
                        </a:rPr>
                        <a:t>时，替换为具有以下性质的句子：</a:t>
                      </a:r>
                    </a:p>
                    <a:p>
                      <a:pPr indent="266700" algn="just">
                        <a:spcAft>
                          <a:spcPts val="0"/>
                        </a:spcAft>
                      </a:pPr>
                      <a:r>
                        <a:rPr lang="zh-CN" sz="800" kern="100" dirty="0">
                          <a:effectLst/>
                        </a:rPr>
                        <a:t>只含有一个主谓结构并且句子各成分都只由单词或短语构成的独立句子。</a:t>
                      </a:r>
                    </a:p>
                    <a:p>
                      <a:pPr algn="just">
                        <a:spcAft>
                          <a:spcPts val="0"/>
                        </a:spcAft>
                      </a:pPr>
                      <a:r>
                        <a:rPr lang="en-US" sz="800" kern="100" dirty="0">
                          <a:effectLst/>
                        </a:rPr>
                        <a:t> </a:t>
                      </a:r>
                      <a:endParaRPr lang="zh-CN" sz="800" kern="100" dirty="0">
                        <a:effectLst/>
                      </a:endParaRPr>
                    </a:p>
                    <a:p>
                      <a:pPr algn="just">
                        <a:spcAft>
                          <a:spcPts val="0"/>
                        </a:spcAft>
                      </a:pPr>
                      <a:r>
                        <a:rPr lang="zh-CN" sz="800" kern="100" dirty="0">
                          <a:effectLst/>
                        </a:rPr>
                        <a:t>该句子在以下不同场景中，需要表达的含义不同：</a:t>
                      </a:r>
                    </a:p>
                    <a:p>
                      <a:pPr indent="266700" algn="just">
                        <a:spcAft>
                          <a:spcPts val="0"/>
                        </a:spcAft>
                      </a:pPr>
                      <a:r>
                        <a:rPr lang="en-US" sz="800" kern="100" dirty="0">
                          <a:effectLst/>
                        </a:rPr>
                        <a:t>Scenario</a:t>
                      </a:r>
                      <a:r>
                        <a:rPr lang="zh-CN" sz="800" kern="100" dirty="0">
                          <a:effectLst/>
                        </a:rPr>
                        <a:t>后的简单句，应为对具体场景的简要描述。</a:t>
                      </a:r>
                    </a:p>
                    <a:p>
                      <a:pPr indent="266700" algn="just">
                        <a:spcAft>
                          <a:spcPts val="0"/>
                        </a:spcAft>
                      </a:pPr>
                      <a:r>
                        <a:rPr lang="en-US" sz="800" kern="100" dirty="0">
                          <a:effectLst/>
                        </a:rPr>
                        <a:t>Given</a:t>
                      </a:r>
                      <a:r>
                        <a:rPr lang="zh-CN" sz="800" kern="100" dirty="0">
                          <a:effectLst/>
                        </a:rPr>
                        <a:t>后的每个简单句，应为该场景的前提条件。</a:t>
                      </a:r>
                    </a:p>
                    <a:p>
                      <a:pPr indent="266700" algn="just">
                        <a:spcAft>
                          <a:spcPts val="0"/>
                        </a:spcAft>
                      </a:pPr>
                      <a:r>
                        <a:rPr lang="en-US" sz="800" kern="100" dirty="0">
                          <a:effectLst/>
                        </a:rPr>
                        <a:t>Then</a:t>
                      </a:r>
                      <a:r>
                        <a:rPr lang="zh-CN" sz="800" kern="100" dirty="0">
                          <a:effectLst/>
                        </a:rPr>
                        <a:t>后的每个简单句，应为该场景的结果，即为后置条件。</a:t>
                      </a:r>
                    </a:p>
                    <a:p>
                      <a:pPr algn="just">
                        <a:spcAft>
                          <a:spcPts val="0"/>
                        </a:spcAft>
                      </a:pPr>
                      <a:r>
                        <a:rPr lang="en-US" sz="800" kern="100" dirty="0">
                          <a:effectLst/>
                        </a:rPr>
                        <a:t> </a:t>
                      </a:r>
                      <a:endParaRPr lang="zh-CN" sz="800" kern="100" dirty="0">
                        <a:effectLst/>
                      </a:endParaRPr>
                    </a:p>
                    <a:p>
                      <a:pPr algn="just">
                        <a:spcAft>
                          <a:spcPts val="0"/>
                        </a:spcAft>
                      </a:pPr>
                      <a:r>
                        <a:rPr lang="zh-CN" sz="800" kern="100" dirty="0">
                          <a:effectLst/>
                        </a:rPr>
                        <a:t>应存在一个且仅存在一个</a:t>
                      </a:r>
                      <a:r>
                        <a:rPr lang="en-US" sz="800" kern="100" dirty="0">
                          <a:effectLst/>
                        </a:rPr>
                        <a:t>GWT</a:t>
                      </a:r>
                      <a:r>
                        <a:rPr lang="zh-CN" sz="800" kern="100" dirty="0">
                          <a:effectLst/>
                        </a:rPr>
                        <a:t>，其前提条件应为整个用例的前提条件，其后置条件应为整个用例的后置条件。</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4201049500"/>
                  </a:ext>
                </a:extLst>
              </a:tr>
              <a:tr h="379684">
                <a:tc>
                  <a:txBody>
                    <a:bodyPr/>
                    <a:lstStyle/>
                    <a:p>
                      <a:pPr algn="just">
                        <a:spcAft>
                          <a:spcPts val="0"/>
                        </a:spcAft>
                      </a:pPr>
                      <a:r>
                        <a:rPr lang="zh-CN" sz="800" kern="100">
                          <a:effectLst/>
                        </a:rPr>
                        <a:t>肯定句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a:effectLst/>
                        </a:rPr>
                        <a:t>书写</a:t>
                      </a:r>
                      <a:r>
                        <a:rPr lang="en-US" sz="800" kern="100">
                          <a:effectLst/>
                        </a:rPr>
                        <a:t>GWT</a:t>
                      </a:r>
                      <a:r>
                        <a:rPr lang="zh-CN" sz="800" kern="100">
                          <a:effectLst/>
                        </a:rPr>
                        <a:t>时，替换为具有以下性质的句子：</a:t>
                      </a:r>
                    </a:p>
                    <a:p>
                      <a:pPr indent="266700" algn="just">
                        <a:spcAft>
                          <a:spcPts val="0"/>
                        </a:spcAft>
                      </a:pPr>
                      <a:r>
                        <a:rPr lang="zh-CN" sz="800" kern="100">
                          <a:effectLst/>
                        </a:rPr>
                        <a:t>陈述一个事实或者说话人的看法。</a:t>
                      </a:r>
                    </a:p>
                    <a:p>
                      <a:pPr indent="266700" algn="just">
                        <a:spcAft>
                          <a:spcPts val="0"/>
                        </a:spcAft>
                      </a:pPr>
                      <a:r>
                        <a:rPr lang="zh-CN" sz="800" kern="100">
                          <a:effectLst/>
                        </a:rPr>
                        <a:t>该句为肯定句。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3041101607"/>
                  </a:ext>
                </a:extLst>
              </a:tr>
              <a:tr h="1317174">
                <a:tc>
                  <a:txBody>
                    <a:bodyPr/>
                    <a:lstStyle/>
                    <a:p>
                      <a:pPr algn="just">
                        <a:spcAft>
                          <a:spcPts val="0"/>
                        </a:spcAft>
                      </a:pPr>
                      <a:r>
                        <a:rPr lang="zh-CN" sz="800" kern="100">
                          <a:effectLst/>
                        </a:rPr>
                        <a:t>专用句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dirty="0">
                          <a:effectLst/>
                        </a:rPr>
                        <a:t>书写</a:t>
                      </a:r>
                      <a:r>
                        <a:rPr lang="en-US" sz="800" kern="100" dirty="0">
                          <a:effectLst/>
                        </a:rPr>
                        <a:t>GWT</a:t>
                      </a:r>
                      <a:r>
                        <a:rPr lang="zh-CN" sz="800" kern="100" dirty="0">
                          <a:effectLst/>
                        </a:rPr>
                        <a:t>时，替换为具有以下性质的句子：</a:t>
                      </a:r>
                    </a:p>
                    <a:p>
                      <a:pPr indent="266700" algn="just">
                        <a:spcAft>
                          <a:spcPts val="0"/>
                        </a:spcAft>
                      </a:pPr>
                      <a:r>
                        <a:rPr lang="zh-CN" sz="800" kern="100" dirty="0">
                          <a:effectLst/>
                        </a:rPr>
                        <a:t>简单句，即只含有一个主谓结构并且句子各成分都只由单词或短语构成的独立句子，句子的主语为系统本身或用例的参与者即</a:t>
                      </a:r>
                      <a:r>
                        <a:rPr lang="en-US" sz="800" kern="100" dirty="0">
                          <a:effectLst/>
                        </a:rPr>
                        <a:t>Actor</a:t>
                      </a:r>
                      <a:r>
                        <a:rPr lang="zh-CN" sz="800" kern="100" dirty="0">
                          <a:effectLst/>
                        </a:rPr>
                        <a:t>。</a:t>
                      </a:r>
                    </a:p>
                    <a:p>
                      <a:pPr indent="266700" algn="just">
                        <a:spcAft>
                          <a:spcPts val="0"/>
                        </a:spcAft>
                      </a:pPr>
                      <a:r>
                        <a:rPr lang="zh-CN" sz="800" kern="100" dirty="0">
                          <a:effectLst/>
                        </a:rPr>
                        <a:t>以下每个……都为简单句，但是“如果”，和“直到”后面的状态可以用，“与”“或”分开。</a:t>
                      </a:r>
                    </a:p>
                    <a:p>
                      <a:pPr indent="266700" algn="just">
                        <a:spcAft>
                          <a:spcPts val="0"/>
                        </a:spcAft>
                      </a:pPr>
                      <a:r>
                        <a:rPr lang="zh-CN" sz="800" kern="100" dirty="0">
                          <a:effectLst/>
                        </a:rPr>
                        <a:t>使用“如果……，那么……，否则……”，表达完整的分支判断。</a:t>
                      </a:r>
                    </a:p>
                    <a:p>
                      <a:pPr indent="266700" algn="just">
                        <a:spcAft>
                          <a:spcPts val="0"/>
                        </a:spcAft>
                      </a:pPr>
                      <a:r>
                        <a:rPr lang="zh-CN" sz="800" kern="100" dirty="0">
                          <a:effectLst/>
                        </a:rPr>
                        <a:t>使用“如果……，那么……”，表达不存在不满足状态的分支判断。</a:t>
                      </a:r>
                    </a:p>
                    <a:p>
                      <a:pPr indent="266700" algn="just">
                        <a:spcAft>
                          <a:spcPts val="0"/>
                        </a:spcAft>
                      </a:pPr>
                      <a:r>
                        <a:rPr lang="zh-CN" sz="800" kern="100" dirty="0">
                          <a:effectLst/>
                        </a:rPr>
                        <a:t>使用“如果……，那么……，直到……”，表达循环。</a:t>
                      </a:r>
                    </a:p>
                    <a:p>
                      <a:pPr indent="266700" algn="just">
                        <a:spcAft>
                          <a:spcPts val="0"/>
                        </a:spcAft>
                      </a:pPr>
                      <a:r>
                        <a:rPr lang="zh-CN" sz="800" kern="100" dirty="0">
                          <a:effectLst/>
                        </a:rPr>
                        <a:t>在描述系统判断状态时，应使用“判断”，其前为系统的名称，其后为判断的状态。且该状态应与与该状态相反的状态采用同样的句式和相同的术语进行描述。</a:t>
                      </a:r>
                    </a:p>
                    <a:p>
                      <a:pPr indent="266700" algn="just">
                        <a:spcAft>
                          <a:spcPts val="0"/>
                        </a:spcAft>
                      </a:pPr>
                      <a:r>
                        <a:rPr lang="zh-CN" sz="800" kern="100" dirty="0">
                          <a:effectLst/>
                        </a:rPr>
                        <a:t>表述几个动作必须同时进行时，需要将多个简单句放在同一行以“同时”连接。</a:t>
                      </a:r>
                    </a:p>
                    <a:p>
                      <a:pPr indent="266700" algn="just">
                        <a:spcAft>
                          <a:spcPts val="0"/>
                        </a:spcAft>
                      </a:pPr>
                      <a:r>
                        <a:rPr lang="zh-CN" sz="800" kern="100" dirty="0">
                          <a:effectLst/>
                        </a:rPr>
                        <a:t>句子中若有具体场景的数据，应用于修饰宾语，作为宾语的定语。</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1714021877"/>
                  </a:ext>
                </a:extLst>
              </a:tr>
            </a:tbl>
          </a:graphicData>
        </a:graphic>
      </p:graphicFrame>
    </p:spTree>
    <p:extLst>
      <p:ext uri="{BB962C8B-B14F-4D97-AF65-F5344CB8AC3E}">
        <p14:creationId xmlns:p14="http://schemas.microsoft.com/office/powerpoint/2010/main" val="10417986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2257</Words>
  <Application>Microsoft Office PowerPoint</Application>
  <PresentationFormat>全屏显示(4:3)</PresentationFormat>
  <Paragraphs>270</Paragraphs>
  <Slides>19</Slides>
  <Notes>15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等线</vt:lpstr>
      <vt:lpstr>等线 Light</vt:lpstr>
      <vt:lpstr>Arial</vt:lpstr>
      <vt:lpstr>Calibri</vt:lpstr>
      <vt:lpstr>Office 主题​​</vt:lpstr>
      <vt:lpstr>GWT  2  RUCM</vt:lpstr>
      <vt:lpstr>目录</vt:lpstr>
      <vt:lpstr>需求描述 - V0</vt:lpstr>
      <vt:lpstr>需求描述 - V1</vt:lpstr>
      <vt:lpstr>需求描述 - V2</vt:lpstr>
      <vt:lpstr>用例</vt:lpstr>
      <vt:lpstr>设计过程 – Challenge</vt:lpstr>
      <vt:lpstr>GWT约束</vt:lpstr>
      <vt:lpstr>GWT约束</vt:lpstr>
      <vt:lpstr>RUCM约束</vt:lpstr>
      <vt:lpstr>标签设计</vt:lpstr>
      <vt:lpstr>转化规则</vt:lpstr>
      <vt:lpstr>系统部分模型展示 –  一致性一览</vt:lpstr>
      <vt:lpstr>结果展示-GWT</vt:lpstr>
      <vt:lpstr>结果展示-GWT</vt:lpstr>
      <vt:lpstr>结果展示-GWT</vt:lpstr>
      <vt:lpstr>结果展示-GWT</vt:lpstr>
      <vt:lpstr>结果展示-RUCM</vt:lpstr>
      <vt:lpstr>收获与感谢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GWT  2  RUCM</dc:title>
  <dc:creator>健宏 赵</dc:creator>
  <cp:lastModifiedBy>健宏 赵</cp:lastModifiedBy>
  <cp:revision>10</cp:revision>
  <dcterms:created xsi:type="dcterms:W3CDTF">2018-12-29T06:04:35Z</dcterms:created>
  <dcterms:modified xsi:type="dcterms:W3CDTF">2018-12-31T02:12:04Z</dcterms:modified>
</cp:coreProperties>
</file>