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8"/>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66" r:id="rId15"/>
    <p:sldId id="267"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50" autoAdjust="0"/>
  </p:normalViewPr>
  <p:slideViewPr>
    <p:cSldViewPr snapToGrid="0">
      <p:cViewPr varScale="1">
        <p:scale>
          <a:sx n="94" d="100"/>
          <a:sy n="94" d="100"/>
        </p:scale>
        <p:origin x="13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2018/12/29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文本，从</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关键字处切分文本，划分出每个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的文本， 使用正则表达式提取出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每个字段下的文本，将</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文本记录到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属性，对其他字段文本，首先执行分句操作，获取每一句的原始文本，生成对应的</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对象，将每个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对象保存到其归属的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属性中。</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对一组具有相同</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值的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对象，每一个</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对象创建一个对应的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对象，将</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对象的属性值复制到</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的对应属性中。</a:t>
            </a:r>
          </a:p>
          <a:p>
            <a:r>
              <a:rPr lang="zh-CN" altLang="zh-CN" sz="1200" kern="1200" dirty="0">
                <a:solidFill>
                  <a:schemeClr val="tx1"/>
                </a:solidFill>
                <a:effectLst/>
                <a:latin typeface="+mn-lt"/>
                <a:ea typeface="+mn-ea"/>
                <a:cs typeface="+mn-cs"/>
              </a:rPr>
              <a:t>对每一个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对象，首先标记基础标签，包括</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级的</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标签，句子级的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标签。分析所有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属性中句子的数量，将其中句子最少的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，句子数量超过标记为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 2</a:t>
            </a:r>
            <a:r>
              <a:rPr lang="zh-CN" altLang="zh-CN" sz="1200" kern="1200" dirty="0">
                <a:solidFill>
                  <a:schemeClr val="tx1"/>
                </a:solidFill>
                <a:effectLst/>
                <a:latin typeface="+mn-lt"/>
                <a:ea typeface="+mn-ea"/>
                <a:cs typeface="+mn-cs"/>
              </a:rPr>
              <a:t>句或以上（如果有）的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。对一组中的每一个</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Feature</a:t>
            </a:r>
            <a:r>
              <a:rPr lang="zh-CN" altLang="zh-CN" sz="1200" kern="1200" dirty="0">
                <a:solidFill>
                  <a:schemeClr val="tx1"/>
                </a:solidFill>
                <a:effectLst/>
                <a:latin typeface="+mn-lt"/>
                <a:ea typeface="+mn-ea"/>
                <a:cs typeface="+mn-cs"/>
              </a:rPr>
              <a:t>字段读出用例名记录到</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属性中，对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属性中的每一个</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对象，首先执行分词操作，将分词结果保存到句子的</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属性，使用句子的分词结果对句子做依存句法分析，根据依存句法分析的结果搜索句法树，将依存关系为主谓关系的词记录到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属性，将依存关系的核心词记录到</a:t>
            </a:r>
            <a:r>
              <a:rPr lang="en-US" altLang="zh-CN" sz="1200" kern="1200" dirty="0">
                <a:solidFill>
                  <a:schemeClr val="tx1"/>
                </a:solidFill>
                <a:effectLst/>
                <a:latin typeface="+mn-lt"/>
                <a:ea typeface="+mn-ea"/>
                <a:cs typeface="+mn-cs"/>
              </a:rPr>
              <a:t>Sentence</a:t>
            </a:r>
            <a:r>
              <a:rPr lang="zh-CN" altLang="zh-CN" sz="1200" kern="1200" dirty="0">
                <a:solidFill>
                  <a:schemeClr val="tx1"/>
                </a:solidFill>
                <a:effectLst/>
                <a:latin typeface="+mn-lt"/>
                <a:ea typeface="+mn-ea"/>
                <a:cs typeface="+mn-cs"/>
              </a:rPr>
              <a:t>对象的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属性。</a:t>
            </a:r>
          </a:p>
          <a:p>
            <a:r>
              <a:rPr lang="zh-CN" altLang="zh-CN" sz="1200" kern="1200" dirty="0">
                <a:solidFill>
                  <a:schemeClr val="tx1"/>
                </a:solidFill>
                <a:effectLst/>
                <a:latin typeface="+mn-lt"/>
                <a:ea typeface="+mn-ea"/>
                <a:cs typeface="+mn-cs"/>
              </a:rPr>
              <a:t>完成基础标签标记后，进一步标记</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级</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标签，</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标签；句子级的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中记录的句子，根据其句法分析结果判断是否为简单句，若为简单句，将其</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，否则分析其</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中的关键词，若含有表示条件的关键词则标记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，若含有表示循环的关键词则标记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，在此基础上将这些句子的文本规范化，对</a:t>
            </a:r>
            <a:r>
              <a:rPr lang="en-US" altLang="zh-CN" sz="1200" kern="1200" dirty="0">
                <a:solidFill>
                  <a:schemeClr val="tx1"/>
                </a:solidFill>
                <a:effectLst/>
                <a:latin typeface="+mn-lt"/>
                <a:ea typeface="+mn-ea"/>
                <a:cs typeface="+mn-cs"/>
              </a:rPr>
              <a:t>normal</a:t>
            </a:r>
            <a:r>
              <a:rPr lang="zh-CN" altLang="zh-CN" sz="1200" kern="1200" dirty="0">
                <a:solidFill>
                  <a:schemeClr val="tx1"/>
                </a:solidFill>
                <a:effectLst/>
                <a:latin typeface="+mn-lt"/>
                <a:ea typeface="+mn-ea"/>
                <a:cs typeface="+mn-cs"/>
              </a:rPr>
              <a:t>类型的句子去掉表示具体数据的宾语的定语，生成规范化句子内容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，对类型为</a:t>
            </a:r>
            <a:r>
              <a:rPr lang="en-US" altLang="zh-CN" sz="1200" kern="1200" dirty="0">
                <a:solidFill>
                  <a:schemeClr val="tx1"/>
                </a:solidFill>
                <a:effectLst/>
                <a:latin typeface="+mn-lt"/>
                <a:ea typeface="+mn-ea"/>
                <a:cs typeface="+mn-cs"/>
              </a:rPr>
              <a:t>conditional</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circular</a:t>
            </a:r>
            <a:r>
              <a:rPr lang="zh-CN" altLang="zh-CN" sz="1200" kern="1200" dirty="0">
                <a:solidFill>
                  <a:schemeClr val="tx1"/>
                </a:solidFill>
                <a:effectLst/>
                <a:latin typeface="+mn-lt"/>
                <a:ea typeface="+mn-ea"/>
                <a:cs typeface="+mn-cs"/>
              </a:rPr>
              <a:t>的句子将其关键词替换为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关键字，生成规范化的句子内容</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中记录的句子，分别进行分词和依存句法分析，填充标签</a:t>
            </a:r>
            <a:r>
              <a:rPr lang="en-US" altLang="zh-CN" sz="1200" kern="1200" dirty="0">
                <a:solidFill>
                  <a:schemeClr val="tx1"/>
                </a:solidFill>
                <a:effectLst/>
                <a:latin typeface="+mn-lt"/>
                <a:ea typeface="+mn-ea"/>
                <a:cs typeface="+mn-cs"/>
              </a:rPr>
              <a:t>wordlist</a:t>
            </a:r>
            <a:r>
              <a:rPr lang="zh-CN" altLang="zh-CN" sz="1200" kern="1200" dirty="0">
                <a:solidFill>
                  <a:schemeClr val="tx1"/>
                </a:solidFill>
                <a:effectLst/>
                <a:latin typeface="+mn-lt"/>
                <a:ea typeface="+mn-ea"/>
                <a:cs typeface="+mn-cs"/>
              </a:rPr>
              <a:t>，对句子的表述做规范化，填充标签</a:t>
            </a:r>
            <a:r>
              <a:rPr lang="en-US" altLang="zh-CN" sz="1200" kern="1200" dirty="0" err="1">
                <a:solidFill>
                  <a:schemeClr val="tx1"/>
                </a:solidFill>
                <a:effectLst/>
                <a:latin typeface="+mn-lt"/>
                <a:ea typeface="+mn-ea"/>
                <a:cs typeface="+mn-cs"/>
              </a:rPr>
              <a:t>normalContent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中的句子做相似性比较，找到其中相近的句子标记</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，其他句子的</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记录的句子相似性进行比较，对其中相似的句子，将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标记为该</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中句子的索引。</a:t>
            </a:r>
          </a:p>
          <a:p>
            <a:r>
              <a:rPr lang="zh-CN" altLang="zh-CN" sz="1200" kern="1200" dirty="0">
                <a:solidFill>
                  <a:schemeClr val="tx1"/>
                </a:solidFill>
                <a:effectLst/>
                <a:latin typeface="+mn-lt"/>
                <a:ea typeface="+mn-ea"/>
                <a:cs typeface="+mn-cs"/>
              </a:rPr>
              <a:t>对未标记</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，将其</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中的句子与</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属性记录的句子进行相似性比较，与</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的句子相似的句子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，其他的句子</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的句子添加到</a:t>
            </a:r>
            <a:r>
              <a:rPr lang="en-US" altLang="zh-CN" sz="1200" kern="1200" dirty="0" err="1">
                <a:solidFill>
                  <a:schemeClr val="tx1"/>
                </a:solidFill>
                <a:effectLst/>
                <a:latin typeface="+mn-lt"/>
                <a:ea typeface="+mn-ea"/>
                <a:cs typeface="+mn-cs"/>
              </a:rPr>
              <a:t>TaggeGWT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属性中。在此基础上，找出</a:t>
            </a:r>
            <a:r>
              <a:rPr lang="en-US" altLang="zh-CN" sz="1200" kern="1200" dirty="0">
                <a:solidFill>
                  <a:schemeClr val="tx1"/>
                </a:solidFill>
                <a:effectLst/>
                <a:latin typeface="+mn-lt"/>
                <a:ea typeface="+mn-ea"/>
                <a:cs typeface="+mn-cs"/>
              </a:rPr>
              <a:t>basic </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属性中与</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句子相似度最高的句子，若两个句子是相近的，则将此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标记为相近句子的序号，并将句子的</a:t>
            </a:r>
            <a:r>
              <a:rPr lang="en-US" altLang="zh-CN" sz="1200" kern="1200" dirty="0">
                <a:solidFill>
                  <a:schemeClr val="tx1"/>
                </a:solidFill>
                <a:effectLst/>
                <a:latin typeface="+mn-lt"/>
                <a:ea typeface="+mn-ea"/>
                <a:cs typeface="+mn-cs"/>
              </a:rPr>
              <a:t>associated</a:t>
            </a:r>
            <a:r>
              <a:rPr lang="zh-CN" altLang="zh-CN" sz="1200" kern="1200" dirty="0">
                <a:solidFill>
                  <a:schemeClr val="tx1"/>
                </a:solidFill>
                <a:effectLst/>
                <a:latin typeface="+mn-lt"/>
                <a:ea typeface="+mn-ea"/>
                <a:cs typeface="+mn-cs"/>
              </a:rPr>
              <a:t>标签标记为预期相近的句子的序号；若两个句子不相近，则将此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的句子记录到此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：遍历一组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句子中的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算法对文本进行摘要生成，将生成的摘要文本作为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的发生条件，将此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13</a:t>
            </a:fld>
            <a:endParaRPr lang="zh-CN" altLang="en-US"/>
          </a:p>
        </p:txBody>
      </p:sp>
    </p:spTree>
    <p:extLst>
      <p:ext uri="{BB962C8B-B14F-4D97-AF65-F5344CB8AC3E}">
        <p14:creationId xmlns:p14="http://schemas.microsoft.com/office/powerpoint/2010/main" val="157225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15</a:t>
            </a:fld>
            <a:endParaRPr lang="zh-CN" altLang="en-US"/>
          </a:p>
        </p:txBody>
      </p:sp>
    </p:spTree>
    <p:extLst>
      <p:ext uri="{BB962C8B-B14F-4D97-AF65-F5344CB8AC3E}">
        <p14:creationId xmlns:p14="http://schemas.microsoft.com/office/powerpoint/2010/main" val="192723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回想一开始写的想要的收获，现在应该可以 说完成大半。</a:t>
            </a:r>
            <a:endParaRPr lang="en-US" altLang="zh-CN" dirty="0"/>
          </a:p>
          <a:p>
            <a:r>
              <a:rPr lang="zh-CN" altLang="en-US" dirty="0"/>
              <a:t>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16</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文件格式要求：</a:t>
            </a:r>
            <a:r>
              <a:rPr lang="en-US" altLang="zh-CN" sz="1200" kern="1200" dirty="0">
                <a:solidFill>
                  <a:schemeClr val="tx1"/>
                </a:solidFill>
                <a:effectLst/>
                <a:latin typeface="+mn-lt"/>
                <a:ea typeface="+mn-ea"/>
                <a:cs typeface="+mn-cs"/>
              </a:rPr>
              <a:t>utf8</a:t>
            </a:r>
            <a:r>
              <a:rPr lang="zh-CN" altLang="zh-CN" sz="1200" kern="1200" dirty="0">
                <a:solidFill>
                  <a:schemeClr val="tx1"/>
                </a:solidFill>
                <a:effectLst/>
                <a:latin typeface="+mn-lt"/>
                <a:ea typeface="+mn-ea"/>
                <a:cs typeface="+mn-cs"/>
              </a:rPr>
              <a:t>纯文本文件</a:t>
            </a:r>
          </a:p>
          <a:p>
            <a:r>
              <a:rPr lang="zh-CN" altLang="zh-CN" sz="1200" kern="1200" dirty="0">
                <a:solidFill>
                  <a:schemeClr val="tx1"/>
                </a:solidFill>
                <a:effectLst/>
                <a:latin typeface="+mn-lt"/>
                <a:ea typeface="+mn-ea"/>
                <a:cs typeface="+mn-cs"/>
              </a:rPr>
              <a:t>使用者最低要求：掌握中文、掌握初等数学、理解分支与循环的含义、理解什么是用例、理解什么是用例的一个场景、对要做的用例有充分的相关知识。</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2018/12/29</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2018/12/29</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1500" dirty="0">
                <a:solidFill>
                  <a:srgbClr val="000000"/>
                </a:solidFill>
              </a:rPr>
              <a:t>在</a:t>
            </a:r>
            <a:r>
              <a:rPr lang="en-US" altLang="zh-CN" sz="1500" dirty="0">
                <a:solidFill>
                  <a:srgbClr val="000000"/>
                </a:solidFill>
              </a:rPr>
              <a:t>RUCM</a:t>
            </a:r>
            <a:r>
              <a:rPr lang="zh-CN" altLang="en-US" sz="1500" dirty="0">
                <a:solidFill>
                  <a:srgbClr val="000000"/>
                </a:solidFill>
              </a:rPr>
              <a:t>规范下，</a:t>
            </a:r>
            <a:endParaRPr lang="en-US" altLang="zh-CN" sz="1500" dirty="0">
              <a:solidFill>
                <a:srgbClr val="000000"/>
              </a:solidFill>
            </a:endParaRPr>
          </a:p>
          <a:p>
            <a:pPr lvl="1"/>
            <a:r>
              <a:rPr lang="zh-CN" altLang="en-US" sz="1500" dirty="0">
                <a:solidFill>
                  <a:srgbClr val="000000"/>
                </a:solidFill>
              </a:rPr>
              <a:t>分支流：</a:t>
            </a:r>
            <a:r>
              <a:rPr lang="en-US" altLang="zh-CN" sz="1500" dirty="0">
                <a:solidFill>
                  <a:srgbClr val="000000"/>
                </a:solidFill>
              </a:rPr>
              <a:t>resume</a:t>
            </a:r>
            <a:r>
              <a:rPr lang="zh-CN" altLang="en-US" sz="1500" dirty="0">
                <a:solidFill>
                  <a:srgbClr val="000000"/>
                </a:solidFill>
              </a:rPr>
              <a:t>？</a:t>
            </a:r>
            <a:endParaRPr lang="en-US" altLang="zh-CN" sz="1500" dirty="0">
              <a:solidFill>
                <a:srgbClr val="000000"/>
              </a:solidFill>
            </a:endParaRPr>
          </a:p>
          <a:p>
            <a:pPr lvl="1"/>
            <a:r>
              <a:rPr lang="en-US" altLang="zh-CN" sz="1500" dirty="0">
                <a:solidFill>
                  <a:srgbClr val="000000"/>
                </a:solidFill>
              </a:rPr>
              <a:t>Dependence</a:t>
            </a:r>
            <a:r>
              <a:rPr lang="zh-CN" altLang="en-US" sz="1500" dirty="0">
                <a:solidFill>
                  <a:srgbClr val="000000"/>
                </a:solidFill>
              </a:rPr>
              <a:t>与</a:t>
            </a:r>
            <a:r>
              <a:rPr lang="en-US" altLang="zh-CN" sz="1500" dirty="0">
                <a:solidFill>
                  <a:srgbClr val="000000"/>
                </a:solidFill>
              </a:rPr>
              <a:t>generalization</a:t>
            </a:r>
            <a:r>
              <a:rPr lang="zh-CN" altLang="en-US" sz="1500" dirty="0">
                <a:solidFill>
                  <a:srgbClr val="000000"/>
                </a:solidFill>
              </a:rPr>
              <a:t>？</a:t>
            </a:r>
            <a:endParaRPr lang="en-US" altLang="zh-CN" sz="1500"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28650" y="963877"/>
            <a:ext cx="2620771" cy="4930246"/>
          </a:xfrm>
        </p:spPr>
        <p:txBody>
          <a:bodyPr>
            <a:normAutofit/>
          </a:bodyPr>
          <a:lstStyle/>
          <a:p>
            <a:pPr algn="r"/>
            <a:r>
              <a:rPr lang="zh-CN" altLang="en-US">
                <a:solidFill>
                  <a:schemeClr val="accent1"/>
                </a:solidFill>
              </a:rPr>
              <a:t>转化规则</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AA4FE1A-47A4-456D-8C40-B053B693ADD6}"/>
              </a:ext>
            </a:extLst>
          </p:cNvPr>
          <p:cNvSpPr>
            <a:spLocks noGrp="1"/>
          </p:cNvSpPr>
          <p:nvPr>
            <p:ph idx="1"/>
          </p:nvPr>
        </p:nvSpPr>
        <p:spPr>
          <a:xfrm>
            <a:off x="3732023" y="963877"/>
            <a:ext cx="4783327" cy="4930246"/>
          </a:xfrm>
        </p:spPr>
        <p:txBody>
          <a:bodyPr anchor="ctr">
            <a:normAutofit/>
          </a:bodyPr>
          <a:lstStyle/>
          <a:p>
            <a:r>
              <a:rPr lang="zh-CN" altLang="en-US" dirty="0"/>
              <a:t>从文本到</a:t>
            </a:r>
            <a:r>
              <a:rPr lang="en-US" altLang="zh-CN" dirty="0"/>
              <a:t>GWT</a:t>
            </a:r>
          </a:p>
          <a:p>
            <a:r>
              <a:rPr lang="zh-CN" altLang="en-US" dirty="0"/>
              <a:t>从</a:t>
            </a:r>
            <a:r>
              <a:rPr lang="en-US" altLang="zh-CN" dirty="0"/>
              <a:t>GWT</a:t>
            </a:r>
            <a:r>
              <a:rPr lang="zh-CN" altLang="en-US" dirty="0"/>
              <a:t>到</a:t>
            </a:r>
            <a:r>
              <a:rPr lang="en-US" altLang="zh-CN"/>
              <a:t>TaggedGWT</a:t>
            </a:r>
            <a:endParaRPr lang="en-US" altLang="zh-CN" dirty="0"/>
          </a:p>
          <a:p>
            <a:r>
              <a:rPr lang="zh-CN" altLang="en-US" dirty="0"/>
              <a:t>从</a:t>
            </a:r>
            <a:r>
              <a:rPr lang="en-US" altLang="zh-CN"/>
              <a:t>TaggedGWT</a:t>
            </a:r>
            <a:r>
              <a:rPr lang="zh-CN" altLang="en-US" dirty="0"/>
              <a:t>到</a:t>
            </a:r>
            <a:r>
              <a:rPr lang="en-US" altLang="zh-CN" dirty="0"/>
              <a:t>RUCM</a:t>
            </a:r>
          </a:p>
          <a:p>
            <a:endParaRPr lang="en-US" altLang="zh-CN" dirty="0"/>
          </a:p>
          <a:p>
            <a:endParaRPr lang="zh-CN" altLang="en-US" dirty="0"/>
          </a:p>
        </p:txBody>
      </p:sp>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1332129" y="1608667"/>
            <a:ext cx="1917293" cy="4491015"/>
          </a:xfrm>
        </p:spPr>
        <p:txBody>
          <a:bodyPr anchor="t">
            <a:normAutofit/>
          </a:bodyPr>
          <a:lstStyle/>
          <a:p>
            <a:pPr algn="r"/>
            <a:r>
              <a:rPr lang="zh-CN" altLang="en-US" sz="2800" dirty="0">
                <a:solidFill>
                  <a:srgbClr val="FFFFFF"/>
                </a:solidFill>
              </a:rPr>
              <a:t>系统部分模型展示</a:t>
            </a:r>
            <a:r>
              <a:rPr lang="en-US" altLang="zh-CN" sz="2800" dirty="0">
                <a:solidFill>
                  <a:srgbClr val="FFFFFF"/>
                </a:solidFill>
              </a:rPr>
              <a:t> – </a:t>
            </a:r>
            <a:r>
              <a:rPr lang="zh-CN" altLang="en-US" sz="2800" dirty="0">
                <a:solidFill>
                  <a:srgbClr val="FFFFFF"/>
                </a:solidFill>
              </a:rPr>
              <a:t>一致性一览</a:t>
            </a: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3732021" y="1608667"/>
            <a:ext cx="4718431" cy="4491015"/>
          </a:xfrm>
        </p:spPr>
        <p:txBody>
          <a:bodyPr>
            <a:normAutofit/>
          </a:bodyPr>
          <a:lstStyle/>
          <a:p>
            <a:r>
              <a:rPr lang="zh-CN" altLang="en-US" sz="1700">
                <a:solidFill>
                  <a:srgbClr val="FFFFFF"/>
                </a:solidFill>
              </a:rPr>
              <a:t>架构图 </a:t>
            </a:r>
            <a:r>
              <a:rPr lang="en-US" altLang="zh-CN" sz="1700">
                <a:solidFill>
                  <a:srgbClr val="FFFFFF"/>
                </a:solidFill>
              </a:rPr>
              <a:t>– </a:t>
            </a:r>
          </a:p>
          <a:p>
            <a:r>
              <a:rPr lang="zh-CN" altLang="en-US" sz="1700">
                <a:solidFill>
                  <a:srgbClr val="FFFFFF"/>
                </a:solidFill>
              </a:rPr>
              <a:t>类图 </a:t>
            </a:r>
            <a:r>
              <a:rPr lang="en-US" altLang="zh-CN" sz="1700">
                <a:solidFill>
                  <a:srgbClr val="FFFFFF"/>
                </a:solidFill>
              </a:rPr>
              <a:t>– </a:t>
            </a:r>
          </a:p>
          <a:p>
            <a:r>
              <a:rPr lang="zh-CN" altLang="en-US" sz="1700">
                <a:solidFill>
                  <a:srgbClr val="FFFFFF"/>
                </a:solidFill>
              </a:rPr>
              <a:t>状态图 </a:t>
            </a:r>
            <a:r>
              <a:rPr lang="en-US" altLang="zh-CN" sz="1700">
                <a:solidFill>
                  <a:srgbClr val="FFFFFF"/>
                </a:solidFill>
              </a:rPr>
              <a:t>– </a:t>
            </a:r>
          </a:p>
          <a:p>
            <a:r>
              <a:rPr lang="zh-CN" altLang="en-US" sz="1700">
                <a:solidFill>
                  <a:srgbClr val="FFFFFF"/>
                </a:solidFill>
              </a:rPr>
              <a:t>时序图 </a:t>
            </a:r>
            <a:r>
              <a:rPr lang="en-US" altLang="zh-CN" sz="1700">
                <a:solidFill>
                  <a:srgbClr val="FFFFFF"/>
                </a:solidFill>
              </a:rPr>
              <a:t>– </a:t>
            </a:r>
          </a:p>
          <a:p>
            <a:r>
              <a:rPr lang="zh-CN" altLang="en-US" sz="1700">
                <a:solidFill>
                  <a:srgbClr val="FFFFFF"/>
                </a:solidFill>
              </a:rPr>
              <a:t>活动图 </a:t>
            </a:r>
            <a:r>
              <a:rPr lang="en-US" altLang="zh-CN" sz="1700">
                <a:solidFill>
                  <a:srgbClr val="FFFFFF"/>
                </a:solidFill>
              </a:rPr>
              <a:t>- </a:t>
            </a:r>
          </a:p>
          <a:p>
            <a:r>
              <a:rPr lang="en-US" altLang="zh-CN" sz="1700">
                <a:solidFill>
                  <a:srgbClr val="FFFFFF"/>
                </a:solidFill>
              </a:rPr>
              <a:t>RUCM – </a:t>
            </a:r>
            <a:r>
              <a:rPr lang="zh-CN" altLang="en-US" sz="1700">
                <a:solidFill>
                  <a:srgbClr val="FFFFFF"/>
                </a:solidFill>
              </a:rPr>
              <a:t>让实现变得具体</a:t>
            </a:r>
            <a:endParaRPr lang="en-US" altLang="zh-CN" sz="1700">
              <a:solidFill>
                <a:srgbClr val="FFFFFF"/>
              </a:solidFill>
            </a:endParaRPr>
          </a:p>
          <a:p>
            <a:r>
              <a:rPr lang="en-US" altLang="zh-CN" sz="1700">
                <a:solidFill>
                  <a:srgbClr val="FFFFFF"/>
                </a:solidFill>
              </a:rPr>
              <a:t>OCL – </a:t>
            </a:r>
            <a:r>
              <a:rPr lang="zh-CN" altLang="en-US" sz="1700">
                <a:solidFill>
                  <a:srgbClr val="FFFFFF"/>
                </a:solidFill>
              </a:rPr>
              <a:t>让实现可以合作</a:t>
            </a:r>
          </a:p>
        </p:txBody>
      </p:sp>
    </p:spTree>
    <p:extLst>
      <p:ext uri="{BB962C8B-B14F-4D97-AF65-F5344CB8AC3E}">
        <p14:creationId xmlns:p14="http://schemas.microsoft.com/office/powerpoint/2010/main" val="264819219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endParaRPr lang="zh-CN" altLang="en-US" sz="1700" dirty="0">
              <a:solidFill>
                <a:srgbClr val="FFFFFF"/>
              </a:solidFill>
            </a:endParaRP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32021" y="1608667"/>
            <a:ext cx="4718431" cy="4491015"/>
          </a:xfrm>
        </p:spPr>
        <p:txBody>
          <a:bodyPr>
            <a:normAutofit/>
          </a:bodyPr>
          <a:lstStyle/>
          <a:p>
            <a:endParaRPr lang="zh-CN" altLang="en-US" sz="1700">
              <a:solidFill>
                <a:srgbClr val="FFFFFF"/>
              </a:solidFill>
            </a:endParaRP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732021" y="1608667"/>
            <a:ext cx="4718431" cy="4491015"/>
          </a:xfrm>
        </p:spPr>
        <p:txBody>
          <a:bodyPr>
            <a:normAutofit/>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1582</Words>
  <Application>Microsoft Office PowerPoint</Application>
  <PresentationFormat>全屏显示(4:3)</PresentationFormat>
  <Paragraphs>191</Paragraphs>
  <Slides>16</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 一致性一览</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健宏 赵</cp:lastModifiedBy>
  <cp:revision>1</cp:revision>
  <dcterms:created xsi:type="dcterms:W3CDTF">2018-12-29T06:04:35Z</dcterms:created>
  <dcterms:modified xsi:type="dcterms:W3CDTF">2018-12-29T06:04:53Z</dcterms:modified>
</cp:coreProperties>
</file>