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1"/>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66" r:id="rId15"/>
    <p:sldId id="285" r:id="rId16"/>
    <p:sldId id="286" r:id="rId17"/>
    <p:sldId id="287" r:id="rId18"/>
    <p:sldId id="267"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87" autoAdjust="0"/>
  </p:normalViewPr>
  <p:slideViewPr>
    <p:cSldViewPr snapToGrid="0">
      <p:cViewPr varScale="1">
        <p:scale>
          <a:sx n="68" d="100"/>
          <a:sy n="68" d="100"/>
        </p:scale>
        <p:origin x="18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2018/12/31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a:t>
            </a:r>
            <a:r>
              <a:rPr lang="zh-CN" altLang="en-US"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为单位切分后提取各部分内容并作分句保存到一个个</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对象中。</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既要做</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级的分析获取</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级标签的内容，又要做句子级的分析获取句子标签的内容。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有些标签可以直接提取如</a:t>
            </a:r>
            <a:r>
              <a:rPr lang="en-US" altLang="zh-CN" sz="1200" kern="1200" dirty="0">
                <a:solidFill>
                  <a:schemeClr val="tx1"/>
                </a:solidFill>
                <a:effectLst/>
                <a:latin typeface="+mn-lt"/>
                <a:ea typeface="+mn-ea"/>
                <a:cs typeface="+mn-cs"/>
              </a:rPr>
              <a:t>Use Case Name</a:t>
            </a:r>
            <a:r>
              <a:rPr lang="zh-CN" altLang="en-US" sz="1200" kern="1200" dirty="0">
                <a:solidFill>
                  <a:schemeClr val="tx1"/>
                </a:solidFill>
                <a:effectLst/>
                <a:latin typeface="+mn-lt"/>
                <a:ea typeface="+mn-ea"/>
                <a:cs typeface="+mn-cs"/>
              </a:rPr>
              <a:t>，有些标签可以基于原始的内容直接分析获取如</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判定为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中句子的数量决定，句子级别的</a:t>
            </a:r>
            <a:r>
              <a:rPr lang="en-US" altLang="zh-CN" sz="1200" kern="1200" dirty="0">
                <a:solidFill>
                  <a:schemeClr val="tx1"/>
                </a:solidFill>
                <a:effectLst/>
                <a:latin typeface="+mn-lt"/>
                <a:ea typeface="+mn-ea"/>
                <a:cs typeface="+mn-cs"/>
              </a:rPr>
              <a:t>wordlist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有些标签要在其他标签的基础上结合原始内容获取，如</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级别判断</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specfic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需要先通过句子相似度比较找出与</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不相似的</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句子，再将句子与标记为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en-US" sz="1200" kern="1200" dirty="0">
                <a:solidFill>
                  <a:schemeClr val="tx1"/>
                </a:solidFill>
                <a:effectLst/>
                <a:latin typeface="+mn-lt"/>
                <a:ea typeface="+mn-ea"/>
                <a:cs typeface="+mn-cs"/>
              </a:rPr>
              <a:t>中的句子做相似度比较，若有相似的句子则为</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否则为</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；在句子级别的</a:t>
            </a:r>
            <a:r>
              <a:rPr lang="en-US" altLang="zh-CN" sz="1200" kern="1200" dirty="0">
                <a:solidFill>
                  <a:schemeClr val="tx1"/>
                </a:solidFill>
                <a:effectLst/>
                <a:latin typeface="+mn-lt"/>
                <a:ea typeface="+mn-ea"/>
                <a:cs typeface="+mn-cs"/>
              </a:rPr>
              <a:t>associated</a:t>
            </a:r>
            <a:r>
              <a:rPr lang="zh-CN" altLang="en-US" sz="1200" kern="1200" dirty="0">
                <a:solidFill>
                  <a:schemeClr val="tx1"/>
                </a:solidFill>
                <a:effectLst/>
                <a:latin typeface="+mn-lt"/>
                <a:ea typeface="+mn-ea"/>
                <a:cs typeface="+mn-cs"/>
              </a:rPr>
              <a:t>同理，适用于判断</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由那些操作引发。</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：遍历一组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句子中的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算法对文本进行摘要生成，将生成的摘要文本作为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的发生条件，将此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13</a:t>
            </a:fld>
            <a:endParaRPr lang="zh-CN" altLang="en-US"/>
          </a:p>
        </p:txBody>
      </p:sp>
    </p:spTree>
    <p:extLst>
      <p:ext uri="{BB962C8B-B14F-4D97-AF65-F5344CB8AC3E}">
        <p14:creationId xmlns:p14="http://schemas.microsoft.com/office/powerpoint/2010/main" val="157225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在不使用关键词标注的情况下，</a:t>
            </a:r>
            <a:r>
              <a:rPr lang="en-US" altLang="zh-CN" dirty="0"/>
              <a:t>Dependency</a:t>
            </a:r>
            <a:r>
              <a:rPr lang="zh-CN" altLang="en-US" dirty="0"/>
              <a:t>和</a:t>
            </a:r>
            <a:r>
              <a:rPr lang="en-US" altLang="zh-CN" dirty="0"/>
              <a:t>Generalization</a:t>
            </a:r>
            <a:r>
              <a:rPr lang="zh-CN" altLang="en-US" dirty="0"/>
              <a:t>的生成暂时没有实现</a:t>
            </a:r>
            <a:endParaRPr lang="en-US" altLang="zh-CN" dirty="0"/>
          </a:p>
          <a:p>
            <a:r>
              <a:rPr lang="en-US" altLang="zh-CN" dirty="0"/>
              <a:t>2.</a:t>
            </a:r>
            <a:r>
              <a:rPr lang="zh-CN" altLang="en-US" dirty="0"/>
              <a:t>分支流的判断使用句子相似性判断是结构层面的判断，在判断两个句子是否相似上准确度还不成熟，如</a:t>
            </a:r>
            <a:r>
              <a:rPr lang="en-US" altLang="zh-CN" dirty="0"/>
              <a:t>specific</a:t>
            </a:r>
            <a:r>
              <a:rPr lang="zh-CN" altLang="en-US" dirty="0"/>
              <a:t>可能判断成</a:t>
            </a:r>
            <a:r>
              <a:rPr lang="en-US" altLang="zh-CN" dirty="0"/>
              <a:t>global</a:t>
            </a:r>
            <a:r>
              <a:rPr lang="zh-CN" altLang="en-US" dirty="0"/>
              <a:t>，</a:t>
            </a:r>
            <a:r>
              <a:rPr lang="en-US" altLang="zh-CN" dirty="0" err="1"/>
              <a:t>rfs</a:t>
            </a:r>
            <a:r>
              <a:rPr lang="zh-CN" altLang="en-US" dirty="0"/>
              <a:t>不够准确等。</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18</a:t>
            </a:fld>
            <a:endParaRPr lang="zh-CN" altLang="en-US"/>
          </a:p>
        </p:txBody>
      </p:sp>
    </p:spTree>
    <p:extLst>
      <p:ext uri="{BB962C8B-B14F-4D97-AF65-F5344CB8AC3E}">
        <p14:creationId xmlns:p14="http://schemas.microsoft.com/office/powerpoint/2010/main" val="192723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回想一开始写的想要的收获，现在应该可以 说完成大半。</a:t>
            </a:r>
            <a:endParaRPr lang="en-US" altLang="zh-CN" dirty="0"/>
          </a:p>
          <a:p>
            <a:r>
              <a:rPr lang="zh-CN" altLang="en-US" dirty="0"/>
              <a:t>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19</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文件格式要求：</a:t>
            </a:r>
            <a:r>
              <a:rPr lang="en-US" altLang="zh-CN" sz="1200" kern="1200" dirty="0">
                <a:solidFill>
                  <a:schemeClr val="tx1"/>
                </a:solidFill>
                <a:effectLst/>
                <a:latin typeface="+mn-lt"/>
                <a:ea typeface="+mn-ea"/>
                <a:cs typeface="+mn-cs"/>
              </a:rPr>
              <a:t>utf8</a:t>
            </a:r>
            <a:r>
              <a:rPr lang="zh-CN" altLang="zh-CN" sz="1200" kern="1200" dirty="0">
                <a:solidFill>
                  <a:schemeClr val="tx1"/>
                </a:solidFill>
                <a:effectLst/>
                <a:latin typeface="+mn-lt"/>
                <a:ea typeface="+mn-ea"/>
                <a:cs typeface="+mn-cs"/>
              </a:rPr>
              <a:t>纯文本文件</a:t>
            </a:r>
          </a:p>
          <a:p>
            <a:r>
              <a:rPr lang="zh-CN" altLang="zh-CN" sz="1200" kern="1200" dirty="0">
                <a:solidFill>
                  <a:schemeClr val="tx1"/>
                </a:solidFill>
                <a:effectLst/>
                <a:latin typeface="+mn-lt"/>
                <a:ea typeface="+mn-ea"/>
                <a:cs typeface="+mn-cs"/>
              </a:rPr>
              <a:t>使用者最低要求：掌握中文、掌握初等数学、理解分支与循环的含义、理解什么是用例、理解什么是用例的一个场景、对要做的用例有充分的相关知识。</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PrimaryActor</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描述场景的主要参与者</a:t>
            </a:r>
          </a:p>
          <a:p>
            <a:r>
              <a:rPr lang="en-US" altLang="zh-CN" sz="1200" b="1" kern="1200" dirty="0" err="1">
                <a:solidFill>
                  <a:schemeClr val="tx1"/>
                </a:solidFill>
                <a:effectLst/>
                <a:latin typeface="+mn-lt"/>
                <a:ea typeface="+mn-ea"/>
                <a:cs typeface="+mn-cs"/>
              </a:rPr>
              <a:t>SecondaryActors</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描述场景的次要参与者，是由参与者组成的集合</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1500" dirty="0">
                <a:solidFill>
                  <a:srgbClr val="000000"/>
                </a:solidFill>
              </a:rPr>
              <a:t>在</a:t>
            </a:r>
            <a:r>
              <a:rPr lang="en-US" altLang="zh-CN" sz="1500" dirty="0">
                <a:solidFill>
                  <a:srgbClr val="000000"/>
                </a:solidFill>
              </a:rPr>
              <a:t>RUCM</a:t>
            </a:r>
            <a:r>
              <a:rPr lang="zh-CN" altLang="en-US" sz="1500" dirty="0">
                <a:solidFill>
                  <a:srgbClr val="000000"/>
                </a:solidFill>
              </a:rPr>
              <a:t>规范下，</a:t>
            </a:r>
            <a:endParaRPr lang="en-US" altLang="zh-CN" sz="1500" dirty="0">
              <a:solidFill>
                <a:srgbClr val="000000"/>
              </a:solidFill>
            </a:endParaRPr>
          </a:p>
          <a:p>
            <a:pPr lvl="1"/>
            <a:r>
              <a:rPr lang="zh-CN" altLang="en-US" sz="1500" dirty="0">
                <a:solidFill>
                  <a:srgbClr val="000000"/>
                </a:solidFill>
              </a:rPr>
              <a:t>分支流：</a:t>
            </a:r>
            <a:r>
              <a:rPr lang="en-US" altLang="zh-CN" sz="1500" dirty="0">
                <a:solidFill>
                  <a:srgbClr val="000000"/>
                </a:solidFill>
              </a:rPr>
              <a:t>resume</a:t>
            </a:r>
            <a:r>
              <a:rPr lang="zh-CN" altLang="en-US" sz="1500" dirty="0">
                <a:solidFill>
                  <a:srgbClr val="000000"/>
                </a:solidFill>
              </a:rPr>
              <a:t>？</a:t>
            </a:r>
            <a:endParaRPr lang="en-US" altLang="zh-CN" sz="1500" dirty="0">
              <a:solidFill>
                <a:srgbClr val="000000"/>
              </a:solidFill>
            </a:endParaRPr>
          </a:p>
          <a:p>
            <a:pPr lvl="1"/>
            <a:r>
              <a:rPr lang="en-US" altLang="zh-CN" sz="1500" dirty="0">
                <a:solidFill>
                  <a:srgbClr val="000000"/>
                </a:solidFill>
              </a:rPr>
              <a:t>Dependence</a:t>
            </a:r>
            <a:r>
              <a:rPr lang="zh-CN" altLang="en-US" sz="1500" dirty="0">
                <a:solidFill>
                  <a:srgbClr val="000000"/>
                </a:solidFill>
              </a:rPr>
              <a:t>与</a:t>
            </a:r>
            <a:r>
              <a:rPr lang="en-US" altLang="zh-CN" sz="1500" dirty="0">
                <a:solidFill>
                  <a:srgbClr val="000000"/>
                </a:solidFill>
              </a:rPr>
              <a:t>generalization</a:t>
            </a:r>
            <a:r>
              <a:rPr lang="zh-CN" altLang="en-US" sz="1500" dirty="0">
                <a:solidFill>
                  <a:srgbClr val="000000"/>
                </a:solidFill>
              </a:rPr>
              <a:t>？</a:t>
            </a:r>
            <a:endParaRPr lang="en-US" altLang="zh-CN" sz="1500"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32425C53-437C-48EF-AE7C-CE10F6DDDBDA}"/>
              </a:ext>
            </a:extLst>
          </p:cNvPr>
          <p:cNvPicPr>
            <a:picLocks noGrp="1" noChangeAspect="1"/>
          </p:cNvPicPr>
          <p:nvPr>
            <p:ph idx="1"/>
          </p:nvPr>
        </p:nvPicPr>
        <p:blipFill>
          <a:blip r:embed="rId3"/>
          <a:stretch>
            <a:fillRect/>
          </a:stretch>
        </p:blipFill>
        <p:spPr>
          <a:xfrm>
            <a:off x="240030" y="2565145"/>
            <a:ext cx="8622615" cy="3887168"/>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28650" y="963877"/>
            <a:ext cx="2620771" cy="4930246"/>
          </a:xfrm>
        </p:spPr>
        <p:txBody>
          <a:bodyPr>
            <a:normAutofit/>
          </a:bodyPr>
          <a:lstStyle/>
          <a:p>
            <a:pPr algn="r"/>
            <a:r>
              <a:rPr lang="zh-CN" altLang="en-US">
                <a:solidFill>
                  <a:schemeClr val="accent1"/>
                </a:solidFill>
              </a:rPr>
              <a:t>转化规则</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AA4FE1A-47A4-456D-8C40-B053B693ADD6}"/>
              </a:ext>
            </a:extLst>
          </p:cNvPr>
          <p:cNvSpPr>
            <a:spLocks noGrp="1"/>
          </p:cNvSpPr>
          <p:nvPr>
            <p:ph idx="1"/>
          </p:nvPr>
        </p:nvSpPr>
        <p:spPr>
          <a:xfrm>
            <a:off x="3732023" y="963877"/>
            <a:ext cx="4783327" cy="4930246"/>
          </a:xfrm>
        </p:spPr>
        <p:txBody>
          <a:bodyPr anchor="ctr">
            <a:normAutofit/>
          </a:bodyPr>
          <a:lstStyle/>
          <a:p>
            <a:r>
              <a:rPr lang="zh-CN" altLang="en-US" dirty="0"/>
              <a:t>从文本到</a:t>
            </a:r>
            <a:r>
              <a:rPr lang="en-US" altLang="zh-CN" dirty="0"/>
              <a:t>GWT</a:t>
            </a:r>
          </a:p>
          <a:p>
            <a:r>
              <a:rPr lang="zh-CN" altLang="en-US" dirty="0"/>
              <a:t>从</a:t>
            </a:r>
            <a:r>
              <a:rPr lang="en-US" altLang="zh-CN" dirty="0"/>
              <a:t>GWT</a:t>
            </a:r>
            <a:r>
              <a:rPr lang="zh-CN" altLang="en-US" dirty="0"/>
              <a:t>到</a:t>
            </a:r>
            <a:r>
              <a:rPr lang="en-US" altLang="zh-CN"/>
              <a:t>TaggedGWT</a:t>
            </a:r>
            <a:endParaRPr lang="en-US" altLang="zh-CN" dirty="0"/>
          </a:p>
          <a:p>
            <a:r>
              <a:rPr lang="zh-CN" altLang="en-US" dirty="0"/>
              <a:t>从</a:t>
            </a:r>
            <a:r>
              <a:rPr lang="en-US" altLang="zh-CN"/>
              <a:t>TaggedGWT</a:t>
            </a:r>
            <a:r>
              <a:rPr lang="zh-CN" altLang="en-US" dirty="0"/>
              <a:t>到</a:t>
            </a:r>
            <a:r>
              <a:rPr lang="en-US" altLang="zh-CN" dirty="0"/>
              <a:t>RUCM</a:t>
            </a:r>
          </a:p>
          <a:p>
            <a:endParaRPr lang="en-US" altLang="zh-CN" dirty="0"/>
          </a:p>
          <a:p>
            <a:endParaRPr lang="zh-CN" altLang="en-US" dirty="0"/>
          </a:p>
        </p:txBody>
      </p:sp>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1332129" y="1608667"/>
            <a:ext cx="1917293" cy="4491015"/>
          </a:xfrm>
        </p:spPr>
        <p:txBody>
          <a:bodyPr anchor="t">
            <a:normAutofit/>
          </a:bodyPr>
          <a:lstStyle/>
          <a:p>
            <a:pPr algn="r"/>
            <a:r>
              <a:rPr lang="zh-CN" altLang="en-US" sz="2800" dirty="0">
                <a:solidFill>
                  <a:srgbClr val="FFFFFF"/>
                </a:solidFill>
              </a:rPr>
              <a:t>系统部分模型展示</a:t>
            </a:r>
            <a:r>
              <a:rPr lang="en-US" altLang="zh-CN" sz="2800" dirty="0">
                <a:solidFill>
                  <a:srgbClr val="FFFFFF"/>
                </a:solidFill>
              </a:rPr>
              <a:t> – </a:t>
            </a:r>
            <a:r>
              <a:rPr lang="zh-CN" altLang="en-US" sz="2800" dirty="0">
                <a:solidFill>
                  <a:srgbClr val="FFFFFF"/>
                </a:solidFill>
              </a:rPr>
              <a:t>一致性一览</a:t>
            </a: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3732021" y="1608667"/>
            <a:ext cx="4718431" cy="4491015"/>
          </a:xfrm>
        </p:spPr>
        <p:txBody>
          <a:bodyPr>
            <a:normAutofit/>
          </a:bodyPr>
          <a:lstStyle/>
          <a:p>
            <a:r>
              <a:rPr lang="zh-CN" altLang="en-US" sz="1700">
                <a:solidFill>
                  <a:srgbClr val="FFFFFF"/>
                </a:solidFill>
              </a:rPr>
              <a:t>架构图 </a:t>
            </a:r>
            <a:r>
              <a:rPr lang="en-US" altLang="zh-CN" sz="1700">
                <a:solidFill>
                  <a:srgbClr val="FFFFFF"/>
                </a:solidFill>
              </a:rPr>
              <a:t>– </a:t>
            </a:r>
          </a:p>
          <a:p>
            <a:r>
              <a:rPr lang="zh-CN" altLang="en-US" sz="1700">
                <a:solidFill>
                  <a:srgbClr val="FFFFFF"/>
                </a:solidFill>
              </a:rPr>
              <a:t>类图 </a:t>
            </a:r>
            <a:r>
              <a:rPr lang="en-US" altLang="zh-CN" sz="1700">
                <a:solidFill>
                  <a:srgbClr val="FFFFFF"/>
                </a:solidFill>
              </a:rPr>
              <a:t>– </a:t>
            </a:r>
          </a:p>
          <a:p>
            <a:r>
              <a:rPr lang="zh-CN" altLang="en-US" sz="1700">
                <a:solidFill>
                  <a:srgbClr val="FFFFFF"/>
                </a:solidFill>
              </a:rPr>
              <a:t>状态图 </a:t>
            </a:r>
            <a:r>
              <a:rPr lang="en-US" altLang="zh-CN" sz="1700">
                <a:solidFill>
                  <a:srgbClr val="FFFFFF"/>
                </a:solidFill>
              </a:rPr>
              <a:t>– </a:t>
            </a:r>
          </a:p>
          <a:p>
            <a:r>
              <a:rPr lang="zh-CN" altLang="en-US" sz="1700">
                <a:solidFill>
                  <a:srgbClr val="FFFFFF"/>
                </a:solidFill>
              </a:rPr>
              <a:t>时序图 </a:t>
            </a:r>
            <a:r>
              <a:rPr lang="en-US" altLang="zh-CN" sz="1700">
                <a:solidFill>
                  <a:srgbClr val="FFFFFF"/>
                </a:solidFill>
              </a:rPr>
              <a:t>– </a:t>
            </a:r>
          </a:p>
          <a:p>
            <a:r>
              <a:rPr lang="zh-CN" altLang="en-US" sz="1700">
                <a:solidFill>
                  <a:srgbClr val="FFFFFF"/>
                </a:solidFill>
              </a:rPr>
              <a:t>活动图 </a:t>
            </a:r>
            <a:r>
              <a:rPr lang="en-US" altLang="zh-CN" sz="1700">
                <a:solidFill>
                  <a:srgbClr val="FFFFFF"/>
                </a:solidFill>
              </a:rPr>
              <a:t>- </a:t>
            </a:r>
          </a:p>
          <a:p>
            <a:r>
              <a:rPr lang="en-US" altLang="zh-CN" sz="1700">
                <a:solidFill>
                  <a:srgbClr val="FFFFFF"/>
                </a:solidFill>
              </a:rPr>
              <a:t>RUCM – </a:t>
            </a:r>
            <a:r>
              <a:rPr lang="zh-CN" altLang="en-US" sz="1700">
                <a:solidFill>
                  <a:srgbClr val="FFFFFF"/>
                </a:solidFill>
              </a:rPr>
              <a:t>让实现变得具体</a:t>
            </a:r>
            <a:endParaRPr lang="en-US" altLang="zh-CN" sz="1700">
              <a:solidFill>
                <a:srgbClr val="FFFFFF"/>
              </a:solidFill>
            </a:endParaRPr>
          </a:p>
          <a:p>
            <a:r>
              <a:rPr lang="en-US" altLang="zh-CN" sz="1700">
                <a:solidFill>
                  <a:srgbClr val="FFFFFF"/>
                </a:solidFill>
              </a:rPr>
              <a:t>OCL – </a:t>
            </a:r>
            <a:r>
              <a:rPr lang="zh-CN" altLang="en-US" sz="1700">
                <a:solidFill>
                  <a:srgbClr val="FFFFFF"/>
                </a:solidFill>
              </a:rPr>
              <a:t>让实现可以合作</a:t>
            </a:r>
          </a:p>
        </p:txBody>
      </p:sp>
    </p:spTree>
    <p:extLst>
      <p:ext uri="{BB962C8B-B14F-4D97-AF65-F5344CB8AC3E}">
        <p14:creationId xmlns:p14="http://schemas.microsoft.com/office/powerpoint/2010/main" val="264819219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43859" y="0"/>
            <a:ext cx="5400141" cy="6857999"/>
          </a:xfrm>
        </p:spPr>
        <p:txBody>
          <a:bodyPr>
            <a:normAutofit fontScale="70000" lnSpcReduction="20000"/>
          </a:bodyPr>
          <a:lstStyle/>
          <a:p>
            <a:r>
              <a:rPr lang="en-US" altLang="zh-CN" sz="1700" dirty="0">
                <a:solidFill>
                  <a:srgbClr val="FFFFFF"/>
                </a:solidFill>
              </a:rPr>
              <a:t>Use Case Name: </a:t>
            </a:r>
            <a:r>
              <a:rPr lang="zh-CN" altLang="en-US" sz="1700" dirty="0">
                <a:solidFill>
                  <a:srgbClr val="FFFFFF"/>
                </a:solidFill>
              </a:rPr>
              <a:t>进站</a:t>
            </a:r>
          </a:p>
          <a:p>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en-US" altLang="zh-CN" sz="1700" dirty="0">
                <a:solidFill>
                  <a:srgbClr val="FFFFFF"/>
                </a:solidFill>
              </a:rPr>
              <a:t>Precondition: </a:t>
            </a:r>
            <a:r>
              <a:rPr lang="zh-CN" altLang="en-US" sz="1700" dirty="0">
                <a:solidFill>
                  <a:srgbClr val="FFFFFF"/>
                </a:solidFill>
              </a:rPr>
              <a:t>地铁在正常运营。</a:t>
            </a:r>
          </a:p>
          <a:p>
            <a:r>
              <a:rPr lang="en-US" altLang="zh-CN" sz="1700" dirty="0">
                <a:solidFill>
                  <a:srgbClr val="FFFFFF"/>
                </a:solidFill>
              </a:rPr>
              <a:t>Primary Actor:</a:t>
            </a:r>
            <a:r>
              <a:rPr lang="zh-CN" altLang="en-US" sz="1700" dirty="0">
                <a:solidFill>
                  <a:srgbClr val="FFFFFF"/>
                </a:solidFill>
              </a:rPr>
              <a:t>乘客</a:t>
            </a:r>
          </a:p>
          <a:p>
            <a:r>
              <a:rPr lang="en-US" altLang="zh-CN" sz="1700" dirty="0">
                <a:solidFill>
                  <a:srgbClr val="FFFFFF"/>
                </a:solidFill>
              </a:rPr>
              <a:t>Secondary Actors:</a:t>
            </a:r>
          </a:p>
          <a:p>
            <a:r>
              <a:rPr lang="en-US" altLang="zh-CN" sz="1700" dirty="0" err="1">
                <a:solidFill>
                  <a:srgbClr val="FFFFFF"/>
                </a:solidFill>
              </a:rPr>
              <a:t>Dependency:None</a:t>
            </a:r>
            <a:endParaRPr lang="en-US" altLang="zh-CN" sz="1700" dirty="0">
              <a:solidFill>
                <a:srgbClr val="FFFFFF"/>
              </a:solidFill>
            </a:endParaRPr>
          </a:p>
          <a:p>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Basic Flow:</a:t>
            </a:r>
          </a:p>
          <a:p>
            <a:r>
              <a:rPr lang="en-US" altLang="zh-CN" sz="1700" dirty="0">
                <a:solidFill>
                  <a:srgbClr val="FFFFFF"/>
                </a:solidFill>
              </a:rPr>
              <a:t>1.</a:t>
            </a:r>
            <a:r>
              <a:rPr lang="zh-CN" altLang="en-US" sz="1700" dirty="0">
                <a:solidFill>
                  <a:srgbClr val="FFFFFF"/>
                </a:solidFill>
              </a:rPr>
              <a:t>乘客在刷卡器上刷卡。</a:t>
            </a:r>
          </a:p>
          <a:p>
            <a:r>
              <a:rPr lang="en-US" altLang="zh-CN" sz="1700" dirty="0">
                <a:solidFill>
                  <a:srgbClr val="FFFFFF"/>
                </a:solidFill>
              </a:rPr>
              <a:t>2.</a:t>
            </a:r>
            <a:r>
              <a:rPr lang="zh-CN" altLang="en-US" sz="1700" dirty="0">
                <a:solidFill>
                  <a:srgbClr val="FFFFFF"/>
                </a:solidFill>
              </a:rPr>
              <a:t>系统检测单向通道可通行。</a:t>
            </a:r>
          </a:p>
          <a:p>
            <a:r>
              <a:rPr lang="en-US" altLang="zh-CN" sz="1700" dirty="0">
                <a:solidFill>
                  <a:srgbClr val="FFFFFF"/>
                </a:solidFill>
              </a:rPr>
              <a:t>3.</a:t>
            </a:r>
            <a:r>
              <a:rPr lang="zh-CN" altLang="en-US" sz="1700" dirty="0">
                <a:solidFill>
                  <a:srgbClr val="FFFFFF"/>
                </a:solidFill>
              </a:rPr>
              <a:t>系统读卡。</a:t>
            </a:r>
          </a:p>
          <a:p>
            <a:r>
              <a:rPr lang="en-US" altLang="zh-CN" sz="1700" dirty="0">
                <a:solidFill>
                  <a:srgbClr val="FFFFFF"/>
                </a:solidFill>
              </a:rPr>
              <a:t>4.</a:t>
            </a:r>
            <a:r>
              <a:rPr lang="zh-CN" altLang="en-US" sz="1700" dirty="0">
                <a:solidFill>
                  <a:srgbClr val="FFFFFF"/>
                </a:solidFill>
              </a:rPr>
              <a:t>系统确认卡片有效。</a:t>
            </a:r>
          </a:p>
          <a:p>
            <a:r>
              <a:rPr lang="en-US" altLang="zh-CN" sz="1700" dirty="0">
                <a:solidFill>
                  <a:srgbClr val="FFFFFF"/>
                </a:solidFill>
              </a:rPr>
              <a:t>5.</a:t>
            </a:r>
            <a:r>
              <a:rPr lang="zh-CN" altLang="en-US" sz="1700" dirty="0">
                <a:solidFill>
                  <a:srgbClr val="FFFFFF"/>
                </a:solidFill>
              </a:rPr>
              <a:t>系统连接到账目中心。</a:t>
            </a:r>
          </a:p>
          <a:p>
            <a:r>
              <a:rPr lang="en-US" altLang="zh-CN" sz="1700" dirty="0">
                <a:solidFill>
                  <a:srgbClr val="FFFFFF"/>
                </a:solidFill>
              </a:rPr>
              <a:t>6.</a:t>
            </a:r>
            <a:r>
              <a:rPr lang="zh-CN" altLang="en-US" sz="1700" dirty="0">
                <a:solidFill>
                  <a:srgbClr val="FFFFFF"/>
                </a:solidFill>
              </a:rPr>
              <a:t>系统查验余额充足。</a:t>
            </a:r>
          </a:p>
          <a:p>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a:t>
            </a:r>
            <a:r>
              <a:rPr lang="en-US" altLang="zh-CN" sz="1700" dirty="0">
                <a:solidFill>
                  <a:srgbClr val="FFFFFF"/>
                </a:solidFill>
              </a:rPr>
              <a:t>10</a:t>
            </a:r>
            <a:r>
              <a:rPr lang="zh-CN" altLang="en-US" sz="1700" dirty="0">
                <a:solidFill>
                  <a:srgbClr val="FFFFFF"/>
                </a:solidFill>
              </a:rPr>
              <a:t>秒。</a:t>
            </a:r>
          </a:p>
          <a:p>
            <a:r>
              <a:rPr lang="en-US" altLang="zh-CN" sz="1700" dirty="0">
                <a:solidFill>
                  <a:srgbClr val="FFFFFF"/>
                </a:solidFill>
              </a:rPr>
              <a:t>8.</a:t>
            </a:r>
            <a:r>
              <a:rPr lang="zh-CN" altLang="en-US" sz="1700" dirty="0">
                <a:solidFill>
                  <a:srgbClr val="FFFFFF"/>
                </a:solidFill>
              </a:rPr>
              <a:t>系统关闭扇门。</a:t>
            </a:r>
          </a:p>
          <a:p>
            <a:r>
              <a:rPr lang="en-US" altLang="zh-CN" sz="1700" dirty="0">
                <a:solidFill>
                  <a:srgbClr val="FFFFFF"/>
                </a:solidFill>
              </a:rPr>
              <a:t>postcondition:</a:t>
            </a:r>
            <a:r>
              <a:rPr lang="zh-CN" altLang="en-US" sz="1700" dirty="0">
                <a:solidFill>
                  <a:srgbClr val="FFFFFF"/>
                </a:solidFill>
              </a:rPr>
              <a:t>乘客已进站</a:t>
            </a:r>
          </a:p>
          <a:p>
            <a:r>
              <a:rPr lang="en-US" altLang="zh-CN" sz="1700" dirty="0">
                <a:solidFill>
                  <a:srgbClr val="FFFFFF"/>
                </a:solidFill>
              </a:rPr>
              <a:t>Global Alternative Flow: IF </a:t>
            </a:r>
            <a:r>
              <a:rPr lang="zh-CN" altLang="en-US" sz="1700" dirty="0">
                <a:solidFill>
                  <a:srgbClr val="FFFFFF"/>
                </a:solidFill>
              </a:rPr>
              <a:t>系统检验单向通道不可通行。</a:t>
            </a:r>
          </a:p>
          <a:p>
            <a:r>
              <a:rPr lang="en-US" altLang="zh-CN" sz="1700" dirty="0">
                <a:solidFill>
                  <a:srgbClr val="FFFFFF"/>
                </a:solidFill>
              </a:rPr>
              <a:t>1.</a:t>
            </a:r>
            <a:r>
              <a:rPr lang="zh-CN" altLang="en-US" sz="1700" dirty="0">
                <a:solidFill>
                  <a:srgbClr val="FFFFFF"/>
                </a:solidFill>
              </a:rPr>
              <a:t>系统警告用户此路不通。</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系统回到初始状态。系统保持通道关闭。</a:t>
            </a:r>
          </a:p>
          <a:p>
            <a:r>
              <a:rPr lang="en-US" altLang="zh-CN" sz="1700" dirty="0">
                <a:solidFill>
                  <a:srgbClr val="FFFFFF"/>
                </a:solidFill>
              </a:rPr>
              <a:t>Global Alternative Flow: IF </a:t>
            </a:r>
            <a:r>
              <a:rPr lang="zh-CN" altLang="en-US" sz="1700" dirty="0">
                <a:solidFill>
                  <a:srgbClr val="FFFFFF"/>
                </a:solidFill>
              </a:rPr>
              <a:t>系统检测到卡片无效。</a:t>
            </a:r>
          </a:p>
          <a:p>
            <a:r>
              <a:rPr lang="en-US" altLang="zh-CN" sz="1700" dirty="0">
                <a:solidFill>
                  <a:srgbClr val="FFFFFF"/>
                </a:solidFill>
              </a:rPr>
              <a:t>1.</a:t>
            </a:r>
            <a:r>
              <a:rPr lang="zh-CN" altLang="en-US" sz="1700" dirty="0">
                <a:solidFill>
                  <a:srgbClr val="FFFFFF"/>
                </a:solidFill>
              </a:rPr>
              <a:t>系统警告卡片异常。</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a:p>
            <a:r>
              <a:rPr lang="en-US" altLang="zh-CN" sz="1700" dirty="0">
                <a:solidFill>
                  <a:srgbClr val="FFFFFF"/>
                </a:solidFill>
              </a:rPr>
              <a:t>Global Alternative Flow: IF </a:t>
            </a:r>
            <a:r>
              <a:rPr lang="zh-CN" altLang="en-US" sz="1700" dirty="0">
                <a:solidFill>
                  <a:srgbClr val="FFFFFF"/>
                </a:solidFill>
              </a:rPr>
              <a:t>系统验证余额不足。</a:t>
            </a:r>
          </a:p>
          <a:p>
            <a:r>
              <a:rPr lang="en-US" altLang="zh-CN" sz="1700" dirty="0">
                <a:solidFill>
                  <a:srgbClr val="FFFFFF"/>
                </a:solidFill>
              </a:rPr>
              <a:t>1.</a:t>
            </a:r>
            <a:r>
              <a:rPr lang="zh-CN" altLang="en-US" sz="1700" dirty="0">
                <a:solidFill>
                  <a:srgbClr val="FFFFFF"/>
                </a:solidFill>
              </a:rPr>
              <a:t>系统提示余额不足。</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732021" y="1608667"/>
            <a:ext cx="4718431" cy="4491015"/>
          </a:xfrm>
        </p:spPr>
        <p:txBody>
          <a:bodyPr>
            <a:normAutofit/>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2162</Words>
  <Application>Microsoft Office PowerPoint</Application>
  <PresentationFormat>全屏显示(4:3)</PresentationFormat>
  <Paragraphs>257</Paragraphs>
  <Slides>19</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 一致性一览</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Pengcheng Zhang</cp:lastModifiedBy>
  <cp:revision>10</cp:revision>
  <dcterms:created xsi:type="dcterms:W3CDTF">2018-12-29T06:04:35Z</dcterms:created>
  <dcterms:modified xsi:type="dcterms:W3CDTF">2018-12-31T10:54:03Z</dcterms:modified>
</cp:coreProperties>
</file>