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93" r:id="rId15"/>
    <p:sldId id="294" r:id="rId16"/>
    <p:sldId id="288" r:id="rId17"/>
    <p:sldId id="292" r:id="rId18"/>
    <p:sldId id="290" r:id="rId19"/>
    <p:sldId id="291" r:id="rId20"/>
    <p:sldId id="295" r:id="rId21"/>
    <p:sldId id="296" r:id="rId22"/>
    <p:sldId id="298" r:id="rId23"/>
    <p:sldId id="266" r:id="rId24"/>
    <p:sldId id="285" r:id="rId25"/>
    <p:sldId id="286" r:id="rId26"/>
    <p:sldId id="287" r:id="rId27"/>
    <p:sldId id="267"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0" autoAdjust="0"/>
  </p:normalViewPr>
  <p:slideViewPr>
    <p:cSldViewPr snapToGrid="0">
      <p:cViewPr varScale="1">
        <p:scale>
          <a:sx n="73" d="100"/>
          <a:sy n="73" d="100"/>
        </p:scale>
        <p:origin x="1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806CD-6AD0-4A94-B679-C81F89D007FD}"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B264BDF5-7DD4-4170-A88F-BD6E51A704F3}">
      <dgm:prSet/>
      <dgm:spPr/>
      <dgm:t>
        <a:bodyPr/>
        <a:lstStyle/>
        <a:p>
          <a:r>
            <a:rPr lang="zh-CN"/>
            <a:t>从文本到</a:t>
          </a:r>
          <a:r>
            <a:rPr lang="en-US"/>
            <a:t>GWT</a:t>
          </a:r>
        </a:p>
      </dgm:t>
    </dgm:pt>
    <dgm:pt modelId="{C8FCACC5-F424-40ED-91D8-5E91D79C6CF1}" type="parTrans" cxnId="{0340561C-6FB5-40E7-908B-7A7B7792AE4D}">
      <dgm:prSet/>
      <dgm:spPr/>
      <dgm:t>
        <a:bodyPr/>
        <a:lstStyle/>
        <a:p>
          <a:endParaRPr lang="en-US"/>
        </a:p>
      </dgm:t>
    </dgm:pt>
    <dgm:pt modelId="{53FEB9AA-2D6D-403D-BAA4-3815B42FE376}" type="sibTrans" cxnId="{0340561C-6FB5-40E7-908B-7A7B7792AE4D}">
      <dgm:prSet/>
      <dgm:spPr/>
      <dgm:t>
        <a:bodyPr/>
        <a:lstStyle/>
        <a:p>
          <a:endParaRPr lang="en-US"/>
        </a:p>
      </dgm:t>
    </dgm:pt>
    <dgm:pt modelId="{3DBE77A1-8530-4AF9-A255-4D716CF67A41}">
      <dgm:prSet/>
      <dgm:spPr/>
      <dgm:t>
        <a:bodyPr/>
        <a:lstStyle/>
        <a:p>
          <a:r>
            <a:rPr lang="zh-CN"/>
            <a:t>从</a:t>
          </a:r>
          <a:r>
            <a:rPr lang="en-US"/>
            <a:t>GWT</a:t>
          </a:r>
          <a:r>
            <a:rPr lang="zh-CN"/>
            <a:t>到</a:t>
          </a:r>
          <a:r>
            <a:rPr lang="en-US"/>
            <a:t>TaggedGWT</a:t>
          </a:r>
        </a:p>
      </dgm:t>
    </dgm:pt>
    <dgm:pt modelId="{1D018F2F-B20E-45F8-9C39-EEAAEF9CE86C}" type="parTrans" cxnId="{326C8B11-221B-4175-94A6-EB5D5174AAE7}">
      <dgm:prSet/>
      <dgm:spPr/>
      <dgm:t>
        <a:bodyPr/>
        <a:lstStyle/>
        <a:p>
          <a:endParaRPr lang="en-US"/>
        </a:p>
      </dgm:t>
    </dgm:pt>
    <dgm:pt modelId="{A70C8889-3F4F-4211-9BB9-8108D2BF671A}" type="sibTrans" cxnId="{326C8B11-221B-4175-94A6-EB5D5174AAE7}">
      <dgm:prSet/>
      <dgm:spPr/>
      <dgm:t>
        <a:bodyPr/>
        <a:lstStyle/>
        <a:p>
          <a:endParaRPr lang="en-US"/>
        </a:p>
      </dgm:t>
    </dgm:pt>
    <dgm:pt modelId="{423A9592-C62B-4289-98FD-F77A1B90F061}">
      <dgm:prSet/>
      <dgm:spPr/>
      <dgm:t>
        <a:bodyPr/>
        <a:lstStyle/>
        <a:p>
          <a:r>
            <a:rPr lang="zh-CN"/>
            <a:t>从</a:t>
          </a:r>
          <a:r>
            <a:rPr lang="en-US"/>
            <a:t>TaggedGWT</a:t>
          </a:r>
          <a:r>
            <a:rPr lang="zh-CN"/>
            <a:t>到</a:t>
          </a:r>
          <a:r>
            <a:rPr lang="en-US"/>
            <a:t>RUCM</a:t>
          </a:r>
        </a:p>
      </dgm:t>
    </dgm:pt>
    <dgm:pt modelId="{F2940F36-9C82-48A9-BB0F-25433474BFC3}" type="parTrans" cxnId="{5FC29A7E-6F73-414D-9E9E-3C6942DBE219}">
      <dgm:prSet/>
      <dgm:spPr/>
      <dgm:t>
        <a:bodyPr/>
        <a:lstStyle/>
        <a:p>
          <a:endParaRPr lang="en-US"/>
        </a:p>
      </dgm:t>
    </dgm:pt>
    <dgm:pt modelId="{253B8770-0726-4159-9A3C-1336127E0CB1}" type="sibTrans" cxnId="{5FC29A7E-6F73-414D-9E9E-3C6942DBE219}">
      <dgm:prSet/>
      <dgm:spPr/>
      <dgm:t>
        <a:bodyPr/>
        <a:lstStyle/>
        <a:p>
          <a:endParaRPr lang="en-US"/>
        </a:p>
      </dgm:t>
    </dgm:pt>
    <dgm:pt modelId="{4F24D82A-4B17-43AC-BF4B-ECA0B5E707D9}" type="pres">
      <dgm:prSet presAssocID="{C42806CD-6AD0-4A94-B679-C81F89D007FD}" presName="hierChild1" presStyleCnt="0">
        <dgm:presLayoutVars>
          <dgm:orgChart val="1"/>
          <dgm:chPref val="1"/>
          <dgm:dir/>
          <dgm:animOne val="branch"/>
          <dgm:animLvl val="lvl"/>
          <dgm:resizeHandles/>
        </dgm:presLayoutVars>
      </dgm:prSet>
      <dgm:spPr/>
    </dgm:pt>
    <dgm:pt modelId="{2AA87815-DAE4-48ED-AB1E-5CBD27A05493}" type="pres">
      <dgm:prSet presAssocID="{B264BDF5-7DD4-4170-A88F-BD6E51A704F3}" presName="hierRoot1" presStyleCnt="0">
        <dgm:presLayoutVars>
          <dgm:hierBranch val="init"/>
        </dgm:presLayoutVars>
      </dgm:prSet>
      <dgm:spPr/>
    </dgm:pt>
    <dgm:pt modelId="{1D16769C-3B04-467C-BF4A-719E1151041A}" type="pres">
      <dgm:prSet presAssocID="{B264BDF5-7DD4-4170-A88F-BD6E51A704F3}" presName="rootComposite1" presStyleCnt="0"/>
      <dgm:spPr/>
    </dgm:pt>
    <dgm:pt modelId="{4D5D2627-0610-4012-AD74-ACA287309198}" type="pres">
      <dgm:prSet presAssocID="{B264BDF5-7DD4-4170-A88F-BD6E51A704F3}" presName="rootText1" presStyleLbl="node0" presStyleIdx="0" presStyleCnt="3">
        <dgm:presLayoutVars>
          <dgm:chPref val="3"/>
        </dgm:presLayoutVars>
      </dgm:prSet>
      <dgm:spPr/>
    </dgm:pt>
    <dgm:pt modelId="{006DA824-DF00-4ECA-9CBD-5C7515D0F69A}" type="pres">
      <dgm:prSet presAssocID="{B264BDF5-7DD4-4170-A88F-BD6E51A704F3}" presName="rootConnector1" presStyleLbl="node1" presStyleIdx="0" presStyleCnt="0"/>
      <dgm:spPr/>
    </dgm:pt>
    <dgm:pt modelId="{9A18573C-23F0-4498-B367-844AB47DAF91}" type="pres">
      <dgm:prSet presAssocID="{B264BDF5-7DD4-4170-A88F-BD6E51A704F3}" presName="hierChild2" presStyleCnt="0"/>
      <dgm:spPr/>
    </dgm:pt>
    <dgm:pt modelId="{CF87A5E7-2B06-4285-8F05-587E6085ACEE}" type="pres">
      <dgm:prSet presAssocID="{B264BDF5-7DD4-4170-A88F-BD6E51A704F3}" presName="hierChild3" presStyleCnt="0"/>
      <dgm:spPr/>
    </dgm:pt>
    <dgm:pt modelId="{06D2348C-A39F-4314-8A76-EEA60B95A286}" type="pres">
      <dgm:prSet presAssocID="{3DBE77A1-8530-4AF9-A255-4D716CF67A41}" presName="hierRoot1" presStyleCnt="0">
        <dgm:presLayoutVars>
          <dgm:hierBranch val="init"/>
        </dgm:presLayoutVars>
      </dgm:prSet>
      <dgm:spPr/>
    </dgm:pt>
    <dgm:pt modelId="{5DC58B5C-8922-4BE8-AE17-3C97ECAE8231}" type="pres">
      <dgm:prSet presAssocID="{3DBE77A1-8530-4AF9-A255-4D716CF67A41}" presName="rootComposite1" presStyleCnt="0"/>
      <dgm:spPr/>
    </dgm:pt>
    <dgm:pt modelId="{1323745E-AD9E-4F5A-A5E7-61D860B5B3E5}" type="pres">
      <dgm:prSet presAssocID="{3DBE77A1-8530-4AF9-A255-4D716CF67A41}" presName="rootText1" presStyleLbl="node0" presStyleIdx="1" presStyleCnt="3">
        <dgm:presLayoutVars>
          <dgm:chPref val="3"/>
        </dgm:presLayoutVars>
      </dgm:prSet>
      <dgm:spPr/>
    </dgm:pt>
    <dgm:pt modelId="{07FE0E73-28BC-4B5E-B1A1-2C94F0D2F69F}" type="pres">
      <dgm:prSet presAssocID="{3DBE77A1-8530-4AF9-A255-4D716CF67A41}" presName="rootConnector1" presStyleLbl="node1" presStyleIdx="0" presStyleCnt="0"/>
      <dgm:spPr/>
    </dgm:pt>
    <dgm:pt modelId="{F81BE551-81F3-4D3B-B951-2ADF0A7FCD90}" type="pres">
      <dgm:prSet presAssocID="{3DBE77A1-8530-4AF9-A255-4D716CF67A41}" presName="hierChild2" presStyleCnt="0"/>
      <dgm:spPr/>
    </dgm:pt>
    <dgm:pt modelId="{07A1B023-0E65-4F43-A5F8-25C0267C72BC}" type="pres">
      <dgm:prSet presAssocID="{3DBE77A1-8530-4AF9-A255-4D716CF67A41}" presName="hierChild3" presStyleCnt="0"/>
      <dgm:spPr/>
    </dgm:pt>
    <dgm:pt modelId="{9D9F654A-B2A0-4C7E-B6C0-7B71B5306B3D}" type="pres">
      <dgm:prSet presAssocID="{423A9592-C62B-4289-98FD-F77A1B90F061}" presName="hierRoot1" presStyleCnt="0">
        <dgm:presLayoutVars>
          <dgm:hierBranch val="init"/>
        </dgm:presLayoutVars>
      </dgm:prSet>
      <dgm:spPr/>
    </dgm:pt>
    <dgm:pt modelId="{A6CB14CC-FC3B-4995-8A19-A302C467D3D3}" type="pres">
      <dgm:prSet presAssocID="{423A9592-C62B-4289-98FD-F77A1B90F061}" presName="rootComposite1" presStyleCnt="0"/>
      <dgm:spPr/>
    </dgm:pt>
    <dgm:pt modelId="{FE72D580-3B4A-423C-9B95-9E7EA208CF30}" type="pres">
      <dgm:prSet presAssocID="{423A9592-C62B-4289-98FD-F77A1B90F061}" presName="rootText1" presStyleLbl="node0" presStyleIdx="2" presStyleCnt="3">
        <dgm:presLayoutVars>
          <dgm:chPref val="3"/>
        </dgm:presLayoutVars>
      </dgm:prSet>
      <dgm:spPr/>
    </dgm:pt>
    <dgm:pt modelId="{FCFC1DBD-57C1-4CB1-A399-83CEEBE9ACA4}" type="pres">
      <dgm:prSet presAssocID="{423A9592-C62B-4289-98FD-F77A1B90F061}" presName="rootConnector1" presStyleLbl="node1" presStyleIdx="0" presStyleCnt="0"/>
      <dgm:spPr/>
    </dgm:pt>
    <dgm:pt modelId="{214D8930-EEFA-48A4-BB74-A9F971E234D4}" type="pres">
      <dgm:prSet presAssocID="{423A9592-C62B-4289-98FD-F77A1B90F061}" presName="hierChild2" presStyleCnt="0"/>
      <dgm:spPr/>
    </dgm:pt>
    <dgm:pt modelId="{A692F6E2-0967-45ED-8CE8-36FB1B93BBA9}" type="pres">
      <dgm:prSet presAssocID="{423A9592-C62B-4289-98FD-F77A1B90F061}" presName="hierChild3" presStyleCnt="0"/>
      <dgm:spPr/>
    </dgm:pt>
  </dgm:ptLst>
  <dgm:cxnLst>
    <dgm:cxn modelId="{326C8B11-221B-4175-94A6-EB5D5174AAE7}" srcId="{C42806CD-6AD0-4A94-B679-C81F89D007FD}" destId="{3DBE77A1-8530-4AF9-A255-4D716CF67A41}" srcOrd="1" destOrd="0" parTransId="{1D018F2F-B20E-45F8-9C39-EEAAEF9CE86C}" sibTransId="{A70C8889-3F4F-4211-9BB9-8108D2BF671A}"/>
    <dgm:cxn modelId="{0340561C-6FB5-40E7-908B-7A7B7792AE4D}" srcId="{C42806CD-6AD0-4A94-B679-C81F89D007FD}" destId="{B264BDF5-7DD4-4170-A88F-BD6E51A704F3}" srcOrd="0" destOrd="0" parTransId="{C8FCACC5-F424-40ED-91D8-5E91D79C6CF1}" sibTransId="{53FEB9AA-2D6D-403D-BAA4-3815B42FE376}"/>
    <dgm:cxn modelId="{33EAB22C-0539-4E8E-85B2-02A3B270425D}" type="presOf" srcId="{B264BDF5-7DD4-4170-A88F-BD6E51A704F3}" destId="{4D5D2627-0610-4012-AD74-ACA287309198}" srcOrd="0" destOrd="0" presId="urn:microsoft.com/office/officeart/2009/3/layout/HorizontalOrganizationChart"/>
    <dgm:cxn modelId="{FC11F832-7828-4A19-9D6B-D42B363F9C28}" type="presOf" srcId="{3DBE77A1-8530-4AF9-A255-4D716CF67A41}" destId="{07FE0E73-28BC-4B5E-B1A1-2C94F0D2F69F}" srcOrd="1" destOrd="0" presId="urn:microsoft.com/office/officeart/2009/3/layout/HorizontalOrganizationChart"/>
    <dgm:cxn modelId="{2622235F-DFFB-4250-9EE1-49E9ECD364D6}" type="presOf" srcId="{C42806CD-6AD0-4A94-B679-C81F89D007FD}" destId="{4F24D82A-4B17-43AC-BF4B-ECA0B5E707D9}" srcOrd="0" destOrd="0" presId="urn:microsoft.com/office/officeart/2009/3/layout/HorizontalOrganizationChart"/>
    <dgm:cxn modelId="{5FC29A7E-6F73-414D-9E9E-3C6942DBE219}" srcId="{C42806CD-6AD0-4A94-B679-C81F89D007FD}" destId="{423A9592-C62B-4289-98FD-F77A1B90F061}" srcOrd="2" destOrd="0" parTransId="{F2940F36-9C82-48A9-BB0F-25433474BFC3}" sibTransId="{253B8770-0726-4159-9A3C-1336127E0CB1}"/>
    <dgm:cxn modelId="{50CE1683-EC70-49DE-9D48-088DCB888F3E}" type="presOf" srcId="{B264BDF5-7DD4-4170-A88F-BD6E51A704F3}" destId="{006DA824-DF00-4ECA-9CBD-5C7515D0F69A}" srcOrd="1" destOrd="0" presId="urn:microsoft.com/office/officeart/2009/3/layout/HorizontalOrganizationChart"/>
    <dgm:cxn modelId="{2CCA4094-347D-4BF3-BDEA-DC456357BF81}" type="presOf" srcId="{423A9592-C62B-4289-98FD-F77A1B90F061}" destId="{FE72D580-3B4A-423C-9B95-9E7EA208CF30}" srcOrd="0" destOrd="0" presId="urn:microsoft.com/office/officeart/2009/3/layout/HorizontalOrganizationChart"/>
    <dgm:cxn modelId="{871D3DD6-949B-4708-8AAD-72315A97D8C8}" type="presOf" srcId="{423A9592-C62B-4289-98FD-F77A1B90F061}" destId="{FCFC1DBD-57C1-4CB1-A399-83CEEBE9ACA4}" srcOrd="1" destOrd="0" presId="urn:microsoft.com/office/officeart/2009/3/layout/HorizontalOrganizationChart"/>
    <dgm:cxn modelId="{79B406E6-42FB-4D68-BF8B-3221AACA438C}" type="presOf" srcId="{3DBE77A1-8530-4AF9-A255-4D716CF67A41}" destId="{1323745E-AD9E-4F5A-A5E7-61D860B5B3E5}" srcOrd="0" destOrd="0" presId="urn:microsoft.com/office/officeart/2009/3/layout/HorizontalOrganizationChart"/>
    <dgm:cxn modelId="{EE587EC3-FF94-4815-8F76-8A2828251EBE}" type="presParOf" srcId="{4F24D82A-4B17-43AC-BF4B-ECA0B5E707D9}" destId="{2AA87815-DAE4-48ED-AB1E-5CBD27A05493}" srcOrd="0" destOrd="0" presId="urn:microsoft.com/office/officeart/2009/3/layout/HorizontalOrganizationChart"/>
    <dgm:cxn modelId="{D90069B1-8C3B-437F-9CFB-24EB0F0BF1CB}" type="presParOf" srcId="{2AA87815-DAE4-48ED-AB1E-5CBD27A05493}" destId="{1D16769C-3B04-467C-BF4A-719E1151041A}" srcOrd="0" destOrd="0" presId="urn:microsoft.com/office/officeart/2009/3/layout/HorizontalOrganizationChart"/>
    <dgm:cxn modelId="{6682F0D1-ABF9-4635-9B12-689800D7AF5F}" type="presParOf" srcId="{1D16769C-3B04-467C-BF4A-719E1151041A}" destId="{4D5D2627-0610-4012-AD74-ACA287309198}" srcOrd="0" destOrd="0" presId="urn:microsoft.com/office/officeart/2009/3/layout/HorizontalOrganizationChart"/>
    <dgm:cxn modelId="{CDECEE34-0613-4934-9022-16B926E150D1}" type="presParOf" srcId="{1D16769C-3B04-467C-BF4A-719E1151041A}" destId="{006DA824-DF00-4ECA-9CBD-5C7515D0F69A}" srcOrd="1" destOrd="0" presId="urn:microsoft.com/office/officeart/2009/3/layout/HorizontalOrganizationChart"/>
    <dgm:cxn modelId="{293C74BC-F674-48DD-9C9A-E740E20176B2}" type="presParOf" srcId="{2AA87815-DAE4-48ED-AB1E-5CBD27A05493}" destId="{9A18573C-23F0-4498-B367-844AB47DAF91}" srcOrd="1" destOrd="0" presId="urn:microsoft.com/office/officeart/2009/3/layout/HorizontalOrganizationChart"/>
    <dgm:cxn modelId="{E060D5E1-DCF8-4B08-AF3B-C046BE2BD968}" type="presParOf" srcId="{2AA87815-DAE4-48ED-AB1E-5CBD27A05493}" destId="{CF87A5E7-2B06-4285-8F05-587E6085ACEE}" srcOrd="2" destOrd="0" presId="urn:microsoft.com/office/officeart/2009/3/layout/HorizontalOrganizationChart"/>
    <dgm:cxn modelId="{443E9483-48DC-4629-A232-BBBBFF6D6BC9}" type="presParOf" srcId="{4F24D82A-4B17-43AC-BF4B-ECA0B5E707D9}" destId="{06D2348C-A39F-4314-8A76-EEA60B95A286}" srcOrd="1" destOrd="0" presId="urn:microsoft.com/office/officeart/2009/3/layout/HorizontalOrganizationChart"/>
    <dgm:cxn modelId="{FCD88A43-9E72-472E-8229-935F77D51121}" type="presParOf" srcId="{06D2348C-A39F-4314-8A76-EEA60B95A286}" destId="{5DC58B5C-8922-4BE8-AE17-3C97ECAE8231}" srcOrd="0" destOrd="0" presId="urn:microsoft.com/office/officeart/2009/3/layout/HorizontalOrganizationChart"/>
    <dgm:cxn modelId="{75A402E6-A8D8-4F7A-A9CC-E40B2994DC40}" type="presParOf" srcId="{5DC58B5C-8922-4BE8-AE17-3C97ECAE8231}" destId="{1323745E-AD9E-4F5A-A5E7-61D860B5B3E5}" srcOrd="0" destOrd="0" presId="urn:microsoft.com/office/officeart/2009/3/layout/HorizontalOrganizationChart"/>
    <dgm:cxn modelId="{226BA9FA-9D60-4423-A28D-45AF5D9D703F}" type="presParOf" srcId="{5DC58B5C-8922-4BE8-AE17-3C97ECAE8231}" destId="{07FE0E73-28BC-4B5E-B1A1-2C94F0D2F69F}" srcOrd="1" destOrd="0" presId="urn:microsoft.com/office/officeart/2009/3/layout/HorizontalOrganizationChart"/>
    <dgm:cxn modelId="{434DB966-7374-47B2-A21C-38C21CE1C40B}" type="presParOf" srcId="{06D2348C-A39F-4314-8A76-EEA60B95A286}" destId="{F81BE551-81F3-4D3B-B951-2ADF0A7FCD90}" srcOrd="1" destOrd="0" presId="urn:microsoft.com/office/officeart/2009/3/layout/HorizontalOrganizationChart"/>
    <dgm:cxn modelId="{399F0071-F58A-4CCB-949B-97DBFE4EA78B}" type="presParOf" srcId="{06D2348C-A39F-4314-8A76-EEA60B95A286}" destId="{07A1B023-0E65-4F43-A5F8-25C0267C72BC}" srcOrd="2" destOrd="0" presId="urn:microsoft.com/office/officeart/2009/3/layout/HorizontalOrganizationChart"/>
    <dgm:cxn modelId="{41BADC8B-CD90-4DA0-85FD-87FF09E33FBE}" type="presParOf" srcId="{4F24D82A-4B17-43AC-BF4B-ECA0B5E707D9}" destId="{9D9F654A-B2A0-4C7E-B6C0-7B71B5306B3D}" srcOrd="2" destOrd="0" presId="urn:microsoft.com/office/officeart/2009/3/layout/HorizontalOrganizationChart"/>
    <dgm:cxn modelId="{AEC28964-A573-4A38-A6AE-29E3D7F679E5}" type="presParOf" srcId="{9D9F654A-B2A0-4C7E-B6C0-7B71B5306B3D}" destId="{A6CB14CC-FC3B-4995-8A19-A302C467D3D3}" srcOrd="0" destOrd="0" presId="urn:microsoft.com/office/officeart/2009/3/layout/HorizontalOrganizationChart"/>
    <dgm:cxn modelId="{43EECFAC-19D2-4910-994A-879E121F79F9}" type="presParOf" srcId="{A6CB14CC-FC3B-4995-8A19-A302C467D3D3}" destId="{FE72D580-3B4A-423C-9B95-9E7EA208CF30}" srcOrd="0" destOrd="0" presId="urn:microsoft.com/office/officeart/2009/3/layout/HorizontalOrganizationChart"/>
    <dgm:cxn modelId="{9495B654-B085-47F4-B4B5-455B56445FE4}" type="presParOf" srcId="{A6CB14CC-FC3B-4995-8A19-A302C467D3D3}" destId="{FCFC1DBD-57C1-4CB1-A399-83CEEBE9ACA4}" srcOrd="1" destOrd="0" presId="urn:microsoft.com/office/officeart/2009/3/layout/HorizontalOrganizationChart"/>
    <dgm:cxn modelId="{A6B48750-C4BF-41FC-BBB3-F7C282E60FEE}" type="presParOf" srcId="{9D9F654A-B2A0-4C7E-B6C0-7B71B5306B3D}" destId="{214D8930-EEFA-48A4-BB74-A9F971E234D4}" srcOrd="1" destOrd="0" presId="urn:microsoft.com/office/officeart/2009/3/layout/HorizontalOrganizationChart"/>
    <dgm:cxn modelId="{09ECE2B0-DA4B-4485-B832-5F1362C17FF7}" type="presParOf" srcId="{9D9F654A-B2A0-4C7E-B6C0-7B71B5306B3D}" destId="{A692F6E2-0967-45ED-8CE8-36FB1B93BBA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627-0610-4012-AD74-ACA287309198}">
      <dsp:nvSpPr>
        <dsp:cNvPr id="0" name=""/>
        <dsp:cNvSpPr/>
      </dsp:nvSpPr>
      <dsp:spPr>
        <a:xfrm>
          <a:off x="596" y="97776"/>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从文本到</a:t>
          </a:r>
          <a:r>
            <a:rPr lang="en-US" sz="4500" kern="1200"/>
            <a:t>GWT</a:t>
          </a:r>
        </a:p>
      </dsp:txBody>
      <dsp:txXfrm>
        <a:off x="596" y="97776"/>
        <a:ext cx="4884010" cy="1489623"/>
      </dsp:txXfrm>
    </dsp:sp>
    <dsp:sp modelId="{1323745E-AD9E-4F5A-A5E7-61D860B5B3E5}">
      <dsp:nvSpPr>
        <dsp:cNvPr id="0" name=""/>
        <dsp:cNvSpPr/>
      </dsp:nvSpPr>
      <dsp:spPr>
        <a:xfrm>
          <a:off x="596" y="2197901"/>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GWT</a:t>
          </a:r>
          <a:r>
            <a:rPr lang="zh-CN" sz="4500" kern="1200"/>
            <a:t>到</a:t>
          </a:r>
          <a:r>
            <a:rPr lang="en-US" sz="4500" kern="1200"/>
            <a:t>TaggedGWT</a:t>
          </a:r>
        </a:p>
      </dsp:txBody>
      <dsp:txXfrm>
        <a:off x="596" y="2197901"/>
        <a:ext cx="4884010" cy="1489623"/>
      </dsp:txXfrm>
    </dsp:sp>
    <dsp:sp modelId="{FE72D580-3B4A-423C-9B95-9E7EA208CF30}">
      <dsp:nvSpPr>
        <dsp:cNvPr id="0" name=""/>
        <dsp:cNvSpPr/>
      </dsp:nvSpPr>
      <dsp:spPr>
        <a:xfrm>
          <a:off x="596" y="4298025"/>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TaggedGWT</a:t>
          </a:r>
          <a:r>
            <a:rPr lang="zh-CN" sz="4500" kern="1200"/>
            <a:t>到</a:t>
          </a:r>
          <a:r>
            <a:rPr lang="en-US" sz="4500" kern="1200"/>
            <a:t>RUCM</a:t>
          </a:r>
        </a:p>
      </dsp:txBody>
      <dsp:txXfrm>
        <a:off x="596" y="4298025"/>
        <a:ext cx="4884010" cy="148962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在输出一面，我们的</a:t>
            </a:r>
            <a:r>
              <a:rPr lang="en-US" altLang="zh-CN" dirty="0"/>
              <a:t>RUCM</a:t>
            </a:r>
            <a:r>
              <a:rPr lang="zh-CN" altLang="en-US" dirty="0"/>
              <a:t>约束与当前</a:t>
            </a:r>
            <a:r>
              <a:rPr lang="en-US" altLang="zh-CN" dirty="0"/>
              <a:t>RUCM</a:t>
            </a:r>
            <a:r>
              <a:rPr lang="zh-CN" altLang="en-US" dirty="0"/>
              <a:t>规范基本一直，不过对于</a:t>
            </a:r>
            <a:r>
              <a:rPr lang="en-US" altLang="zh-CN" dirty="0"/>
              <a:t>dependence</a:t>
            </a:r>
            <a:r>
              <a:rPr lang="zh-CN" altLang="en-US" dirty="0"/>
              <a:t>与</a:t>
            </a:r>
            <a:r>
              <a:rPr lang="en-US" altLang="zh-CN" dirty="0"/>
              <a:t>generalization</a:t>
            </a:r>
            <a:r>
              <a:rPr lang="zh-CN" altLang="en-US" dirty="0"/>
              <a:t>，在</a:t>
            </a:r>
            <a:r>
              <a:rPr lang="en-US" altLang="zh-CN" dirty="0"/>
              <a:t>GWT</a:t>
            </a:r>
            <a:r>
              <a:rPr lang="zh-CN" altLang="en-US" dirty="0"/>
              <a:t>的当前定义下，并未出现相关定义，所以从</a:t>
            </a:r>
            <a:r>
              <a:rPr lang="en-US" altLang="zh-CN" dirty="0"/>
              <a:t>GWT</a:t>
            </a:r>
            <a:r>
              <a:rPr lang="zh-CN" altLang="en-US" dirty="0"/>
              <a:t>到</a:t>
            </a:r>
            <a:r>
              <a:rPr lang="en-US" altLang="zh-CN" dirty="0"/>
              <a:t>RUCM</a:t>
            </a:r>
            <a:r>
              <a:rPr lang="zh-CN" altLang="en-US" dirty="0"/>
              <a:t>的过程中，不会出现。但是对于这一功能的实现，我们有一些设想，那就是在</a:t>
            </a:r>
            <a:r>
              <a:rPr lang="en-US" altLang="zh-CN" dirty="0"/>
              <a:t>RUCM</a:t>
            </a:r>
            <a:r>
              <a:rPr lang="zh-CN" altLang="en-US" dirty="0"/>
              <a:t>与</a:t>
            </a:r>
            <a:r>
              <a:rPr lang="en-US" altLang="zh-CN" dirty="0"/>
              <a:t>RUCM</a:t>
            </a:r>
            <a:r>
              <a:rPr lang="zh-CN" altLang="en-US" dirty="0"/>
              <a:t>之间进行文本分析，从而确定关系。</a:t>
            </a:r>
          </a:p>
          <a:p>
            <a:endParaRPr lang="en-US" altLang="zh-CN" dirty="0"/>
          </a:p>
          <a:p>
            <a:endParaRPr lang="en-US" altLang="zh-CN" dirty="0"/>
          </a:p>
          <a:p>
            <a:r>
              <a:rPr lang="zh-CN" altLang="en-US" dirty="0"/>
              <a:t>分支流下，</a:t>
            </a:r>
            <a:r>
              <a:rPr lang="en-US" altLang="zh-CN" dirty="0"/>
              <a:t>resume</a:t>
            </a:r>
            <a:r>
              <a:rPr lang="zh-CN" altLang="en-US" dirty="0"/>
              <a:t>是不支持的，因为我们认为</a:t>
            </a:r>
            <a:r>
              <a:rPr lang="en-US" altLang="zh-CN" dirty="0"/>
              <a:t>GWT</a:t>
            </a:r>
            <a:r>
              <a:rPr lang="zh-CN" altLang="en-US" dirty="0"/>
              <a:t>的</a:t>
            </a:r>
            <a:r>
              <a:rPr lang="en-US" altLang="zh-CN" dirty="0"/>
              <a:t>postcondition</a:t>
            </a:r>
            <a:r>
              <a:rPr lang="zh-CN" altLang="en-US" dirty="0"/>
              <a:t>应为一个状态而不是一个</a:t>
            </a:r>
            <a:r>
              <a:rPr lang="en-US" altLang="zh-CN" dirty="0"/>
              <a:t>action</a:t>
            </a:r>
            <a:r>
              <a:rPr lang="zh-CN" altLang="en-US" dirty="0"/>
              <a:t>，在当前定义下无法对</a:t>
            </a:r>
            <a:r>
              <a:rPr lang="en-US" altLang="zh-CN" dirty="0"/>
              <a:t>resume</a:t>
            </a:r>
            <a:r>
              <a:rPr lang="zh-CN" altLang="en-US" dirty="0"/>
              <a:t>进行判断，所以当前对于</a:t>
            </a:r>
            <a:r>
              <a:rPr lang="en-US" altLang="zh-CN" dirty="0"/>
              <a:t>resume</a:t>
            </a:r>
            <a:r>
              <a:rPr lang="zh-CN" altLang="en-US" dirty="0"/>
              <a:t>这类情况，还没有进行处理，不过我们有一个解决方案，就是将两个</a:t>
            </a:r>
            <a:r>
              <a:rPr lang="en-US" altLang="zh-CN" dirty="0"/>
              <a:t>GWT</a:t>
            </a:r>
            <a:r>
              <a:rPr lang="zh-CN" altLang="en-US" dirty="0"/>
              <a:t>所有的</a:t>
            </a:r>
            <a:r>
              <a:rPr lang="en-US" altLang="zh-CN" dirty="0"/>
              <a:t>action</a:t>
            </a:r>
            <a:r>
              <a:rPr lang="zh-CN" altLang="en-US" dirty="0"/>
              <a:t>都写出来，然后分支的</a:t>
            </a:r>
            <a:r>
              <a:rPr lang="en-US" altLang="zh-CN" dirty="0"/>
              <a:t>GWT</a:t>
            </a:r>
            <a:r>
              <a:rPr lang="zh-CN" altLang="en-US" dirty="0"/>
              <a:t>合并到</a:t>
            </a:r>
            <a:r>
              <a:rPr lang="en-US" altLang="zh-CN" dirty="0"/>
              <a:t>basic</a:t>
            </a:r>
            <a:r>
              <a:rPr lang="zh-CN" altLang="en-US" dirty="0"/>
              <a:t>上。不过这里其实也有一个问题，那就是哪个是</a:t>
            </a:r>
            <a:r>
              <a:rPr lang="en-US" altLang="zh-CN" dirty="0"/>
              <a:t>basic</a:t>
            </a:r>
            <a:r>
              <a:rPr lang="zh-CN" altLang="en-US" dirty="0"/>
              <a:t>，那就要求把</a:t>
            </a:r>
            <a:r>
              <a:rPr lang="en-US" altLang="zh-CN" dirty="0"/>
              <a:t>basic</a:t>
            </a:r>
            <a:r>
              <a:rPr lang="zh-CN" altLang="en-US" dirty="0"/>
              <a:t>进行判断，但是这又涉及到了</a:t>
            </a:r>
            <a:r>
              <a:rPr lang="en-US" altLang="zh-CN" dirty="0"/>
              <a:t>RUCM</a:t>
            </a:r>
            <a:r>
              <a:rPr lang="zh-CN" altLang="en-US" dirty="0"/>
              <a:t>。所以我们在这里就尚未进行处理。</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10</a:t>
            </a:fld>
            <a:endParaRPr lang="zh-CN" altLang="en-US"/>
          </a:p>
        </p:txBody>
      </p:sp>
    </p:spTree>
    <p:extLst>
      <p:ext uri="{BB962C8B-B14F-4D97-AF65-F5344CB8AC3E}">
        <p14:creationId xmlns:p14="http://schemas.microsoft.com/office/powerpoint/2010/main" val="104678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normalContent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为单位切分后提取各部分内容并作分句保存到一个个</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对象中。</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既要做</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级的分析获取</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级标签的内容，又要做句子级的分析获取句子标签的内容。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有些标签可以直接提取如</a:t>
            </a:r>
            <a:r>
              <a:rPr lang="en-US" altLang="zh-CN" sz="1200" kern="1200" dirty="0">
                <a:solidFill>
                  <a:schemeClr val="tx1"/>
                </a:solidFill>
                <a:effectLst/>
                <a:latin typeface="+mn-lt"/>
                <a:ea typeface="+mn-ea"/>
                <a:cs typeface="+mn-cs"/>
              </a:rPr>
              <a:t>Use Case Name</a:t>
            </a:r>
            <a:r>
              <a:rPr lang="zh-CN" altLang="en-US" sz="1200" kern="1200" dirty="0">
                <a:solidFill>
                  <a:schemeClr val="tx1"/>
                </a:solidFill>
                <a:effectLst/>
                <a:latin typeface="+mn-lt"/>
                <a:ea typeface="+mn-ea"/>
                <a:cs typeface="+mn-cs"/>
              </a:rPr>
              <a:t>，有些标签可以基于原始的内容直接分析获取如</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判定为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中句子的数量决定，句子级别的</a:t>
            </a:r>
            <a:r>
              <a:rPr lang="en-US" altLang="zh-CN" sz="1200" kern="1200" dirty="0">
                <a:solidFill>
                  <a:schemeClr val="tx1"/>
                </a:solidFill>
                <a:effectLst/>
                <a:latin typeface="+mn-lt"/>
                <a:ea typeface="+mn-ea"/>
                <a:cs typeface="+mn-cs"/>
              </a:rPr>
              <a:t>wordlist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有些标签要在其他标签的基础上结合原始内容获取，如</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级别判断</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specfic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需要先通过句子相似度比较找出与</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不相似的</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句子，再将句子与标记为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en-US" sz="1200" kern="1200" dirty="0">
                <a:solidFill>
                  <a:schemeClr val="tx1"/>
                </a:solidFill>
                <a:effectLst/>
                <a:latin typeface="+mn-lt"/>
                <a:ea typeface="+mn-ea"/>
                <a:cs typeface="+mn-cs"/>
              </a:rPr>
              <a:t>中的句子做相似度比较，若有相似的句子则为</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否则为</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；在句子级别的</a:t>
            </a:r>
            <a:r>
              <a:rPr lang="en-US" altLang="zh-CN" sz="1200" kern="1200" dirty="0">
                <a:solidFill>
                  <a:schemeClr val="tx1"/>
                </a:solidFill>
                <a:effectLst/>
                <a:latin typeface="+mn-lt"/>
                <a:ea typeface="+mn-ea"/>
                <a:cs typeface="+mn-cs"/>
              </a:rPr>
              <a:t>associated</a:t>
            </a:r>
            <a:r>
              <a:rPr lang="zh-CN" altLang="en-US" sz="1200" kern="1200" dirty="0">
                <a:solidFill>
                  <a:schemeClr val="tx1"/>
                </a:solidFill>
                <a:effectLst/>
                <a:latin typeface="+mn-lt"/>
                <a:ea typeface="+mn-ea"/>
                <a:cs typeface="+mn-cs"/>
              </a:rPr>
              <a:t>同理，适用于判断</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由那些操作引发。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225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架构图显示了系统的结构设计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90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组件图的主要目的是显示系统组件间的结构关系</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70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类图</a:t>
            </a:r>
            <a:r>
              <a:rPr lang="zh-CN" altLang="zh-CN" sz="1200" kern="1200" dirty="0">
                <a:solidFill>
                  <a:schemeClr val="tx1"/>
                </a:solidFill>
                <a:effectLst/>
                <a:latin typeface="+mn-lt"/>
                <a:ea typeface="+mn-ea"/>
                <a:cs typeface="+mn-cs"/>
              </a:rPr>
              <a:t>显示了模型中存在的类、类的内部结构以及它们与其他类的关系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170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状态图是对关键对象的建模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9241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时序图描述了各个对象间的相互作用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813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活动图描述任务实现的行为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389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RUCM</a:t>
            </a:r>
            <a:r>
              <a:rPr lang="zh-CN" altLang="en-US" dirty="0"/>
              <a:t>让用例建模更加清晰具体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222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OCL</a:t>
            </a:r>
            <a:r>
              <a:rPr lang="zh-CN" altLang="en-US" dirty="0"/>
              <a:t>精确、标准化地描述建立的系统模型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684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每个模型和其他模型的一致性。时序图中的对象应当是类图中的各个类，主体是这些类的协同作用，是活动图描述的具体场景，实现的功能应当是用例图中的系统所需求的功能</a:t>
            </a:r>
            <a:endParaRPr lang="en-US" altLang="zh-CN" dirty="0"/>
          </a:p>
          <a:p>
            <a:r>
              <a:rPr lang="zh-CN" altLang="en-US" dirty="0"/>
              <a:t>代码实现部分，系统设计按照架构图、组件图和对应的</a:t>
            </a:r>
            <a:r>
              <a:rPr lang="en-US" altLang="zh-CN" dirty="0"/>
              <a:t>OCL</a:t>
            </a:r>
            <a:r>
              <a:rPr lang="zh-CN" altLang="en-US" dirty="0"/>
              <a:t>来完成，实现类的划分、属性和方法则是按照类图来实现</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22</a:t>
            </a:fld>
            <a:endParaRPr lang="zh-CN" altLang="en-US"/>
          </a:p>
        </p:txBody>
      </p:sp>
    </p:spTree>
    <p:extLst>
      <p:ext uri="{BB962C8B-B14F-4D97-AF65-F5344CB8AC3E}">
        <p14:creationId xmlns:p14="http://schemas.microsoft.com/office/powerpoint/2010/main" val="2018499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2.TextRank</a:t>
            </a:r>
            <a:r>
              <a:rPr lang="zh-CN" altLang="en-US" dirty="0"/>
              <a:t>摘要生成的</a:t>
            </a:r>
            <a:r>
              <a:rPr lang="en-US" altLang="zh-CN" dirty="0" err="1"/>
              <a:t>BriefDescription</a:t>
            </a:r>
            <a:r>
              <a:rPr lang="zh-CN" altLang="en-US" dirty="0"/>
              <a:t>效果还不好</a:t>
            </a:r>
            <a:endParaRPr lang="en-US" altLang="zh-CN" dirty="0"/>
          </a:p>
          <a:p>
            <a:r>
              <a:rPr lang="en-US" altLang="zh-CN" dirty="0"/>
              <a:t>3.</a:t>
            </a:r>
            <a:r>
              <a:rPr lang="zh-CN" altLang="en-US" dirty="0"/>
              <a:t>对含有具体数据的句子仅用去掉宾语的表示数量的定语的方法效果还不理想</a:t>
            </a:r>
            <a:endParaRPr lang="en-US" altLang="zh-CN" dirty="0"/>
          </a:p>
          <a:p>
            <a:r>
              <a:rPr lang="en-US" altLang="zh-CN" dirty="0"/>
              <a:t>4.</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23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以上便是我们整个学期的结果展示，十分感谢老师的悉心教导，让我们能够最后完成这个项目，而不是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掉，虽然实现效果与约束仍然不能说是最好，但是我们毕竟还是在老师的指导下，收获了很多，有一个简单的成果。谢谢老师！</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28</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这是我们系统的核心部分，也是我们系统最需要解决的一些问题。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首先需要解决的便是我们的输入文档，即</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得约束问题。只有对输入和输出进行了限定，我们才能设计解决方案。我们在</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约束这里定义了语言，语言定义后的结构如上。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这是我们对于该语言语义的定义，当然这个语义的领域范围是，</a:t>
            </a:r>
            <a:r>
              <a:rPr lang="zh-CN" altLang="zh-CN" sz="1200" kern="1200" dirty="0">
                <a:solidFill>
                  <a:schemeClr val="tx1"/>
                </a:solidFill>
                <a:effectLst/>
                <a:latin typeface="+mn-lt"/>
                <a:ea typeface="+mn-ea"/>
                <a:cs typeface="+mn-cs"/>
              </a:rPr>
              <a:t>掌握中文、掌握初等数学、理解分支与循环的含义、理解什么是用例、理解什么是用例的一个场景、对要做的用例有充分的相关</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9</a:t>
            </a:fld>
            <a:endParaRPr lang="zh-CN" altLang="en-US"/>
          </a:p>
        </p:txBody>
      </p:sp>
    </p:spTree>
    <p:extLst>
      <p:ext uri="{BB962C8B-B14F-4D97-AF65-F5344CB8AC3E}">
        <p14:creationId xmlns:p14="http://schemas.microsoft.com/office/powerpoint/2010/main" val="88970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2.png"/><Relationship Id="rId5" Type="http://schemas.openxmlformats.org/officeDocument/2006/relationships/diagramQuickStyle" Target="../diagrams/quickStyle3.xml"/><Relationship Id="rId10" Type="http://schemas.openxmlformats.org/officeDocument/2006/relationships/image" Target="../media/image11.png"/><Relationship Id="rId4" Type="http://schemas.openxmlformats.org/officeDocument/2006/relationships/diagramLayout" Target="../diagrams/layout3.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2000" dirty="0">
                <a:solidFill>
                  <a:srgbClr val="000000"/>
                </a:solidFill>
              </a:rPr>
              <a:t>在</a:t>
            </a:r>
            <a:r>
              <a:rPr lang="en-US" altLang="zh-CN" sz="2000" dirty="0">
                <a:solidFill>
                  <a:srgbClr val="000000"/>
                </a:solidFill>
              </a:rPr>
              <a:t>RUCM</a:t>
            </a:r>
            <a:r>
              <a:rPr lang="zh-CN" altLang="en-US" sz="2000" dirty="0">
                <a:solidFill>
                  <a:srgbClr val="000000"/>
                </a:solidFill>
              </a:rPr>
              <a:t>规范下，</a:t>
            </a:r>
            <a:endParaRPr lang="en-US" altLang="zh-CN" sz="2000" dirty="0">
              <a:solidFill>
                <a:srgbClr val="000000"/>
              </a:solidFill>
            </a:endParaRPr>
          </a:p>
          <a:p>
            <a:pPr lvl="1"/>
            <a:r>
              <a:rPr lang="en-US" altLang="zh-CN" dirty="0">
                <a:solidFill>
                  <a:srgbClr val="000000"/>
                </a:solidFill>
              </a:rPr>
              <a:t>Dependence</a:t>
            </a:r>
            <a:r>
              <a:rPr lang="zh-CN" altLang="en-US" dirty="0">
                <a:solidFill>
                  <a:srgbClr val="000000"/>
                </a:solidFill>
              </a:rPr>
              <a:t>与</a:t>
            </a:r>
            <a:r>
              <a:rPr lang="en-US" altLang="zh-CN" dirty="0">
                <a:solidFill>
                  <a:srgbClr val="000000"/>
                </a:solidFill>
              </a:rPr>
              <a:t>generalization</a:t>
            </a:r>
            <a:r>
              <a:rPr lang="zh-CN" altLang="en-US" dirty="0">
                <a:solidFill>
                  <a:srgbClr val="000000"/>
                </a:solidFill>
              </a:rPr>
              <a:t>？</a:t>
            </a:r>
            <a:endParaRPr lang="en-US" altLang="zh-CN"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5" name="图片 124">
            <a:extLst>
              <a:ext uri="{FF2B5EF4-FFF2-40B4-BE49-F238E27FC236}">
                <a16:creationId xmlns:a16="http://schemas.microsoft.com/office/drawing/2014/main" id="{BA0493B6-E2A6-42DB-B097-CF4829F4B9FE}"/>
              </a:ext>
            </a:extLst>
          </p:cNvPr>
          <p:cNvPicPr>
            <a:picLocks noChangeAspect="1"/>
          </p:cNvPicPr>
          <p:nvPr/>
        </p:nvPicPr>
        <p:blipFill>
          <a:blip r:embed="rId3"/>
          <a:stretch>
            <a:fillRect/>
          </a:stretch>
        </p:blipFill>
        <p:spPr>
          <a:xfrm>
            <a:off x="121215" y="2997614"/>
            <a:ext cx="8901570" cy="3345289"/>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47271" y="1012004"/>
            <a:ext cx="2562119" cy="4795408"/>
          </a:xfrm>
        </p:spPr>
        <p:txBody>
          <a:bodyPr>
            <a:normAutofit/>
          </a:bodyPr>
          <a:lstStyle/>
          <a:p>
            <a:r>
              <a:rPr lang="zh-CN" altLang="en-US">
                <a:solidFill>
                  <a:srgbClr val="FFFFFF"/>
                </a:solidFill>
              </a:rPr>
              <a:t>转化规则</a:t>
            </a:r>
          </a:p>
        </p:txBody>
      </p:sp>
      <p:graphicFrame>
        <p:nvGraphicFramePr>
          <p:cNvPr id="12" name="内容占位符 2">
            <a:extLst>
              <a:ext uri="{FF2B5EF4-FFF2-40B4-BE49-F238E27FC236}">
                <a16:creationId xmlns:a16="http://schemas.microsoft.com/office/drawing/2014/main" id="{AACFB4BE-870C-4735-94DB-66825F1FBB6B}"/>
              </a:ext>
            </a:extLst>
          </p:cNvPr>
          <p:cNvGraphicFramePr>
            <a:graphicFrameLocks noGrp="1"/>
          </p:cNvGraphicFramePr>
          <p:nvPr>
            <p:ph idx="1"/>
            <p:extLst>
              <p:ext uri="{D42A27DB-BD31-4B8C-83A1-F6EECF244321}">
                <p14:modId xmlns:p14="http://schemas.microsoft.com/office/powerpoint/2010/main" val="96820739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a:extLst>
              <a:ext uri="{FF2B5EF4-FFF2-40B4-BE49-F238E27FC236}">
                <a16:creationId xmlns:a16="http://schemas.microsoft.com/office/drawing/2014/main" id="{2239F52E-17A2-47B7-8218-471F7F2A685F}"/>
              </a:ext>
            </a:extLst>
          </p:cNvPr>
          <p:cNvPicPr>
            <a:picLocks noChangeAspect="1"/>
          </p:cNvPicPr>
          <p:nvPr/>
        </p:nvPicPr>
        <p:blipFill>
          <a:blip r:embed="rId8"/>
          <a:stretch>
            <a:fillRect/>
          </a:stretch>
        </p:blipFill>
        <p:spPr>
          <a:xfrm>
            <a:off x="-21129" y="96285"/>
            <a:ext cx="8267168" cy="5892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a:extLst>
              <a:ext uri="{FF2B5EF4-FFF2-40B4-BE49-F238E27FC236}">
                <a16:creationId xmlns:a16="http://schemas.microsoft.com/office/drawing/2014/main" id="{315DA0DE-1FE0-457A-91D1-EA9C87400D29}"/>
              </a:ext>
            </a:extLst>
          </p:cNvPr>
          <p:cNvPicPr>
            <a:picLocks noChangeAspect="1"/>
          </p:cNvPicPr>
          <p:nvPr/>
        </p:nvPicPr>
        <p:blipFill>
          <a:blip r:embed="rId9"/>
          <a:stretch>
            <a:fillRect/>
          </a:stretch>
        </p:blipFill>
        <p:spPr>
          <a:xfrm>
            <a:off x="489729" y="96285"/>
            <a:ext cx="8164542" cy="6568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a:extLst>
              <a:ext uri="{FF2B5EF4-FFF2-40B4-BE49-F238E27FC236}">
                <a16:creationId xmlns:a16="http://schemas.microsoft.com/office/drawing/2014/main" id="{16AC1BEC-9DA3-4173-A202-858FDB8DCA21}"/>
              </a:ext>
            </a:extLst>
          </p:cNvPr>
          <p:cNvPicPr>
            <a:picLocks noChangeAspect="1"/>
          </p:cNvPicPr>
          <p:nvPr/>
        </p:nvPicPr>
        <p:blipFill>
          <a:blip r:embed="rId10"/>
          <a:stretch>
            <a:fillRect/>
          </a:stretch>
        </p:blipFill>
        <p:spPr>
          <a:xfrm>
            <a:off x="1119850" y="105581"/>
            <a:ext cx="8024150" cy="5692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949CD453-A0D9-478A-9BB2-81C9FE1A0EF9}"/>
              </a:ext>
            </a:extLst>
          </p:cNvPr>
          <p:cNvPicPr>
            <a:picLocks noChangeAspect="1"/>
          </p:cNvPicPr>
          <p:nvPr/>
        </p:nvPicPr>
        <p:blipFill>
          <a:blip r:embed="rId11"/>
          <a:stretch>
            <a:fillRect/>
          </a:stretch>
        </p:blipFill>
        <p:spPr>
          <a:xfrm>
            <a:off x="304016" y="0"/>
            <a:ext cx="7616877"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211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6347" y="2048951"/>
            <a:ext cx="3837941" cy="2760098"/>
          </a:xfrm>
        </p:spPr>
        <p:txBody>
          <a:bodyPr>
            <a:normAutofit/>
          </a:bodyPr>
          <a:lstStyle/>
          <a:p>
            <a:r>
              <a:rPr lang="zh-CN" altLang="en-US" dirty="0">
                <a:solidFill>
                  <a:srgbClr val="FFFFFF"/>
                </a:solidFill>
              </a:rPr>
              <a:t>系统部分模型展示</a:t>
            </a:r>
            <a:r>
              <a:rPr lang="en-US" altLang="zh-CN" dirty="0">
                <a:solidFill>
                  <a:srgbClr val="FFFFFF"/>
                </a:solidFill>
              </a:rPr>
              <a:t> </a:t>
            </a:r>
            <a:endParaRPr lang="zh-CN" altLang="en-US" dirty="0">
              <a:solidFill>
                <a:srgbClr val="FFFFFF"/>
              </a:solidFill>
            </a:endParaRP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架构图 </a:t>
            </a:r>
            <a:endParaRPr lang="en-US" altLang="zh-CN">
              <a:solidFill>
                <a:srgbClr val="000000"/>
              </a:solidFill>
            </a:endParaRPr>
          </a:p>
          <a:p>
            <a:r>
              <a:rPr lang="zh-CN" altLang="en-US">
                <a:solidFill>
                  <a:srgbClr val="000000"/>
                </a:solidFill>
              </a:rPr>
              <a:t>组件图</a:t>
            </a:r>
            <a:endParaRPr lang="en-US" altLang="zh-CN">
              <a:solidFill>
                <a:srgbClr val="000000"/>
              </a:solidFill>
            </a:endParaRPr>
          </a:p>
          <a:p>
            <a:r>
              <a:rPr lang="zh-CN" altLang="en-US">
                <a:solidFill>
                  <a:srgbClr val="000000"/>
                </a:solidFill>
              </a:rPr>
              <a:t>类图 </a:t>
            </a:r>
            <a:endParaRPr lang="en-US" altLang="zh-CN">
              <a:solidFill>
                <a:srgbClr val="000000"/>
              </a:solidFill>
            </a:endParaRPr>
          </a:p>
          <a:p>
            <a:r>
              <a:rPr lang="zh-CN" altLang="en-US">
                <a:solidFill>
                  <a:srgbClr val="000000"/>
                </a:solidFill>
              </a:rPr>
              <a:t>状态图 </a:t>
            </a:r>
            <a:endParaRPr lang="en-US" altLang="zh-CN">
              <a:solidFill>
                <a:srgbClr val="000000"/>
              </a:solidFill>
            </a:endParaRPr>
          </a:p>
          <a:p>
            <a:r>
              <a:rPr lang="zh-CN" altLang="en-US">
                <a:solidFill>
                  <a:srgbClr val="000000"/>
                </a:solidFill>
              </a:rPr>
              <a:t>时序图 </a:t>
            </a:r>
            <a:endParaRPr lang="en-US" altLang="zh-CN">
              <a:solidFill>
                <a:srgbClr val="000000"/>
              </a:solidFill>
            </a:endParaRPr>
          </a:p>
          <a:p>
            <a:r>
              <a:rPr lang="zh-CN" altLang="en-US">
                <a:solidFill>
                  <a:srgbClr val="000000"/>
                </a:solidFill>
              </a:rPr>
              <a:t>活动图 </a:t>
            </a:r>
            <a:endParaRPr lang="en-US" altLang="zh-CN">
              <a:solidFill>
                <a:srgbClr val="000000"/>
              </a:solidFill>
            </a:endParaRPr>
          </a:p>
          <a:p>
            <a:r>
              <a:rPr lang="en-US" altLang="zh-CN">
                <a:solidFill>
                  <a:srgbClr val="000000"/>
                </a:solidFill>
              </a:rPr>
              <a:t>RUCM</a:t>
            </a:r>
          </a:p>
          <a:p>
            <a:r>
              <a:rPr lang="en-US" altLang="zh-CN">
                <a:solidFill>
                  <a:srgbClr val="000000"/>
                </a:solidFill>
              </a:rPr>
              <a:t>OCL</a:t>
            </a:r>
            <a:endParaRPr lang="zh-CN" altLang="en-US">
              <a:solidFill>
                <a:srgbClr val="000000"/>
              </a:solidFill>
            </a:endParaRPr>
          </a:p>
        </p:txBody>
      </p:sp>
    </p:spTree>
    <p:extLst>
      <p:ext uri="{BB962C8B-B14F-4D97-AF65-F5344CB8AC3E}">
        <p14:creationId xmlns:p14="http://schemas.microsoft.com/office/powerpoint/2010/main" val="264819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架构图</a:t>
            </a:r>
            <a:endParaRPr kumimoji="0" lang="en-US" altLang="zh-CN" sz="2800" b="0" i="0" u="none" strike="noStrike" kern="1200" cap="none" spc="0" normalizeH="0" baseline="0" noProof="0">
              <a:ln>
                <a:noFill/>
              </a:ln>
              <a:solidFill>
                <a:srgbClr val="FFFFFF"/>
              </a:solidFill>
              <a:effectLst/>
              <a:uLnTx/>
              <a:uFillTx/>
              <a:latin typeface="+mj-lt"/>
              <a:ea typeface="+mj-ea"/>
              <a:cs typeface="+mj-cs"/>
            </a:endParaRPr>
          </a:p>
        </p:txBody>
      </p:sp>
      <p:pic>
        <p:nvPicPr>
          <p:cNvPr id="2" name="图片 1"/>
          <p:cNvPicPr>
            <a:picLocks noChangeAspect="1"/>
          </p:cNvPicPr>
          <p:nvPr/>
        </p:nvPicPr>
        <p:blipFill>
          <a:blip r:embed="rId3"/>
          <a:stretch>
            <a:fillRect/>
          </a:stretch>
        </p:blipFill>
        <p:spPr>
          <a:xfrm>
            <a:off x="3596067" y="640080"/>
            <a:ext cx="4630416" cy="5578816"/>
          </a:xfrm>
          <a:prstGeom prst="rect">
            <a:avLst/>
          </a:prstGeom>
        </p:spPr>
      </p:pic>
    </p:spTree>
    <p:extLst>
      <p:ext uri="{BB962C8B-B14F-4D97-AF65-F5344CB8AC3E}">
        <p14:creationId xmlns:p14="http://schemas.microsoft.com/office/powerpoint/2010/main" val="334269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组件图</a:t>
            </a:r>
          </a:p>
        </p:txBody>
      </p:sp>
      <p:pic>
        <p:nvPicPr>
          <p:cNvPr id="6" name="图片 5"/>
          <p:cNvPicPr/>
          <p:nvPr/>
        </p:nvPicPr>
        <p:blipFill>
          <a:blip r:embed="rId3"/>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25312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类图</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645414"/>
            <a:ext cx="5510653" cy="3568147"/>
          </a:xfrm>
          <a:prstGeom prst="rect">
            <a:avLst/>
          </a:prstGeom>
        </p:spPr>
      </p:pic>
    </p:spTree>
    <p:extLst>
      <p:ext uri="{BB962C8B-B14F-4D97-AF65-F5344CB8AC3E}">
        <p14:creationId xmlns:p14="http://schemas.microsoft.com/office/powerpoint/2010/main" val="158701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状态图</a:t>
            </a:r>
          </a:p>
        </p:txBody>
      </p:sp>
      <p:pic>
        <p:nvPicPr>
          <p:cNvPr id="6" name="图片 5" descr="C:\Users\liuliang\AppData\Local\Temp\1546232756(1).png"/>
          <p:cNvPicPr/>
          <p:nvPr/>
        </p:nvPicPr>
        <p:blipFill>
          <a:blip r:embed="rId3">
            <a:extLst>
              <a:ext uri="{28A0092B-C50C-407E-A947-70E740481C1C}">
                <a14:useLocalDpi xmlns:a14="http://schemas.microsoft.com/office/drawing/2010/main" val="0"/>
              </a:ext>
            </a:extLst>
          </a:blip>
          <a:srcRect/>
          <a:stretch>
            <a:fillRect/>
          </a:stretch>
        </p:blipFill>
        <p:spPr bwMode="auto">
          <a:xfrm>
            <a:off x="3819219" y="640080"/>
            <a:ext cx="4184112" cy="5578816"/>
          </a:xfrm>
          <a:prstGeom prst="rect">
            <a:avLst/>
          </a:prstGeom>
          <a:noFill/>
        </p:spPr>
      </p:pic>
    </p:spTree>
    <p:extLst>
      <p:ext uri="{BB962C8B-B14F-4D97-AF65-F5344CB8AC3E}">
        <p14:creationId xmlns:p14="http://schemas.microsoft.com/office/powerpoint/2010/main" val="124778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时序图</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98205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活动图</a:t>
            </a:r>
          </a:p>
        </p:txBody>
      </p:sp>
      <p:pic>
        <p:nvPicPr>
          <p:cNvPr id="6" name="图片 5" descr="C:\Users\liuliang\AppData\Local\Temp\1546232795(1).png"/>
          <p:cNvPicPr/>
          <p:nvPr/>
        </p:nvPicPr>
        <p:blipFill>
          <a:blip r:embed="rId3">
            <a:extLst>
              <a:ext uri="{28A0092B-C50C-407E-A947-70E740481C1C}">
                <a14:useLocalDpi xmlns:a14="http://schemas.microsoft.com/office/drawing/2010/main" val="0"/>
              </a:ext>
            </a:extLst>
          </a:blip>
          <a:srcRect/>
          <a:stretch>
            <a:fillRect/>
          </a:stretch>
        </p:blipFill>
        <p:spPr bwMode="auto">
          <a:xfrm>
            <a:off x="3155949" y="1542090"/>
            <a:ext cx="5510653" cy="3774796"/>
          </a:xfrm>
          <a:prstGeom prst="rect">
            <a:avLst/>
          </a:prstGeom>
          <a:noFill/>
        </p:spPr>
      </p:pic>
    </p:spTree>
    <p:extLst>
      <p:ext uri="{BB962C8B-B14F-4D97-AF65-F5344CB8AC3E}">
        <p14:creationId xmlns:p14="http://schemas.microsoft.com/office/powerpoint/2010/main" val="115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RUCM </a:t>
            </a:r>
          </a:p>
        </p:txBody>
      </p:sp>
      <p:pic>
        <p:nvPicPr>
          <p:cNvPr id="3" name="图片 2"/>
          <p:cNvPicPr>
            <a:picLocks noChangeAspect="1"/>
          </p:cNvPicPr>
          <p:nvPr/>
        </p:nvPicPr>
        <p:blipFill>
          <a:blip r:embed="rId3"/>
          <a:stretch>
            <a:fillRect/>
          </a:stretch>
        </p:blipFill>
        <p:spPr>
          <a:xfrm>
            <a:off x="3155949" y="1156344"/>
            <a:ext cx="5510653" cy="4546288"/>
          </a:xfrm>
          <a:prstGeom prst="rect">
            <a:avLst/>
          </a:prstGeom>
        </p:spPr>
      </p:pic>
    </p:spTree>
    <p:extLst>
      <p:ext uri="{BB962C8B-B14F-4D97-AF65-F5344CB8AC3E}">
        <p14:creationId xmlns:p14="http://schemas.microsoft.com/office/powerpoint/2010/main" val="161368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OCL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867034"/>
            <a:ext cx="5510653" cy="5124907"/>
          </a:xfrm>
          <a:prstGeom prst="rect">
            <a:avLst/>
          </a:prstGeom>
        </p:spPr>
      </p:pic>
    </p:spTree>
    <p:extLst>
      <p:ext uri="{BB962C8B-B14F-4D97-AF65-F5344CB8AC3E}">
        <p14:creationId xmlns:p14="http://schemas.microsoft.com/office/powerpoint/2010/main" val="222908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EC931072-EAAB-4087-A712-5C30F61A34F9}"/>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一致性</a:t>
            </a:r>
          </a:p>
        </p:txBody>
      </p:sp>
      <p:sp>
        <p:nvSpPr>
          <p:cNvPr id="3" name="内容占位符 2">
            <a:extLst>
              <a:ext uri="{FF2B5EF4-FFF2-40B4-BE49-F238E27FC236}">
                <a16:creationId xmlns:a16="http://schemas.microsoft.com/office/drawing/2014/main" id="{101EC3C7-F86F-4CE3-98E9-F5AF7A19C5B9}"/>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系统各个模型间的一致性</a:t>
            </a:r>
          </a:p>
          <a:p>
            <a:r>
              <a:rPr lang="zh-CN" altLang="en-US">
                <a:solidFill>
                  <a:srgbClr val="000000"/>
                </a:solidFill>
              </a:rPr>
              <a:t>各个模型与代码的一致性</a:t>
            </a:r>
          </a:p>
          <a:p>
            <a:endParaRPr lang="zh-CN" altLang="en-US">
              <a:solidFill>
                <a:srgbClr val="000000"/>
              </a:solidFill>
            </a:endParaRPr>
          </a:p>
        </p:txBody>
      </p:sp>
    </p:spTree>
    <p:extLst>
      <p:ext uri="{BB962C8B-B14F-4D97-AF65-F5344CB8AC3E}">
        <p14:creationId xmlns:p14="http://schemas.microsoft.com/office/powerpoint/2010/main" val="46699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262797" y="0"/>
            <a:ext cx="5881203" cy="6857999"/>
          </a:xfrm>
        </p:spPr>
        <p:txBody>
          <a:bodyPr>
            <a:normAutofit fontScale="62500" lnSpcReduction="20000"/>
          </a:bodyPr>
          <a:lstStyle/>
          <a:p>
            <a:r>
              <a:rPr lang="en-US" altLang="zh-CN" sz="1700" dirty="0">
                <a:solidFill>
                  <a:srgbClr val="FFFFFF"/>
                </a:solidFill>
              </a:rPr>
              <a:t>Use Case Name: </a:t>
            </a:r>
            <a:r>
              <a:rPr lang="zh-CN" altLang="en-US" sz="1700" dirty="0">
                <a:solidFill>
                  <a:srgbClr val="FFFFFF"/>
                </a:solidFill>
              </a:rPr>
              <a:t>进站</a:t>
            </a:r>
          </a:p>
          <a:p>
            <a:r>
              <a:rPr lang="zh-CN" altLang="en-US" sz="1700" dirty="0">
                <a:solidFill>
                  <a:srgbClr val="FFFFFF"/>
                </a:solidFill>
              </a:rPr>
              <a:t>	</a:t>
            </a:r>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zh-CN" altLang="en-US" sz="1700" dirty="0">
                <a:solidFill>
                  <a:srgbClr val="FFFFFF"/>
                </a:solidFill>
              </a:rPr>
              <a:t>	</a:t>
            </a:r>
            <a:r>
              <a:rPr lang="en-US" altLang="zh-CN" sz="1700" dirty="0">
                <a:solidFill>
                  <a:srgbClr val="FFFFFF"/>
                </a:solidFill>
              </a:rPr>
              <a:t>Precondition: </a:t>
            </a:r>
            <a:r>
              <a:rPr lang="zh-CN" altLang="en-US" sz="1700" dirty="0">
                <a:solidFill>
                  <a:srgbClr val="FFFFFF"/>
                </a:solidFill>
              </a:rPr>
              <a:t>地铁在正常运营。</a:t>
            </a:r>
          </a:p>
          <a:p>
            <a:r>
              <a:rPr lang="zh-CN" altLang="en-US" sz="1700" dirty="0">
                <a:solidFill>
                  <a:srgbClr val="FFFFFF"/>
                </a:solidFill>
              </a:rPr>
              <a:t>	</a:t>
            </a:r>
            <a:r>
              <a:rPr lang="en-US" altLang="zh-CN" sz="1700" dirty="0">
                <a:solidFill>
                  <a:srgbClr val="FFFFFF"/>
                </a:solidFill>
              </a:rPr>
              <a:t>Primary Actor:</a:t>
            </a:r>
            <a:r>
              <a:rPr lang="zh-CN" altLang="en-US" sz="1700" dirty="0">
                <a:solidFill>
                  <a:srgbClr val="FFFFFF"/>
                </a:solidFill>
              </a:rPr>
              <a:t>乘客</a:t>
            </a:r>
          </a:p>
          <a:p>
            <a:r>
              <a:rPr lang="zh-CN" altLang="en-US" sz="1700" dirty="0">
                <a:solidFill>
                  <a:srgbClr val="FFFFFF"/>
                </a:solidFill>
              </a:rPr>
              <a:t>	</a:t>
            </a:r>
            <a:r>
              <a:rPr lang="en-US" altLang="zh-CN" sz="1700" dirty="0">
                <a:solidFill>
                  <a:srgbClr val="FFFFFF"/>
                </a:solidFill>
              </a:rPr>
              <a:t>Secondary Actors:</a:t>
            </a:r>
          </a:p>
          <a:p>
            <a:r>
              <a:rPr lang="en-US" altLang="zh-CN" sz="1700" dirty="0">
                <a:solidFill>
                  <a:srgbClr val="FFFFFF"/>
                </a:solidFill>
              </a:rPr>
              <a:t>	</a:t>
            </a:r>
            <a:r>
              <a:rPr lang="en-US" altLang="zh-CN" sz="1700" dirty="0" err="1">
                <a:solidFill>
                  <a:srgbClr val="FFFFFF"/>
                </a:solidFill>
              </a:rPr>
              <a:t>Dependency:None</a:t>
            </a:r>
            <a:endParaRPr lang="en-US" altLang="zh-CN" sz="1700" dirty="0">
              <a:solidFill>
                <a:srgbClr val="FFFFFF"/>
              </a:solidFill>
            </a:endParaRPr>
          </a:p>
          <a:p>
            <a:r>
              <a:rPr lang="en-US" altLang="zh-CN" sz="1700" dirty="0">
                <a:solidFill>
                  <a:srgbClr val="FFFFFF"/>
                </a:solidFill>
              </a:rPr>
              <a:t>	</a:t>
            </a:r>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	Basic Flow:</a:t>
            </a:r>
          </a:p>
          <a:p>
            <a:r>
              <a:rPr lang="en-US" altLang="zh-CN" sz="1700" dirty="0">
                <a:solidFill>
                  <a:srgbClr val="FFFFFF"/>
                </a:solidFill>
              </a:rPr>
              <a:t>		1.</a:t>
            </a:r>
            <a:r>
              <a:rPr lang="zh-CN" altLang="en-US" sz="1700" dirty="0">
                <a:solidFill>
                  <a:srgbClr val="FFFFFF"/>
                </a:solidFill>
              </a:rPr>
              <a:t>乘客在刷卡器上刷卡。</a:t>
            </a:r>
          </a:p>
          <a:p>
            <a:r>
              <a:rPr lang="zh-CN" altLang="en-US" sz="1700" dirty="0">
                <a:solidFill>
                  <a:srgbClr val="FFFFFF"/>
                </a:solidFill>
              </a:rPr>
              <a:t>		</a:t>
            </a:r>
            <a:r>
              <a:rPr lang="en-US" altLang="zh-CN" sz="1700" dirty="0">
                <a:solidFill>
                  <a:srgbClr val="FFFFFF"/>
                </a:solidFill>
              </a:rPr>
              <a:t>2.</a:t>
            </a:r>
            <a:r>
              <a:rPr lang="zh-CN" altLang="en-US" sz="1700" dirty="0">
                <a:solidFill>
                  <a:srgbClr val="FFFFFF"/>
                </a:solidFill>
              </a:rPr>
              <a:t>系统检测单向通道可通行。</a:t>
            </a:r>
          </a:p>
          <a:p>
            <a:r>
              <a:rPr lang="zh-CN" altLang="en-US" sz="1700" dirty="0">
                <a:solidFill>
                  <a:srgbClr val="FFFFFF"/>
                </a:solidFill>
              </a:rPr>
              <a:t>		</a:t>
            </a:r>
            <a:r>
              <a:rPr lang="en-US" altLang="zh-CN" sz="1700" dirty="0">
                <a:solidFill>
                  <a:srgbClr val="FFFFFF"/>
                </a:solidFill>
              </a:rPr>
              <a:t>3.</a:t>
            </a:r>
            <a:r>
              <a:rPr lang="zh-CN" altLang="en-US" sz="1700" dirty="0">
                <a:solidFill>
                  <a:srgbClr val="FFFFFF"/>
                </a:solidFill>
              </a:rPr>
              <a:t>系统读卡。</a:t>
            </a:r>
          </a:p>
          <a:p>
            <a:r>
              <a:rPr lang="zh-CN" altLang="en-US" sz="1700" dirty="0">
                <a:solidFill>
                  <a:srgbClr val="FFFFFF"/>
                </a:solidFill>
              </a:rPr>
              <a:t>		</a:t>
            </a:r>
            <a:r>
              <a:rPr lang="en-US" altLang="zh-CN" sz="1700" dirty="0">
                <a:solidFill>
                  <a:srgbClr val="FFFFFF"/>
                </a:solidFill>
              </a:rPr>
              <a:t>4.</a:t>
            </a:r>
            <a:r>
              <a:rPr lang="zh-CN" altLang="en-US" sz="1700" dirty="0">
                <a:solidFill>
                  <a:srgbClr val="FFFFFF"/>
                </a:solidFill>
              </a:rPr>
              <a:t>系统确认卡片有效。</a:t>
            </a:r>
          </a:p>
          <a:p>
            <a:r>
              <a:rPr lang="zh-CN" altLang="en-US" sz="1700" dirty="0">
                <a:solidFill>
                  <a:srgbClr val="FFFFFF"/>
                </a:solidFill>
              </a:rPr>
              <a:t>		</a:t>
            </a:r>
            <a:r>
              <a:rPr lang="en-US" altLang="zh-CN" sz="1700" dirty="0">
                <a:solidFill>
                  <a:srgbClr val="FFFFFF"/>
                </a:solidFill>
              </a:rPr>
              <a:t>5.</a:t>
            </a:r>
            <a:r>
              <a:rPr lang="zh-CN" altLang="en-US" sz="1700" dirty="0">
                <a:solidFill>
                  <a:srgbClr val="FFFFFF"/>
                </a:solidFill>
              </a:rPr>
              <a:t>系统连接到账目中心。</a:t>
            </a:r>
          </a:p>
          <a:p>
            <a:r>
              <a:rPr lang="zh-CN" altLang="en-US" sz="1700" dirty="0">
                <a:solidFill>
                  <a:srgbClr val="FFFFFF"/>
                </a:solidFill>
              </a:rPr>
              <a:t>		</a:t>
            </a:r>
            <a:r>
              <a:rPr lang="en-US" altLang="zh-CN" sz="1700" dirty="0">
                <a:solidFill>
                  <a:srgbClr val="FFFFFF"/>
                </a:solidFill>
              </a:rPr>
              <a:t>6.</a:t>
            </a:r>
            <a:r>
              <a:rPr lang="zh-CN" altLang="en-US" sz="1700" dirty="0">
                <a:solidFill>
                  <a:srgbClr val="FFFFFF"/>
                </a:solidFill>
              </a:rPr>
              <a:t>系统查验余额充足。</a:t>
            </a:r>
          </a:p>
          <a:p>
            <a:r>
              <a:rPr lang="zh-CN" altLang="en-US" sz="1700" dirty="0">
                <a:solidFill>
                  <a:srgbClr val="FFFFFF"/>
                </a:solidFill>
              </a:rPr>
              <a:t>		</a:t>
            </a:r>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保持打开秒。</a:t>
            </a:r>
          </a:p>
          <a:p>
            <a:r>
              <a:rPr lang="zh-CN" altLang="en-US" sz="1700" dirty="0">
                <a:solidFill>
                  <a:srgbClr val="FFFFFF"/>
                </a:solidFill>
              </a:rPr>
              <a:t>		</a:t>
            </a:r>
            <a:r>
              <a:rPr lang="en-US" altLang="zh-CN" sz="1700" dirty="0">
                <a:solidFill>
                  <a:srgbClr val="FFFFFF"/>
                </a:solidFill>
              </a:rPr>
              <a:t>8.</a:t>
            </a:r>
            <a:r>
              <a:rPr lang="zh-CN" altLang="en-US" sz="1700" dirty="0">
                <a:solidFill>
                  <a:srgbClr val="FFFFFF"/>
                </a:solidFill>
              </a:rPr>
              <a:t>系统关闭扇门。</a:t>
            </a:r>
          </a:p>
          <a:p>
            <a:r>
              <a:rPr lang="zh-CN" altLang="en-US" sz="1700" dirty="0">
                <a:solidFill>
                  <a:srgbClr val="FFFFFF"/>
                </a:solidFill>
              </a:rPr>
              <a:t>		</a:t>
            </a:r>
            <a:r>
              <a:rPr lang="en-US" altLang="zh-CN" sz="1700" dirty="0">
                <a:solidFill>
                  <a:srgbClr val="FFFFFF"/>
                </a:solidFill>
              </a:rPr>
              <a:t>postcondition:</a:t>
            </a:r>
            <a:r>
              <a:rPr lang="zh-CN" altLang="en-US" sz="1700" dirty="0">
                <a:solidFill>
                  <a:srgbClr val="FFFFFF"/>
                </a:solidFill>
              </a:rPr>
              <a:t>乘客已进站</a:t>
            </a:r>
          </a:p>
          <a:p>
            <a:r>
              <a:rPr lang="zh-CN" altLang="en-US" sz="1700" dirty="0">
                <a:solidFill>
                  <a:srgbClr val="FFFFFF"/>
                </a:solidFill>
              </a:rPr>
              <a:t>	</a:t>
            </a:r>
            <a:r>
              <a:rPr lang="en-US" altLang="zh-CN" sz="1700" dirty="0">
                <a:solidFill>
                  <a:srgbClr val="FFFFFF"/>
                </a:solidFill>
              </a:rPr>
              <a:t>Global Alternative Flow: IF </a:t>
            </a:r>
            <a:r>
              <a:rPr lang="zh-CN" altLang="en-US" sz="1700" dirty="0">
                <a:solidFill>
                  <a:srgbClr val="FFFFFF"/>
                </a:solidFill>
              </a:rPr>
              <a:t>系统检验单向通道不可通行。</a:t>
            </a:r>
          </a:p>
          <a:p>
            <a:r>
              <a:rPr lang="zh-CN" altLang="en-US" sz="1700" dirty="0">
                <a:solidFill>
                  <a:srgbClr val="FFFFFF"/>
                </a:solidFill>
              </a:rPr>
              <a:t>		</a:t>
            </a:r>
            <a:r>
              <a:rPr lang="en-US" altLang="zh-CN" sz="1700" dirty="0">
                <a:solidFill>
                  <a:srgbClr val="FFFFFF"/>
                </a:solidFill>
              </a:rPr>
              <a:t>1.</a:t>
            </a:r>
            <a:r>
              <a:rPr lang="zh-CN" altLang="en-US" sz="1700" dirty="0">
                <a:solidFill>
                  <a:srgbClr val="FFFFFF"/>
                </a:solidFill>
              </a:rPr>
              <a:t>系统警告用户此路不通。</a:t>
            </a:r>
          </a:p>
          <a:p>
            <a:r>
              <a:rPr lang="zh-CN" altLang="en-US" sz="1700" dirty="0">
                <a:solidFill>
                  <a:srgbClr val="FFFFFF"/>
                </a:solidFill>
              </a:rPr>
              <a:t>		</a:t>
            </a:r>
            <a:r>
              <a:rPr lang="en-US" altLang="zh-CN" sz="1700" dirty="0">
                <a:solidFill>
                  <a:srgbClr val="FFFFFF"/>
                </a:solidFill>
              </a:rPr>
              <a:t>END IF</a:t>
            </a:r>
          </a:p>
          <a:p>
            <a:r>
              <a:rPr lang="en-US" altLang="zh-CN" sz="1700" dirty="0">
                <a:solidFill>
                  <a:srgbClr val="FFFFFF"/>
                </a:solidFill>
              </a:rPr>
              <a:t>		postcondition:</a:t>
            </a:r>
            <a:r>
              <a:rPr lang="zh-CN" altLang="en-US" sz="1700" dirty="0">
                <a:solidFill>
                  <a:srgbClr val="FFFFFF"/>
                </a:solidFill>
              </a:rPr>
              <a:t>系统回到初始状态。系统保持通道关闭。</a:t>
            </a:r>
          </a:p>
          <a:p>
            <a:r>
              <a:rPr lang="zh-CN" altLang="en-US" sz="1700" dirty="0">
                <a:solidFill>
                  <a:srgbClr val="FFFFFF"/>
                </a:solidFill>
              </a:rPr>
              <a:t>	</a:t>
            </a:r>
            <a:r>
              <a:rPr lang="en-US" altLang="zh-CN" sz="1700" dirty="0">
                <a:solidFill>
                  <a:srgbClr val="FFFFFF"/>
                </a:solidFill>
              </a:rPr>
              <a:t>Global Alternative Flow: IF </a:t>
            </a:r>
            <a:r>
              <a:rPr lang="zh-CN" altLang="en-US" sz="1700" dirty="0">
                <a:solidFill>
                  <a:srgbClr val="FFFFFF"/>
                </a:solidFill>
              </a:rPr>
              <a:t>系统检测到卡片无效。</a:t>
            </a:r>
          </a:p>
          <a:p>
            <a:r>
              <a:rPr lang="zh-CN" altLang="en-US" sz="1700" dirty="0">
                <a:solidFill>
                  <a:srgbClr val="FFFFFF"/>
                </a:solidFill>
              </a:rPr>
              <a:t>		</a:t>
            </a:r>
            <a:r>
              <a:rPr lang="en-US" altLang="zh-CN" sz="1700" dirty="0">
                <a:solidFill>
                  <a:srgbClr val="FFFFFF"/>
                </a:solidFill>
              </a:rPr>
              <a:t>1.</a:t>
            </a:r>
            <a:r>
              <a:rPr lang="zh-CN" altLang="en-US" sz="1700" dirty="0">
                <a:solidFill>
                  <a:srgbClr val="FFFFFF"/>
                </a:solidFill>
              </a:rPr>
              <a:t>系统警告卡片异常。</a:t>
            </a:r>
          </a:p>
          <a:p>
            <a:r>
              <a:rPr lang="zh-CN" altLang="en-US" sz="1700" dirty="0">
                <a:solidFill>
                  <a:srgbClr val="FFFFFF"/>
                </a:solidFill>
              </a:rPr>
              <a:t>		</a:t>
            </a:r>
            <a:r>
              <a:rPr lang="en-US" altLang="zh-CN" sz="1700" dirty="0">
                <a:solidFill>
                  <a:srgbClr val="FFFFFF"/>
                </a:solidFill>
              </a:rPr>
              <a:t>END IF</a:t>
            </a:r>
          </a:p>
          <a:p>
            <a:r>
              <a:rPr lang="en-US" altLang="zh-CN" sz="1700" dirty="0">
                <a:solidFill>
                  <a:srgbClr val="FFFFFF"/>
                </a:solidFill>
              </a:rPr>
              <a:t>		postcondition:</a:t>
            </a:r>
            <a:r>
              <a:rPr lang="zh-CN" altLang="en-US" sz="1700" dirty="0">
                <a:solidFill>
                  <a:srgbClr val="FFFFFF"/>
                </a:solidFill>
              </a:rPr>
              <a:t>系统回到初始状态。</a:t>
            </a:r>
          </a:p>
          <a:p>
            <a:r>
              <a:rPr lang="zh-CN" altLang="en-US" sz="1700" dirty="0">
                <a:solidFill>
                  <a:srgbClr val="FFFFFF"/>
                </a:solidFill>
              </a:rPr>
              <a:t>	</a:t>
            </a:r>
            <a:r>
              <a:rPr lang="en-US" altLang="zh-CN" sz="1700" dirty="0">
                <a:solidFill>
                  <a:srgbClr val="FFFFFF"/>
                </a:solidFill>
              </a:rPr>
              <a:t>Global Alternative Flow: IF </a:t>
            </a:r>
            <a:r>
              <a:rPr lang="zh-CN" altLang="en-US" sz="1700" dirty="0">
                <a:solidFill>
                  <a:srgbClr val="FFFFFF"/>
                </a:solidFill>
              </a:rPr>
              <a:t>系统验证余额不足。</a:t>
            </a:r>
          </a:p>
          <a:p>
            <a:r>
              <a:rPr lang="zh-CN" altLang="en-US" sz="1700" dirty="0">
                <a:solidFill>
                  <a:srgbClr val="FFFFFF"/>
                </a:solidFill>
              </a:rPr>
              <a:t>		</a:t>
            </a:r>
            <a:r>
              <a:rPr lang="en-US" altLang="zh-CN" sz="1700" dirty="0">
                <a:solidFill>
                  <a:srgbClr val="FFFFFF"/>
                </a:solidFill>
              </a:rPr>
              <a:t>1.</a:t>
            </a:r>
            <a:r>
              <a:rPr lang="zh-CN" altLang="en-US" sz="1700" dirty="0">
                <a:solidFill>
                  <a:srgbClr val="FFFFFF"/>
                </a:solidFill>
              </a:rPr>
              <a:t>系统提示余额不足。</a:t>
            </a:r>
          </a:p>
          <a:p>
            <a:r>
              <a:rPr lang="zh-CN" altLang="en-US" sz="1700" dirty="0">
                <a:solidFill>
                  <a:srgbClr val="FFFFFF"/>
                </a:solidFill>
              </a:rPr>
              <a:t>		</a:t>
            </a:r>
            <a:r>
              <a:rPr lang="en-US" altLang="zh-CN" sz="1700" dirty="0">
                <a:solidFill>
                  <a:srgbClr val="FFFFFF"/>
                </a:solidFill>
              </a:rPr>
              <a:t>END IF</a:t>
            </a:r>
          </a:p>
          <a:p>
            <a:r>
              <a:rPr lang="en-US" altLang="zh-CN" sz="1700" dirty="0">
                <a:solidFill>
                  <a:srgbClr val="FFFFFF"/>
                </a:solidFill>
              </a:rPr>
              <a:t>		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198881" y="1608667"/>
            <a:ext cx="2050542" cy="4491015"/>
          </a:xfrm>
        </p:spPr>
        <p:txBody>
          <a:bodyPr anchor="t">
            <a:normAutofit/>
          </a:bodyPr>
          <a:lstStyle/>
          <a:p>
            <a:pPr algn="r"/>
            <a:r>
              <a:rPr lang="zh-CN" altLang="en-US" sz="2800" dirty="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964833" y="877147"/>
            <a:ext cx="4718431" cy="4491015"/>
          </a:xfrm>
        </p:spPr>
        <p:txBody>
          <a:bodyPr>
            <a:normAutofit fontScale="92500" lnSpcReduction="20000"/>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时间分配与规划 </a:t>
            </a:r>
            <a:r>
              <a:rPr lang="en-US" altLang="zh-CN" sz="1700" dirty="0">
                <a:solidFill>
                  <a:srgbClr val="FFFFFF"/>
                </a:solidFill>
              </a:rPr>
              <a:t>– </a:t>
            </a:r>
            <a:r>
              <a:rPr lang="zh-CN" altLang="en-US" sz="1700" dirty="0">
                <a:solidFill>
                  <a:srgbClr val="FFFFFF"/>
                </a:solidFill>
              </a:rPr>
              <a:t>文档与代码的抉择，时间分配的抉择</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2419</Words>
  <Application>Microsoft Office PowerPoint</Application>
  <PresentationFormat>全屏显示(4:3)</PresentationFormat>
  <Paragraphs>298</Paragraphs>
  <Slides>28</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一致性</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Pengcheng Zhang</cp:lastModifiedBy>
  <cp:revision>8</cp:revision>
  <dcterms:created xsi:type="dcterms:W3CDTF">2019-01-01T02:00:16Z</dcterms:created>
  <dcterms:modified xsi:type="dcterms:W3CDTF">2019-01-02T12:41:10Z</dcterms:modified>
</cp:coreProperties>
</file>