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0"/>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93" r:id="rId15"/>
    <p:sldId id="294" r:id="rId16"/>
    <p:sldId id="288" r:id="rId17"/>
    <p:sldId id="292" r:id="rId18"/>
    <p:sldId id="290" r:id="rId19"/>
    <p:sldId id="291" r:id="rId20"/>
    <p:sldId id="295" r:id="rId21"/>
    <p:sldId id="296" r:id="rId22"/>
    <p:sldId id="297" r:id="rId23"/>
    <p:sldId id="266" r:id="rId24"/>
    <p:sldId id="285" r:id="rId25"/>
    <p:sldId id="286" r:id="rId26"/>
    <p:sldId id="287" r:id="rId27"/>
    <p:sldId id="267" r:id="rId28"/>
    <p:sldId id="27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50" autoAdjust="0"/>
  </p:normalViewPr>
  <p:slideViewPr>
    <p:cSldViewPr snapToGrid="0">
      <p:cViewPr varScale="1">
        <p:scale>
          <a:sx n="94" d="100"/>
          <a:sy n="94" d="100"/>
        </p:scale>
        <p:origin x="20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2019/1/1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在输出一面，我们的</a:t>
            </a:r>
            <a:r>
              <a:rPr lang="en-US" altLang="zh-CN" dirty="0"/>
              <a:t>RUCM</a:t>
            </a:r>
            <a:r>
              <a:rPr lang="zh-CN" altLang="en-US" dirty="0"/>
              <a:t>约束与当前</a:t>
            </a:r>
            <a:r>
              <a:rPr lang="en-US" altLang="zh-CN" dirty="0"/>
              <a:t>RUCM</a:t>
            </a:r>
            <a:r>
              <a:rPr lang="zh-CN" altLang="en-US" dirty="0"/>
              <a:t>规范基本一直，不过对于</a:t>
            </a:r>
            <a:r>
              <a:rPr lang="en-US" altLang="zh-CN" dirty="0"/>
              <a:t>dependence</a:t>
            </a:r>
            <a:r>
              <a:rPr lang="zh-CN" altLang="en-US" dirty="0"/>
              <a:t>与</a:t>
            </a:r>
            <a:r>
              <a:rPr lang="en-US" altLang="zh-CN" dirty="0"/>
              <a:t>generalization</a:t>
            </a:r>
            <a:r>
              <a:rPr lang="zh-CN" altLang="en-US" dirty="0"/>
              <a:t>，在</a:t>
            </a:r>
            <a:r>
              <a:rPr lang="en-US" altLang="zh-CN" dirty="0"/>
              <a:t>GWT</a:t>
            </a:r>
            <a:r>
              <a:rPr lang="zh-CN" altLang="en-US" dirty="0"/>
              <a:t>的当前定义下，并未出现相关定义，所以从</a:t>
            </a:r>
            <a:r>
              <a:rPr lang="en-US" altLang="zh-CN" dirty="0"/>
              <a:t>GWT</a:t>
            </a:r>
            <a:r>
              <a:rPr lang="zh-CN" altLang="en-US" dirty="0"/>
              <a:t>到</a:t>
            </a:r>
            <a:r>
              <a:rPr lang="en-US" altLang="zh-CN" dirty="0"/>
              <a:t>RUCM</a:t>
            </a:r>
            <a:r>
              <a:rPr lang="zh-CN" altLang="en-US" dirty="0"/>
              <a:t>的过程中，不会出现。但是对于这一功能的实现，我们有一些设想，那就是在</a:t>
            </a:r>
            <a:r>
              <a:rPr lang="en-US" altLang="zh-CN" dirty="0"/>
              <a:t>RUCM</a:t>
            </a:r>
            <a:r>
              <a:rPr lang="zh-CN" altLang="en-US" dirty="0"/>
              <a:t>与</a:t>
            </a:r>
            <a:r>
              <a:rPr lang="en-US" altLang="zh-CN" dirty="0"/>
              <a:t>RUCM</a:t>
            </a:r>
            <a:r>
              <a:rPr lang="zh-CN" altLang="en-US" dirty="0"/>
              <a:t>之间进行文本分析，从而确定关系。</a:t>
            </a:r>
          </a:p>
          <a:p>
            <a:endParaRPr lang="en-US" altLang="zh-CN" dirty="0"/>
          </a:p>
          <a:p>
            <a:endParaRPr lang="en-US" altLang="zh-CN" dirty="0"/>
          </a:p>
          <a:p>
            <a:r>
              <a:rPr lang="zh-CN" altLang="en-US" dirty="0"/>
              <a:t>分支流下，</a:t>
            </a:r>
            <a:r>
              <a:rPr lang="en-US" altLang="zh-CN" dirty="0"/>
              <a:t>resume</a:t>
            </a:r>
            <a:r>
              <a:rPr lang="zh-CN" altLang="en-US" dirty="0"/>
              <a:t>是不支持的，因为我们认为</a:t>
            </a:r>
            <a:r>
              <a:rPr lang="en-US" altLang="zh-CN" dirty="0"/>
              <a:t>GWT</a:t>
            </a:r>
            <a:r>
              <a:rPr lang="zh-CN" altLang="en-US" dirty="0"/>
              <a:t>的</a:t>
            </a:r>
            <a:r>
              <a:rPr lang="en-US" altLang="zh-CN" dirty="0"/>
              <a:t>postcondition</a:t>
            </a:r>
            <a:r>
              <a:rPr lang="zh-CN" altLang="en-US" dirty="0"/>
              <a:t>应为一个状态而不是一个</a:t>
            </a:r>
            <a:r>
              <a:rPr lang="en-US" altLang="zh-CN" dirty="0"/>
              <a:t>action</a:t>
            </a:r>
            <a:r>
              <a:rPr lang="zh-CN" altLang="en-US" dirty="0"/>
              <a:t>，在当前定义下无法对</a:t>
            </a:r>
            <a:r>
              <a:rPr lang="en-US" altLang="zh-CN" dirty="0"/>
              <a:t>resume</a:t>
            </a:r>
            <a:r>
              <a:rPr lang="zh-CN" altLang="en-US" dirty="0"/>
              <a:t>进行判断，所以当前对于</a:t>
            </a:r>
            <a:r>
              <a:rPr lang="en-US" altLang="zh-CN" dirty="0"/>
              <a:t>resume</a:t>
            </a:r>
            <a:r>
              <a:rPr lang="zh-CN" altLang="en-US" dirty="0"/>
              <a:t>这类情况，还没有进行处理，不过我们有一个解决方案，就是将两个</a:t>
            </a:r>
            <a:r>
              <a:rPr lang="en-US" altLang="zh-CN" dirty="0"/>
              <a:t>GWT</a:t>
            </a:r>
            <a:r>
              <a:rPr lang="zh-CN" altLang="en-US" dirty="0"/>
              <a:t>所有的</a:t>
            </a:r>
            <a:r>
              <a:rPr lang="en-US" altLang="zh-CN" dirty="0"/>
              <a:t>action</a:t>
            </a:r>
            <a:r>
              <a:rPr lang="zh-CN" altLang="en-US" dirty="0"/>
              <a:t>都写出来，然后分支的</a:t>
            </a:r>
            <a:r>
              <a:rPr lang="en-US" altLang="zh-CN" dirty="0"/>
              <a:t>GWT</a:t>
            </a:r>
            <a:r>
              <a:rPr lang="zh-CN" altLang="en-US" dirty="0"/>
              <a:t>合并到</a:t>
            </a:r>
            <a:r>
              <a:rPr lang="en-US" altLang="zh-CN" dirty="0"/>
              <a:t>basic</a:t>
            </a:r>
            <a:r>
              <a:rPr lang="zh-CN" altLang="en-US" dirty="0"/>
              <a:t>上。不过这里其实也有一个问题，那就是哪个是</a:t>
            </a:r>
            <a:r>
              <a:rPr lang="en-US" altLang="zh-CN" dirty="0"/>
              <a:t>basic</a:t>
            </a:r>
            <a:r>
              <a:rPr lang="zh-CN" altLang="en-US" dirty="0"/>
              <a:t>，那就要求把</a:t>
            </a:r>
            <a:r>
              <a:rPr lang="en-US" altLang="zh-CN" dirty="0"/>
              <a:t>basic</a:t>
            </a:r>
            <a:r>
              <a:rPr lang="zh-CN" altLang="en-US" dirty="0"/>
              <a:t>进行判断，但是这又涉及到了</a:t>
            </a:r>
            <a:r>
              <a:rPr lang="en-US" altLang="zh-CN" dirty="0"/>
              <a:t>RUCM</a:t>
            </a:r>
            <a:r>
              <a:rPr lang="zh-CN" altLang="en-US" dirty="0"/>
              <a:t>。所以我们在这里就尚未进行处理。</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10</a:t>
            </a:fld>
            <a:endParaRPr lang="zh-CN" altLang="en-US"/>
          </a:p>
        </p:txBody>
      </p:sp>
    </p:spTree>
    <p:extLst>
      <p:ext uri="{BB962C8B-B14F-4D97-AF65-F5344CB8AC3E}">
        <p14:creationId xmlns:p14="http://schemas.microsoft.com/office/powerpoint/2010/main" val="104678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PrimaryActor</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描述场景的主要参与者</a:t>
            </a:r>
          </a:p>
          <a:p>
            <a:r>
              <a:rPr lang="en-US" altLang="zh-CN" sz="1200" b="1" kern="1200" dirty="0" err="1">
                <a:solidFill>
                  <a:schemeClr val="tx1"/>
                </a:solidFill>
                <a:effectLst/>
                <a:latin typeface="+mn-lt"/>
                <a:ea typeface="+mn-ea"/>
                <a:cs typeface="+mn-cs"/>
              </a:rPr>
              <a:t>SecondaryActors</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描述场景的次要参与者，是由参与者组成的集合</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文本，从</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关键字处切分文本，划分出每个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的文本， 使用正则表达式提取出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每个字段下的文本，将</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文本记录到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属性，对其他字段文本，首先执行分句操作，获取每一句的原始文本，生成对应的</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对象，将每个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对象保存到其归属的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属性中。</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对一组具有相同</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值的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对象，每一个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对象创建一个对应的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对象，将</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对象的属性值复制到</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的对应属性中。</a:t>
            </a:r>
          </a:p>
          <a:p>
            <a:r>
              <a:rPr lang="zh-CN" altLang="zh-CN" sz="1200" kern="1200" dirty="0">
                <a:solidFill>
                  <a:schemeClr val="tx1"/>
                </a:solidFill>
                <a:effectLst/>
                <a:latin typeface="+mn-lt"/>
                <a:ea typeface="+mn-ea"/>
                <a:cs typeface="+mn-cs"/>
              </a:rPr>
              <a:t>对每一个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对象，首先标记基础标签，包括</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级的</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标签，句子级的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标签。分析所有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属性中句子的数量，将其中句子最少的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，句子数量超过标记为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 2</a:t>
            </a:r>
            <a:r>
              <a:rPr lang="zh-CN" altLang="zh-CN" sz="1200" kern="1200" dirty="0">
                <a:solidFill>
                  <a:schemeClr val="tx1"/>
                </a:solidFill>
                <a:effectLst/>
                <a:latin typeface="+mn-lt"/>
                <a:ea typeface="+mn-ea"/>
                <a:cs typeface="+mn-cs"/>
              </a:rPr>
              <a:t>句或以上（如果有）的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。对一组中的每一个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字段读出用例名记录到</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属性中，对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属性中的每一个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对象，首先执行分词操作，将分词结果保存到句子的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属性，使用句子的分词结果对句子做依存句法分析，根据依存句法分析的结果搜索句法树，将依存关系为主谓关系的词记录到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属性，将依存关系的核心词记录到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属性。</a:t>
            </a:r>
          </a:p>
          <a:p>
            <a:r>
              <a:rPr lang="zh-CN" altLang="zh-CN" sz="1200" kern="1200" dirty="0">
                <a:solidFill>
                  <a:schemeClr val="tx1"/>
                </a:solidFill>
                <a:effectLst/>
                <a:latin typeface="+mn-lt"/>
                <a:ea typeface="+mn-ea"/>
                <a:cs typeface="+mn-cs"/>
              </a:rPr>
              <a:t>完成基础标签标记后，进一步标记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标签，</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标签；句子级的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中记录的句子，根据其句法分析结果判断是否为简单句，若为简单句，将其</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，否则分析其</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中的关键词，若含有表示条件的关键词则标记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，若含有表示循环的关键词则标记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，在此基础上将这些句子的文本规范化，对</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类型的句子去掉表示具体数据的宾语的定语，生成规范化句子内容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，对类型为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的句子将其关键词替换为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关键字，生成规范化的句子内容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中记录的句子，分别进行分词和依存句法分析，填充标签</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，对句子的表述做规范化，填充标签</a:t>
            </a:r>
            <a:r>
              <a:rPr lang="en-US" altLang="zh-CN" sz="1200" kern="1200" dirty="0" err="1">
                <a:solidFill>
                  <a:schemeClr val="tx1"/>
                </a:solidFill>
                <a:effectLst/>
                <a:latin typeface="+mn-lt"/>
                <a:ea typeface="+mn-ea"/>
                <a:cs typeface="+mn-cs"/>
              </a:rPr>
              <a:t>normalContent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中的句子做相似性比较，找到其中相近的句子标记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记录的句子相似性进行比较，对其中相似的句子，将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标记为该</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中句子的索引。</a:t>
            </a:r>
          </a:p>
          <a:p>
            <a:r>
              <a:rPr lang="zh-CN" altLang="zh-CN" sz="1200" kern="1200" dirty="0">
                <a:solidFill>
                  <a:schemeClr val="tx1"/>
                </a:solidFill>
                <a:effectLst/>
                <a:latin typeface="+mn-lt"/>
                <a:ea typeface="+mn-ea"/>
                <a:cs typeface="+mn-cs"/>
              </a:rPr>
              <a:t>对未标记</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属性记录的句子进行相似性比较，与</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的句子相似的句子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的句子添加到</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属性中。在此基础上，找出</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属性中与</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句子相似度最高的句子，若两个句子是相近的，则将此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标记为相近句子的序号，并将句子的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标签标记为预期相近的句子的序号；若两个句子不相近，则将此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的句子记录到此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：遍历一组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句子中的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算法对文本进行摘要生成，将生成的摘要文本作为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的发生条件，将此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225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架构图显示了系统的结构设计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590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组件图的主要目的是显示系统组件间的结构关系</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9705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类图</a:t>
            </a:r>
            <a:r>
              <a:rPr lang="zh-CN" altLang="zh-CN" sz="1200" kern="1200" dirty="0">
                <a:solidFill>
                  <a:schemeClr val="tx1"/>
                </a:solidFill>
                <a:effectLst/>
                <a:latin typeface="+mn-lt"/>
                <a:ea typeface="+mn-ea"/>
                <a:cs typeface="+mn-cs"/>
              </a:rPr>
              <a:t>显示了模型中存在的类、类的内部结构以及它们与其他类的关系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31702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状态图是对关键对象的建模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9241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时序图描述了各个对象间的相互作用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813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活动图描述任务实现的行为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389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RUCM</a:t>
            </a:r>
            <a:r>
              <a:rPr lang="zh-CN" altLang="en-US" dirty="0"/>
              <a:t>让用例建模更加清晰具体</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2221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OCL</a:t>
            </a:r>
            <a:r>
              <a:rPr lang="zh-CN" altLang="en-US" dirty="0"/>
              <a:t>精确、标准化地描述建立的系统模型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6849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每个模型和其他模型的一致性。时序图中的对象应当是类图中的各个类，主体是这些类的协同作用，是活动图描述的具体场景，实现的功能应当是用例图中的系统所需求的功能</a:t>
            </a:r>
            <a:endParaRPr lang="en-US" altLang="zh-CN" dirty="0"/>
          </a:p>
          <a:p>
            <a:r>
              <a:rPr lang="zh-CN" altLang="en-US" dirty="0"/>
              <a:t>代码实现部分，系统设计按照架构图、组件图和对应的</a:t>
            </a:r>
            <a:r>
              <a:rPr lang="en-US" altLang="zh-CN" dirty="0"/>
              <a:t>OCL</a:t>
            </a:r>
            <a:r>
              <a:rPr lang="zh-CN" altLang="en-US" dirty="0"/>
              <a:t>来完成，实现类的划分、属性和方法则是按照类图来实现</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24031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在不使用关键词标注的情况下，</a:t>
            </a:r>
            <a:r>
              <a:rPr lang="en-US" altLang="zh-CN" dirty="0"/>
              <a:t>Dependency</a:t>
            </a:r>
            <a:r>
              <a:rPr lang="zh-CN" altLang="en-US" dirty="0"/>
              <a:t>和</a:t>
            </a:r>
            <a:r>
              <a:rPr lang="en-US" altLang="zh-CN" dirty="0"/>
              <a:t>Generalization</a:t>
            </a:r>
            <a:r>
              <a:rPr lang="zh-CN" altLang="en-US" dirty="0"/>
              <a:t>的生成暂时没有实现</a:t>
            </a:r>
            <a:endParaRPr lang="en-US" altLang="zh-CN" dirty="0"/>
          </a:p>
          <a:p>
            <a:r>
              <a:rPr lang="en-US" altLang="zh-CN" dirty="0"/>
              <a:t>2.</a:t>
            </a:r>
            <a:r>
              <a:rPr lang="zh-CN" altLang="en-US" dirty="0"/>
              <a:t>分支流的判断使用句子相似性判断是结构层面的判断，在判断两个句子是否相似上准确度还不成熟，如</a:t>
            </a:r>
            <a:r>
              <a:rPr lang="en-US" altLang="zh-CN" dirty="0"/>
              <a:t>specific</a:t>
            </a:r>
            <a:r>
              <a:rPr lang="zh-CN" altLang="en-US" dirty="0"/>
              <a:t>可能判断成</a:t>
            </a:r>
            <a:r>
              <a:rPr lang="en-US" altLang="zh-CN" dirty="0"/>
              <a:t>global</a:t>
            </a:r>
            <a:r>
              <a:rPr lang="zh-CN" altLang="en-US" dirty="0"/>
              <a:t>，</a:t>
            </a:r>
            <a:r>
              <a:rPr lang="en-US" altLang="zh-CN" dirty="0" err="1"/>
              <a:t>rfs</a:t>
            </a:r>
            <a:r>
              <a:rPr lang="zh-CN" altLang="en-US" dirty="0"/>
              <a:t>不够准确等。</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23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以上便是我们整个学期的结果展示，十分感谢老师的悉心教导，让我们能够最后完成这个项目，而不是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掉，虽然实现效果与约束仍然不能说是最好，但是我们毕竟还是在老师的指导下，收获了很多，有一个简单的成果。谢谢老师！</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28</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这是我们系统的核心部分，也是我们系统最需要解决的一些问题。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首先需要解决的便是我们的输入文档，即</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得约束问题。只有对输入和输出进行了限定，我们才能设计解决方案。我们在</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约束这里定义了语言，语言定义后的结构如上。</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这是我们对于该语言语义的定义，当然这个语义的领域范围是，</a:t>
            </a:r>
            <a:r>
              <a:rPr lang="zh-CN" altLang="zh-CN" sz="1200" kern="1200" dirty="0">
                <a:solidFill>
                  <a:schemeClr val="tx1"/>
                </a:solidFill>
                <a:effectLst/>
                <a:latin typeface="+mn-lt"/>
                <a:ea typeface="+mn-ea"/>
                <a:cs typeface="+mn-cs"/>
              </a:rPr>
              <a:t>掌握中文、掌握初等数学、理解分支与循环的含义、理解什么是用例、理解什么是用例的一个场景、对要做的用例有充分的相关</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知识</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9</a:t>
            </a:fld>
            <a:endParaRPr lang="zh-CN" altLang="en-US"/>
          </a:p>
        </p:txBody>
      </p:sp>
    </p:spTree>
    <p:extLst>
      <p:ext uri="{BB962C8B-B14F-4D97-AF65-F5344CB8AC3E}">
        <p14:creationId xmlns:p14="http://schemas.microsoft.com/office/powerpoint/2010/main" val="88970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2000" dirty="0">
                <a:solidFill>
                  <a:srgbClr val="000000"/>
                </a:solidFill>
              </a:rPr>
              <a:t>在</a:t>
            </a:r>
            <a:r>
              <a:rPr lang="en-US" altLang="zh-CN" sz="2000" dirty="0">
                <a:solidFill>
                  <a:srgbClr val="000000"/>
                </a:solidFill>
              </a:rPr>
              <a:t>RUCM</a:t>
            </a:r>
            <a:r>
              <a:rPr lang="zh-CN" altLang="en-US" sz="2000" dirty="0">
                <a:solidFill>
                  <a:srgbClr val="000000"/>
                </a:solidFill>
              </a:rPr>
              <a:t>规范下，</a:t>
            </a:r>
            <a:endParaRPr lang="en-US" altLang="zh-CN" sz="2000" dirty="0">
              <a:solidFill>
                <a:srgbClr val="000000"/>
              </a:solidFill>
            </a:endParaRPr>
          </a:p>
          <a:p>
            <a:pPr lvl="1"/>
            <a:r>
              <a:rPr lang="en-US" altLang="zh-CN" dirty="0">
                <a:solidFill>
                  <a:srgbClr val="000000"/>
                </a:solidFill>
              </a:rPr>
              <a:t>Dependence</a:t>
            </a:r>
            <a:r>
              <a:rPr lang="zh-CN" altLang="en-US" dirty="0">
                <a:solidFill>
                  <a:srgbClr val="000000"/>
                </a:solidFill>
              </a:rPr>
              <a:t>与</a:t>
            </a:r>
            <a:r>
              <a:rPr lang="en-US" altLang="zh-CN" dirty="0">
                <a:solidFill>
                  <a:srgbClr val="000000"/>
                </a:solidFill>
              </a:rPr>
              <a:t>generalization</a:t>
            </a:r>
            <a:r>
              <a:rPr lang="zh-CN" altLang="en-US" dirty="0">
                <a:solidFill>
                  <a:srgbClr val="000000"/>
                </a:solidFill>
              </a:rPr>
              <a:t>？</a:t>
            </a:r>
            <a:endParaRPr lang="en-US" altLang="zh-CN"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32425C53-437C-48EF-AE7C-CE10F6DDDBDA}"/>
              </a:ext>
            </a:extLst>
          </p:cNvPr>
          <p:cNvPicPr>
            <a:picLocks noGrp="1" noChangeAspect="1"/>
          </p:cNvPicPr>
          <p:nvPr>
            <p:ph idx="1"/>
          </p:nvPr>
        </p:nvPicPr>
        <p:blipFill>
          <a:blip r:embed="rId3"/>
          <a:stretch>
            <a:fillRect/>
          </a:stretch>
        </p:blipFill>
        <p:spPr>
          <a:xfrm>
            <a:off x="240030" y="2565145"/>
            <a:ext cx="8622615" cy="3887168"/>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28650" y="963877"/>
            <a:ext cx="2620771" cy="4930246"/>
          </a:xfrm>
        </p:spPr>
        <p:txBody>
          <a:bodyPr>
            <a:normAutofit/>
          </a:bodyPr>
          <a:lstStyle/>
          <a:p>
            <a:pPr algn="r"/>
            <a:r>
              <a:rPr lang="zh-CN" altLang="en-US">
                <a:solidFill>
                  <a:schemeClr val="accent1"/>
                </a:solidFill>
              </a:rPr>
              <a:t>转化规则</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AA4FE1A-47A4-456D-8C40-B053B693ADD6}"/>
              </a:ext>
            </a:extLst>
          </p:cNvPr>
          <p:cNvSpPr>
            <a:spLocks noGrp="1"/>
          </p:cNvSpPr>
          <p:nvPr>
            <p:ph idx="1"/>
          </p:nvPr>
        </p:nvSpPr>
        <p:spPr>
          <a:xfrm>
            <a:off x="3732023" y="963877"/>
            <a:ext cx="4783327" cy="4930246"/>
          </a:xfrm>
        </p:spPr>
        <p:txBody>
          <a:bodyPr anchor="ctr">
            <a:normAutofit/>
          </a:bodyPr>
          <a:lstStyle/>
          <a:p>
            <a:r>
              <a:rPr lang="zh-CN" altLang="en-US" dirty="0"/>
              <a:t>从文本到</a:t>
            </a:r>
            <a:r>
              <a:rPr lang="en-US" altLang="zh-CN" dirty="0"/>
              <a:t>GWT</a:t>
            </a:r>
          </a:p>
          <a:p>
            <a:r>
              <a:rPr lang="zh-CN" altLang="en-US" dirty="0"/>
              <a:t>从</a:t>
            </a:r>
            <a:r>
              <a:rPr lang="en-US" altLang="zh-CN" dirty="0"/>
              <a:t>GWT</a:t>
            </a:r>
            <a:r>
              <a:rPr lang="zh-CN" altLang="en-US" dirty="0"/>
              <a:t>到</a:t>
            </a:r>
            <a:r>
              <a:rPr lang="en-US" altLang="zh-CN"/>
              <a:t>TaggedGWT</a:t>
            </a:r>
            <a:endParaRPr lang="en-US" altLang="zh-CN" dirty="0"/>
          </a:p>
          <a:p>
            <a:r>
              <a:rPr lang="zh-CN" altLang="en-US" dirty="0"/>
              <a:t>从</a:t>
            </a:r>
            <a:r>
              <a:rPr lang="en-US" altLang="zh-CN"/>
              <a:t>TaggedGWT</a:t>
            </a:r>
            <a:r>
              <a:rPr lang="zh-CN" altLang="en-US" dirty="0"/>
              <a:t>到</a:t>
            </a:r>
            <a:r>
              <a:rPr lang="en-US" altLang="zh-CN" dirty="0"/>
              <a:t>RUCM</a:t>
            </a:r>
          </a:p>
          <a:p>
            <a:endParaRPr lang="en-US" altLang="zh-CN" dirty="0"/>
          </a:p>
          <a:p>
            <a:endParaRPr lang="zh-CN" altLang="en-US" dirty="0"/>
          </a:p>
        </p:txBody>
      </p:sp>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1332129" y="1608667"/>
            <a:ext cx="1917293" cy="4491015"/>
          </a:xfrm>
        </p:spPr>
        <p:txBody>
          <a:bodyPr anchor="t">
            <a:normAutofit/>
          </a:bodyPr>
          <a:lstStyle/>
          <a:p>
            <a:pPr algn="r"/>
            <a:r>
              <a:rPr lang="zh-CN" altLang="en-US" sz="2800" dirty="0">
                <a:solidFill>
                  <a:srgbClr val="FFFFFF"/>
                </a:solidFill>
              </a:rPr>
              <a:t>系统部分模型展示</a:t>
            </a:r>
            <a:r>
              <a:rPr lang="en-US" altLang="zh-CN" sz="2800" dirty="0">
                <a:solidFill>
                  <a:srgbClr val="FFFFFF"/>
                </a:solidFill>
              </a:rPr>
              <a:t> </a:t>
            </a:r>
            <a:endParaRPr lang="zh-CN" altLang="en-US" sz="2800" dirty="0">
              <a:solidFill>
                <a:srgbClr val="FFFFFF"/>
              </a:solidFill>
            </a:endParaRP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3732021" y="1608667"/>
            <a:ext cx="4718431" cy="4491015"/>
          </a:xfrm>
        </p:spPr>
        <p:txBody>
          <a:bodyPr>
            <a:normAutofit/>
          </a:bodyPr>
          <a:lstStyle/>
          <a:p>
            <a:r>
              <a:rPr lang="zh-CN" altLang="en-US" sz="1700" dirty="0">
                <a:solidFill>
                  <a:srgbClr val="FFFFFF"/>
                </a:solidFill>
              </a:rPr>
              <a:t>架构图 </a:t>
            </a:r>
            <a:endParaRPr lang="en-US" altLang="zh-CN" sz="1700" dirty="0">
              <a:solidFill>
                <a:srgbClr val="FFFFFF"/>
              </a:solidFill>
            </a:endParaRPr>
          </a:p>
          <a:p>
            <a:r>
              <a:rPr lang="zh-CN" altLang="en-US" sz="1700" dirty="0">
                <a:solidFill>
                  <a:srgbClr val="FFFFFF"/>
                </a:solidFill>
              </a:rPr>
              <a:t>组件图</a:t>
            </a:r>
            <a:endParaRPr lang="en-US" altLang="zh-CN" sz="1700" dirty="0">
              <a:solidFill>
                <a:srgbClr val="FFFFFF"/>
              </a:solidFill>
            </a:endParaRPr>
          </a:p>
          <a:p>
            <a:r>
              <a:rPr lang="zh-CN" altLang="en-US" sz="1700" dirty="0">
                <a:solidFill>
                  <a:srgbClr val="FFFFFF"/>
                </a:solidFill>
              </a:rPr>
              <a:t>类图 </a:t>
            </a:r>
            <a:endParaRPr lang="en-US" altLang="zh-CN" sz="1700" dirty="0">
              <a:solidFill>
                <a:srgbClr val="FFFFFF"/>
              </a:solidFill>
            </a:endParaRPr>
          </a:p>
          <a:p>
            <a:r>
              <a:rPr lang="zh-CN" altLang="en-US" sz="1700" dirty="0">
                <a:solidFill>
                  <a:srgbClr val="FFFFFF"/>
                </a:solidFill>
              </a:rPr>
              <a:t>状态图 </a:t>
            </a:r>
            <a:endParaRPr lang="en-US" altLang="zh-CN" sz="1700" dirty="0">
              <a:solidFill>
                <a:srgbClr val="FFFFFF"/>
              </a:solidFill>
            </a:endParaRPr>
          </a:p>
          <a:p>
            <a:r>
              <a:rPr lang="zh-CN" altLang="en-US" sz="1700" dirty="0">
                <a:solidFill>
                  <a:srgbClr val="FFFFFF"/>
                </a:solidFill>
              </a:rPr>
              <a:t>时序图 </a:t>
            </a:r>
            <a:endParaRPr lang="en-US" altLang="zh-CN" sz="1700" dirty="0">
              <a:solidFill>
                <a:srgbClr val="FFFFFF"/>
              </a:solidFill>
            </a:endParaRPr>
          </a:p>
          <a:p>
            <a:r>
              <a:rPr lang="zh-CN" altLang="en-US" sz="1700" dirty="0">
                <a:solidFill>
                  <a:srgbClr val="FFFFFF"/>
                </a:solidFill>
              </a:rPr>
              <a:t>活动图 </a:t>
            </a:r>
            <a:endParaRPr lang="en-US" altLang="zh-CN" sz="1700" dirty="0">
              <a:solidFill>
                <a:srgbClr val="FFFFFF"/>
              </a:solidFill>
            </a:endParaRPr>
          </a:p>
          <a:p>
            <a:r>
              <a:rPr lang="en-US" altLang="zh-CN" sz="1700" dirty="0">
                <a:solidFill>
                  <a:srgbClr val="FFFFFF"/>
                </a:solidFill>
              </a:rPr>
              <a:t>RUCM</a:t>
            </a:r>
          </a:p>
          <a:p>
            <a:r>
              <a:rPr lang="en-US" altLang="zh-CN" sz="1700" dirty="0">
                <a:solidFill>
                  <a:srgbClr val="FFFFFF"/>
                </a:solidFill>
              </a:rPr>
              <a:t>OCL</a:t>
            </a:r>
            <a:endParaRPr lang="zh-CN" altLang="en-US" sz="1700" dirty="0">
              <a:solidFill>
                <a:srgbClr val="FFFFFF"/>
              </a:solidFill>
            </a:endParaRPr>
          </a:p>
        </p:txBody>
      </p:sp>
    </p:spTree>
    <p:extLst>
      <p:ext uri="{BB962C8B-B14F-4D97-AF65-F5344CB8AC3E}">
        <p14:creationId xmlns:p14="http://schemas.microsoft.com/office/powerpoint/2010/main" val="264819219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7" name="文本框 6"/>
          <p:cNvSpPr txBox="1"/>
          <p:nvPr/>
        </p:nvSpPr>
        <p:spPr>
          <a:xfrm>
            <a:off x="13375" y="103909"/>
            <a:ext cx="142688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架构图</a:t>
            </a:r>
            <a:endParaRPr kumimoji="0" lang="en-US" altLang="zh-CN"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87043" y="688684"/>
            <a:ext cx="4596663" cy="5534758"/>
          </a:xfrm>
          <a:prstGeom prst="rect">
            <a:avLst/>
          </a:prstGeom>
        </p:spPr>
      </p:pic>
    </p:spTree>
    <p:extLst>
      <p:ext uri="{BB962C8B-B14F-4D97-AF65-F5344CB8AC3E}">
        <p14:creationId xmlns:p14="http://schemas.microsoft.com/office/powerpoint/2010/main" val="334269675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7" name="文本框 6"/>
          <p:cNvSpPr txBox="1"/>
          <p:nvPr/>
        </p:nvSpPr>
        <p:spPr>
          <a:xfrm>
            <a:off x="13375" y="103909"/>
            <a:ext cx="142688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组件图</a:t>
            </a:r>
          </a:p>
        </p:txBody>
      </p:sp>
      <p:pic>
        <p:nvPicPr>
          <p:cNvPr id="6" name="图片 5"/>
          <p:cNvPicPr/>
          <p:nvPr/>
        </p:nvPicPr>
        <p:blipFill>
          <a:blip r:embed="rId3"/>
          <a:stretch>
            <a:fillRect/>
          </a:stretch>
        </p:blipFill>
        <p:spPr>
          <a:xfrm>
            <a:off x="894304" y="1175657"/>
            <a:ext cx="7596554" cy="5024175"/>
          </a:xfrm>
          <a:prstGeom prst="rect">
            <a:avLst/>
          </a:prstGeom>
        </p:spPr>
      </p:pic>
    </p:spTree>
    <p:extLst>
      <p:ext uri="{BB962C8B-B14F-4D97-AF65-F5344CB8AC3E}">
        <p14:creationId xmlns:p14="http://schemas.microsoft.com/office/powerpoint/2010/main" val="253120427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7" name="文本框 6"/>
          <p:cNvSpPr txBox="1"/>
          <p:nvPr/>
        </p:nvSpPr>
        <p:spPr>
          <a:xfrm>
            <a:off x="100584" y="238991"/>
            <a:ext cx="10287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类图</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64" y="1062757"/>
            <a:ext cx="8306660" cy="5387927"/>
          </a:xfrm>
          <a:prstGeom prst="rect">
            <a:avLst/>
          </a:prstGeom>
        </p:spPr>
      </p:pic>
    </p:spTree>
    <p:extLst>
      <p:ext uri="{BB962C8B-B14F-4D97-AF65-F5344CB8AC3E}">
        <p14:creationId xmlns:p14="http://schemas.microsoft.com/office/powerpoint/2010/main" val="158701402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7" name="文本框 6"/>
          <p:cNvSpPr txBox="1"/>
          <p:nvPr/>
        </p:nvSpPr>
        <p:spPr>
          <a:xfrm>
            <a:off x="13375" y="103909"/>
            <a:ext cx="142688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状态图</a:t>
            </a:r>
          </a:p>
        </p:txBody>
      </p:sp>
      <p:pic>
        <p:nvPicPr>
          <p:cNvPr id="6" name="图片 5" descr="C:\Users\liuliang\AppData\Local\Temp\1546232756(1).png"/>
          <p:cNvPicPr/>
          <p:nvPr/>
        </p:nvPicPr>
        <p:blipFill>
          <a:blip r:embed="rId3">
            <a:extLst>
              <a:ext uri="{28A0092B-C50C-407E-A947-70E740481C1C}">
                <a14:useLocalDpi xmlns:a14="http://schemas.microsoft.com/office/drawing/2010/main" val="0"/>
              </a:ext>
            </a:extLst>
          </a:blip>
          <a:srcRect/>
          <a:stretch>
            <a:fillRect/>
          </a:stretch>
        </p:blipFill>
        <p:spPr bwMode="auto">
          <a:xfrm>
            <a:off x="2144609" y="1133474"/>
            <a:ext cx="4567918" cy="5288108"/>
          </a:xfrm>
          <a:prstGeom prst="rect">
            <a:avLst/>
          </a:prstGeom>
          <a:noFill/>
          <a:ln>
            <a:noFill/>
          </a:ln>
        </p:spPr>
      </p:pic>
    </p:spTree>
    <p:extLst>
      <p:ext uri="{BB962C8B-B14F-4D97-AF65-F5344CB8AC3E}">
        <p14:creationId xmlns:p14="http://schemas.microsoft.com/office/powerpoint/2010/main" val="124778414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7" name="文本框 6"/>
          <p:cNvSpPr txBox="1"/>
          <p:nvPr/>
        </p:nvSpPr>
        <p:spPr>
          <a:xfrm>
            <a:off x="13375" y="103909"/>
            <a:ext cx="142688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时序图</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205" y="1309391"/>
            <a:ext cx="7643745" cy="4571864"/>
          </a:xfrm>
          <a:prstGeom prst="rect">
            <a:avLst/>
          </a:prstGeom>
        </p:spPr>
      </p:pic>
    </p:spTree>
    <p:extLst>
      <p:ext uri="{BB962C8B-B14F-4D97-AF65-F5344CB8AC3E}">
        <p14:creationId xmlns:p14="http://schemas.microsoft.com/office/powerpoint/2010/main" val="98205864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7" name="文本框 6"/>
          <p:cNvSpPr txBox="1"/>
          <p:nvPr/>
        </p:nvSpPr>
        <p:spPr>
          <a:xfrm>
            <a:off x="13375" y="103909"/>
            <a:ext cx="142688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活动图</a:t>
            </a:r>
          </a:p>
        </p:txBody>
      </p:sp>
      <p:pic>
        <p:nvPicPr>
          <p:cNvPr id="6" name="图片 5" descr="C:\Users\liuliang\AppData\Local\Temp\1546232795(1).png"/>
          <p:cNvPicPr/>
          <p:nvPr/>
        </p:nvPicPr>
        <p:blipFill>
          <a:blip r:embed="rId3">
            <a:extLst>
              <a:ext uri="{28A0092B-C50C-407E-A947-70E740481C1C}">
                <a14:useLocalDpi xmlns:a14="http://schemas.microsoft.com/office/drawing/2010/main" val="0"/>
              </a:ext>
            </a:extLst>
          </a:blip>
          <a:srcRect/>
          <a:stretch>
            <a:fillRect/>
          </a:stretch>
        </p:blipFill>
        <p:spPr bwMode="auto">
          <a:xfrm>
            <a:off x="997527" y="1122218"/>
            <a:ext cx="7180118" cy="4810991"/>
          </a:xfrm>
          <a:prstGeom prst="rect">
            <a:avLst/>
          </a:prstGeom>
          <a:noFill/>
          <a:ln>
            <a:noFill/>
          </a:ln>
        </p:spPr>
      </p:pic>
    </p:spTree>
    <p:extLst>
      <p:ext uri="{BB962C8B-B14F-4D97-AF65-F5344CB8AC3E}">
        <p14:creationId xmlns:p14="http://schemas.microsoft.com/office/powerpoint/2010/main" val="115091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7" name="文本框 6"/>
          <p:cNvSpPr txBox="1"/>
          <p:nvPr/>
        </p:nvSpPr>
        <p:spPr>
          <a:xfrm>
            <a:off x="13374" y="103909"/>
            <a:ext cx="258758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RUCM – </a:t>
            </a:r>
            <a:r>
              <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部分</a:t>
            </a:r>
            <a:endParaRPr kumimoji="0" lang="en-US" altLang="zh-CN"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1595437" y="971549"/>
            <a:ext cx="6192036" cy="5112145"/>
          </a:xfrm>
          <a:prstGeom prst="rect">
            <a:avLst/>
          </a:prstGeom>
        </p:spPr>
      </p:pic>
    </p:spTree>
    <p:extLst>
      <p:ext uri="{BB962C8B-B14F-4D97-AF65-F5344CB8AC3E}">
        <p14:creationId xmlns:p14="http://schemas.microsoft.com/office/powerpoint/2010/main" val="161368443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7" name="文本框 6"/>
          <p:cNvSpPr txBox="1"/>
          <p:nvPr/>
        </p:nvSpPr>
        <p:spPr>
          <a:xfrm>
            <a:off x="13375" y="-1"/>
            <a:ext cx="256726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OCL – </a:t>
            </a:r>
            <a:r>
              <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部分</a:t>
            </a:r>
            <a:endParaRPr kumimoji="0" lang="en-US" altLang="zh-CN"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101" y="604443"/>
            <a:ext cx="6077798" cy="5649113"/>
          </a:xfrm>
          <a:prstGeom prst="rect">
            <a:avLst/>
          </a:prstGeom>
        </p:spPr>
      </p:pic>
    </p:spTree>
    <p:extLst>
      <p:ext uri="{BB962C8B-B14F-4D97-AF65-F5344CB8AC3E}">
        <p14:creationId xmlns:p14="http://schemas.microsoft.com/office/powerpoint/2010/main" val="222908367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7" name="文本框 6"/>
          <p:cNvSpPr txBox="1"/>
          <p:nvPr/>
        </p:nvSpPr>
        <p:spPr>
          <a:xfrm>
            <a:off x="13375" y="103909"/>
            <a:ext cx="142688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一致性</a:t>
            </a:r>
            <a:endParaRPr kumimoji="0" lang="en-US" altLang="zh-CN" sz="3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p:cNvSpPr txBox="1"/>
          <p:nvPr/>
        </p:nvSpPr>
        <p:spPr>
          <a:xfrm>
            <a:off x="1868993" y="1798655"/>
            <a:ext cx="34767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系统各个模型间的一致性</a:t>
            </a:r>
          </a:p>
        </p:txBody>
      </p:sp>
      <p:sp>
        <p:nvSpPr>
          <p:cNvPr id="3" name="文本框 2"/>
          <p:cNvSpPr txBox="1"/>
          <p:nvPr/>
        </p:nvSpPr>
        <p:spPr>
          <a:xfrm>
            <a:off x="1868993" y="3059668"/>
            <a:ext cx="33461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各个模型与代码的一致性</a:t>
            </a:r>
          </a:p>
        </p:txBody>
      </p:sp>
    </p:spTree>
    <p:extLst>
      <p:ext uri="{BB962C8B-B14F-4D97-AF65-F5344CB8AC3E}">
        <p14:creationId xmlns:p14="http://schemas.microsoft.com/office/powerpoint/2010/main" val="227500756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43859" y="0"/>
            <a:ext cx="5400141" cy="6857999"/>
          </a:xfrm>
        </p:spPr>
        <p:txBody>
          <a:bodyPr>
            <a:normAutofit fontScale="70000" lnSpcReduction="20000"/>
          </a:bodyPr>
          <a:lstStyle/>
          <a:p>
            <a:r>
              <a:rPr lang="en-US" altLang="zh-CN" sz="1700" dirty="0">
                <a:solidFill>
                  <a:srgbClr val="FFFFFF"/>
                </a:solidFill>
              </a:rPr>
              <a:t>Use Case Name: </a:t>
            </a:r>
            <a:r>
              <a:rPr lang="zh-CN" altLang="en-US" sz="1700" dirty="0">
                <a:solidFill>
                  <a:srgbClr val="FFFFFF"/>
                </a:solidFill>
              </a:rPr>
              <a:t>进站</a:t>
            </a:r>
          </a:p>
          <a:p>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en-US" altLang="zh-CN" sz="1700" dirty="0">
                <a:solidFill>
                  <a:srgbClr val="FFFFFF"/>
                </a:solidFill>
              </a:rPr>
              <a:t>Precondition: </a:t>
            </a:r>
            <a:r>
              <a:rPr lang="zh-CN" altLang="en-US" sz="1700" dirty="0">
                <a:solidFill>
                  <a:srgbClr val="FFFFFF"/>
                </a:solidFill>
              </a:rPr>
              <a:t>地铁在正常运营。</a:t>
            </a:r>
          </a:p>
          <a:p>
            <a:r>
              <a:rPr lang="en-US" altLang="zh-CN" sz="1700" dirty="0">
                <a:solidFill>
                  <a:srgbClr val="FFFFFF"/>
                </a:solidFill>
              </a:rPr>
              <a:t>Primary Actor:</a:t>
            </a:r>
            <a:r>
              <a:rPr lang="zh-CN" altLang="en-US" sz="1700" dirty="0">
                <a:solidFill>
                  <a:srgbClr val="FFFFFF"/>
                </a:solidFill>
              </a:rPr>
              <a:t>乘客</a:t>
            </a:r>
          </a:p>
          <a:p>
            <a:r>
              <a:rPr lang="en-US" altLang="zh-CN" sz="1700" dirty="0">
                <a:solidFill>
                  <a:srgbClr val="FFFFFF"/>
                </a:solidFill>
              </a:rPr>
              <a:t>Secondary Actors:</a:t>
            </a:r>
          </a:p>
          <a:p>
            <a:r>
              <a:rPr lang="en-US" altLang="zh-CN" sz="1700" dirty="0" err="1">
                <a:solidFill>
                  <a:srgbClr val="FFFFFF"/>
                </a:solidFill>
              </a:rPr>
              <a:t>Dependency:None</a:t>
            </a:r>
            <a:endParaRPr lang="en-US" altLang="zh-CN" sz="1700" dirty="0">
              <a:solidFill>
                <a:srgbClr val="FFFFFF"/>
              </a:solidFill>
            </a:endParaRPr>
          </a:p>
          <a:p>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Basic Flow:</a:t>
            </a:r>
          </a:p>
          <a:p>
            <a:r>
              <a:rPr lang="en-US" altLang="zh-CN" sz="1700" dirty="0">
                <a:solidFill>
                  <a:srgbClr val="FFFFFF"/>
                </a:solidFill>
              </a:rPr>
              <a:t>1.</a:t>
            </a:r>
            <a:r>
              <a:rPr lang="zh-CN" altLang="en-US" sz="1700" dirty="0">
                <a:solidFill>
                  <a:srgbClr val="FFFFFF"/>
                </a:solidFill>
              </a:rPr>
              <a:t>乘客在刷卡器上刷卡。</a:t>
            </a:r>
          </a:p>
          <a:p>
            <a:r>
              <a:rPr lang="en-US" altLang="zh-CN" sz="1700" dirty="0">
                <a:solidFill>
                  <a:srgbClr val="FFFFFF"/>
                </a:solidFill>
              </a:rPr>
              <a:t>2.</a:t>
            </a:r>
            <a:r>
              <a:rPr lang="zh-CN" altLang="en-US" sz="1700" dirty="0">
                <a:solidFill>
                  <a:srgbClr val="FFFFFF"/>
                </a:solidFill>
              </a:rPr>
              <a:t>系统检测单向通道可通行。</a:t>
            </a:r>
          </a:p>
          <a:p>
            <a:r>
              <a:rPr lang="en-US" altLang="zh-CN" sz="1700" dirty="0">
                <a:solidFill>
                  <a:srgbClr val="FFFFFF"/>
                </a:solidFill>
              </a:rPr>
              <a:t>3.</a:t>
            </a:r>
            <a:r>
              <a:rPr lang="zh-CN" altLang="en-US" sz="1700" dirty="0">
                <a:solidFill>
                  <a:srgbClr val="FFFFFF"/>
                </a:solidFill>
              </a:rPr>
              <a:t>系统读卡。</a:t>
            </a:r>
          </a:p>
          <a:p>
            <a:r>
              <a:rPr lang="en-US" altLang="zh-CN" sz="1700" dirty="0">
                <a:solidFill>
                  <a:srgbClr val="FFFFFF"/>
                </a:solidFill>
              </a:rPr>
              <a:t>4.</a:t>
            </a:r>
            <a:r>
              <a:rPr lang="zh-CN" altLang="en-US" sz="1700" dirty="0">
                <a:solidFill>
                  <a:srgbClr val="FFFFFF"/>
                </a:solidFill>
              </a:rPr>
              <a:t>系统确认卡片有效。</a:t>
            </a:r>
          </a:p>
          <a:p>
            <a:r>
              <a:rPr lang="en-US" altLang="zh-CN" sz="1700" dirty="0">
                <a:solidFill>
                  <a:srgbClr val="FFFFFF"/>
                </a:solidFill>
              </a:rPr>
              <a:t>5.</a:t>
            </a:r>
            <a:r>
              <a:rPr lang="zh-CN" altLang="en-US" sz="1700" dirty="0">
                <a:solidFill>
                  <a:srgbClr val="FFFFFF"/>
                </a:solidFill>
              </a:rPr>
              <a:t>系统连接到账目中心。</a:t>
            </a:r>
          </a:p>
          <a:p>
            <a:r>
              <a:rPr lang="en-US" altLang="zh-CN" sz="1700" dirty="0">
                <a:solidFill>
                  <a:srgbClr val="FFFFFF"/>
                </a:solidFill>
              </a:rPr>
              <a:t>6.</a:t>
            </a:r>
            <a:r>
              <a:rPr lang="zh-CN" altLang="en-US" sz="1700" dirty="0">
                <a:solidFill>
                  <a:srgbClr val="FFFFFF"/>
                </a:solidFill>
              </a:rPr>
              <a:t>系统查验余额充足。</a:t>
            </a:r>
          </a:p>
          <a:p>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a:t>
            </a:r>
            <a:r>
              <a:rPr lang="en-US" altLang="zh-CN" sz="1700" dirty="0">
                <a:solidFill>
                  <a:srgbClr val="FFFFFF"/>
                </a:solidFill>
              </a:rPr>
              <a:t>10</a:t>
            </a:r>
            <a:r>
              <a:rPr lang="zh-CN" altLang="en-US" sz="1700" dirty="0">
                <a:solidFill>
                  <a:srgbClr val="FFFFFF"/>
                </a:solidFill>
              </a:rPr>
              <a:t>秒。</a:t>
            </a:r>
          </a:p>
          <a:p>
            <a:r>
              <a:rPr lang="en-US" altLang="zh-CN" sz="1700" dirty="0">
                <a:solidFill>
                  <a:srgbClr val="FFFFFF"/>
                </a:solidFill>
              </a:rPr>
              <a:t>8.</a:t>
            </a:r>
            <a:r>
              <a:rPr lang="zh-CN" altLang="en-US" sz="1700" dirty="0">
                <a:solidFill>
                  <a:srgbClr val="FFFFFF"/>
                </a:solidFill>
              </a:rPr>
              <a:t>系统关闭扇门。</a:t>
            </a:r>
          </a:p>
          <a:p>
            <a:r>
              <a:rPr lang="en-US" altLang="zh-CN" sz="1700" dirty="0">
                <a:solidFill>
                  <a:srgbClr val="FFFFFF"/>
                </a:solidFill>
              </a:rPr>
              <a:t>postcondition:</a:t>
            </a:r>
            <a:r>
              <a:rPr lang="zh-CN" altLang="en-US" sz="1700" dirty="0">
                <a:solidFill>
                  <a:srgbClr val="FFFFFF"/>
                </a:solidFill>
              </a:rPr>
              <a:t>乘客已进站</a:t>
            </a:r>
          </a:p>
          <a:p>
            <a:r>
              <a:rPr lang="en-US" altLang="zh-CN" sz="1700" dirty="0">
                <a:solidFill>
                  <a:srgbClr val="FFFFFF"/>
                </a:solidFill>
              </a:rPr>
              <a:t>Global Alternative Flow: IF </a:t>
            </a:r>
            <a:r>
              <a:rPr lang="zh-CN" altLang="en-US" sz="1700" dirty="0">
                <a:solidFill>
                  <a:srgbClr val="FFFFFF"/>
                </a:solidFill>
              </a:rPr>
              <a:t>系统检验单向通道不可通行。</a:t>
            </a:r>
          </a:p>
          <a:p>
            <a:r>
              <a:rPr lang="en-US" altLang="zh-CN" sz="1700" dirty="0">
                <a:solidFill>
                  <a:srgbClr val="FFFFFF"/>
                </a:solidFill>
              </a:rPr>
              <a:t>1.</a:t>
            </a:r>
            <a:r>
              <a:rPr lang="zh-CN" altLang="en-US" sz="1700" dirty="0">
                <a:solidFill>
                  <a:srgbClr val="FFFFFF"/>
                </a:solidFill>
              </a:rPr>
              <a:t>系统警告用户此路不通。</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系统回到初始状态。系统保持通道关闭。</a:t>
            </a:r>
          </a:p>
          <a:p>
            <a:r>
              <a:rPr lang="en-US" altLang="zh-CN" sz="1700" dirty="0">
                <a:solidFill>
                  <a:srgbClr val="FFFFFF"/>
                </a:solidFill>
              </a:rPr>
              <a:t>Global Alternative Flow: IF </a:t>
            </a:r>
            <a:r>
              <a:rPr lang="zh-CN" altLang="en-US" sz="1700" dirty="0">
                <a:solidFill>
                  <a:srgbClr val="FFFFFF"/>
                </a:solidFill>
              </a:rPr>
              <a:t>系统检测到卡片无效。</a:t>
            </a:r>
          </a:p>
          <a:p>
            <a:r>
              <a:rPr lang="en-US" altLang="zh-CN" sz="1700" dirty="0">
                <a:solidFill>
                  <a:srgbClr val="FFFFFF"/>
                </a:solidFill>
              </a:rPr>
              <a:t>1.</a:t>
            </a:r>
            <a:r>
              <a:rPr lang="zh-CN" altLang="en-US" sz="1700" dirty="0">
                <a:solidFill>
                  <a:srgbClr val="FFFFFF"/>
                </a:solidFill>
              </a:rPr>
              <a:t>系统警告卡片异常。</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a:p>
            <a:r>
              <a:rPr lang="en-US" altLang="zh-CN" sz="1700" dirty="0">
                <a:solidFill>
                  <a:srgbClr val="FFFFFF"/>
                </a:solidFill>
              </a:rPr>
              <a:t>Global Alternative Flow: IF </a:t>
            </a:r>
            <a:r>
              <a:rPr lang="zh-CN" altLang="en-US" sz="1700" dirty="0">
                <a:solidFill>
                  <a:srgbClr val="FFFFFF"/>
                </a:solidFill>
              </a:rPr>
              <a:t>系统验证余额不足。</a:t>
            </a:r>
          </a:p>
          <a:p>
            <a:r>
              <a:rPr lang="en-US" altLang="zh-CN" sz="1700" dirty="0">
                <a:solidFill>
                  <a:srgbClr val="FFFFFF"/>
                </a:solidFill>
              </a:rPr>
              <a:t>1.</a:t>
            </a:r>
            <a:r>
              <a:rPr lang="zh-CN" altLang="en-US" sz="1700" dirty="0">
                <a:solidFill>
                  <a:srgbClr val="FFFFFF"/>
                </a:solidFill>
              </a:rPr>
              <a:t>系统提示余额不足。</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198881" y="1608667"/>
            <a:ext cx="2050542" cy="4491015"/>
          </a:xfrm>
        </p:spPr>
        <p:txBody>
          <a:bodyPr anchor="t">
            <a:normAutofit/>
          </a:bodyPr>
          <a:lstStyle/>
          <a:p>
            <a:pPr algn="r"/>
            <a:r>
              <a:rPr lang="zh-CN" altLang="en-US" sz="2800" dirty="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964833" y="877147"/>
            <a:ext cx="4718431" cy="4491015"/>
          </a:xfrm>
        </p:spPr>
        <p:txBody>
          <a:bodyPr>
            <a:normAutofit fontScale="92500" lnSpcReduction="20000"/>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时间分配与规划 </a:t>
            </a:r>
            <a:r>
              <a:rPr lang="en-US" altLang="zh-CN" sz="1700" dirty="0">
                <a:solidFill>
                  <a:srgbClr val="FFFFFF"/>
                </a:solidFill>
              </a:rPr>
              <a:t>– </a:t>
            </a:r>
            <a:r>
              <a:rPr lang="zh-CN" altLang="en-US" sz="1700" dirty="0">
                <a:solidFill>
                  <a:srgbClr val="FFFFFF"/>
                </a:solidFill>
              </a:rPr>
              <a:t>文档与代码的抉择，时间分配的抉择</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2503</Words>
  <Application>Microsoft Office PowerPoint</Application>
  <PresentationFormat>全屏显示(4:3)</PresentationFormat>
  <Paragraphs>303</Paragraphs>
  <Slides>28</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健宏 赵</cp:lastModifiedBy>
  <cp:revision>12</cp:revision>
  <dcterms:created xsi:type="dcterms:W3CDTF">2018-12-29T06:04:35Z</dcterms:created>
  <dcterms:modified xsi:type="dcterms:W3CDTF">2019-01-01T01:52:35Z</dcterms:modified>
</cp:coreProperties>
</file>