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B39CBD-E79E-E2F1-1EA5-FBEB74B6FCAD}" v="3008" dt="2021-05-01T16:29:06.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3525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1491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635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589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1926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07824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097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603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7024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092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80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5/1/2021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76007836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6375C73-EB3C-45C0-A30D-E4C719F84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arvester harvesting grain on a field">
            <a:extLst>
              <a:ext uri="{FF2B5EF4-FFF2-40B4-BE49-F238E27FC236}">
                <a16:creationId xmlns:a16="http://schemas.microsoft.com/office/drawing/2014/main" id="{3DE02512-0239-41E3-81A6-BD86091AABBF}"/>
              </a:ext>
            </a:extLst>
          </p:cNvPr>
          <p:cNvPicPr>
            <a:picLocks noChangeAspect="1"/>
          </p:cNvPicPr>
          <p:nvPr/>
        </p:nvPicPr>
        <p:blipFill rotWithShape="1">
          <a:blip r:embed="rId2">
            <a:alphaModFix amt="90000"/>
          </a:blip>
          <a:srcRect t="15294" r="-2" b="-2"/>
          <a:stretch/>
        </p:blipFill>
        <p:spPr>
          <a:xfrm>
            <a:off x="20" y="1"/>
            <a:ext cx="12191981" cy="6857999"/>
          </a:xfrm>
          <a:prstGeom prst="rect">
            <a:avLst/>
          </a:prstGeom>
        </p:spPr>
      </p:pic>
      <p:sp>
        <p:nvSpPr>
          <p:cNvPr id="11" name="Freeform: Shape 10">
            <a:extLst>
              <a:ext uri="{FF2B5EF4-FFF2-40B4-BE49-F238E27FC236}">
                <a16:creationId xmlns:a16="http://schemas.microsoft.com/office/drawing/2014/main" id="{C9BD4167-80BB-41C6-8923-8BB7C287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307" y="1823454"/>
            <a:ext cx="5531319"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90A5C3"/>
          </a:solidFill>
          <a:ln w="12700" cap="flat">
            <a:noFill/>
            <a:prstDash val="solid"/>
            <a:miter/>
          </a:ln>
        </p:spPr>
        <p:txBody>
          <a:bodyPr rtlCol="0" anchor="ctr"/>
          <a:lstStyle/>
          <a:p>
            <a:endParaRPr lang="en-US"/>
          </a:p>
        </p:txBody>
      </p:sp>
      <p:sp>
        <p:nvSpPr>
          <p:cNvPr id="2" name="Title 1"/>
          <p:cNvSpPr>
            <a:spLocks noGrp="1"/>
          </p:cNvSpPr>
          <p:nvPr>
            <p:ph type="ctrTitle"/>
          </p:nvPr>
        </p:nvSpPr>
        <p:spPr>
          <a:xfrm>
            <a:off x="1490472" y="2825496"/>
            <a:ext cx="3767328" cy="1517904"/>
          </a:xfrm>
        </p:spPr>
        <p:txBody>
          <a:bodyPr>
            <a:normAutofit/>
          </a:bodyPr>
          <a:lstStyle/>
          <a:p>
            <a:pPr algn="ctr"/>
            <a:r>
              <a:rPr lang="en-US" sz="5200" dirty="0">
                <a:solidFill>
                  <a:srgbClr val="FBF9F6"/>
                </a:solidFill>
              </a:rPr>
              <a:t>Data Analysis Task</a:t>
            </a:r>
          </a:p>
        </p:txBody>
      </p:sp>
      <p:sp>
        <p:nvSpPr>
          <p:cNvPr id="3" name="Subtitle 2"/>
          <p:cNvSpPr>
            <a:spLocks noGrp="1"/>
          </p:cNvSpPr>
          <p:nvPr>
            <p:ph type="subTitle" idx="1"/>
          </p:nvPr>
        </p:nvSpPr>
        <p:spPr>
          <a:xfrm>
            <a:off x="1801368" y="4681728"/>
            <a:ext cx="3136392" cy="941832"/>
          </a:xfrm>
        </p:spPr>
        <p:txBody>
          <a:bodyPr vert="horz" lIns="91440" tIns="45720" rIns="91440" bIns="45720" rtlCol="0" anchor="t">
            <a:normAutofit/>
          </a:bodyPr>
          <a:lstStyle/>
          <a:p>
            <a:pPr algn="ctr"/>
            <a:r>
              <a:rPr lang="en-US" sz="2000" dirty="0">
                <a:solidFill>
                  <a:srgbClr val="FBF9F6"/>
                </a:solidFill>
              </a:rPr>
              <a:t>1911014, </a:t>
            </a:r>
            <a:endParaRPr lang="en-US" dirty="0"/>
          </a:p>
          <a:p>
            <a:pPr algn="ctr"/>
            <a:r>
              <a:rPr lang="en-US" sz="2000" dirty="0">
                <a:solidFill>
                  <a:srgbClr val="FBF9F6"/>
                </a:solidFill>
              </a:rPr>
              <a:t>Pathik Prashant </a:t>
            </a:r>
            <a:r>
              <a:rPr lang="en-US" sz="2000" dirty="0" err="1">
                <a:solidFill>
                  <a:srgbClr val="FBF9F6"/>
                </a:solidFill>
              </a:rPr>
              <a:t>Ghugare</a:t>
            </a:r>
            <a:endParaRPr lang="en-US" sz="2000" dirty="0">
              <a:solidFill>
                <a:srgbClr val="FBF9F6"/>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rgbClr val="90A5C3"/>
          </a:solidFill>
          <a:ln w="38100" cap="rnd">
            <a:solidFill>
              <a:srgbClr val="90A5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D893E-5097-4067-8C47-246FB22C260E}"/>
              </a:ext>
            </a:extLst>
          </p:cNvPr>
          <p:cNvSpPr>
            <a:spLocks noGrp="1"/>
          </p:cNvSpPr>
          <p:nvPr>
            <p:ph type="title"/>
          </p:nvPr>
        </p:nvSpPr>
        <p:spPr>
          <a:xfrm>
            <a:off x="838200" y="365125"/>
            <a:ext cx="10515600" cy="1325563"/>
          </a:xfrm>
        </p:spPr>
        <p:txBody>
          <a:bodyPr>
            <a:normAutofit/>
          </a:bodyPr>
          <a:lstStyle/>
          <a:p>
            <a:r>
              <a:rPr lang="en-US" sz="6600"/>
              <a:t>Data Cleaning and Preprocessing </a:t>
            </a:r>
          </a:p>
        </p:txBody>
      </p:sp>
      <p:sp>
        <p:nvSpPr>
          <p:cNvPr id="3" name="Content Placeholder 2">
            <a:extLst>
              <a:ext uri="{FF2B5EF4-FFF2-40B4-BE49-F238E27FC236}">
                <a16:creationId xmlns:a16="http://schemas.microsoft.com/office/drawing/2014/main" id="{76C4560A-A338-4F8F-AB8E-1167FEFC06EC}"/>
              </a:ext>
            </a:extLst>
          </p:cNvPr>
          <p:cNvSpPr>
            <a:spLocks noGrp="1"/>
          </p:cNvSpPr>
          <p:nvPr>
            <p:ph idx="1"/>
          </p:nvPr>
        </p:nvSpPr>
        <p:spPr>
          <a:xfrm>
            <a:off x="838200" y="1929384"/>
            <a:ext cx="10515600" cy="4251960"/>
          </a:xfrm>
        </p:spPr>
        <p:txBody>
          <a:bodyPr vert="horz" lIns="91440" tIns="45720" rIns="91440" bIns="45720" rtlCol="0" anchor="t">
            <a:normAutofit/>
          </a:bodyPr>
          <a:lstStyle/>
          <a:p>
            <a:pPr>
              <a:lnSpc>
                <a:spcPct val="100000"/>
              </a:lnSpc>
            </a:pPr>
            <a:r>
              <a:rPr lang="en-US" dirty="0"/>
              <a:t>Stored the data from csv files into a pandas </a:t>
            </a:r>
            <a:r>
              <a:rPr lang="en-US" dirty="0" err="1"/>
              <a:t>DataFrame</a:t>
            </a:r>
            <a:r>
              <a:rPr lang="en-US" dirty="0"/>
              <a:t> using </a:t>
            </a:r>
            <a:r>
              <a:rPr lang="en-US" dirty="0" err="1"/>
              <a:t>pd.read_csv</a:t>
            </a:r>
            <a:r>
              <a:rPr lang="en-US" dirty="0"/>
              <a:t>()</a:t>
            </a:r>
            <a:endParaRPr lang="en-US"/>
          </a:p>
          <a:p>
            <a:pPr>
              <a:lnSpc>
                <a:spcPct val="100000"/>
              </a:lnSpc>
            </a:pPr>
            <a:r>
              <a:rPr lang="en-US" dirty="0"/>
              <a:t>Looked at the data info in one line using df.info() instead of checking with </a:t>
            </a:r>
            <a:r>
              <a:rPr lang="en-US" dirty="0" err="1"/>
              <a:t>df.shape</a:t>
            </a:r>
            <a:r>
              <a:rPr lang="en-US" dirty="0"/>
              <a:t> , </a:t>
            </a:r>
            <a:r>
              <a:rPr lang="en-US" dirty="0" err="1"/>
              <a:t>df.isnull.sum</a:t>
            </a:r>
            <a:r>
              <a:rPr lang="en-US" dirty="0"/>
              <a:t>() , etc.</a:t>
            </a:r>
            <a:endParaRPr lang="en-US"/>
          </a:p>
          <a:p>
            <a:pPr>
              <a:lnSpc>
                <a:spcPct val="100000"/>
              </a:lnSpc>
            </a:pPr>
            <a:r>
              <a:rPr lang="en-US" dirty="0"/>
              <a:t>Checked for the negative values in the numeric </a:t>
            </a:r>
            <a:r>
              <a:rPr lang="en-US" dirty="0" err="1"/>
              <a:t>colums</a:t>
            </a:r>
            <a:r>
              <a:rPr lang="en-US" dirty="0"/>
              <a:t> since it was a data consists of info about code of stock and quantities of that stock which can't be negative. So removed those negative values</a:t>
            </a:r>
            <a:endParaRPr lang="en-US"/>
          </a:p>
          <a:p>
            <a:pPr>
              <a:lnSpc>
                <a:spcPct val="100000"/>
              </a:lnSpc>
            </a:pPr>
            <a:r>
              <a:rPr lang="en-US" dirty="0"/>
              <a:t>Dropped a column named "Description" since it was also containing a numeric values, but those values could be just a </a:t>
            </a:r>
            <a:r>
              <a:rPr lang="en-US"/>
              <a:t>length of description of that stock, so we don’t need that column since it has no specific meaning from analysis point of view</a:t>
            </a:r>
          </a:p>
          <a:p>
            <a:pPr>
              <a:lnSpc>
                <a:spcPct val="100000"/>
              </a:lnSpc>
            </a:pPr>
            <a:r>
              <a:rPr lang="en-US" dirty="0"/>
              <a:t>Checked from which years data was gathered for further analysis</a:t>
            </a:r>
          </a:p>
          <a:p>
            <a:pPr>
              <a:lnSpc>
                <a:spcPct val="100000"/>
              </a:lnSpc>
            </a:pPr>
            <a:endParaRPr lang="en-US"/>
          </a:p>
          <a:p>
            <a:pPr>
              <a:lnSpc>
                <a:spcPct val="100000"/>
              </a:lnSpc>
            </a:pPr>
            <a:endParaRPr lang="en-US"/>
          </a:p>
          <a:p>
            <a:pPr>
              <a:lnSpc>
                <a:spcPct val="100000"/>
              </a:lnSpc>
            </a:pPr>
            <a:endParaRPr lang="en-US"/>
          </a:p>
        </p:txBody>
      </p:sp>
    </p:spTree>
    <p:extLst>
      <p:ext uri="{BB962C8B-B14F-4D97-AF65-F5344CB8AC3E}">
        <p14:creationId xmlns:p14="http://schemas.microsoft.com/office/powerpoint/2010/main" val="2054639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EE6D-5904-4F00-9045-A164E7FBACDB}"/>
              </a:ext>
            </a:extLst>
          </p:cNvPr>
          <p:cNvSpPr>
            <a:spLocks noGrp="1"/>
          </p:cNvSpPr>
          <p:nvPr>
            <p:ph type="title"/>
          </p:nvPr>
        </p:nvSpPr>
        <p:spPr/>
        <p:txBody>
          <a:bodyPr>
            <a:normAutofit fontScale="90000"/>
          </a:bodyPr>
          <a:lstStyle/>
          <a:p>
            <a:r>
              <a:rPr lang="en-US" dirty="0"/>
              <a:t>Questions that came to mind while pre-processing the data</a:t>
            </a:r>
          </a:p>
        </p:txBody>
      </p:sp>
      <p:sp>
        <p:nvSpPr>
          <p:cNvPr id="3" name="Content Placeholder 2">
            <a:extLst>
              <a:ext uri="{FF2B5EF4-FFF2-40B4-BE49-F238E27FC236}">
                <a16:creationId xmlns:a16="http://schemas.microsoft.com/office/drawing/2014/main" id="{4D38B162-B95D-4CE7-9A08-573F39BB7C2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t>Since there was a column name </a:t>
            </a:r>
            <a:r>
              <a:rPr lang="en-US" dirty="0" err="1"/>
              <a:t>StockCode</a:t>
            </a:r>
            <a:r>
              <a:rPr lang="en-US" dirty="0"/>
              <a:t>, so we can find a top 5 stocks or number of stocks which gets sold most</a:t>
            </a:r>
          </a:p>
          <a:p>
            <a:pPr marL="514350" indent="-514350">
              <a:buAutoNum type="arabicPeriod"/>
            </a:pPr>
            <a:r>
              <a:rPr lang="en-US"/>
              <a:t>Since there was also a column named Country , so we can find from which countries this stocks get bought most </a:t>
            </a:r>
          </a:p>
          <a:p>
            <a:pPr marL="514350" indent="-514350">
              <a:buAutoNum type="arabicPeriod"/>
            </a:pPr>
            <a:r>
              <a:rPr lang="en-US" dirty="0"/>
              <a:t>Since there was a column named </a:t>
            </a:r>
            <a:r>
              <a:rPr lang="en-US" dirty="0" err="1"/>
              <a:t>InvoiceDate</a:t>
            </a:r>
            <a:r>
              <a:rPr lang="en-US" dirty="0"/>
              <a:t>, so from that we can check for trend of stocks getting sold in year 2010 Vs 2011 (which we obtained while pre-processing) and trend of stocks getting sold over a year to check for the time when demand of stocks is too high </a:t>
            </a:r>
          </a:p>
          <a:p>
            <a:pPr marL="0" indent="0">
              <a:buNone/>
            </a:pPr>
            <a:endParaRPr lang="en-US" dirty="0"/>
          </a:p>
        </p:txBody>
      </p:sp>
    </p:spTree>
    <p:extLst>
      <p:ext uri="{BB962C8B-B14F-4D97-AF65-F5344CB8AC3E}">
        <p14:creationId xmlns:p14="http://schemas.microsoft.com/office/powerpoint/2010/main" val="2748861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2E4D9-E47F-4EC8-ACA2-5028E511F53E}"/>
              </a:ext>
            </a:extLst>
          </p:cNvPr>
          <p:cNvSpPr>
            <a:spLocks noGrp="1"/>
          </p:cNvSpPr>
          <p:nvPr>
            <p:ph type="title"/>
          </p:nvPr>
        </p:nvSpPr>
        <p:spPr/>
        <p:txBody>
          <a:bodyPr/>
          <a:lstStyle/>
          <a:p>
            <a:r>
              <a:rPr lang="en-US"/>
              <a:t>Approach</a:t>
            </a:r>
          </a:p>
        </p:txBody>
      </p:sp>
      <p:sp>
        <p:nvSpPr>
          <p:cNvPr id="3" name="Content Placeholder 2">
            <a:extLst>
              <a:ext uri="{FF2B5EF4-FFF2-40B4-BE49-F238E27FC236}">
                <a16:creationId xmlns:a16="http://schemas.microsoft.com/office/drawing/2014/main" id="{5A8E2F29-12E5-47DD-AD64-E61491DAED40}"/>
              </a:ext>
            </a:extLst>
          </p:cNvPr>
          <p:cNvSpPr>
            <a:spLocks noGrp="1"/>
          </p:cNvSpPr>
          <p:nvPr>
            <p:ph idx="1"/>
          </p:nvPr>
        </p:nvSpPr>
        <p:spPr/>
        <p:txBody>
          <a:bodyPr vert="horz" lIns="91440" tIns="45720" rIns="91440" bIns="45720" rtlCol="0" anchor="t">
            <a:normAutofit/>
          </a:bodyPr>
          <a:lstStyle/>
          <a:p>
            <a:r>
              <a:rPr lang="en-US"/>
              <a:t>For 1st and 2nd Question, </a:t>
            </a:r>
            <a:br>
              <a:rPr lang="en-US" dirty="0"/>
            </a:br>
            <a:r>
              <a:rPr lang="en-US"/>
              <a:t>DataFrame.groupby() command was used to group the data w.r.t. "StockCode" for 1st question and </a:t>
            </a:r>
            <a:r>
              <a:rPr lang="en-US">
                <a:ea typeface="+mn-lt"/>
                <a:cs typeface="+mn-lt"/>
              </a:rPr>
              <a:t>"Country" for 2nd question </a:t>
            </a:r>
            <a:endParaRPr lang="en-US" dirty="0">
              <a:ea typeface="+mn-lt"/>
              <a:cs typeface="+mn-lt"/>
            </a:endParaRPr>
          </a:p>
          <a:p>
            <a:r>
              <a:rPr lang="en-US">
                <a:ea typeface="+mn-lt"/>
                <a:cs typeface="+mn-lt"/>
              </a:rPr>
              <a:t>After grouping the data DataFrame.sum().reset_index() was used to get total quantity for each StockCode and Country </a:t>
            </a:r>
          </a:p>
          <a:p>
            <a:r>
              <a:rPr lang="en-US">
                <a:ea typeface="+mn-lt"/>
                <a:cs typeface="+mn-lt"/>
              </a:rPr>
              <a:t>Then for Q1, the Top 5 StockCodes are found after sorting that DataFrame in descending </a:t>
            </a:r>
            <a:r>
              <a:rPr lang="en-US" dirty="0">
                <a:ea typeface="+mn-lt"/>
                <a:cs typeface="+mn-lt"/>
              </a:rPr>
              <a:t>order</a:t>
            </a:r>
            <a:endParaRPr lang="en-US">
              <a:ea typeface="+mn-lt"/>
              <a:cs typeface="+mn-lt"/>
            </a:endParaRPr>
          </a:p>
          <a:p>
            <a:r>
              <a:rPr lang="en-US">
                <a:ea typeface="+mn-lt"/>
                <a:cs typeface="+mn-lt"/>
              </a:rPr>
              <a:t>For Q2 , by plotting the distribution of quantities depending upon the country with seaborn library in python distribution was plot and hence the country with highest quantity bought was found </a:t>
            </a:r>
            <a:endParaRPr lang="en-US" dirty="0">
              <a:ea typeface="+mn-lt"/>
              <a:cs typeface="+mn-lt"/>
            </a:endParaRPr>
          </a:p>
        </p:txBody>
      </p:sp>
    </p:spTree>
    <p:extLst>
      <p:ext uri="{BB962C8B-B14F-4D97-AF65-F5344CB8AC3E}">
        <p14:creationId xmlns:p14="http://schemas.microsoft.com/office/powerpoint/2010/main" val="2947487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A6D4-81BC-4B5D-AE14-8A44CCBD3745}"/>
              </a:ext>
            </a:extLst>
          </p:cNvPr>
          <p:cNvSpPr>
            <a:spLocks noGrp="1"/>
          </p:cNvSpPr>
          <p:nvPr>
            <p:ph type="title"/>
          </p:nvPr>
        </p:nvSpPr>
        <p:spPr/>
        <p:txBody>
          <a:bodyPr/>
          <a:lstStyle/>
          <a:p>
            <a:r>
              <a:rPr lang="en-US"/>
              <a:t>Approach</a:t>
            </a:r>
          </a:p>
        </p:txBody>
      </p:sp>
      <p:sp>
        <p:nvSpPr>
          <p:cNvPr id="3" name="Content Placeholder 2">
            <a:extLst>
              <a:ext uri="{FF2B5EF4-FFF2-40B4-BE49-F238E27FC236}">
                <a16:creationId xmlns:a16="http://schemas.microsoft.com/office/drawing/2014/main" id="{D56A7CF4-E339-4D10-9B5B-55064BFA6DBD}"/>
              </a:ext>
            </a:extLst>
          </p:cNvPr>
          <p:cNvSpPr>
            <a:spLocks noGrp="1"/>
          </p:cNvSpPr>
          <p:nvPr>
            <p:ph idx="1"/>
          </p:nvPr>
        </p:nvSpPr>
        <p:spPr/>
        <p:txBody>
          <a:bodyPr vert="horz" lIns="91440" tIns="45720" rIns="91440" bIns="45720" rtlCol="0" anchor="t">
            <a:normAutofit/>
          </a:bodyPr>
          <a:lstStyle/>
          <a:p>
            <a:r>
              <a:rPr lang="en-US"/>
              <a:t>For Q3, There was a column "InvoiceDate" from which year and month columns were created </a:t>
            </a:r>
            <a:endParaRPr lang="en-US" dirty="0"/>
          </a:p>
          <a:p>
            <a:r>
              <a:rPr lang="en-US"/>
              <a:t>Then again using groupby() , total quantities in year such 2010 and 2011 were found </a:t>
            </a:r>
            <a:endParaRPr lang="en-US" dirty="0"/>
          </a:p>
          <a:p>
            <a:r>
              <a:rPr lang="en-US"/>
              <a:t>Since there was only one month in year 2010 thus not so much info was brought from it </a:t>
            </a:r>
            <a:endParaRPr lang="en-US" dirty="0"/>
          </a:p>
          <a:p>
            <a:r>
              <a:rPr lang="en-US"/>
              <a:t>To look for a trend over a year of 2011 , again groupby() was used w.r.t year and month then only whose values were taken which belong to year 2011 and then with seaborn quantity distribution was plot agains the months in year 2011 </a:t>
            </a:r>
            <a:endParaRPr lang="en-US" dirty="0"/>
          </a:p>
          <a:p>
            <a:endParaRPr lang="en-US" dirty="0"/>
          </a:p>
        </p:txBody>
      </p:sp>
    </p:spTree>
    <p:extLst>
      <p:ext uri="{BB962C8B-B14F-4D97-AF65-F5344CB8AC3E}">
        <p14:creationId xmlns:p14="http://schemas.microsoft.com/office/powerpoint/2010/main" val="3180401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F89A-59D4-464B-AC80-47EC7D574CA8}"/>
              </a:ext>
            </a:extLst>
          </p:cNvPr>
          <p:cNvSpPr>
            <a:spLocks noGrp="1"/>
          </p:cNvSpPr>
          <p:nvPr>
            <p:ph type="title"/>
          </p:nvPr>
        </p:nvSpPr>
        <p:spPr/>
        <p:txBody>
          <a:bodyPr/>
          <a:lstStyle/>
          <a:p>
            <a:r>
              <a:rPr lang="en-US"/>
              <a:t>What more Can be done ? </a:t>
            </a:r>
          </a:p>
        </p:txBody>
      </p:sp>
      <p:sp>
        <p:nvSpPr>
          <p:cNvPr id="3" name="Content Placeholder 2">
            <a:extLst>
              <a:ext uri="{FF2B5EF4-FFF2-40B4-BE49-F238E27FC236}">
                <a16:creationId xmlns:a16="http://schemas.microsoft.com/office/drawing/2014/main" id="{D72F2656-BD84-4935-B9AF-824EEEB17BB5}"/>
              </a:ext>
            </a:extLst>
          </p:cNvPr>
          <p:cNvSpPr>
            <a:spLocks noGrp="1"/>
          </p:cNvSpPr>
          <p:nvPr>
            <p:ph idx="1"/>
          </p:nvPr>
        </p:nvSpPr>
        <p:spPr/>
        <p:txBody>
          <a:bodyPr vert="horz" lIns="91440" tIns="45720" rIns="91440" bIns="45720" rtlCol="0" anchor="t">
            <a:normAutofit/>
          </a:bodyPr>
          <a:lstStyle/>
          <a:p>
            <a:r>
              <a:rPr lang="en-US"/>
              <a:t>Analaysing the trend of sale of stocks w.r.t each month</a:t>
            </a:r>
            <a:br>
              <a:rPr lang="en-US" dirty="0"/>
            </a:br>
            <a:r>
              <a:rPr lang="en-US"/>
              <a:t>Like in which range of dates in a month the stocks are high in demand </a:t>
            </a:r>
          </a:p>
          <a:p>
            <a:r>
              <a:rPr lang="en-US"/>
              <a:t>Similarily predicting that trend for coming days and months with machine learning algorithms</a:t>
            </a:r>
            <a:endParaRPr lang="en-US" dirty="0"/>
          </a:p>
          <a:p>
            <a:endParaRPr lang="en-US" dirty="0"/>
          </a:p>
        </p:txBody>
      </p:sp>
    </p:spTree>
    <p:extLst>
      <p:ext uri="{BB962C8B-B14F-4D97-AF65-F5344CB8AC3E}">
        <p14:creationId xmlns:p14="http://schemas.microsoft.com/office/powerpoint/2010/main" val="2810331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ketchyVTI">
  <a:themeElements>
    <a:clrScheme name="AnalogousFromLightSeedLeftStep">
      <a:dk1>
        <a:srgbClr val="000000"/>
      </a:dk1>
      <a:lt1>
        <a:srgbClr val="FFFFFF"/>
      </a:lt1>
      <a:dk2>
        <a:srgbClr val="3E3423"/>
      </a:dk2>
      <a:lt2>
        <a:srgbClr val="E8E6E2"/>
      </a:lt2>
      <a:accent1>
        <a:srgbClr val="90A5C3"/>
      </a:accent1>
      <a:accent2>
        <a:srgbClr val="7AA9B3"/>
      </a:accent2>
      <a:accent3>
        <a:srgbClr val="80AAA0"/>
      </a:accent3>
      <a:accent4>
        <a:srgbClr val="77AF8A"/>
      </a:accent4>
      <a:accent5>
        <a:srgbClr val="85AB82"/>
      </a:accent5>
      <a:accent6>
        <a:srgbClr val="8EAA74"/>
      </a:accent6>
      <a:hlink>
        <a:srgbClr val="977F5C"/>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SketchyVTI</vt:lpstr>
      <vt:lpstr>Data Analysis Task</vt:lpstr>
      <vt:lpstr>Data Cleaning and Preprocessing </vt:lpstr>
      <vt:lpstr>Questions that came to mind while pre-processing the data</vt:lpstr>
      <vt:lpstr>Approach</vt:lpstr>
      <vt:lpstr>Approach</vt:lpstr>
      <vt:lpstr>What more Can be done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173</cp:revision>
  <dcterms:created xsi:type="dcterms:W3CDTF">2021-05-01T13:09:26Z</dcterms:created>
  <dcterms:modified xsi:type="dcterms:W3CDTF">2021-05-01T16:29:08Z</dcterms:modified>
</cp:coreProperties>
</file>