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11" r:id="rId1"/>
  </p:sldMasterIdLst>
  <p:notesMasterIdLst>
    <p:notesMasterId r:id="rId20"/>
  </p:notesMasterIdLst>
  <p:handoutMasterIdLst>
    <p:handoutMasterId r:id="rId21"/>
  </p:handoutMasterIdLst>
  <p:sldIdLst>
    <p:sldId id="256" r:id="rId2"/>
    <p:sldId id="476" r:id="rId3"/>
    <p:sldId id="503" r:id="rId4"/>
    <p:sldId id="480" r:id="rId5"/>
    <p:sldId id="482" r:id="rId6"/>
    <p:sldId id="483" r:id="rId7"/>
    <p:sldId id="484" r:id="rId8"/>
    <p:sldId id="504" r:id="rId9"/>
    <p:sldId id="490" r:id="rId10"/>
    <p:sldId id="494" r:id="rId11"/>
    <p:sldId id="491" r:id="rId12"/>
    <p:sldId id="492" r:id="rId13"/>
    <p:sldId id="495" r:id="rId14"/>
    <p:sldId id="496" r:id="rId15"/>
    <p:sldId id="497" r:id="rId16"/>
    <p:sldId id="498" r:id="rId17"/>
    <p:sldId id="499" r:id="rId18"/>
    <p:sldId id="505" r:id="rId19"/>
  </p:sldIdLst>
  <p:sldSz cx="9144000" cy="6858000" type="screen4x3"/>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591" autoAdjust="0"/>
  </p:normalViewPr>
  <p:slideViewPr>
    <p:cSldViewPr snapToGrid="0" snapToObjects="1">
      <p:cViewPr varScale="1">
        <p:scale>
          <a:sx n="86" d="100"/>
          <a:sy n="86" d="100"/>
        </p:scale>
        <p:origin x="114" y="96"/>
      </p:cViewPr>
      <p:guideLst>
        <p:guide orient="horz" pos="2160"/>
        <p:guide pos="2880"/>
      </p:guideLst>
    </p:cSldViewPr>
  </p:slideViewPr>
  <p:outlineViewPr>
    <p:cViewPr>
      <p:scale>
        <a:sx n="33" d="100"/>
        <a:sy n="33" d="100"/>
      </p:scale>
      <p:origin x="0" y="-25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26833" cy="465797"/>
          </a:xfrm>
          <a:prstGeom prst="rect">
            <a:avLst/>
          </a:prstGeom>
        </p:spPr>
        <p:txBody>
          <a:bodyPr vert="horz" lIns="92963" tIns="46482" rIns="92963" bIns="46482" rtlCol="0"/>
          <a:lstStyle>
            <a:lvl1pPr algn="l">
              <a:defRPr sz="1200"/>
            </a:lvl1pPr>
          </a:lstStyle>
          <a:p>
            <a:endParaRPr lang="en-US"/>
          </a:p>
        </p:txBody>
      </p:sp>
      <p:sp>
        <p:nvSpPr>
          <p:cNvPr id="3" name="Date Placeholder 2"/>
          <p:cNvSpPr>
            <a:spLocks noGrp="1"/>
          </p:cNvSpPr>
          <p:nvPr>
            <p:ph type="dt" sz="quarter" idx="1"/>
          </p:nvPr>
        </p:nvSpPr>
        <p:spPr>
          <a:xfrm>
            <a:off x="3956552" y="3"/>
            <a:ext cx="3026833" cy="465797"/>
          </a:xfrm>
          <a:prstGeom prst="rect">
            <a:avLst/>
          </a:prstGeom>
        </p:spPr>
        <p:txBody>
          <a:bodyPr vert="horz" lIns="92963" tIns="46482" rIns="92963" bIns="46482" rtlCol="0"/>
          <a:lstStyle>
            <a:lvl1pPr algn="r">
              <a:defRPr sz="1200"/>
            </a:lvl1pPr>
          </a:lstStyle>
          <a:p>
            <a:fld id="{1A10B05D-983D-4671-83E1-ED796F482261}" type="datetimeFigureOut">
              <a:rPr lang="en-US" smtClean="0"/>
              <a:t>10/25/2016</a:t>
            </a:fld>
            <a:endParaRPr lang="en-US"/>
          </a:p>
        </p:txBody>
      </p:sp>
      <p:sp>
        <p:nvSpPr>
          <p:cNvPr id="4" name="Footer Placeholder 3"/>
          <p:cNvSpPr>
            <a:spLocks noGrp="1"/>
          </p:cNvSpPr>
          <p:nvPr>
            <p:ph type="ftr" sz="quarter" idx="2"/>
          </p:nvPr>
        </p:nvSpPr>
        <p:spPr>
          <a:xfrm>
            <a:off x="2" y="8817904"/>
            <a:ext cx="3026833" cy="465796"/>
          </a:xfrm>
          <a:prstGeom prst="rect">
            <a:avLst/>
          </a:prstGeom>
        </p:spPr>
        <p:txBody>
          <a:bodyPr vert="horz" lIns="92963" tIns="46482" rIns="92963" bIns="46482" rtlCol="0" anchor="b"/>
          <a:lstStyle>
            <a:lvl1pPr algn="l">
              <a:defRPr sz="1200"/>
            </a:lvl1pPr>
          </a:lstStyle>
          <a:p>
            <a:endParaRPr lang="en-US"/>
          </a:p>
        </p:txBody>
      </p:sp>
      <p:sp>
        <p:nvSpPr>
          <p:cNvPr id="5" name="Slide Number Placeholder 4"/>
          <p:cNvSpPr>
            <a:spLocks noGrp="1"/>
          </p:cNvSpPr>
          <p:nvPr>
            <p:ph type="sldNum" sz="quarter" idx="3"/>
          </p:nvPr>
        </p:nvSpPr>
        <p:spPr>
          <a:xfrm>
            <a:off x="3956552" y="8817904"/>
            <a:ext cx="3026833" cy="465796"/>
          </a:xfrm>
          <a:prstGeom prst="rect">
            <a:avLst/>
          </a:prstGeom>
        </p:spPr>
        <p:txBody>
          <a:bodyPr vert="horz" lIns="92963" tIns="46482" rIns="92963" bIns="46482" rtlCol="0" anchor="b"/>
          <a:lstStyle>
            <a:lvl1pPr algn="r">
              <a:defRPr sz="1200"/>
            </a:lvl1pPr>
          </a:lstStyle>
          <a:p>
            <a:fld id="{00218156-5411-4B48-B626-B34F0CEDD411}" type="slidenum">
              <a:rPr lang="en-US" smtClean="0"/>
              <a:t>‹#›</a:t>
            </a:fld>
            <a:endParaRPr lang="en-US"/>
          </a:p>
        </p:txBody>
      </p:sp>
    </p:spTree>
    <p:extLst>
      <p:ext uri="{BB962C8B-B14F-4D97-AF65-F5344CB8AC3E}">
        <p14:creationId xmlns:p14="http://schemas.microsoft.com/office/powerpoint/2010/main" val="165847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26833" cy="465797"/>
          </a:xfrm>
          <a:prstGeom prst="rect">
            <a:avLst/>
          </a:prstGeom>
        </p:spPr>
        <p:txBody>
          <a:bodyPr vert="horz" lIns="92963" tIns="46482" rIns="92963" bIns="46482" rtlCol="0"/>
          <a:lstStyle>
            <a:lvl1pPr algn="l">
              <a:defRPr sz="1200"/>
            </a:lvl1pPr>
          </a:lstStyle>
          <a:p>
            <a:endParaRPr lang="en-US"/>
          </a:p>
        </p:txBody>
      </p:sp>
      <p:sp>
        <p:nvSpPr>
          <p:cNvPr id="3" name="Date Placeholder 2"/>
          <p:cNvSpPr>
            <a:spLocks noGrp="1"/>
          </p:cNvSpPr>
          <p:nvPr>
            <p:ph type="dt" idx="1"/>
          </p:nvPr>
        </p:nvSpPr>
        <p:spPr>
          <a:xfrm>
            <a:off x="3956552" y="3"/>
            <a:ext cx="3026833" cy="465797"/>
          </a:xfrm>
          <a:prstGeom prst="rect">
            <a:avLst/>
          </a:prstGeom>
        </p:spPr>
        <p:txBody>
          <a:bodyPr vert="horz" lIns="92963" tIns="46482" rIns="92963" bIns="46482" rtlCol="0"/>
          <a:lstStyle>
            <a:lvl1pPr algn="r">
              <a:defRPr sz="1200"/>
            </a:lvl1pPr>
          </a:lstStyle>
          <a:p>
            <a:fld id="{E1FCF245-930F-4C58-B429-E4E8DE653FD0}" type="datetimeFigureOut">
              <a:rPr lang="en-US" smtClean="0"/>
              <a:t>10/25/2016</a:t>
            </a:fld>
            <a:endParaRPr lang="en-US"/>
          </a:p>
        </p:txBody>
      </p:sp>
      <p:sp>
        <p:nvSpPr>
          <p:cNvPr id="4" name="Slide Image Placeholder 3"/>
          <p:cNvSpPr>
            <a:spLocks noGrp="1" noRot="1" noChangeAspect="1"/>
          </p:cNvSpPr>
          <p:nvPr>
            <p:ph type="sldImg" idx="2"/>
          </p:nvPr>
        </p:nvSpPr>
        <p:spPr>
          <a:xfrm>
            <a:off x="1403350" y="1158875"/>
            <a:ext cx="4178300" cy="3135313"/>
          </a:xfrm>
          <a:prstGeom prst="rect">
            <a:avLst/>
          </a:prstGeom>
          <a:noFill/>
          <a:ln w="12700">
            <a:solidFill>
              <a:prstClr val="black"/>
            </a:solidFill>
          </a:ln>
        </p:spPr>
        <p:txBody>
          <a:bodyPr vert="horz" lIns="92963" tIns="46482" rIns="92963" bIns="46482" rtlCol="0" anchor="ctr"/>
          <a:lstStyle/>
          <a:p>
            <a:endParaRPr lang="en-US"/>
          </a:p>
        </p:txBody>
      </p:sp>
      <p:sp>
        <p:nvSpPr>
          <p:cNvPr id="5" name="Notes Placeholder 4"/>
          <p:cNvSpPr>
            <a:spLocks noGrp="1"/>
          </p:cNvSpPr>
          <p:nvPr>
            <p:ph type="body" sz="quarter" idx="3"/>
          </p:nvPr>
        </p:nvSpPr>
        <p:spPr>
          <a:xfrm>
            <a:off x="698500" y="4467783"/>
            <a:ext cx="5588000" cy="3655457"/>
          </a:xfrm>
          <a:prstGeom prst="rect">
            <a:avLst/>
          </a:prstGeom>
        </p:spPr>
        <p:txBody>
          <a:bodyPr vert="horz" lIns="92963" tIns="46482" rIns="92963" bIns="464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7904"/>
            <a:ext cx="3026833" cy="465796"/>
          </a:xfrm>
          <a:prstGeom prst="rect">
            <a:avLst/>
          </a:prstGeom>
        </p:spPr>
        <p:txBody>
          <a:bodyPr vert="horz" lIns="92963" tIns="46482" rIns="92963" bIns="46482" rtlCol="0" anchor="b"/>
          <a:lstStyle>
            <a:lvl1pPr algn="l">
              <a:defRPr sz="1200"/>
            </a:lvl1pPr>
          </a:lstStyle>
          <a:p>
            <a:endParaRPr lang="en-US"/>
          </a:p>
        </p:txBody>
      </p:sp>
      <p:sp>
        <p:nvSpPr>
          <p:cNvPr id="7" name="Slide Number Placeholder 6"/>
          <p:cNvSpPr>
            <a:spLocks noGrp="1"/>
          </p:cNvSpPr>
          <p:nvPr>
            <p:ph type="sldNum" sz="quarter" idx="5"/>
          </p:nvPr>
        </p:nvSpPr>
        <p:spPr>
          <a:xfrm>
            <a:off x="3956552" y="8817904"/>
            <a:ext cx="3026833" cy="465796"/>
          </a:xfrm>
          <a:prstGeom prst="rect">
            <a:avLst/>
          </a:prstGeom>
        </p:spPr>
        <p:txBody>
          <a:bodyPr vert="horz" lIns="92963" tIns="46482" rIns="92963" bIns="46482" rtlCol="0" anchor="b"/>
          <a:lstStyle>
            <a:lvl1pPr algn="r">
              <a:defRPr sz="1200"/>
            </a:lvl1pPr>
          </a:lstStyle>
          <a:p>
            <a:fld id="{174A18D5-7FD8-4A66-9BA8-30B4F5AF4F34}" type="slidenum">
              <a:rPr lang="en-US" smtClean="0"/>
              <a:t>‹#›</a:t>
            </a:fld>
            <a:endParaRPr lang="en-US"/>
          </a:p>
        </p:txBody>
      </p:sp>
    </p:spTree>
    <p:extLst>
      <p:ext uri="{BB962C8B-B14F-4D97-AF65-F5344CB8AC3E}">
        <p14:creationId xmlns:p14="http://schemas.microsoft.com/office/powerpoint/2010/main" val="395820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a:t>
            </a:r>
            <a:r>
              <a:rPr lang="en-US" baseline="0" dirty="0" smtClean="0"/>
              <a:t> look at slide four, first.  You are concerned with psychographic segmentation—the psychological qualities of consumers.  I find adoption segments to have a strong segmentation capability.  Think about the way that the brain evolved!—to approach and avoid!   Adoption segments are also somewhat concerned with people who approach and avoid.  Thus, first, ask yourself if one of the adoption segments </a:t>
            </a:r>
            <a:r>
              <a:rPr lang="en-US" baseline="0" dirty="0" smtClean="0"/>
              <a:t>appear </a:t>
            </a:r>
            <a:r>
              <a:rPr lang="en-US" baseline="0" dirty="0" smtClean="0"/>
              <a:t>to tentatively apply.  Whether they do or do no, then look at the </a:t>
            </a:r>
            <a:r>
              <a:rPr lang="en-US" baseline="0" dirty="0" err="1" smtClean="0"/>
              <a:t>Yankelovich</a:t>
            </a:r>
            <a:r>
              <a:rPr lang="en-US" baseline="0" dirty="0" smtClean="0"/>
              <a:t> segments.  You will notice that his classical segments make strong use of adoption, too.  Yet, do you gain added insight, by looking at his segments?   Can you think of some added qualities about the target market you are selecting?  (Do not feel uncomfortable about modifying his segments.  You might think that you want to attract a Family </a:t>
            </a:r>
            <a:r>
              <a:rPr lang="en-US" baseline="0" dirty="0" err="1" smtClean="0"/>
              <a:t>Limted</a:t>
            </a:r>
            <a:r>
              <a:rPr lang="en-US" baseline="0" dirty="0" smtClean="0"/>
              <a:t> segment from </a:t>
            </a:r>
            <a:r>
              <a:rPr lang="en-US" baseline="0" dirty="0" err="1" smtClean="0"/>
              <a:t>Yankelovich</a:t>
            </a:r>
            <a:r>
              <a:rPr lang="en-US" baseline="0" dirty="0" smtClean="0"/>
              <a:t>, but think that you want to also add some qualities about an Early Adopter.  Go ahead!!  I have developed psychographic segments as much as practically anyone—go ahead if you believe that you have a basis.  Then, look at my segments.  I am showing them for two reasons.  First, notice how deeply they reflect Adoption segments.  When I did the studies, I did not plan on such a direct relationship!  Yet, I examined 17 very different cities, and consistently found such Adoption segments.  Also, notice Active Shoppers. These individuals are between being Early and Middle Adopters.  Many consumers </a:t>
            </a:r>
            <a:r>
              <a:rPr lang="en-US" baseline="0" dirty="0" smtClean="0"/>
              <a:t>of firms of interest to you are somewhere between being an Early and Middle Adopter.  Finally, please look at my slide 17.  You have already went through these segmentation taxonomies, and you could examine others that I did not consider here.  You should be looking at these, and perhaps other, taxonomies, asking yourself what segment appears to best reflect one of these, individually, or as a combination of several.  Thus, finally, ask yourself if there are some added psychological qualities that provide more depth to your profile.  Consider the qualities in the final slide, as well as from your own imagination of other relevant psychological qualities.  I recently looked at a student’s paper, for example, for Western apparel.  She wanted to attract an Up and Comer Early Adopter.  Yet. She realized that she also wanted to provide a “Western lifestyle appreciation” dimension! </a:t>
            </a:r>
            <a:r>
              <a:rPr lang="en-US" sz="1200" kern="1200" dirty="0" smtClean="0">
                <a:solidFill>
                  <a:schemeClr val="tx1"/>
                </a:solidFill>
                <a:effectLst/>
                <a:latin typeface="+mn-lt"/>
                <a:ea typeface="+mn-ea"/>
                <a:cs typeface="+mn-cs"/>
              </a:rPr>
              <a:t>Yet, by looking through the adoption segments, first, and then going through these and perhaps other segmentation taxonomies, you will be able to “layer” segmentation qualities together that represent the psychographic segment that you wish to attract.  Remember, you are developing a psychographic segment, though, and do not use demographics (including Prizm).</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174A18D5-7FD8-4A66-9BA8-30B4F5AF4F34}" type="slidenum">
              <a:rPr lang="en-US" smtClean="0"/>
              <a:t>3</a:t>
            </a:fld>
            <a:endParaRPr lang="en-US"/>
          </a:p>
        </p:txBody>
      </p:sp>
    </p:spTree>
    <p:extLst>
      <p:ext uri="{BB962C8B-B14F-4D97-AF65-F5344CB8AC3E}">
        <p14:creationId xmlns:p14="http://schemas.microsoft.com/office/powerpoint/2010/main" val="214984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E80666-FB37-4B36-9149-507F3B0178E3}" type="datetimeFigureOut">
              <a:rPr lang="en-US" smtClean="0"/>
              <a:pPr/>
              <a:t>10/25/2016</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7E63A33-8271-4DD0-9C48-789913D7C11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DA012E-A48C-814D-86DD-2B8DF4A6F379}" type="datetimeFigureOut">
              <a:rPr lang="en-US" smtClean="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6A6C07-EA07-564A-8B6F-26BE0310509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DA012E-A48C-814D-86DD-2B8DF4A6F379}" type="datetimeFigureOut">
              <a:rPr lang="en-US" smtClean="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6A6C07-EA07-564A-8B6F-26BE0310509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DA012E-A48C-814D-86DD-2B8DF4A6F379}" type="datetimeFigureOut">
              <a:rPr lang="en-US" smtClean="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6A6C07-EA07-564A-8B6F-26BE0310509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DA012E-A48C-814D-86DD-2B8DF4A6F379}" type="datetimeFigureOut">
              <a:rPr lang="en-US" smtClean="0"/>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6A6C07-EA07-564A-8B6F-26BE0310509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DA012E-A48C-814D-86DD-2B8DF4A6F379}" type="datetimeFigureOut">
              <a:rPr lang="en-US" smtClean="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6A6C07-EA07-564A-8B6F-26BE0310509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0DA012E-A48C-814D-86DD-2B8DF4A6F379}" type="datetimeFigureOut">
              <a:rPr lang="en-US" smtClean="0"/>
              <a:t>10/25/2016</a:t>
            </a:fld>
            <a:endParaRPr lang="en-US" dirty="0"/>
          </a:p>
        </p:txBody>
      </p:sp>
      <p:sp>
        <p:nvSpPr>
          <p:cNvPr id="8" name="Slide Number Placeholder 7"/>
          <p:cNvSpPr>
            <a:spLocks noGrp="1"/>
          </p:cNvSpPr>
          <p:nvPr>
            <p:ph type="sldNum" sz="quarter" idx="11"/>
          </p:nvPr>
        </p:nvSpPr>
        <p:spPr/>
        <p:txBody>
          <a:bodyPr/>
          <a:lstStyle/>
          <a:p>
            <a:fld id="{716A6C07-EA07-564A-8B6F-26BE0310509E}"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A012E-A48C-814D-86DD-2B8DF4A6F379}" type="datetimeFigureOut">
              <a:rPr lang="en-US" smtClean="0"/>
              <a:t>10/25/2016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6A6C07-EA07-564A-8B6F-26BE0310509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DA012E-A48C-814D-86DD-2B8DF4A6F379}" type="datetimeFigureOut">
              <a:rPr lang="en-US" smtClean="0"/>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Drag picture to placeholder or click icon to add</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0DA012E-A48C-814D-86DD-2B8DF4A6F379}" type="datetimeFigureOut">
              <a:rPr lang="en-US" smtClean="0"/>
              <a:t>10/25/2016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6A6C07-EA07-564A-8B6F-26BE0310509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F0DA012E-A48C-814D-86DD-2B8DF4A6F379}" type="datetimeFigureOut">
              <a:rPr lang="en-US" smtClean="0"/>
              <a:t>10/25/2016</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16A6C07-EA07-564A-8B6F-26BE0310509E}"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4812" r:id="rId1"/>
    <p:sldLayoutId id="2147484813" r:id="rId2"/>
    <p:sldLayoutId id="2147484814" r:id="rId3"/>
    <p:sldLayoutId id="2147484815" r:id="rId4"/>
    <p:sldLayoutId id="2147484816" r:id="rId5"/>
    <p:sldLayoutId id="2147484817" r:id="rId6"/>
    <p:sldLayoutId id="2147484818" r:id="rId7"/>
    <p:sldLayoutId id="2147484819" r:id="rId8"/>
    <p:sldLayoutId id="2147484820" r:id="rId9"/>
    <p:sldLayoutId id="2147484821" r:id="rId10"/>
    <p:sldLayoutId id="2147484822"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rainyquote.com/quotes/quotes/h/helenkelle10130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kxVeLlTEgt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965" y="3297412"/>
            <a:ext cx="6480048" cy="2301240"/>
          </a:xfrm>
        </p:spPr>
        <p:txBody>
          <a:bodyPr>
            <a:normAutofit fontScale="90000"/>
          </a:bodyPr>
          <a:lstStyle/>
          <a:p>
            <a:r>
              <a:rPr lang="en-US" sz="3600" dirty="0" smtClean="0"/>
              <a:t>You A marketing Student</a:t>
            </a:r>
            <a:br>
              <a:rPr lang="en-US" sz="3600" dirty="0" smtClean="0"/>
            </a:br>
            <a:r>
              <a:rPr lang="en-US" sz="2700" i="1" dirty="0" smtClean="0">
                <a:solidFill>
                  <a:srgbClr val="C00000"/>
                </a:solidFill>
              </a:rPr>
              <a:t>Chapter 8</a:t>
            </a:r>
            <a:br>
              <a:rPr lang="en-US" sz="2700" i="1" dirty="0" smtClean="0">
                <a:solidFill>
                  <a:srgbClr val="C00000"/>
                </a:solidFill>
              </a:rPr>
            </a:br>
            <a:r>
              <a:rPr lang="en-US" sz="2700" i="1" dirty="0" smtClean="0">
                <a:solidFill>
                  <a:srgbClr val="C00000"/>
                </a:solidFill>
              </a:rPr>
              <a:t>Sept 21, 2016</a:t>
            </a:r>
            <a:r>
              <a:rPr lang="en-US" sz="3600" dirty="0" smtClean="0"/>
              <a:t/>
            </a:r>
            <a:br>
              <a:rPr lang="en-US" sz="3600" dirty="0" smtClean="0"/>
            </a:br>
            <a:r>
              <a:rPr lang="en-US" sz="3600" dirty="0" smtClean="0"/>
              <a:t/>
            </a:r>
            <a:br>
              <a:rPr lang="en-US" sz="3600" dirty="0" smtClean="0"/>
            </a:br>
            <a:r>
              <a:rPr lang="en-US" sz="2000" dirty="0">
                <a:solidFill>
                  <a:srgbClr val="656565"/>
                </a:solidFill>
              </a:rPr>
              <a:t/>
            </a:r>
            <a:br>
              <a:rPr lang="en-US" sz="2000" dirty="0">
                <a:solidFill>
                  <a:srgbClr val="656565"/>
                </a:solidFill>
              </a:rPr>
            </a:br>
            <a:r>
              <a:rPr lang="en-US" sz="2000" b="0" i="1" dirty="0" err="1">
                <a:solidFill>
                  <a:srgbClr val="CC3300"/>
                </a:solidFill>
                <a:effectLst/>
              </a:rPr>
              <a:t>Tingting</a:t>
            </a:r>
            <a:r>
              <a:rPr lang="en-US" sz="2000" b="0" i="1" dirty="0">
                <a:solidFill>
                  <a:srgbClr val="CC3300"/>
                </a:solidFill>
                <a:effectLst/>
              </a:rPr>
              <a:t>, Austin (</a:t>
            </a:r>
            <a:r>
              <a:rPr lang="en-US" sz="2000" b="0" i="1" dirty="0" err="1">
                <a:solidFill>
                  <a:srgbClr val="CC3300"/>
                </a:solidFill>
                <a:effectLst/>
              </a:rPr>
              <a:t>Dierks</a:t>
            </a:r>
            <a:r>
              <a:rPr lang="en-US" sz="2000" b="0" i="1" dirty="0">
                <a:solidFill>
                  <a:srgbClr val="CC3300"/>
                </a:solidFill>
                <a:effectLst/>
              </a:rPr>
              <a:t>!!), Andreas, </a:t>
            </a:r>
            <a:r>
              <a:rPr lang="en-US" sz="2000" b="0" i="1" dirty="0" smtClean="0">
                <a:solidFill>
                  <a:srgbClr val="CC3300"/>
                </a:solidFill>
                <a:effectLst/>
              </a:rPr>
              <a:t>Christopher, Hailee,  Austin </a:t>
            </a:r>
            <a:r>
              <a:rPr lang="en-US" sz="2000" b="0" i="1" dirty="0">
                <a:solidFill>
                  <a:srgbClr val="CC3300"/>
                </a:solidFill>
                <a:effectLst/>
              </a:rPr>
              <a:t>(</a:t>
            </a:r>
            <a:r>
              <a:rPr lang="en-US" sz="2000" b="0" i="1" dirty="0" smtClean="0">
                <a:solidFill>
                  <a:srgbClr val="CC3300"/>
                </a:solidFill>
                <a:effectLst/>
              </a:rPr>
              <a:t>Hogenson!!), </a:t>
            </a:r>
            <a:r>
              <a:rPr lang="en-US" sz="2000" b="0" i="1" dirty="0" err="1">
                <a:solidFill>
                  <a:srgbClr val="CC3300"/>
                </a:solidFill>
                <a:effectLst/>
              </a:rPr>
              <a:t>Yangyang</a:t>
            </a:r>
            <a:r>
              <a:rPr lang="en-US" sz="2000" b="0" i="1" dirty="0">
                <a:solidFill>
                  <a:srgbClr val="CC3300"/>
                </a:solidFill>
                <a:effectLst/>
              </a:rPr>
              <a:t>, and Su!! </a:t>
            </a:r>
            <a:r>
              <a:rPr lang="en-US" sz="2000" dirty="0"/>
              <a:t/>
            </a:r>
            <a:br>
              <a:rPr lang="en-US" sz="2000" dirty="0"/>
            </a:br>
            <a:endParaRPr lang="en-US" sz="2000" i="1" dirty="0">
              <a:solidFill>
                <a:srgbClr val="CC3300"/>
              </a:solidFill>
            </a:endParaRPr>
          </a:p>
        </p:txBody>
      </p:sp>
      <p:sp>
        <p:nvSpPr>
          <p:cNvPr id="3" name="Subtitle 2"/>
          <p:cNvSpPr>
            <a:spLocks noGrp="1"/>
          </p:cNvSpPr>
          <p:nvPr>
            <p:ph type="subTitle" idx="1"/>
          </p:nvPr>
        </p:nvSpPr>
        <p:spPr>
          <a:xfrm>
            <a:off x="1703911" y="1079863"/>
            <a:ext cx="6480048" cy="1752600"/>
          </a:xfrm>
        </p:spPr>
        <p:txBody>
          <a:bodyPr>
            <a:normAutofit fontScale="92500"/>
          </a:bodyPr>
          <a:lstStyle/>
          <a:p>
            <a:endParaRPr lang="en-US" sz="2800" dirty="0"/>
          </a:p>
          <a:p>
            <a:r>
              <a:rPr lang="en-US" sz="2600" dirty="0" smtClean="0"/>
              <a:t>Dr. Jack A. Lesser</a:t>
            </a:r>
          </a:p>
          <a:p>
            <a:pPr algn="ctr"/>
            <a:r>
              <a:rPr lang="en-US" sz="2600" dirty="0" smtClean="0"/>
              <a:t>                            </a:t>
            </a:r>
            <a:r>
              <a:rPr lang="en-US" sz="2200" dirty="0" smtClean="0"/>
              <a:t>Presented to Mktg. 3310 Students                               </a:t>
            </a:r>
            <a:endParaRPr lang="en-US" sz="2200" dirty="0"/>
          </a:p>
          <a:p>
            <a:r>
              <a:rPr lang="en-US" sz="2200" dirty="0" smtClean="0"/>
              <a:t>At U of M Crookston</a:t>
            </a:r>
          </a:p>
          <a:p>
            <a:endParaRPr lang="en-US" sz="2600" dirty="0" smtClean="0"/>
          </a:p>
          <a:p>
            <a:endParaRPr lang="en-US" dirty="0"/>
          </a:p>
        </p:txBody>
      </p:sp>
    </p:spTree>
    <p:extLst>
      <p:ext uri="{BB962C8B-B14F-4D97-AF65-F5344CB8AC3E}">
        <p14:creationId xmlns:p14="http://schemas.microsoft.com/office/powerpoint/2010/main" val="3154172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smtClean="0"/>
              <a:t>Major Mindbase Segments</a:t>
            </a:r>
          </a:p>
        </p:txBody>
      </p:sp>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a:buChar char="•"/>
              <a:defRPr/>
            </a:pPr>
            <a:r>
              <a:rPr lang="en-US" dirty="0" smtClean="0">
                <a:ea typeface="+mn-ea"/>
                <a:cs typeface="+mn-cs"/>
              </a:rPr>
              <a:t> </a:t>
            </a:r>
            <a:r>
              <a:rPr lang="en-US" u="sng" dirty="0" smtClean="0">
                <a:ea typeface="+mn-ea"/>
                <a:cs typeface="+mn-cs"/>
              </a:rPr>
              <a:t>Up and Comer</a:t>
            </a:r>
            <a:r>
              <a:rPr lang="en-US" dirty="0" smtClean="0">
                <a:ea typeface="+mn-ea"/>
                <a:cs typeface="+mn-cs"/>
              </a:rPr>
              <a:t>.  Young, single, no children. Ambitious, optimistic, social.  Style conscious and novelty-seeker.  Seeks products that offer something new.</a:t>
            </a:r>
          </a:p>
          <a:p>
            <a:pPr eaLnBrk="1" fontAlgn="auto" hangingPunct="1">
              <a:spcAft>
                <a:spcPts val="0"/>
              </a:spcAft>
              <a:buFont typeface="Arial"/>
              <a:buChar char="•"/>
              <a:defRPr/>
            </a:pPr>
            <a:r>
              <a:rPr lang="en-US" dirty="0" smtClean="0">
                <a:ea typeface="+mn-ea"/>
                <a:cs typeface="+mn-cs"/>
              </a:rPr>
              <a:t> </a:t>
            </a:r>
            <a:r>
              <a:rPr lang="en-US" u="sng" dirty="0" smtClean="0">
                <a:ea typeface="+mn-ea"/>
                <a:cs typeface="+mn-cs"/>
              </a:rPr>
              <a:t>Young Materialists</a:t>
            </a:r>
            <a:r>
              <a:rPr lang="en-US" dirty="0" smtClean="0">
                <a:ea typeface="+mn-ea"/>
                <a:cs typeface="+mn-cs"/>
              </a:rPr>
              <a:t>. Young, single, no children. Average incomes, self-focused, do not enjoy socializing.  Tend to be more male. Seek products that make them feel important.</a:t>
            </a:r>
          </a:p>
          <a:p>
            <a:pPr eaLnBrk="1" fontAlgn="auto" hangingPunct="1">
              <a:spcAft>
                <a:spcPts val="0"/>
              </a:spcAft>
              <a:buFont typeface="Arial"/>
              <a:buChar char="•"/>
              <a:defRPr/>
            </a:pPr>
            <a:r>
              <a:rPr lang="en-US" u="sng" dirty="0" smtClean="0">
                <a:ea typeface="+mn-ea"/>
                <a:cs typeface="+mn-cs"/>
              </a:rPr>
              <a:t>Stressed by Life</a:t>
            </a:r>
            <a:r>
              <a:rPr lang="en-US" dirty="0" smtClean="0">
                <a:ea typeface="+mn-ea"/>
                <a:cs typeface="+mn-cs"/>
              </a:rPr>
              <a:t>.  Young, mostly female.  Lower incomes.  Enjoy spending with family and friends. Good products that enable these individuals to escape from reality.</a:t>
            </a:r>
            <a:endParaRPr lang="en-US" u="sng" dirty="0" smtClean="0">
              <a:ea typeface="+mn-ea"/>
              <a:cs typeface="+mn-cs"/>
            </a:endParaRPr>
          </a:p>
        </p:txBody>
      </p:sp>
    </p:spTree>
    <p:extLst>
      <p:ext uri="{BB962C8B-B14F-4D97-AF65-F5344CB8AC3E}">
        <p14:creationId xmlns:p14="http://schemas.microsoft.com/office/powerpoint/2010/main" val="398020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fontScale="90000"/>
          </a:bodyPr>
          <a:lstStyle/>
          <a:p>
            <a:pPr eaLnBrk="1" hangingPunct="1"/>
            <a:r>
              <a:rPr lang="en-US" altLang="en-US" smtClean="0"/>
              <a:t>Major Mindbase Segments, Cont.</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a:buChar char="•"/>
              <a:defRPr/>
            </a:pPr>
            <a:r>
              <a:rPr lang="en-US" dirty="0" smtClean="0">
                <a:ea typeface="+mn-ea"/>
                <a:cs typeface="+mn-cs"/>
              </a:rPr>
              <a:t> </a:t>
            </a:r>
            <a:r>
              <a:rPr lang="en-US" u="sng" dirty="0" smtClean="0">
                <a:ea typeface="+mn-ea"/>
                <a:cs typeface="+mn-cs"/>
              </a:rPr>
              <a:t>New Traditionalists</a:t>
            </a:r>
            <a:r>
              <a:rPr lang="en-US" dirty="0" smtClean="0">
                <a:ea typeface="+mn-ea"/>
                <a:cs typeface="+mn-cs"/>
              </a:rPr>
              <a:t>.  Married, high incomes but relatively low levels of materialism.  Neighborly and responsible. Receptive to technology; good managers.</a:t>
            </a:r>
          </a:p>
          <a:p>
            <a:pPr eaLnBrk="1" fontAlgn="auto" hangingPunct="1">
              <a:spcAft>
                <a:spcPts val="0"/>
              </a:spcAft>
              <a:buFont typeface="Arial"/>
              <a:buChar char="•"/>
              <a:defRPr/>
            </a:pPr>
            <a:r>
              <a:rPr lang="en-US" u="sng" dirty="0" smtClean="0">
                <a:ea typeface="+mn-ea"/>
                <a:cs typeface="+mn-cs"/>
              </a:rPr>
              <a:t>Family Limited</a:t>
            </a:r>
            <a:r>
              <a:rPr lang="en-US" dirty="0" smtClean="0">
                <a:ea typeface="+mn-ea"/>
                <a:cs typeface="+mn-cs"/>
              </a:rPr>
              <a:t>.  High incomes, and intense focus on family life.  Do not view themselves as ambitious, creative, or attractive.  Can be reached with family focus.</a:t>
            </a:r>
          </a:p>
          <a:p>
            <a:pPr eaLnBrk="1" fontAlgn="auto" hangingPunct="1">
              <a:spcAft>
                <a:spcPts val="0"/>
              </a:spcAft>
              <a:buFont typeface="Arial"/>
              <a:buChar char="•"/>
              <a:defRPr/>
            </a:pPr>
            <a:r>
              <a:rPr lang="en-US" u="sng" dirty="0" smtClean="0">
                <a:ea typeface="+mn-ea"/>
                <a:cs typeface="+mn-cs"/>
              </a:rPr>
              <a:t>Detached Introverts</a:t>
            </a:r>
            <a:r>
              <a:rPr lang="en-US" dirty="0" smtClean="0">
                <a:ea typeface="+mn-ea"/>
                <a:cs typeface="+mn-cs"/>
              </a:rPr>
              <a:t>.  Usually male, no children.  Average incomes.  Have few interests.  Not sensation seekers.  Loners.</a:t>
            </a:r>
            <a:endParaRPr lang="en-US" u="sng" dirty="0" smtClean="0">
              <a:ea typeface="+mn-ea"/>
              <a:cs typeface="+mn-cs"/>
            </a:endParaRPr>
          </a:p>
        </p:txBody>
      </p:sp>
    </p:spTree>
    <p:extLst>
      <p:ext uri="{BB962C8B-B14F-4D97-AF65-F5344CB8AC3E}">
        <p14:creationId xmlns:p14="http://schemas.microsoft.com/office/powerpoint/2010/main" val="219137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normAutofit fontScale="90000"/>
          </a:bodyPr>
          <a:lstStyle/>
          <a:p>
            <a:pPr eaLnBrk="1" hangingPunct="1"/>
            <a:r>
              <a:rPr lang="en-US" altLang="en-US" smtClean="0"/>
              <a:t>Major Mindbase Segments, Cont.</a:t>
            </a:r>
          </a:p>
        </p:txBody>
      </p:sp>
      <p:sp>
        <p:nvSpPr>
          <p:cNvPr id="3" name="Content Placeholder 2"/>
          <p:cNvSpPr>
            <a:spLocks noGrp="1"/>
          </p:cNvSpPr>
          <p:nvPr>
            <p:ph idx="1"/>
          </p:nvPr>
        </p:nvSpPr>
        <p:spPr/>
        <p:txBody>
          <a:bodyPr>
            <a:normAutofit fontScale="92500" lnSpcReduction="10000"/>
          </a:bodyPr>
          <a:lstStyle/>
          <a:p>
            <a:pPr eaLnBrk="1" hangingPunct="1"/>
            <a:r>
              <a:rPr lang="en-US" altLang="en-US" sz="3000" u="sng" smtClean="0"/>
              <a:t>Renaissance Elders</a:t>
            </a:r>
            <a:r>
              <a:rPr lang="en-US" altLang="en-US" sz="3000" smtClean="0"/>
              <a:t>.  Older with average incomes.  Financially comfortable.  Family is very important.  “Old-fashioned.”  Spiritual, friendly, self-confident, open to new ideas. Ideal for products that emphasize health, financial security, and family.</a:t>
            </a:r>
          </a:p>
          <a:p>
            <a:pPr eaLnBrk="1" hangingPunct="1"/>
            <a:r>
              <a:rPr lang="en-US" altLang="en-US" sz="3000" u="sng" smtClean="0"/>
              <a:t>Retired from Life</a:t>
            </a:r>
            <a:r>
              <a:rPr lang="en-US" altLang="en-US" sz="3000" smtClean="0"/>
              <a:t>.  Older.  Cynical about modern life.  Feel overwhelmed by information.  Enjoy gardening and game shows.    </a:t>
            </a:r>
            <a:endParaRPr lang="en-US" altLang="en-US" sz="3000" u="sng" smtClean="0"/>
          </a:p>
        </p:txBody>
      </p:sp>
    </p:spTree>
    <p:extLst>
      <p:ext uri="{BB962C8B-B14F-4D97-AF65-F5344CB8AC3E}">
        <p14:creationId xmlns:p14="http://schemas.microsoft.com/office/powerpoint/2010/main" val="403148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smtClean="0"/>
              <a:t>Psychographics: Summary </a:t>
            </a:r>
          </a:p>
        </p:txBody>
      </p:sp>
      <p:sp>
        <p:nvSpPr>
          <p:cNvPr id="3" name="Content Placeholder 2"/>
          <p:cNvSpPr>
            <a:spLocks noGrp="1"/>
          </p:cNvSpPr>
          <p:nvPr>
            <p:ph idx="1"/>
          </p:nvPr>
        </p:nvSpPr>
        <p:spPr/>
        <p:txBody>
          <a:bodyPr>
            <a:normAutofit fontScale="92500" lnSpcReduction="10000"/>
          </a:bodyPr>
          <a:lstStyle/>
          <a:p>
            <a:pPr eaLnBrk="1" hangingPunct="1">
              <a:lnSpc>
                <a:spcPct val="90000"/>
              </a:lnSpc>
            </a:pPr>
            <a:r>
              <a:rPr lang="en-US" altLang="en-US" sz="3000" smtClean="0"/>
              <a:t> Mindbase segments are good illustrations of ones commonly found.</a:t>
            </a:r>
          </a:p>
          <a:p>
            <a:pPr eaLnBrk="1" hangingPunct="1">
              <a:lnSpc>
                <a:spcPct val="90000"/>
              </a:lnSpc>
            </a:pPr>
            <a:r>
              <a:rPr lang="en-US" altLang="en-US" sz="3000" smtClean="0"/>
              <a:t> Note the names.  Development of names a “creative interpretative process.”</a:t>
            </a:r>
          </a:p>
          <a:p>
            <a:pPr eaLnBrk="1" hangingPunct="1">
              <a:lnSpc>
                <a:spcPct val="90000"/>
              </a:lnSpc>
            </a:pPr>
            <a:r>
              <a:rPr lang="en-US" altLang="en-US" sz="3000" smtClean="0"/>
              <a:t> In both VALS, the Mindbase segments, and other studies, the adoption process “came through.”  Thus, consider the relevance of the adoption segments that I discussed earlier.</a:t>
            </a:r>
          </a:p>
          <a:p>
            <a:pPr eaLnBrk="1" hangingPunct="1">
              <a:lnSpc>
                <a:spcPct val="90000"/>
              </a:lnSpc>
            </a:pPr>
            <a:r>
              <a:rPr lang="en-US" altLang="en-US" sz="3000" smtClean="0"/>
              <a:t>Use these studies—and others—to gain insight for your projects. </a:t>
            </a:r>
          </a:p>
        </p:txBody>
      </p:sp>
    </p:spTree>
    <p:extLst>
      <p:ext uri="{BB962C8B-B14F-4D97-AF65-F5344CB8AC3E}">
        <p14:creationId xmlns:p14="http://schemas.microsoft.com/office/powerpoint/2010/main" val="2231138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ea typeface="+mj-ea"/>
                <a:cs typeface="+mj-cs"/>
              </a:rPr>
              <a:t>Lesser Study: Psychographic Segment Profiles</a:t>
            </a:r>
          </a:p>
        </p:txBody>
      </p:sp>
      <p:sp>
        <p:nvSpPr>
          <p:cNvPr id="7171" name="Rectangle 3"/>
          <p:cNvSpPr>
            <a:spLocks noGrp="1" noChangeArrowheads="1"/>
          </p:cNvSpPr>
          <p:nvPr>
            <p:ph idx="1"/>
          </p:nvPr>
        </p:nvSpPr>
        <p:spPr>
          <a:xfrm>
            <a:off x="381000" y="1600200"/>
            <a:ext cx="8229600" cy="4525963"/>
          </a:xfrm>
        </p:spPr>
        <p:txBody>
          <a:bodyPr>
            <a:normAutofit/>
          </a:bodyPr>
          <a:lstStyle/>
          <a:p>
            <a:pPr marL="182563" indent="-182563" eaLnBrk="1" hangingPunct="1">
              <a:lnSpc>
                <a:spcPct val="60000"/>
              </a:lnSpc>
            </a:pPr>
            <a:r>
              <a:rPr lang="en-US" altLang="en-US" sz="2500" smtClean="0"/>
              <a:t>Inactive Shoppers (15%): </a:t>
            </a:r>
          </a:p>
          <a:p>
            <a:pPr lvl="1" indent="-182563" eaLnBrk="1" hangingPunct="1">
              <a:lnSpc>
                <a:spcPct val="60000"/>
              </a:lnSpc>
              <a:buFont typeface="Wingdings" panose="05000000000000000000" pitchFamily="2" charset="2"/>
              <a:buChar char="Ø"/>
            </a:pPr>
            <a:r>
              <a:rPr lang="en-US" altLang="en-US" sz="2200" smtClean="0"/>
              <a:t> Very restricted life-styles: limited enthusiasm for shopping or  </a:t>
            </a:r>
          </a:p>
          <a:p>
            <a:pPr lvl="1" indent="-182563" eaLnBrk="1" hangingPunct="1">
              <a:lnSpc>
                <a:spcPct val="60000"/>
              </a:lnSpc>
              <a:buFont typeface="Arial" panose="020B0604020202020204" pitchFamily="34" charset="0"/>
              <a:buNone/>
            </a:pPr>
            <a:r>
              <a:rPr lang="en-US" altLang="en-US" sz="2200" smtClean="0"/>
              <a:t>      other life roles (except for working in the yard or garden).</a:t>
            </a:r>
          </a:p>
          <a:p>
            <a:pPr lvl="1" indent="-182563" eaLnBrk="1" hangingPunct="1">
              <a:lnSpc>
                <a:spcPct val="60000"/>
              </a:lnSpc>
              <a:buFont typeface="Wingdings" panose="05000000000000000000" pitchFamily="2" charset="2"/>
              <a:buChar char="Ø"/>
            </a:pPr>
            <a:r>
              <a:rPr lang="en-US" altLang="en-US" sz="2200" smtClean="0"/>
              <a:t>  Tend to be older.        </a:t>
            </a:r>
          </a:p>
          <a:p>
            <a:pPr lvl="1" indent="-182563" eaLnBrk="1" hangingPunct="1">
              <a:lnSpc>
                <a:spcPct val="60000"/>
              </a:lnSpc>
              <a:buFont typeface="Wingdings" panose="05000000000000000000" pitchFamily="2" charset="2"/>
              <a:buChar char="Ø"/>
            </a:pPr>
            <a:r>
              <a:rPr lang="en-US" altLang="en-US" sz="2200" smtClean="0"/>
              <a:t>   Believe that world “has past them by” and is</a:t>
            </a:r>
          </a:p>
          <a:p>
            <a:pPr lvl="1" indent="-182563" eaLnBrk="1" hangingPunct="1">
              <a:lnSpc>
                <a:spcPct val="60000"/>
              </a:lnSpc>
              <a:buFont typeface="Arial" panose="020B0604020202020204" pitchFamily="34" charset="0"/>
              <a:buNone/>
            </a:pPr>
            <a:r>
              <a:rPr lang="en-US" altLang="en-US" sz="2200" smtClean="0"/>
              <a:t>      frightening   </a:t>
            </a:r>
          </a:p>
          <a:p>
            <a:pPr marL="182563" indent="-182563" eaLnBrk="1" hangingPunct="1">
              <a:lnSpc>
                <a:spcPct val="60000"/>
              </a:lnSpc>
            </a:pPr>
            <a:r>
              <a:rPr lang="en-US" altLang="en-US" sz="2500" smtClean="0"/>
              <a:t>Traditional Shoppers (14.1%):</a:t>
            </a:r>
          </a:p>
          <a:p>
            <a:pPr lvl="1" indent="-182563" eaLnBrk="1" hangingPunct="1">
              <a:lnSpc>
                <a:spcPct val="60000"/>
              </a:lnSpc>
              <a:buFont typeface="Wingdings" panose="05000000000000000000" pitchFamily="2" charset="2"/>
              <a:buChar char="Ø"/>
            </a:pPr>
            <a:r>
              <a:rPr lang="en-US" altLang="en-US" sz="2200" smtClean="0"/>
              <a:t>   Preoccupied with outdoor and home do-it-yourself   </a:t>
            </a:r>
          </a:p>
          <a:p>
            <a:pPr lvl="1" indent="-182563" eaLnBrk="1" hangingPunct="1">
              <a:lnSpc>
                <a:spcPct val="60000"/>
              </a:lnSpc>
              <a:buFont typeface="Arial" panose="020B0604020202020204" pitchFamily="34" charset="0"/>
              <a:buNone/>
            </a:pPr>
            <a:r>
              <a:rPr lang="en-US" altLang="en-US" sz="2200" smtClean="0"/>
              <a:t>      activities.  </a:t>
            </a:r>
          </a:p>
          <a:p>
            <a:pPr lvl="1" indent="-182563" eaLnBrk="1" hangingPunct="1">
              <a:lnSpc>
                <a:spcPct val="60000"/>
              </a:lnSpc>
              <a:buFont typeface="Wingdings" panose="05000000000000000000" pitchFamily="2" charset="2"/>
              <a:buChar char="Ø"/>
            </a:pPr>
            <a:r>
              <a:rPr lang="en-US" altLang="en-US" sz="2200" smtClean="0"/>
              <a:t>   Blue collar.  Had modest upbringing.  Dislike         </a:t>
            </a:r>
          </a:p>
          <a:p>
            <a:pPr lvl="1" indent="-182563" eaLnBrk="1" hangingPunct="1">
              <a:lnSpc>
                <a:spcPct val="60000"/>
              </a:lnSpc>
              <a:buFont typeface="Arial" panose="020B0604020202020204" pitchFamily="34" charset="0"/>
              <a:buNone/>
            </a:pPr>
            <a:r>
              <a:rPr lang="en-US" altLang="en-US" sz="2200" smtClean="0"/>
              <a:t>      shopping.  Relatively few social interests.</a:t>
            </a:r>
          </a:p>
          <a:p>
            <a:pPr lvl="1" indent="-182563" eaLnBrk="1" hangingPunct="1">
              <a:lnSpc>
                <a:spcPct val="60000"/>
              </a:lnSpc>
              <a:buFont typeface="Wingdings" panose="05000000000000000000" pitchFamily="2" charset="2"/>
              <a:buChar char="Ø"/>
            </a:pPr>
            <a:r>
              <a:rPr lang="en-US" altLang="en-US" sz="2200" smtClean="0"/>
              <a:t>  Want to be made to feel at home.  Very </a:t>
            </a:r>
            <a:r>
              <a:rPr lang="en-US" altLang="en-US" sz="2200" u="sng" smtClean="0"/>
              <a:t>traditional</a:t>
            </a:r>
            <a:r>
              <a:rPr lang="en-US" altLang="en-US" sz="2200" smtClean="0"/>
              <a:t> </a:t>
            </a:r>
          </a:p>
          <a:p>
            <a:pPr lvl="1" indent="-182563" eaLnBrk="1" hangingPunct="1">
              <a:lnSpc>
                <a:spcPct val="60000"/>
              </a:lnSpc>
              <a:buFont typeface="Arial" panose="020B0604020202020204" pitchFamily="34" charset="0"/>
              <a:buNone/>
            </a:pPr>
            <a:r>
              <a:rPr lang="en-US" altLang="en-US" sz="2200" smtClean="0"/>
              <a:t>      values.</a:t>
            </a:r>
          </a:p>
          <a:p>
            <a:pPr lvl="1" indent="-182563" eaLnBrk="1" hangingPunct="1">
              <a:lnSpc>
                <a:spcPct val="60000"/>
              </a:lnSpc>
              <a:buFont typeface="Wingdings" panose="05000000000000000000" pitchFamily="2" charset="2"/>
              <a:buChar char="Ø"/>
            </a:pPr>
            <a:r>
              <a:rPr lang="en-US" altLang="en-US" sz="2200" smtClean="0"/>
              <a:t>  Tend to want “throw away” merchandise.  They avoid</a:t>
            </a:r>
          </a:p>
          <a:p>
            <a:pPr lvl="1" indent="-182563" eaLnBrk="1" hangingPunct="1">
              <a:lnSpc>
                <a:spcPct val="60000"/>
              </a:lnSpc>
              <a:buFont typeface="Arial" panose="020B0604020202020204" pitchFamily="34" charset="0"/>
              <a:buNone/>
            </a:pPr>
            <a:r>
              <a:rPr lang="en-US" altLang="en-US" sz="2200" smtClean="0"/>
              <a:t>      ultramodern themes.   </a:t>
            </a:r>
          </a:p>
        </p:txBody>
      </p:sp>
    </p:spTree>
    <p:extLst>
      <p:ext uri="{BB962C8B-B14F-4D97-AF65-F5344CB8AC3E}">
        <p14:creationId xmlns:p14="http://schemas.microsoft.com/office/powerpoint/2010/main" val="336211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Lesser Study: Segment Profiles, Cont.</a:t>
            </a:r>
            <a:endParaRPr lang="en-US" dirty="0">
              <a:ea typeface="+mj-ea"/>
              <a:cs typeface="+mj-cs"/>
            </a:endParaRPr>
          </a:p>
        </p:txBody>
      </p:sp>
      <p:sp>
        <p:nvSpPr>
          <p:cNvPr id="3" name="Content Placeholder 2"/>
          <p:cNvSpPr>
            <a:spLocks noGrp="1"/>
          </p:cNvSpPr>
          <p:nvPr>
            <p:ph idx="1"/>
          </p:nvPr>
        </p:nvSpPr>
        <p:spPr/>
        <p:txBody>
          <a:bodyPr>
            <a:normAutofit fontScale="92500"/>
          </a:bodyPr>
          <a:lstStyle/>
          <a:p>
            <a:pPr marL="182563" indent="-182563" eaLnBrk="1" hangingPunct="1">
              <a:lnSpc>
                <a:spcPct val="60000"/>
              </a:lnSpc>
            </a:pPr>
            <a:r>
              <a:rPr lang="en-US" altLang="en-US" sz="2500" smtClean="0"/>
              <a:t>Price Shoppers (10.4%): </a:t>
            </a:r>
          </a:p>
          <a:p>
            <a:pPr lvl="1" indent="-182563" eaLnBrk="1" hangingPunct="1">
              <a:lnSpc>
                <a:spcPct val="60000"/>
              </a:lnSpc>
              <a:buFont typeface="Wingdings" panose="05000000000000000000" pitchFamily="2" charset="2"/>
              <a:buChar char="Ø"/>
            </a:pPr>
            <a:r>
              <a:rPr lang="en-US" altLang="en-US" sz="2200" smtClean="0"/>
              <a:t>   Extremely price conscious. </a:t>
            </a:r>
          </a:p>
          <a:p>
            <a:pPr lvl="1" indent="-182563" eaLnBrk="1" hangingPunct="1">
              <a:lnSpc>
                <a:spcPct val="60000"/>
              </a:lnSpc>
              <a:buFont typeface="Wingdings" panose="05000000000000000000" pitchFamily="2" charset="2"/>
              <a:buChar char="Ø"/>
            </a:pPr>
            <a:r>
              <a:rPr lang="en-US" altLang="en-US" sz="2200" smtClean="0"/>
              <a:t>  Tend to “shop around heavily” and haggle over price.</a:t>
            </a:r>
          </a:p>
          <a:p>
            <a:pPr lvl="1" indent="-182563" eaLnBrk="1" hangingPunct="1">
              <a:lnSpc>
                <a:spcPct val="60000"/>
              </a:lnSpc>
              <a:buFont typeface="Wingdings" panose="05000000000000000000" pitchFamily="2" charset="2"/>
              <a:buChar char="Ø"/>
            </a:pPr>
            <a:r>
              <a:rPr lang="en-US" altLang="en-US" sz="2200" smtClean="0"/>
              <a:t>   On most other qualities, and features and benefits, tend to be</a:t>
            </a:r>
          </a:p>
          <a:p>
            <a:pPr lvl="1" indent="-182563" eaLnBrk="1" hangingPunct="1">
              <a:lnSpc>
                <a:spcPct val="60000"/>
              </a:lnSpc>
              <a:buFont typeface="Arial" panose="020B0604020202020204" pitchFamily="34" charset="0"/>
              <a:buNone/>
            </a:pPr>
            <a:r>
              <a:rPr lang="en-US" altLang="en-US" sz="2200" smtClean="0"/>
              <a:t>       “average.”  </a:t>
            </a:r>
          </a:p>
          <a:p>
            <a:pPr lvl="1" indent="-182563" eaLnBrk="1" hangingPunct="1">
              <a:lnSpc>
                <a:spcPct val="60000"/>
              </a:lnSpc>
              <a:buFont typeface="Wingdings" panose="05000000000000000000" pitchFamily="2" charset="2"/>
              <a:buChar char="Ø"/>
            </a:pPr>
            <a:r>
              <a:rPr lang="en-US" altLang="en-US" sz="2200" smtClean="0"/>
              <a:t>   Tend to have relatively traditional values and tastes. </a:t>
            </a:r>
          </a:p>
          <a:p>
            <a:pPr marL="182563" indent="-182563" eaLnBrk="1" hangingPunct="1">
              <a:lnSpc>
                <a:spcPct val="60000"/>
              </a:lnSpc>
            </a:pPr>
            <a:r>
              <a:rPr lang="en-US" altLang="en-US" sz="2500" smtClean="0"/>
              <a:t> Active Shoppers (12.8%):       </a:t>
            </a:r>
          </a:p>
          <a:p>
            <a:pPr lvl="1" indent="-182563" eaLnBrk="1" hangingPunct="1">
              <a:lnSpc>
                <a:spcPct val="60000"/>
              </a:lnSpc>
              <a:buFont typeface="Wingdings" panose="05000000000000000000" pitchFamily="2" charset="2"/>
              <a:buChar char="Ø"/>
            </a:pPr>
            <a:r>
              <a:rPr lang="en-US" altLang="en-US" sz="2200" smtClean="0"/>
              <a:t>   Active and </a:t>
            </a:r>
            <a:r>
              <a:rPr lang="ja-JP" altLang="en-US" sz="2200" smtClean="0"/>
              <a:t>“</a:t>
            </a:r>
            <a:r>
              <a:rPr lang="en-US" altLang="ja-JP" sz="2200" smtClean="0"/>
              <a:t>tough</a:t>
            </a:r>
            <a:r>
              <a:rPr lang="ja-JP" altLang="en-US" sz="2200" smtClean="0"/>
              <a:t>”</a:t>
            </a:r>
            <a:r>
              <a:rPr lang="en-US" altLang="ja-JP" sz="2200" smtClean="0"/>
              <a:t> shoppers who enjoy shopping around. </a:t>
            </a:r>
          </a:p>
          <a:p>
            <a:pPr lvl="1" indent="-182563" eaLnBrk="1" hangingPunct="1">
              <a:lnSpc>
                <a:spcPct val="60000"/>
              </a:lnSpc>
              <a:buFont typeface="Wingdings" panose="05000000000000000000" pitchFamily="2" charset="2"/>
              <a:buChar char="Ø"/>
            </a:pPr>
            <a:r>
              <a:rPr lang="en-US" altLang="en-US" sz="2200" smtClean="0"/>
              <a:t>   However, they balance price with quality, fashion, and</a:t>
            </a:r>
          </a:p>
          <a:p>
            <a:pPr lvl="1" indent="-182563" eaLnBrk="1" hangingPunct="1">
              <a:lnSpc>
                <a:spcPct val="60000"/>
              </a:lnSpc>
              <a:buFont typeface="Arial" panose="020B0604020202020204" pitchFamily="34" charset="0"/>
              <a:buNone/>
            </a:pPr>
            <a:r>
              <a:rPr lang="en-US" altLang="en-US" sz="2200" smtClean="0"/>
              <a:t>    selection.  In reality, they tend to search for moderately  </a:t>
            </a:r>
          </a:p>
          <a:p>
            <a:pPr lvl="1" indent="-182563" eaLnBrk="1" hangingPunct="1">
              <a:lnSpc>
                <a:spcPct val="60000"/>
              </a:lnSpc>
              <a:buFont typeface="Arial" panose="020B0604020202020204" pitchFamily="34" charset="0"/>
              <a:buNone/>
            </a:pPr>
            <a:r>
              <a:rPr lang="en-US" altLang="en-US" sz="2200" smtClean="0"/>
              <a:t>    priced merchandise that reflects a higher social class.  </a:t>
            </a:r>
          </a:p>
          <a:p>
            <a:pPr lvl="1" indent="-182563" eaLnBrk="1" hangingPunct="1">
              <a:lnSpc>
                <a:spcPct val="60000"/>
              </a:lnSpc>
              <a:buFont typeface="Wingdings" panose="05000000000000000000" pitchFamily="2" charset="2"/>
              <a:buChar char="Ø"/>
            </a:pPr>
            <a:r>
              <a:rPr lang="en-US" altLang="en-US" sz="2200" smtClean="0"/>
              <a:t>   Broad Middle Class.  Full range of leisure interests and social </a:t>
            </a:r>
          </a:p>
          <a:p>
            <a:pPr lvl="1" indent="-182563" eaLnBrk="1" hangingPunct="1">
              <a:lnSpc>
                <a:spcPct val="60000"/>
              </a:lnSpc>
              <a:buFont typeface="Arial" panose="020B0604020202020204" pitchFamily="34" charset="0"/>
              <a:buNone/>
            </a:pPr>
            <a:r>
              <a:rPr lang="en-US" altLang="en-US" sz="2200" smtClean="0"/>
              <a:t>      interests.  </a:t>
            </a:r>
          </a:p>
          <a:p>
            <a:pPr lvl="1" indent="-182563" eaLnBrk="1" hangingPunct="1">
              <a:lnSpc>
                <a:spcPct val="60000"/>
              </a:lnSpc>
              <a:buFont typeface="Wingdings" panose="05000000000000000000" pitchFamily="2" charset="2"/>
              <a:buChar char="Ø"/>
            </a:pPr>
            <a:r>
              <a:rPr lang="en-US" altLang="en-US" sz="2200" smtClean="0"/>
              <a:t>   Have full range of middle class/upper middle class interests. </a:t>
            </a:r>
          </a:p>
          <a:p>
            <a:pPr marL="182563" indent="-182563" eaLnBrk="1" hangingPunct="1">
              <a:lnSpc>
                <a:spcPct val="80000"/>
              </a:lnSpc>
            </a:pPr>
            <a:endParaRPr lang="en-US" altLang="en-US" sz="2500" smtClean="0"/>
          </a:p>
        </p:txBody>
      </p:sp>
    </p:spTree>
    <p:extLst>
      <p:ext uri="{BB962C8B-B14F-4D97-AF65-F5344CB8AC3E}">
        <p14:creationId xmlns:p14="http://schemas.microsoft.com/office/powerpoint/2010/main" val="2726668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ea typeface="+mj-ea"/>
                <a:cs typeface="+mj-cs"/>
              </a:rPr>
              <a:t>Lesser Study: Segment Profiles (cont.)</a:t>
            </a:r>
          </a:p>
        </p:txBody>
      </p:sp>
      <p:sp>
        <p:nvSpPr>
          <p:cNvPr id="8195" name="Rectangle 3"/>
          <p:cNvSpPr>
            <a:spLocks noGrp="1" noChangeArrowheads="1"/>
          </p:cNvSpPr>
          <p:nvPr>
            <p:ph idx="1"/>
          </p:nvPr>
        </p:nvSpPr>
        <p:spPr/>
        <p:txBody>
          <a:bodyPr rtlCol="0">
            <a:normAutofit lnSpcReduction="10000"/>
          </a:bodyPr>
          <a:lstStyle/>
          <a:p>
            <a:pPr marL="182880" indent="-182880" eaLnBrk="1" fontAlgn="auto" hangingPunct="1">
              <a:lnSpc>
                <a:spcPct val="80000"/>
              </a:lnSpc>
              <a:spcAft>
                <a:spcPts val="0"/>
              </a:spcAft>
              <a:defRPr/>
            </a:pPr>
            <a:r>
              <a:rPr lang="en-US" sz="2400" dirty="0" smtClean="0">
                <a:ea typeface="+mn-ea"/>
                <a:cs typeface="+mn-cs"/>
              </a:rPr>
              <a:t>Service Shoppers (10%):</a:t>
            </a:r>
          </a:p>
          <a:p>
            <a:pPr lvl="1" indent="-182880" eaLnBrk="1" fontAlgn="auto" hangingPunct="1">
              <a:lnSpc>
                <a:spcPct val="80000"/>
              </a:lnSpc>
              <a:spcAft>
                <a:spcPts val="0"/>
              </a:spcAft>
              <a:buFont typeface="Wingdings" charset="2"/>
              <a:buChar char="Ø"/>
              <a:defRPr/>
            </a:pPr>
            <a:r>
              <a:rPr lang="en-US" sz="2400" dirty="0">
                <a:ea typeface="+mn-ea"/>
              </a:rPr>
              <a:t> </a:t>
            </a:r>
            <a:r>
              <a:rPr lang="en-US" sz="2400" dirty="0" smtClean="0">
                <a:ea typeface="+mn-ea"/>
              </a:rPr>
              <a:t> Uncompromising desire for service.</a:t>
            </a:r>
          </a:p>
          <a:p>
            <a:pPr lvl="1" indent="-182880" eaLnBrk="1" fontAlgn="auto" hangingPunct="1">
              <a:lnSpc>
                <a:spcPct val="80000"/>
              </a:lnSpc>
              <a:spcAft>
                <a:spcPts val="0"/>
              </a:spcAft>
              <a:buFont typeface="Wingdings" charset="2"/>
              <a:buChar char="Ø"/>
              <a:defRPr/>
            </a:pPr>
            <a:r>
              <a:rPr lang="en-US" sz="2400" dirty="0" smtClean="0">
                <a:ea typeface="+mn-ea"/>
              </a:rPr>
              <a:t>  Seek convenience.</a:t>
            </a:r>
          </a:p>
          <a:p>
            <a:pPr lvl="1" indent="-182880" eaLnBrk="1" fontAlgn="auto" hangingPunct="1">
              <a:lnSpc>
                <a:spcPct val="80000"/>
              </a:lnSpc>
              <a:spcAft>
                <a:spcPts val="0"/>
              </a:spcAft>
              <a:buFont typeface="Wingdings" charset="2"/>
              <a:buChar char="Ø"/>
              <a:defRPr/>
            </a:pPr>
            <a:r>
              <a:rPr lang="en-US" sz="2400" dirty="0">
                <a:ea typeface="+mn-ea"/>
              </a:rPr>
              <a:t> </a:t>
            </a:r>
            <a:r>
              <a:rPr lang="en-US" sz="2400" dirty="0" smtClean="0">
                <a:ea typeface="+mn-ea"/>
              </a:rPr>
              <a:t> Confident, creative, experimentative.   </a:t>
            </a:r>
          </a:p>
          <a:p>
            <a:pPr marL="182880" indent="-182880" eaLnBrk="1" fontAlgn="auto" hangingPunct="1">
              <a:lnSpc>
                <a:spcPct val="80000"/>
              </a:lnSpc>
              <a:spcAft>
                <a:spcPts val="0"/>
              </a:spcAft>
              <a:defRPr/>
            </a:pPr>
            <a:r>
              <a:rPr lang="en-US" sz="2400" dirty="0" smtClean="0">
                <a:ea typeface="+mn-ea"/>
                <a:cs typeface="+mn-cs"/>
              </a:rPr>
              <a:t> Dedicated Fringe (8.8%):</a:t>
            </a:r>
          </a:p>
          <a:p>
            <a:pPr lvl="1" indent="-182880" eaLnBrk="1" fontAlgn="auto" hangingPunct="1">
              <a:lnSpc>
                <a:spcPct val="80000"/>
              </a:lnSpc>
              <a:spcAft>
                <a:spcPts val="0"/>
              </a:spcAft>
              <a:buFont typeface="Wingdings" charset="2"/>
              <a:buChar char="Ø"/>
              <a:defRPr/>
            </a:pPr>
            <a:r>
              <a:rPr lang="en-US" sz="2400" dirty="0" smtClean="0">
                <a:ea typeface="+mn-ea"/>
              </a:rPr>
              <a:t> Compulsion for being different.</a:t>
            </a:r>
          </a:p>
          <a:p>
            <a:pPr lvl="1" indent="-182880" eaLnBrk="1" fontAlgn="auto" hangingPunct="1">
              <a:lnSpc>
                <a:spcPct val="80000"/>
              </a:lnSpc>
              <a:spcAft>
                <a:spcPts val="0"/>
              </a:spcAft>
              <a:buFont typeface="Wingdings" charset="2"/>
              <a:buChar char="Ø"/>
              <a:defRPr/>
            </a:pPr>
            <a:r>
              <a:rPr lang="en-US" sz="2400" dirty="0" smtClean="0">
                <a:ea typeface="+mn-ea"/>
              </a:rPr>
              <a:t>  Limited loyalty.  Information intense.</a:t>
            </a:r>
          </a:p>
          <a:p>
            <a:pPr lvl="1" indent="-182880" eaLnBrk="1" fontAlgn="auto" hangingPunct="1">
              <a:lnSpc>
                <a:spcPct val="80000"/>
              </a:lnSpc>
              <a:spcAft>
                <a:spcPts val="0"/>
              </a:spcAft>
              <a:buFont typeface="Wingdings" charset="2"/>
              <a:buChar char="Ø"/>
              <a:defRPr/>
            </a:pPr>
            <a:r>
              <a:rPr lang="en-US" sz="2400" dirty="0">
                <a:ea typeface="+mn-ea"/>
              </a:rPr>
              <a:t> </a:t>
            </a:r>
            <a:r>
              <a:rPr lang="en-US" sz="2400" dirty="0" smtClean="0">
                <a:ea typeface="+mn-ea"/>
              </a:rPr>
              <a:t> First to try new products, services and ideas.</a:t>
            </a:r>
          </a:p>
          <a:p>
            <a:pPr marL="182880" indent="-182880" eaLnBrk="1" fontAlgn="auto" hangingPunct="1">
              <a:lnSpc>
                <a:spcPct val="80000"/>
              </a:lnSpc>
              <a:spcAft>
                <a:spcPts val="0"/>
              </a:spcAft>
              <a:buFont typeface="Arial"/>
              <a:buChar char="•"/>
              <a:defRPr/>
            </a:pPr>
            <a:r>
              <a:rPr lang="en-US" sz="2400" dirty="0" smtClean="0">
                <a:ea typeface="+mn-ea"/>
                <a:cs typeface="+mn-cs"/>
              </a:rPr>
              <a:t> Transitional Shoppers (6.9%):</a:t>
            </a:r>
          </a:p>
          <a:p>
            <a:pPr lvl="1" indent="-182880" eaLnBrk="1" fontAlgn="auto" hangingPunct="1">
              <a:lnSpc>
                <a:spcPct val="80000"/>
              </a:lnSpc>
              <a:spcAft>
                <a:spcPts val="0"/>
              </a:spcAft>
              <a:buFont typeface="Wingdings" charset="2"/>
              <a:buChar char="Ø"/>
              <a:defRPr/>
            </a:pPr>
            <a:r>
              <a:rPr lang="en-US" sz="2400" dirty="0" smtClean="0">
                <a:ea typeface="+mn-ea"/>
              </a:rPr>
              <a:t>   Earlier stage of family life cycle who have not formalized shopping interests or lifestyle patterns.  </a:t>
            </a:r>
          </a:p>
          <a:p>
            <a:pPr lvl="1" indent="-182880" eaLnBrk="1" fontAlgn="auto" hangingPunct="1">
              <a:lnSpc>
                <a:spcPct val="80000"/>
              </a:lnSpc>
              <a:spcAft>
                <a:spcPts val="0"/>
              </a:spcAft>
              <a:buFont typeface="Wingdings" charset="2"/>
              <a:buChar char="Ø"/>
              <a:defRPr/>
            </a:pPr>
            <a:r>
              <a:rPr lang="en-US" sz="2400" dirty="0">
                <a:ea typeface="+mn-ea"/>
              </a:rPr>
              <a:t> </a:t>
            </a:r>
            <a:r>
              <a:rPr lang="en-US" sz="2400" dirty="0" smtClean="0">
                <a:ea typeface="+mn-ea"/>
              </a:rPr>
              <a:t> Try new products.            </a:t>
            </a:r>
          </a:p>
        </p:txBody>
      </p:sp>
    </p:spTree>
    <p:extLst>
      <p:ext uri="{BB962C8B-B14F-4D97-AF65-F5344CB8AC3E}">
        <p14:creationId xmlns:p14="http://schemas.microsoft.com/office/powerpoint/2010/main" val="189630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578385" y="-71610"/>
            <a:ext cx="7467600" cy="1143000"/>
          </a:xfrm>
        </p:spPr>
        <p:txBody>
          <a:bodyPr>
            <a:normAutofit/>
          </a:bodyPr>
          <a:lstStyle/>
          <a:p>
            <a:r>
              <a:rPr lang="en-US" altLang="en-US" dirty="0" smtClean="0"/>
              <a:t>Psychographics: Summary </a:t>
            </a:r>
          </a:p>
        </p:txBody>
      </p:sp>
      <p:sp>
        <p:nvSpPr>
          <p:cNvPr id="36866" name="Content Placeholder 2"/>
          <p:cNvSpPr>
            <a:spLocks noGrp="1"/>
          </p:cNvSpPr>
          <p:nvPr>
            <p:ph idx="1"/>
          </p:nvPr>
        </p:nvSpPr>
        <p:spPr>
          <a:xfrm>
            <a:off x="457199" y="917154"/>
            <a:ext cx="8058840" cy="5417544"/>
          </a:xfrm>
        </p:spPr>
        <p:txBody>
          <a:bodyPr>
            <a:noAutofit/>
          </a:bodyPr>
          <a:lstStyle/>
          <a:p>
            <a:r>
              <a:rPr lang="en-US" altLang="en-US" sz="1900" dirty="0" smtClean="0"/>
              <a:t>Often best to consider such qualities as the following when developing psychographic segment to attract:</a:t>
            </a:r>
          </a:p>
          <a:p>
            <a:pPr lvl="2">
              <a:buFont typeface="Wingdings" panose="05000000000000000000" pitchFamily="2" charset="2"/>
              <a:buChar char="§"/>
            </a:pPr>
            <a:r>
              <a:rPr lang="en-US" altLang="en-US" sz="1900" dirty="0" smtClean="0"/>
              <a:t>relevance of others in family–family is most important to me</a:t>
            </a:r>
          </a:p>
          <a:p>
            <a:pPr lvl="2">
              <a:buFont typeface="Wingdings" panose="05000000000000000000" pitchFamily="2" charset="2"/>
              <a:buChar char="§"/>
            </a:pPr>
            <a:r>
              <a:rPr lang="en-US" altLang="en-US" sz="1900" dirty="0" smtClean="0"/>
              <a:t> product innovativeness—like to try new products before others.  </a:t>
            </a:r>
          </a:p>
          <a:p>
            <a:pPr lvl="2">
              <a:buFont typeface="Wingdings" panose="05000000000000000000" pitchFamily="2" charset="2"/>
              <a:buChar char="§"/>
            </a:pPr>
            <a:r>
              <a:rPr lang="en-US" altLang="en-US" sz="1900" dirty="0" smtClean="0"/>
              <a:t>social influence—influence others when buying ______ more than most.</a:t>
            </a:r>
          </a:p>
          <a:p>
            <a:pPr lvl="2">
              <a:buFont typeface="Wingdings" panose="05000000000000000000" pitchFamily="2" charset="2"/>
              <a:buChar char="§"/>
            </a:pPr>
            <a:r>
              <a:rPr lang="en-US" altLang="en-US" sz="1900" dirty="0" smtClean="0"/>
              <a:t>traditional values—more concerned about time honored traditions and the way things were done in the past than most. </a:t>
            </a:r>
          </a:p>
          <a:p>
            <a:pPr lvl="2">
              <a:buFont typeface="Wingdings" panose="05000000000000000000" pitchFamily="2" charset="2"/>
              <a:buChar char="§"/>
            </a:pPr>
            <a:r>
              <a:rPr lang="en-US" altLang="en-US" sz="1900" dirty="0" smtClean="0"/>
              <a:t> belief in causes– contribute to charities more than most</a:t>
            </a:r>
          </a:p>
          <a:p>
            <a:pPr lvl="2">
              <a:buFont typeface="Wingdings" panose="05000000000000000000" pitchFamily="2" charset="2"/>
              <a:buChar char="§"/>
            </a:pPr>
            <a:r>
              <a:rPr lang="en-US" altLang="en-US" sz="1900" dirty="0" smtClean="0"/>
              <a:t> lifestyle activeness—more busy each day than most</a:t>
            </a:r>
          </a:p>
          <a:p>
            <a:pPr lvl="2">
              <a:buFont typeface="Wingdings" panose="05000000000000000000" pitchFamily="2" charset="2"/>
              <a:buChar char="§"/>
            </a:pPr>
            <a:r>
              <a:rPr lang="en-US" altLang="en-US" sz="1900" dirty="0" smtClean="0"/>
              <a:t> leader to others—strive to be the team leader</a:t>
            </a:r>
          </a:p>
          <a:p>
            <a:pPr lvl="2">
              <a:buFont typeface="Wingdings" panose="05000000000000000000" pitchFamily="2" charset="2"/>
              <a:buChar char="§"/>
            </a:pPr>
            <a:r>
              <a:rPr lang="en-US" altLang="en-US" sz="1900" dirty="0" smtClean="0"/>
              <a:t> price sensitive—shop around for the best buy</a:t>
            </a:r>
          </a:p>
          <a:p>
            <a:pPr lvl="2">
              <a:buFont typeface="Wingdings" panose="05000000000000000000" pitchFamily="2" charset="2"/>
              <a:buChar char="§"/>
            </a:pPr>
            <a:r>
              <a:rPr lang="en-US" altLang="en-US" sz="1900" dirty="0" smtClean="0"/>
              <a:t>product expert—I know more about _____ than most. </a:t>
            </a:r>
          </a:p>
          <a:p>
            <a:pPr lvl="2">
              <a:buFont typeface="Wingdings" panose="05000000000000000000" pitchFamily="2" charset="2"/>
              <a:buChar char="§"/>
            </a:pPr>
            <a:r>
              <a:rPr lang="en-US" altLang="en-US" sz="1900" dirty="0"/>
              <a:t> </a:t>
            </a:r>
            <a:r>
              <a:rPr lang="en-US" altLang="en-US" sz="1900" dirty="0" smtClean="0"/>
              <a:t>friendliness—I want others to know me by my name, more </a:t>
            </a:r>
          </a:p>
          <a:p>
            <a:pPr marL="749808" lvl="2" indent="0">
              <a:buNone/>
            </a:pPr>
            <a:r>
              <a:rPr lang="en-US" altLang="en-US" sz="1900" dirty="0"/>
              <a:t> </a:t>
            </a:r>
            <a:r>
              <a:rPr lang="en-US" altLang="en-US" sz="1900" dirty="0" smtClean="0"/>
              <a:t>    than most.</a:t>
            </a:r>
          </a:p>
          <a:p>
            <a:r>
              <a:rPr lang="en-US" altLang="en-US" sz="1900" dirty="0" smtClean="0"/>
              <a:t>Consider including some of these qualities to the psychographic segment you develop.</a:t>
            </a:r>
          </a:p>
          <a:p>
            <a:pPr lvl="2">
              <a:buFont typeface="Wingdings" panose="05000000000000000000" pitchFamily="2" charset="2"/>
              <a:buChar char="§"/>
            </a:pPr>
            <a:endParaRPr lang="en-US" altLang="en-US" sz="1900" dirty="0" smtClean="0"/>
          </a:p>
          <a:p>
            <a:endParaRPr lang="en-US" altLang="en-US" sz="1900" dirty="0" smtClean="0"/>
          </a:p>
          <a:p>
            <a:endParaRPr lang="en-US" altLang="en-US" sz="1900" dirty="0" smtClean="0"/>
          </a:p>
        </p:txBody>
      </p:sp>
    </p:spTree>
    <p:extLst>
      <p:ext uri="{BB962C8B-B14F-4D97-AF65-F5344CB8AC3E}">
        <p14:creationId xmlns:p14="http://schemas.microsoft.com/office/powerpoint/2010/main" val="96536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altLang="en-US" sz="2100" dirty="0"/>
              <a:t>Happiness depends more on the inward disposition of mind than on outward circumstances.</a:t>
            </a:r>
            <a:r>
              <a:rPr lang="en-US" altLang="en-US" sz="2100" b="1" dirty="0"/>
              <a:t> – Benjamin </a:t>
            </a:r>
            <a:r>
              <a:rPr lang="en-US" altLang="en-US" sz="2100" b="1" dirty="0" smtClean="0"/>
              <a:t>Franklin</a:t>
            </a:r>
          </a:p>
          <a:p>
            <a:pPr>
              <a:buFont typeface="Arial"/>
              <a:buChar char="•"/>
              <a:defRPr/>
            </a:pPr>
            <a:r>
              <a:rPr lang="en-US" sz="2400" dirty="0"/>
              <a:t> I am a very strong believer in understanding the consumer.  </a:t>
            </a:r>
            <a:r>
              <a:rPr lang="en-US" sz="2400" dirty="0" smtClean="0"/>
              <a:t>This is </a:t>
            </a:r>
            <a:r>
              <a:rPr lang="en-US" sz="2400" dirty="0"/>
              <a:t>important to </a:t>
            </a:r>
            <a:r>
              <a:rPr lang="en-US" sz="2400" dirty="0" smtClean="0"/>
              <a:t>your distinctive </a:t>
            </a:r>
            <a:r>
              <a:rPr lang="en-US" sz="2400" dirty="0"/>
              <a:t>competence.</a:t>
            </a:r>
          </a:p>
          <a:p>
            <a:pPr marL="0" indent="0">
              <a:buNone/>
              <a:defRPr/>
            </a:pPr>
            <a:r>
              <a:rPr lang="en-US" sz="2400" dirty="0">
                <a:ln>
                  <a:solidFill>
                    <a:schemeClr val="tx1"/>
                  </a:solidFill>
                </a:ln>
                <a:hlinkClick r:id="rId2" tooltip="view quote"/>
              </a:rPr>
              <a:t>The best and most beautiful things in the world cannot be seen or even touched - they must be felt with the heart.</a:t>
            </a:r>
            <a:r>
              <a:rPr lang="en-US" sz="2400" dirty="0">
                <a:ln>
                  <a:solidFill>
                    <a:schemeClr val="tx1"/>
                  </a:solidFill>
                </a:ln>
              </a:rPr>
              <a:t> –Helen Keller</a:t>
            </a:r>
            <a:endParaRPr lang="en-US" sz="2400" dirty="0"/>
          </a:p>
          <a:p>
            <a:endParaRPr lang="en-US" sz="2100" dirty="0"/>
          </a:p>
        </p:txBody>
      </p:sp>
    </p:spTree>
    <p:extLst>
      <p:ext uri="{BB962C8B-B14F-4D97-AF65-F5344CB8AC3E}">
        <p14:creationId xmlns:p14="http://schemas.microsoft.com/office/powerpoint/2010/main" val="78535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to New Quarter</a:t>
            </a:r>
            <a:endParaRPr lang="en-US" dirty="0"/>
          </a:p>
        </p:txBody>
      </p:sp>
      <p:sp>
        <p:nvSpPr>
          <p:cNvPr id="3" name="Content Placeholder 2"/>
          <p:cNvSpPr>
            <a:spLocks noGrp="1"/>
          </p:cNvSpPr>
          <p:nvPr>
            <p:ph idx="1"/>
          </p:nvPr>
        </p:nvSpPr>
        <p:spPr/>
        <p:txBody>
          <a:bodyPr>
            <a:normAutofit lnSpcReduction="10000"/>
          </a:bodyPr>
          <a:lstStyle/>
          <a:p>
            <a:r>
              <a:rPr lang="en-US" sz="2200" dirty="0" smtClean="0"/>
              <a:t>Chapter 5: Organizational Buying</a:t>
            </a:r>
          </a:p>
          <a:p>
            <a:r>
              <a:rPr lang="en-US" sz="2200" dirty="0" smtClean="0"/>
              <a:t>Chapter 6: Global Marketing</a:t>
            </a:r>
          </a:p>
          <a:p>
            <a:r>
              <a:rPr lang="en-US" sz="2200" dirty="0"/>
              <a:t> </a:t>
            </a:r>
            <a:r>
              <a:rPr lang="en-US" sz="2200" dirty="0" smtClean="0"/>
              <a:t>Chapter 7: Marketing Research</a:t>
            </a:r>
          </a:p>
          <a:p>
            <a:r>
              <a:rPr lang="en-US" sz="2200" dirty="0" smtClean="0"/>
              <a:t>Chapter 8: Market Segmentation and Positioning</a:t>
            </a:r>
          </a:p>
          <a:p>
            <a:endParaRPr lang="en-US" sz="2200" dirty="0"/>
          </a:p>
          <a:p>
            <a:pPr lvl="1"/>
            <a:r>
              <a:rPr lang="en-US" sz="1800" dirty="0" smtClean="0"/>
              <a:t> Will Emphasize Market Segmentation and Marketing Research</a:t>
            </a:r>
          </a:p>
          <a:p>
            <a:pPr marL="448056" lvl="1" indent="0">
              <a:buNone/>
            </a:pPr>
            <a:r>
              <a:rPr lang="en-US" sz="1800" dirty="0"/>
              <a:t> </a:t>
            </a:r>
            <a:r>
              <a:rPr lang="en-US" sz="1800" dirty="0" smtClean="0"/>
              <a:t>     The Most and Begin with Market Segmentation.  </a:t>
            </a:r>
          </a:p>
          <a:p>
            <a:pPr lvl="1"/>
            <a:r>
              <a:rPr lang="en-US" sz="1800" dirty="0"/>
              <a:t> </a:t>
            </a:r>
            <a:r>
              <a:rPr lang="en-US" sz="1800" dirty="0" smtClean="0"/>
              <a:t>Today, Consider the Psychographic Market Segment that You Wish to Attract—</a:t>
            </a:r>
          </a:p>
          <a:p>
            <a:pPr lvl="1"/>
            <a:r>
              <a:rPr lang="en-US" sz="1800" dirty="0" smtClean="0"/>
              <a:t>Think of Your Project In My Explanations.</a:t>
            </a:r>
          </a:p>
          <a:p>
            <a:pPr lvl="1"/>
            <a:endParaRPr lang="en-US" sz="1800" dirty="0"/>
          </a:p>
          <a:p>
            <a:r>
              <a:rPr lang="en-US" sz="2200" dirty="0" smtClean="0"/>
              <a:t>Do Not Want to Turn Away Customers,  Yet, You Do Not Want to “Be Everything to Everyone.”</a:t>
            </a:r>
          </a:p>
          <a:p>
            <a:pPr lvl="1"/>
            <a:endParaRPr lang="en-US" sz="1800" dirty="0"/>
          </a:p>
        </p:txBody>
      </p:sp>
    </p:spTree>
    <p:extLst>
      <p:ext uri="{BB962C8B-B14F-4D97-AF65-F5344CB8AC3E}">
        <p14:creationId xmlns:p14="http://schemas.microsoft.com/office/powerpoint/2010/main" val="116681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idx="1"/>
          </p:nvPr>
        </p:nvSpPr>
        <p:spPr/>
        <p:txBody>
          <a:bodyPr>
            <a:normAutofit/>
          </a:bodyPr>
          <a:lstStyle/>
          <a:p>
            <a:r>
              <a:rPr lang="en-US" sz="2400" dirty="0"/>
              <a:t> Assignments</a:t>
            </a:r>
          </a:p>
          <a:p>
            <a:pPr lvl="1"/>
            <a:r>
              <a:rPr lang="en-US" sz="2400" dirty="0"/>
              <a:t>Please </a:t>
            </a:r>
            <a:r>
              <a:rPr lang="en-US" sz="2400" u="sng" dirty="0"/>
              <a:t>take notes and go through them</a:t>
            </a:r>
            <a:r>
              <a:rPr lang="en-US" sz="2400" dirty="0"/>
              <a:t>.</a:t>
            </a:r>
          </a:p>
          <a:p>
            <a:pPr lvl="1"/>
            <a:r>
              <a:rPr lang="en-US" sz="2400" dirty="0"/>
              <a:t>Class participation important.  </a:t>
            </a:r>
          </a:p>
          <a:p>
            <a:pPr lvl="1"/>
            <a:r>
              <a:rPr lang="en-US" sz="2400" dirty="0" smtClean="0"/>
              <a:t>Will </a:t>
            </a:r>
            <a:r>
              <a:rPr lang="en-US" sz="2400" dirty="0"/>
              <a:t>have </a:t>
            </a:r>
            <a:r>
              <a:rPr lang="en-US" sz="2400" dirty="0" smtClean="0"/>
              <a:t>some assignments soon– to </a:t>
            </a:r>
            <a:r>
              <a:rPr lang="en-US" sz="2400" dirty="0"/>
              <a:t>“market” marketing at UMC, and </a:t>
            </a:r>
            <a:r>
              <a:rPr lang="en-US" sz="2400" dirty="0" smtClean="0"/>
              <a:t>another I will explain the second “Build Your Own Marketing Plan” Project. </a:t>
            </a:r>
            <a:endParaRPr lang="en-US" sz="2400" dirty="0"/>
          </a:p>
          <a:p>
            <a:pPr marL="448056" lvl="1" indent="0">
              <a:buNone/>
            </a:pPr>
            <a:endParaRPr lang="en-US" sz="2400" dirty="0"/>
          </a:p>
          <a:p>
            <a:r>
              <a:rPr lang="en-US" sz="2400" dirty="0"/>
              <a:t>“Our greatest weakness lies in giving up.  The most certain way to succeed is always to try just one more time.”  -- Thomas Edison </a:t>
            </a:r>
          </a:p>
          <a:p>
            <a:pPr marL="36576" indent="0">
              <a:buNone/>
            </a:pPr>
            <a:endParaRPr lang="en-US" sz="2400" dirty="0"/>
          </a:p>
          <a:p>
            <a:endParaRPr lang="en-US" dirty="0"/>
          </a:p>
        </p:txBody>
      </p:sp>
    </p:spTree>
    <p:extLst>
      <p:ext uri="{BB962C8B-B14F-4D97-AF65-F5344CB8AC3E}">
        <p14:creationId xmlns:p14="http://schemas.microsoft.com/office/powerpoint/2010/main" val="3058564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tLang="en-US" dirty="0" smtClean="0"/>
              <a:t>Brief Consumer Overview</a:t>
            </a:r>
          </a:p>
        </p:txBody>
      </p:sp>
      <p:sp>
        <p:nvSpPr>
          <p:cNvPr id="3" name="Content Placeholder 2"/>
          <p:cNvSpPr>
            <a:spLocks noGrp="1"/>
          </p:cNvSpPr>
          <p:nvPr>
            <p:ph idx="1"/>
          </p:nvPr>
        </p:nvSpPr>
        <p:spPr>
          <a:xfrm>
            <a:off x="457200" y="1417638"/>
            <a:ext cx="8229600" cy="4525962"/>
          </a:xfrm>
        </p:spPr>
        <p:txBody>
          <a:bodyPr>
            <a:normAutofit fontScale="92500" lnSpcReduction="10000"/>
          </a:bodyPr>
          <a:lstStyle/>
          <a:p>
            <a:pPr marL="0" indent="0">
              <a:buFont typeface="Arial" panose="020B0604020202020204" pitchFamily="34" charset="0"/>
              <a:buNone/>
            </a:pPr>
            <a:r>
              <a:rPr lang="en-US" altLang="en-US" sz="2400" u="sng" dirty="0" smtClean="0"/>
              <a:t>Three Ways to Understand Consumers</a:t>
            </a:r>
            <a:r>
              <a:rPr lang="en-US" altLang="en-US" sz="2400" dirty="0" smtClean="0"/>
              <a:t>:</a:t>
            </a:r>
          </a:p>
          <a:p>
            <a:pPr marL="0" indent="0">
              <a:buFont typeface="Arial" panose="020B0604020202020204" pitchFamily="34" charset="0"/>
              <a:buAutoNum type="arabicPeriod"/>
            </a:pPr>
            <a:r>
              <a:rPr lang="en-US" altLang="en-US" sz="2400" dirty="0" smtClean="0"/>
              <a:t>Demographics.  External qualities of consumers (income, age, occupation, education, etc.)  Usually too general to predict or explain well.</a:t>
            </a:r>
          </a:p>
          <a:p>
            <a:pPr marL="0" indent="0">
              <a:buFont typeface="Arial" panose="020B0604020202020204" pitchFamily="34" charset="0"/>
              <a:buAutoNum type="arabicPeriod"/>
            </a:pPr>
            <a:r>
              <a:rPr lang="en-US" altLang="en-US" sz="2400" dirty="0" smtClean="0">
                <a:solidFill>
                  <a:srgbClr val="FF0000"/>
                </a:solidFill>
              </a:rPr>
              <a:t>Benefits Desired.  External qualities of products/stores.  Price, convenience, quality, selection, “modern image,” nutritious.  Provides “hook” to get attention but usually does not help understand consumer deeply.</a:t>
            </a:r>
          </a:p>
          <a:p>
            <a:pPr marL="0" indent="0">
              <a:buFont typeface="Arial" panose="020B0604020202020204" pitchFamily="34" charset="0"/>
              <a:buAutoNum type="arabicPeriod"/>
            </a:pPr>
            <a:r>
              <a:rPr lang="en-US" altLang="en-US" sz="2400" b="1" dirty="0" smtClean="0">
                <a:solidFill>
                  <a:srgbClr val="FFFF00"/>
                </a:solidFill>
              </a:rPr>
              <a:t>Psychographic.  Internal qualities of consumers.  Creativity, innovativeness, relevance of others, confidence, nostalgia, traditional values, lifestyle activeness, self worth, concern for others, desire for respect from others.  Best assists to explain consumers on deep level.  </a:t>
            </a:r>
          </a:p>
        </p:txBody>
      </p:sp>
    </p:spTree>
    <p:extLst>
      <p:ext uri="{BB962C8B-B14F-4D97-AF65-F5344CB8AC3E}">
        <p14:creationId xmlns:p14="http://schemas.microsoft.com/office/powerpoint/2010/main" val="2711853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ea typeface="+mj-ea"/>
                <a:cs typeface="+mj-cs"/>
              </a:rPr>
              <a:t>Adoption Segments: Review</a:t>
            </a:r>
            <a:endParaRPr lang="en-US" dirty="0">
              <a:ea typeface="+mj-ea"/>
              <a:cs typeface="+mj-cs"/>
            </a:endParaRPr>
          </a:p>
        </p:txBody>
      </p:sp>
      <p:sp>
        <p:nvSpPr>
          <p:cNvPr id="3" name="Content Placeholder 2"/>
          <p:cNvSpPr>
            <a:spLocks noGrp="1"/>
          </p:cNvSpPr>
          <p:nvPr>
            <p:ph idx="1"/>
          </p:nvPr>
        </p:nvSpPr>
        <p:spPr/>
        <p:txBody>
          <a:bodyPr>
            <a:normAutofit fontScale="92500"/>
          </a:bodyPr>
          <a:lstStyle/>
          <a:p>
            <a:pPr eaLnBrk="1" hangingPunct="1">
              <a:lnSpc>
                <a:spcPct val="90000"/>
              </a:lnSpc>
            </a:pPr>
            <a:r>
              <a:rPr lang="en-US" altLang="en-US" sz="3000" dirty="0" smtClean="0"/>
              <a:t>Adoption Segments and Diffusion Particularly Important.</a:t>
            </a:r>
          </a:p>
          <a:p>
            <a:pPr marL="857250" lvl="1" indent="-457200" eaLnBrk="1" hangingPunct="1">
              <a:lnSpc>
                <a:spcPct val="90000"/>
              </a:lnSpc>
              <a:buFont typeface="Wingdings" panose="05000000000000000000" pitchFamily="2" charset="2"/>
              <a:buChar char="ü"/>
            </a:pPr>
            <a:r>
              <a:rPr lang="en-US" altLang="en-US" sz="2600" dirty="0" smtClean="0"/>
              <a:t>    Innovators. </a:t>
            </a:r>
          </a:p>
          <a:p>
            <a:pPr lvl="2" indent="-342900" eaLnBrk="1" hangingPunct="1">
              <a:lnSpc>
                <a:spcPct val="90000"/>
              </a:lnSpc>
            </a:pPr>
            <a:r>
              <a:rPr lang="en-US" altLang="en-US" sz="2200" dirty="0" smtClean="0"/>
              <a:t>    try products before others.</a:t>
            </a:r>
          </a:p>
          <a:p>
            <a:pPr lvl="2" indent="-342900" eaLnBrk="1" hangingPunct="1">
              <a:lnSpc>
                <a:spcPct val="90000"/>
              </a:lnSpc>
            </a:pPr>
            <a:r>
              <a:rPr lang="en-US" altLang="en-US" sz="2200" dirty="0" smtClean="0"/>
              <a:t>    tend to have a “compulsion” for being different – non-</a:t>
            </a:r>
          </a:p>
          <a:p>
            <a:pPr lvl="2" indent="-342900" eaLnBrk="1" hangingPunct="1">
              <a:lnSpc>
                <a:spcPct val="90000"/>
              </a:lnSpc>
              <a:buFont typeface="Arial" panose="020B0604020202020204" pitchFamily="34" charset="0"/>
              <a:buNone/>
            </a:pPr>
            <a:r>
              <a:rPr lang="en-US" altLang="en-US" sz="2200" dirty="0" smtClean="0"/>
              <a:t>          conformists.</a:t>
            </a:r>
          </a:p>
          <a:p>
            <a:pPr lvl="2" indent="-342900" eaLnBrk="1" hangingPunct="1">
              <a:lnSpc>
                <a:spcPct val="90000"/>
              </a:lnSpc>
            </a:pPr>
            <a:r>
              <a:rPr lang="en-US" altLang="en-US" sz="2200" dirty="0" smtClean="0"/>
              <a:t>    usually a small segment BUT they will often pay     </a:t>
            </a:r>
          </a:p>
          <a:p>
            <a:pPr marL="662940" lvl="2" indent="0" eaLnBrk="1" hangingPunct="1">
              <a:lnSpc>
                <a:spcPct val="90000"/>
              </a:lnSpc>
              <a:buNone/>
            </a:pPr>
            <a:r>
              <a:rPr lang="en-US" altLang="en-US" sz="2200" dirty="0"/>
              <a:t> </a:t>
            </a:r>
            <a:r>
              <a:rPr lang="en-US" altLang="en-US" sz="2200" dirty="0" smtClean="0"/>
              <a:t>         more.</a:t>
            </a:r>
          </a:p>
          <a:p>
            <a:pPr lvl="2" indent="-342900" eaLnBrk="1" hangingPunct="1">
              <a:lnSpc>
                <a:spcPct val="90000"/>
              </a:lnSpc>
            </a:pPr>
            <a:r>
              <a:rPr lang="en-US" altLang="en-US" sz="2200" dirty="0" smtClean="0"/>
              <a:t>    usually have strong expertise in product.</a:t>
            </a:r>
          </a:p>
          <a:p>
            <a:pPr lvl="2" indent="-342900" eaLnBrk="1" hangingPunct="1">
              <a:lnSpc>
                <a:spcPct val="90000"/>
              </a:lnSpc>
            </a:pPr>
            <a:r>
              <a:rPr lang="en-US" altLang="en-US" sz="2200" dirty="0" smtClean="0"/>
              <a:t>   think of Steve Wozniak.</a:t>
            </a:r>
          </a:p>
          <a:p>
            <a:pPr lvl="2" indent="-342900" eaLnBrk="1" hangingPunct="1">
              <a:lnSpc>
                <a:spcPct val="90000"/>
              </a:lnSpc>
            </a:pPr>
            <a:r>
              <a:rPr lang="en-US" altLang="en-US" sz="2200" dirty="0" smtClean="0"/>
              <a:t>   examples: first individuals to use the Internet, first to </a:t>
            </a:r>
          </a:p>
          <a:p>
            <a:pPr lvl="2" indent="-342900" eaLnBrk="1" hangingPunct="1">
              <a:lnSpc>
                <a:spcPct val="90000"/>
              </a:lnSpc>
              <a:buFont typeface="Arial" panose="020B0604020202020204" pitchFamily="34" charset="0"/>
              <a:buNone/>
            </a:pPr>
            <a:r>
              <a:rPr lang="en-US" altLang="en-US" sz="2200" dirty="0" smtClean="0"/>
              <a:t>         buy cell phones, first to buy Apple.</a:t>
            </a:r>
          </a:p>
          <a:p>
            <a:pPr lvl="2" indent="-342900" eaLnBrk="1" hangingPunct="1">
              <a:lnSpc>
                <a:spcPct val="90000"/>
              </a:lnSpc>
              <a:buFont typeface="Arial" panose="020B0604020202020204" pitchFamily="34" charset="0"/>
              <a:buNone/>
            </a:pPr>
            <a:endParaRPr lang="en-US" altLang="en-US" sz="2200" dirty="0" smtClean="0"/>
          </a:p>
        </p:txBody>
      </p:sp>
    </p:spTree>
    <p:extLst>
      <p:ext uri="{BB962C8B-B14F-4D97-AF65-F5344CB8AC3E}">
        <p14:creationId xmlns:p14="http://schemas.microsoft.com/office/powerpoint/2010/main" val="339775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cs typeface="+mj-cs"/>
              </a:rPr>
              <a:t>Adoption Segments: Review, Cont.</a:t>
            </a:r>
            <a:endParaRPr lang="en-US" dirty="0">
              <a:ea typeface="+mj-ea"/>
              <a:cs typeface="+mj-cs"/>
            </a:endParaRPr>
          </a:p>
        </p:txBody>
      </p:sp>
      <p:sp>
        <p:nvSpPr>
          <p:cNvPr id="3" name="Content Placeholder 2"/>
          <p:cNvSpPr>
            <a:spLocks noGrp="1"/>
          </p:cNvSpPr>
          <p:nvPr>
            <p:ph idx="1"/>
          </p:nvPr>
        </p:nvSpPr>
        <p:spPr/>
        <p:txBody>
          <a:bodyPr>
            <a:normAutofit fontScale="92500"/>
          </a:bodyPr>
          <a:lstStyle/>
          <a:p>
            <a:pPr lvl="1" eaLnBrk="1" hangingPunct="1">
              <a:lnSpc>
                <a:spcPct val="90000"/>
              </a:lnSpc>
              <a:buFont typeface="Wingdings" panose="05000000000000000000" pitchFamily="2" charset="2"/>
              <a:buChar char="ü"/>
            </a:pPr>
            <a:r>
              <a:rPr lang="en-US" altLang="en-US" sz="2600" dirty="0" smtClean="0"/>
              <a:t> Early Adopters.</a:t>
            </a:r>
          </a:p>
          <a:p>
            <a:pPr lvl="2" eaLnBrk="1" hangingPunct="1">
              <a:lnSpc>
                <a:spcPct val="90000"/>
              </a:lnSpc>
            </a:pPr>
            <a:r>
              <a:rPr lang="en-US" altLang="en-US" sz="2200" dirty="0" smtClean="0"/>
              <a:t>  try new products early.</a:t>
            </a:r>
          </a:p>
          <a:p>
            <a:pPr lvl="2" eaLnBrk="1" hangingPunct="1">
              <a:lnSpc>
                <a:spcPct val="90000"/>
              </a:lnSpc>
            </a:pPr>
            <a:r>
              <a:rPr lang="en-US" altLang="en-US" sz="2200" dirty="0" smtClean="0"/>
              <a:t>   confident.  creative.</a:t>
            </a:r>
          </a:p>
          <a:p>
            <a:pPr lvl="2" eaLnBrk="1" hangingPunct="1">
              <a:lnSpc>
                <a:spcPct val="90000"/>
              </a:lnSpc>
            </a:pPr>
            <a:r>
              <a:rPr lang="en-US" altLang="en-US" sz="2200" dirty="0" smtClean="0"/>
              <a:t>   strong social skills.</a:t>
            </a:r>
          </a:p>
          <a:p>
            <a:pPr lvl="2" eaLnBrk="1" hangingPunct="1">
              <a:lnSpc>
                <a:spcPct val="90000"/>
              </a:lnSpc>
            </a:pPr>
            <a:r>
              <a:rPr lang="en-US" altLang="en-US" sz="2200" dirty="0" smtClean="0"/>
              <a:t>   very importantly—these individuals will SPREAD THE</a:t>
            </a:r>
          </a:p>
          <a:p>
            <a:pPr lvl="2" eaLnBrk="1" hangingPunct="1">
              <a:lnSpc>
                <a:spcPct val="90000"/>
              </a:lnSpc>
              <a:buFont typeface="Arial" panose="020B0604020202020204" pitchFamily="34" charset="0"/>
              <a:buNone/>
            </a:pPr>
            <a:r>
              <a:rPr lang="en-US" altLang="en-US" sz="2200" dirty="0" smtClean="0"/>
              <a:t>      WORD/ be key influences of others.</a:t>
            </a:r>
          </a:p>
          <a:p>
            <a:pPr lvl="2" eaLnBrk="1" hangingPunct="1">
              <a:lnSpc>
                <a:spcPct val="90000"/>
              </a:lnSpc>
            </a:pPr>
            <a:r>
              <a:rPr lang="en-US" altLang="en-US" sz="2200" dirty="0" smtClean="0"/>
              <a:t>   usually have above average education.</a:t>
            </a:r>
          </a:p>
          <a:p>
            <a:pPr lvl="2" eaLnBrk="1" hangingPunct="1">
              <a:lnSpc>
                <a:spcPct val="90000"/>
              </a:lnSpc>
            </a:pPr>
            <a:r>
              <a:rPr lang="en-US" altLang="en-US" sz="2200" dirty="0" smtClean="0"/>
              <a:t>   think “outside of the box.”  Experimental/creative.   </a:t>
            </a:r>
          </a:p>
          <a:p>
            <a:pPr marL="749808" lvl="2" indent="0" eaLnBrk="1" hangingPunct="1">
              <a:lnSpc>
                <a:spcPct val="90000"/>
              </a:lnSpc>
              <a:buNone/>
            </a:pPr>
            <a:r>
              <a:rPr lang="en-US" altLang="en-US" sz="2200" dirty="0"/>
              <a:t> </a:t>
            </a:r>
            <a:r>
              <a:rPr lang="en-US" altLang="en-US" sz="2200" dirty="0" smtClean="0"/>
              <a:t>      Want “new and different” products.</a:t>
            </a:r>
          </a:p>
          <a:p>
            <a:pPr lvl="2" eaLnBrk="1" hangingPunct="1">
              <a:lnSpc>
                <a:spcPct val="90000"/>
              </a:lnSpc>
            </a:pPr>
            <a:r>
              <a:rPr lang="en-US" altLang="en-US" sz="2200" dirty="0" smtClean="0"/>
              <a:t>   think of Steve Jobs.</a:t>
            </a:r>
          </a:p>
          <a:p>
            <a:pPr lvl="2" eaLnBrk="1" hangingPunct="1">
              <a:lnSpc>
                <a:spcPct val="90000"/>
              </a:lnSpc>
            </a:pPr>
            <a:r>
              <a:rPr lang="en-US" altLang="en-US" sz="2200" dirty="0" smtClean="0"/>
              <a:t>   Indeed, segment of Apple Computers during early  </a:t>
            </a:r>
          </a:p>
          <a:p>
            <a:pPr marL="749808" lvl="2" indent="0" eaLnBrk="1" hangingPunct="1">
              <a:lnSpc>
                <a:spcPct val="90000"/>
              </a:lnSpc>
              <a:buNone/>
            </a:pPr>
            <a:r>
              <a:rPr lang="en-US" altLang="en-US" sz="2200" dirty="0" smtClean="0"/>
              <a:t>       2000’s.</a:t>
            </a:r>
          </a:p>
          <a:p>
            <a:pPr lvl="2" eaLnBrk="1" hangingPunct="1">
              <a:lnSpc>
                <a:spcPct val="90000"/>
              </a:lnSpc>
              <a:buFont typeface="Arial" panose="020B0604020202020204" pitchFamily="34" charset="0"/>
              <a:buNone/>
            </a:pPr>
            <a:r>
              <a:rPr lang="en-US" altLang="en-US" sz="2200" dirty="0" smtClean="0"/>
              <a:t>      </a:t>
            </a:r>
          </a:p>
          <a:p>
            <a:pPr lvl="2" eaLnBrk="1" hangingPunct="1">
              <a:lnSpc>
                <a:spcPct val="90000"/>
              </a:lnSpc>
              <a:buFont typeface="Arial" panose="020B0604020202020204" pitchFamily="34" charset="0"/>
              <a:buNone/>
            </a:pPr>
            <a:endParaRPr lang="en-US" altLang="en-US" sz="2200" dirty="0" smtClean="0"/>
          </a:p>
        </p:txBody>
      </p:sp>
    </p:spTree>
    <p:extLst>
      <p:ext uri="{BB962C8B-B14F-4D97-AF65-F5344CB8AC3E}">
        <p14:creationId xmlns:p14="http://schemas.microsoft.com/office/powerpoint/2010/main" val="16180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ea typeface="+mj-ea"/>
                <a:cs typeface="+mj-cs"/>
              </a:rPr>
              <a:t>Adoption Segments: Review, Cont.</a:t>
            </a:r>
            <a:endParaRPr lang="en-US" dirty="0">
              <a:ea typeface="+mj-ea"/>
              <a:cs typeface="+mj-cs"/>
            </a:endParaRPr>
          </a:p>
        </p:txBody>
      </p:sp>
      <p:sp>
        <p:nvSpPr>
          <p:cNvPr id="3" name="Content Placeholder 2"/>
          <p:cNvSpPr>
            <a:spLocks noGrp="1"/>
          </p:cNvSpPr>
          <p:nvPr>
            <p:ph idx="1"/>
          </p:nvPr>
        </p:nvSpPr>
        <p:spPr/>
        <p:txBody>
          <a:bodyPr>
            <a:normAutofit lnSpcReduction="10000"/>
          </a:bodyPr>
          <a:lstStyle/>
          <a:p>
            <a:pPr lvl="2" eaLnBrk="1" hangingPunct="1">
              <a:lnSpc>
                <a:spcPct val="80000"/>
              </a:lnSpc>
              <a:buFont typeface="Wingdings" panose="05000000000000000000" pitchFamily="2" charset="2"/>
              <a:buChar char="ü"/>
            </a:pPr>
            <a:r>
              <a:rPr lang="en-US" altLang="en-US" sz="2000" smtClean="0"/>
              <a:t> Middle Adopters.</a:t>
            </a:r>
          </a:p>
          <a:p>
            <a:pPr lvl="3" eaLnBrk="1" hangingPunct="1">
              <a:lnSpc>
                <a:spcPct val="80000"/>
              </a:lnSpc>
              <a:buFont typeface="Arial" panose="020B0604020202020204" pitchFamily="34" charset="0"/>
              <a:buChar char="•"/>
            </a:pPr>
            <a:r>
              <a:rPr lang="en-US" altLang="en-US" sz="1700" smtClean="0"/>
              <a:t> traditional values</a:t>
            </a:r>
          </a:p>
          <a:p>
            <a:pPr lvl="3" eaLnBrk="1" hangingPunct="1">
              <a:lnSpc>
                <a:spcPct val="80000"/>
              </a:lnSpc>
              <a:buFont typeface="Arial" panose="020B0604020202020204" pitchFamily="34" charset="0"/>
              <a:buChar char="•"/>
            </a:pPr>
            <a:r>
              <a:rPr lang="en-US" altLang="en-US" sz="1700" smtClean="0"/>
              <a:t> try products after others.</a:t>
            </a:r>
          </a:p>
          <a:p>
            <a:pPr lvl="3" eaLnBrk="1" hangingPunct="1">
              <a:lnSpc>
                <a:spcPct val="80000"/>
              </a:lnSpc>
              <a:buFont typeface="Arial" panose="020B0604020202020204" pitchFamily="34" charset="0"/>
              <a:buChar char="•"/>
            </a:pPr>
            <a:r>
              <a:rPr lang="en-US" altLang="en-US" sz="1700" smtClean="0"/>
              <a:t> most price sensitive of consumers.</a:t>
            </a:r>
          </a:p>
          <a:p>
            <a:pPr lvl="3" eaLnBrk="1" hangingPunct="1">
              <a:lnSpc>
                <a:spcPct val="80000"/>
              </a:lnSpc>
              <a:buFont typeface="Arial" panose="020B0604020202020204" pitchFamily="34" charset="0"/>
              <a:buChar char="•"/>
            </a:pPr>
            <a:r>
              <a:rPr lang="en-US" altLang="en-US" sz="1700" smtClean="0"/>
              <a:t>  on surveys, tend to rate themselves on qualities as “average”</a:t>
            </a:r>
          </a:p>
          <a:p>
            <a:pPr lvl="3" eaLnBrk="1" hangingPunct="1">
              <a:lnSpc>
                <a:spcPct val="80000"/>
              </a:lnSpc>
              <a:buFont typeface="Arial" panose="020B0604020202020204" pitchFamily="34" charset="0"/>
              <a:buChar char="•"/>
            </a:pPr>
            <a:r>
              <a:rPr lang="en-US" altLang="en-US" sz="1700" smtClean="0"/>
              <a:t>  want non-threatening promotion/promotions.</a:t>
            </a:r>
          </a:p>
          <a:p>
            <a:pPr lvl="3" eaLnBrk="1" hangingPunct="1">
              <a:lnSpc>
                <a:spcPct val="80000"/>
              </a:lnSpc>
              <a:buFont typeface="Arial" panose="020B0604020202020204" pitchFamily="34" charset="0"/>
              <a:buChar char="•"/>
            </a:pPr>
            <a:r>
              <a:rPr lang="en-US" altLang="en-US" sz="1700" smtClean="0"/>
              <a:t>  want “safe product” to buy.</a:t>
            </a:r>
          </a:p>
          <a:p>
            <a:pPr lvl="3" eaLnBrk="1" hangingPunct="1">
              <a:lnSpc>
                <a:spcPct val="80000"/>
              </a:lnSpc>
              <a:buFont typeface="Arial" panose="020B0604020202020204" pitchFamily="34" charset="0"/>
              <a:buChar char="•"/>
            </a:pPr>
            <a:r>
              <a:rPr lang="en-US" altLang="en-US" sz="1700" smtClean="0"/>
              <a:t>  McDonalds.</a:t>
            </a:r>
          </a:p>
          <a:p>
            <a:pPr lvl="2" eaLnBrk="1" hangingPunct="1">
              <a:lnSpc>
                <a:spcPct val="80000"/>
              </a:lnSpc>
              <a:buFont typeface="Wingdings" panose="05000000000000000000" pitchFamily="2" charset="2"/>
              <a:buChar char="ü"/>
            </a:pPr>
            <a:r>
              <a:rPr lang="en-US" altLang="en-US" sz="2000" smtClean="0"/>
              <a:t> Late Adopters.</a:t>
            </a:r>
          </a:p>
          <a:p>
            <a:pPr lvl="3" eaLnBrk="1" hangingPunct="1">
              <a:lnSpc>
                <a:spcPct val="80000"/>
              </a:lnSpc>
              <a:buFont typeface="Arial" panose="020B0604020202020204" pitchFamily="34" charset="0"/>
              <a:buChar char="•"/>
            </a:pPr>
            <a:r>
              <a:rPr lang="en-US" altLang="en-US" sz="1700" smtClean="0"/>
              <a:t> “world seems to have left them by??”</a:t>
            </a:r>
          </a:p>
          <a:p>
            <a:pPr lvl="3" eaLnBrk="1" hangingPunct="1">
              <a:lnSpc>
                <a:spcPct val="80000"/>
              </a:lnSpc>
              <a:buFont typeface="Arial" panose="020B0604020202020204" pitchFamily="34" charset="0"/>
              <a:buChar char="•"/>
            </a:pPr>
            <a:r>
              <a:rPr lang="en-US" altLang="en-US" sz="1700" smtClean="0"/>
              <a:t> consumers of black and whte tvs</a:t>
            </a:r>
          </a:p>
          <a:p>
            <a:pPr lvl="3" eaLnBrk="1" hangingPunct="1">
              <a:lnSpc>
                <a:spcPct val="80000"/>
              </a:lnSpc>
              <a:buFont typeface="Arial" panose="020B0604020202020204" pitchFamily="34" charset="0"/>
              <a:buChar char="•"/>
            </a:pPr>
            <a:r>
              <a:rPr lang="en-US" altLang="en-US" sz="1700" smtClean="0"/>
              <a:t>“retreaters”</a:t>
            </a:r>
          </a:p>
          <a:p>
            <a:pPr lvl="3" eaLnBrk="1" hangingPunct="1">
              <a:lnSpc>
                <a:spcPct val="80000"/>
              </a:lnSpc>
              <a:buFont typeface="Arial" panose="020B0604020202020204" pitchFamily="34" charset="0"/>
              <a:buChar char="•"/>
            </a:pPr>
            <a:r>
              <a:rPr lang="en-US" altLang="en-US" sz="1700" smtClean="0"/>
              <a:t>usually do not need heavy marketing—merely—make products available.</a:t>
            </a:r>
          </a:p>
          <a:p>
            <a:pPr lvl="1" eaLnBrk="1" hangingPunct="1">
              <a:lnSpc>
                <a:spcPct val="80000"/>
              </a:lnSpc>
              <a:buFont typeface="Arial" panose="020B0604020202020204" pitchFamily="34" charset="0"/>
              <a:buChar char="•"/>
            </a:pPr>
            <a:r>
              <a:rPr lang="en-US" altLang="en-US" sz="2400" smtClean="0"/>
              <a:t>Adoption similar to other segmentation frameworks, including Maslow’s need hierarchy.   Why?</a:t>
            </a:r>
          </a:p>
          <a:p>
            <a:pPr lvl="3" eaLnBrk="1" hangingPunct="1">
              <a:lnSpc>
                <a:spcPct val="80000"/>
              </a:lnSpc>
              <a:buFont typeface="Arial" panose="020B0604020202020204" pitchFamily="34" charset="0"/>
              <a:buChar char="•"/>
            </a:pPr>
            <a:endParaRPr lang="en-US" altLang="en-US" sz="1700" smtClean="0"/>
          </a:p>
        </p:txBody>
      </p:sp>
    </p:spTree>
    <p:extLst>
      <p:ext uri="{BB962C8B-B14F-4D97-AF65-F5344CB8AC3E}">
        <p14:creationId xmlns:p14="http://schemas.microsoft.com/office/powerpoint/2010/main" val="195918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smtClean="0"/>
              <a:t>Adoption Segments Based on Everett Rogers  </a:t>
            </a:r>
            <a:endParaRPr lang="en-US" sz="3800" dirty="0"/>
          </a:p>
        </p:txBody>
      </p:sp>
      <p:sp>
        <p:nvSpPr>
          <p:cNvPr id="3" name="Content Placeholder 2"/>
          <p:cNvSpPr>
            <a:spLocks noGrp="1"/>
          </p:cNvSpPr>
          <p:nvPr>
            <p:ph idx="1"/>
          </p:nvPr>
        </p:nvSpPr>
        <p:spPr/>
        <p:txBody>
          <a:bodyPr/>
          <a:lstStyle/>
          <a:p>
            <a:r>
              <a:rPr lang="en-US" sz="3200" u="sng" dirty="0">
                <a:hlinkClick r:id="rId2"/>
              </a:rPr>
              <a:t>https://www.youtube.com/watch?v=kxVeLlTEgtU</a:t>
            </a:r>
            <a:endParaRPr lang="en-US" sz="3200" u="sng" dirty="0"/>
          </a:p>
          <a:p>
            <a:pPr marL="36576" indent="0">
              <a:buNone/>
            </a:pPr>
            <a:endParaRPr lang="en-US" dirty="0" smtClean="0"/>
          </a:p>
          <a:p>
            <a:pPr marL="36576" indent="0">
              <a:buNone/>
            </a:pPr>
            <a:r>
              <a:rPr lang="en-US" dirty="0" smtClean="0"/>
              <a:t>Think of Your Projects and The Possible Adoption Segment You May Want to Focus On.</a:t>
            </a:r>
            <a:endParaRPr lang="en-US" dirty="0"/>
          </a:p>
        </p:txBody>
      </p:sp>
    </p:spTree>
    <p:extLst>
      <p:ext uri="{BB962C8B-B14F-4D97-AF65-F5344CB8AC3E}">
        <p14:creationId xmlns:p14="http://schemas.microsoft.com/office/powerpoint/2010/main" val="137833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smtClean="0"/>
              <a:t>Lifestyles and Psychographics</a:t>
            </a:r>
          </a:p>
        </p:txBody>
      </p:sp>
      <p:sp>
        <p:nvSpPr>
          <p:cNvPr id="3" name="Content Placeholder 2"/>
          <p:cNvSpPr>
            <a:spLocks noGrp="1"/>
          </p:cNvSpPr>
          <p:nvPr>
            <p:ph idx="1"/>
          </p:nvPr>
        </p:nvSpPr>
        <p:spPr/>
        <p:txBody>
          <a:bodyPr>
            <a:normAutofit/>
          </a:bodyPr>
          <a:lstStyle/>
          <a:p>
            <a:pPr eaLnBrk="1" hangingPunct="1">
              <a:lnSpc>
                <a:spcPct val="90000"/>
              </a:lnSpc>
            </a:pPr>
            <a:r>
              <a:rPr lang="en-US" altLang="en-US" smtClean="0"/>
              <a:t> During the 1960’s, researchers found that demographics had disappointing results.  Unlike earlier decades, demographics appeared to be increasingly too general to predict well.</a:t>
            </a:r>
          </a:p>
          <a:p>
            <a:pPr eaLnBrk="1" hangingPunct="1">
              <a:lnSpc>
                <a:spcPct val="90000"/>
              </a:lnSpc>
            </a:pPr>
            <a:r>
              <a:rPr lang="en-US" altLang="en-US" smtClean="0"/>
              <a:t> Thus, households’ lifestyles, interests, and activities were examined.</a:t>
            </a:r>
          </a:p>
          <a:p>
            <a:pPr lvl="1" eaLnBrk="1" hangingPunct="1">
              <a:lnSpc>
                <a:spcPct val="90000"/>
              </a:lnSpc>
              <a:buFont typeface="Wingdings" panose="05000000000000000000" pitchFamily="2" charset="2"/>
              <a:buChar char="Ø"/>
            </a:pPr>
            <a:r>
              <a:rPr lang="en-US" altLang="en-US" smtClean="0"/>
              <a:t> A well known “psychographic segmentation study”  Yankelovich/Yankelovich Monitor… Mindbase</a:t>
            </a:r>
          </a:p>
        </p:txBody>
      </p:sp>
    </p:spTree>
    <p:extLst>
      <p:ext uri="{BB962C8B-B14F-4D97-AF65-F5344CB8AC3E}">
        <p14:creationId xmlns:p14="http://schemas.microsoft.com/office/powerpoint/2010/main" val="4227594809"/>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19861</TotalTime>
  <Words>2040</Words>
  <Application>Microsoft Office PowerPoint</Application>
  <PresentationFormat>On-screen Show (4:3)</PresentationFormat>
  <Paragraphs>159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ゴシック</vt:lpstr>
      <vt:lpstr>Arial</vt:lpstr>
      <vt:lpstr>Calibri</vt:lpstr>
      <vt:lpstr>Franklin Gothic Book</vt:lpstr>
      <vt:lpstr>Wingdings</vt:lpstr>
      <vt:lpstr>Wingdings 2</vt:lpstr>
      <vt:lpstr>Technic</vt:lpstr>
      <vt:lpstr>You A marketing Student Chapter 8 Sept 21, 2016   Tingting, Austin (Dierks!!), Andreas, Christopher, Hailee,  Austin (Hogenson!!), Yangyang, and Su!!  </vt:lpstr>
      <vt:lpstr>Overview to New Quarter</vt:lpstr>
      <vt:lpstr>Assignments</vt:lpstr>
      <vt:lpstr>Brief Consumer Overview</vt:lpstr>
      <vt:lpstr>Adoption Segments: Review</vt:lpstr>
      <vt:lpstr>Adoption Segments: Review, Cont.</vt:lpstr>
      <vt:lpstr>Adoption Segments: Review, Cont.</vt:lpstr>
      <vt:lpstr>Adoption Segments Based on Everett Rogers  </vt:lpstr>
      <vt:lpstr>Lifestyles and Psychographics</vt:lpstr>
      <vt:lpstr>Major Mindbase Segments</vt:lpstr>
      <vt:lpstr>Major Mindbase Segments, Cont.</vt:lpstr>
      <vt:lpstr>Major Mindbase Segments, Cont.</vt:lpstr>
      <vt:lpstr>Psychographics: Summary </vt:lpstr>
      <vt:lpstr>Lesser Study: Psychographic Segment Profiles</vt:lpstr>
      <vt:lpstr>Lesser Study: Segment Profiles, Cont.</vt:lpstr>
      <vt:lpstr>Lesser Study: Segment Profiles (cont.)</vt:lpstr>
      <vt:lpstr>Psychographics: Summary </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Brand</dc:title>
  <dc:creator>Jack Lesser</dc:creator>
  <cp:lastModifiedBy>Jack Lesser</cp:lastModifiedBy>
  <cp:revision>231</cp:revision>
  <cp:lastPrinted>2016-09-21T17:12:14Z</cp:lastPrinted>
  <dcterms:created xsi:type="dcterms:W3CDTF">2015-04-27T23:05:55Z</dcterms:created>
  <dcterms:modified xsi:type="dcterms:W3CDTF">2016-10-25T20:04:02Z</dcterms:modified>
</cp:coreProperties>
</file>