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811" r:id="rId1"/>
  </p:sldMasterIdLst>
  <p:notesMasterIdLst>
    <p:notesMasterId r:id="rId9"/>
  </p:notesMasterIdLst>
  <p:handoutMasterIdLst>
    <p:handoutMasterId r:id="rId10"/>
  </p:handoutMasterIdLst>
  <p:sldIdLst>
    <p:sldId id="256" r:id="rId2"/>
    <p:sldId id="405" r:id="rId3"/>
    <p:sldId id="399" r:id="rId4"/>
    <p:sldId id="401" r:id="rId5"/>
    <p:sldId id="410" r:id="rId6"/>
    <p:sldId id="408" r:id="rId7"/>
    <p:sldId id="409" r:id="rId8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56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94626-EFAE-44F9-92BE-CE971292D256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4823A-88F4-4EC2-A475-3C79CF06E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761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79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0332E280-180D-4F4C-9485-92DFC8B6EF18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781"/>
            <a:ext cx="5588000" cy="3655457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579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F92CE84-7D21-4720-800F-68BC3D7E2E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46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2CE84-7D21-4720-800F-68BC3D7E2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7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A18D5-7FD8-4A66-9BA8-30B4F5AF4F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3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A012E-A48C-814D-86DD-2B8DF4A6F37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0DA012E-A48C-814D-86DD-2B8DF4A6F37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0DA012E-A48C-814D-86DD-2B8DF4A6F379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716A6C07-EA07-564A-8B6F-26BE0310509E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812" r:id="rId1"/>
    <p:sldLayoutId id="2147484813" r:id="rId2"/>
    <p:sldLayoutId id="2147484814" r:id="rId3"/>
    <p:sldLayoutId id="2147484815" r:id="rId4"/>
    <p:sldLayoutId id="2147484816" r:id="rId5"/>
    <p:sldLayoutId id="2147484817" r:id="rId6"/>
    <p:sldLayoutId id="2147484818" r:id="rId7"/>
    <p:sldLayoutId id="2147484819" r:id="rId8"/>
    <p:sldLayoutId id="2147484820" r:id="rId9"/>
    <p:sldLayoutId id="2147484821" r:id="rId10"/>
    <p:sldLayoutId id="2147484822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digitalmarketing.com/learn/odm/foundations/5-customer-segments-technology-adoption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smussenreports.com/public_content/lifestyle/general_lifestyle/july_2013/58_eat_at_a_restaurant_at_least_once_a_wee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7624" y="2368627"/>
            <a:ext cx="6480048" cy="4076240"/>
          </a:xfrm>
        </p:spPr>
        <p:txBody>
          <a:bodyPr>
            <a:normAutofit/>
          </a:bodyPr>
          <a:lstStyle/>
          <a:p>
            <a:r>
              <a:rPr lang="en-US" sz="3500" dirty="0"/>
              <a:t>Why are You A Marketing Student?</a:t>
            </a:r>
            <a:br>
              <a:rPr lang="en-US" sz="3500" dirty="0"/>
            </a:br>
            <a:br>
              <a:rPr lang="en-US" sz="3500" dirty="0"/>
            </a:br>
            <a:br>
              <a:rPr lang="en-US" sz="3500" dirty="0"/>
            </a:br>
            <a:r>
              <a:rPr lang="en-US" sz="3200" i="1" dirty="0">
                <a:solidFill>
                  <a:srgbClr val="92D050"/>
                </a:solidFill>
              </a:rPr>
              <a:t>Second Project </a:t>
            </a:r>
            <a:br>
              <a:rPr lang="en-US" sz="3200" i="1" dirty="0">
                <a:solidFill>
                  <a:srgbClr val="92D050"/>
                </a:solidFill>
              </a:rPr>
            </a:br>
            <a:r>
              <a:rPr lang="en-US" sz="3200" i="1" dirty="0">
                <a:solidFill>
                  <a:srgbClr val="92D050"/>
                </a:solidFill>
              </a:rPr>
              <a:t>Illustration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624" y="616027"/>
            <a:ext cx="6480048" cy="1752600"/>
          </a:xfrm>
        </p:spPr>
        <p:txBody>
          <a:bodyPr>
            <a:normAutofit fontScale="92500"/>
          </a:bodyPr>
          <a:lstStyle/>
          <a:p>
            <a:endParaRPr lang="en-US" sz="2800" dirty="0"/>
          </a:p>
          <a:p>
            <a:r>
              <a:rPr lang="en-US" sz="2600" dirty="0"/>
              <a:t>Dr. Jack A. Lesser</a:t>
            </a:r>
          </a:p>
          <a:p>
            <a:pPr algn="ctr"/>
            <a:r>
              <a:rPr lang="en-US" sz="2600" dirty="0"/>
              <a:t>                            </a:t>
            </a:r>
            <a:r>
              <a:rPr lang="en-US" sz="2200" dirty="0"/>
              <a:t>Presented to Mktg. 3300 Students                               </a:t>
            </a:r>
          </a:p>
          <a:p>
            <a:r>
              <a:rPr lang="en-US" sz="2200" dirty="0"/>
              <a:t>At U of M Crookston</a:t>
            </a:r>
          </a:p>
          <a:p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17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102"/>
            <a:ext cx="74676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Overview</a:t>
            </a:r>
            <a:r>
              <a:rPr lang="en-US" sz="3600" dirty="0">
                <a:solidFill>
                  <a:srgbClr val="FFFF00"/>
                </a:solidFill>
              </a:rPr>
              <a:t> of</a:t>
            </a:r>
            <a:r>
              <a:rPr lang="en-US" sz="3600" dirty="0"/>
              <a:t> Market </a:t>
            </a:r>
            <a:r>
              <a:rPr lang="en-US" sz="3600" dirty="0">
                <a:solidFill>
                  <a:srgbClr val="00B0F0"/>
                </a:solidFill>
              </a:rPr>
              <a:t>Segmentation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C000"/>
                </a:solidFill>
              </a:rPr>
              <a:t>and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accent1"/>
                </a:solidFill>
              </a:rPr>
              <a:t>Consumer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Attention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92D050"/>
                </a:solidFill>
              </a:rPr>
              <a:t>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923"/>
            <a:ext cx="7467600" cy="4525963"/>
          </a:xfrm>
        </p:spPr>
        <p:txBody>
          <a:bodyPr>
            <a:normAutofit/>
          </a:bodyPr>
          <a:lstStyle/>
          <a:p>
            <a:r>
              <a:rPr lang="en-US" sz="2100" dirty="0"/>
              <a:t>“Good marketers see consumers as complete human beings with all the dimensions real people have.”—Jonah Sachs)  </a:t>
            </a:r>
            <a:r>
              <a:rPr lang="en-US" sz="2100" dirty="0">
                <a:solidFill>
                  <a:srgbClr val="FFFF00"/>
                </a:solidFill>
              </a:rPr>
              <a:t> </a:t>
            </a:r>
            <a:r>
              <a:rPr lang="en-US" sz="2100" i="1" dirty="0">
                <a:solidFill>
                  <a:srgbClr val="FFFF00"/>
                </a:solidFill>
              </a:rPr>
              <a:t>-- psychographics</a:t>
            </a:r>
            <a:endParaRPr lang="en-US" sz="2100" i="1" dirty="0"/>
          </a:p>
          <a:p>
            <a:r>
              <a:rPr lang="en-US" sz="2100" dirty="0"/>
              <a:t>“Genius is nothing but continued attention.”– Claude Adrien Helvetius   </a:t>
            </a:r>
            <a:r>
              <a:rPr lang="en-US" sz="2100" i="1" dirty="0">
                <a:solidFill>
                  <a:srgbClr val="FFFF00"/>
                </a:solidFill>
              </a:rPr>
              <a:t>-- attention and sustained innovation</a:t>
            </a:r>
          </a:p>
          <a:p>
            <a:r>
              <a:rPr lang="en-US" sz="2100" dirty="0"/>
              <a:t>“The point to remember about selling things is that, as well as creating atmosphere and excitement around your products, you've got to know what</a:t>
            </a:r>
          </a:p>
          <a:p>
            <a:pPr marL="36576" indent="0">
              <a:buNone/>
            </a:pPr>
            <a:r>
              <a:rPr lang="en-US" sz="2100" dirty="0"/>
              <a:t>     you're selling.”—Stuart Wilde</a:t>
            </a:r>
          </a:p>
          <a:p>
            <a:pPr marL="36576" indent="0">
              <a:buNone/>
            </a:pPr>
            <a:r>
              <a:rPr lang="en-US" sz="2100" i="1" dirty="0">
                <a:solidFill>
                  <a:srgbClr val="FFFF00"/>
                </a:solidFill>
              </a:rPr>
              <a:t>      -- information expertise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297680"/>
            <a:ext cx="2560320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5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7603"/>
            <a:ext cx="7467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Second Phase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969" y="775840"/>
            <a:ext cx="8462075" cy="564138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lang="en-US" sz="2000" dirty="0"/>
              <a:t>I.   Global Customers and Markets </a:t>
            </a:r>
          </a:p>
          <a:p>
            <a:pPr marL="36576" indent="0">
              <a:buNone/>
            </a:pPr>
            <a:r>
              <a:rPr lang="en-US" sz="2000" dirty="0"/>
              <a:t>     a.     What features of you product are especially important to</a:t>
            </a:r>
          </a:p>
          <a:p>
            <a:pPr marL="36576" indent="0">
              <a:buNone/>
            </a:pPr>
            <a:r>
              <a:rPr lang="en-US" sz="2000" dirty="0"/>
              <a:t>             potential customers?</a:t>
            </a:r>
          </a:p>
          <a:p>
            <a:pPr marL="36576" indent="0">
              <a:buNone/>
            </a:pPr>
            <a:r>
              <a:rPr lang="en-US" sz="2000" dirty="0"/>
              <a:t>     b.     In which countries do these customers live?</a:t>
            </a:r>
          </a:p>
          <a:p>
            <a:pPr marL="36576" indent="0">
              <a:buNone/>
            </a:pPr>
            <a:r>
              <a:rPr lang="en-US" sz="2000" dirty="0"/>
              <a:t>     c.     What special marketing issues are involved in trying to </a:t>
            </a:r>
          </a:p>
          <a:p>
            <a:pPr marL="36576" indent="0">
              <a:buNone/>
            </a:pPr>
            <a:r>
              <a:rPr lang="en-US" sz="2000" dirty="0"/>
              <a:t>             reach them?</a:t>
            </a:r>
          </a:p>
          <a:p>
            <a:pPr marL="36576" indent="0">
              <a:buNone/>
            </a:pPr>
            <a:r>
              <a:rPr lang="en-US" sz="2000" dirty="0"/>
              <a:t>II.     Target Market Segmentation </a:t>
            </a:r>
          </a:p>
          <a:p>
            <a:pPr marL="36576" indent="0">
              <a:buNone/>
            </a:pPr>
            <a:r>
              <a:rPr lang="en-US" sz="2000" dirty="0"/>
              <a:t>      a.     </a:t>
            </a:r>
            <a:r>
              <a:rPr lang="en-US" sz="2000" u="sng" dirty="0"/>
              <a:t>Define the market segmen</a:t>
            </a:r>
            <a:r>
              <a:rPr lang="en-US" sz="2000" dirty="0"/>
              <a:t>t (s) (rows in your product   </a:t>
            </a:r>
          </a:p>
          <a:p>
            <a:pPr marL="36576" indent="0">
              <a:buNone/>
            </a:pPr>
            <a:r>
              <a:rPr lang="en-US" sz="2000" dirty="0"/>
              <a:t>              market grid) using the bases of psychographic segmentation </a:t>
            </a:r>
          </a:p>
          <a:p>
            <a:pPr marL="36576" indent="0">
              <a:buNone/>
            </a:pPr>
            <a:r>
              <a:rPr lang="en-US" sz="2000" dirty="0"/>
              <a:t>              used to segment consumer and organizational markets</a:t>
            </a:r>
          </a:p>
          <a:p>
            <a:pPr marL="36576" indent="0">
              <a:buNone/>
            </a:pPr>
            <a:r>
              <a:rPr lang="en-US" sz="2000" dirty="0"/>
              <a:t>      b.     </a:t>
            </a:r>
            <a:r>
              <a:rPr lang="en-US" sz="2000" u="sng" dirty="0"/>
              <a:t>Define the groupings of related products</a:t>
            </a:r>
            <a:r>
              <a:rPr lang="en-US" sz="2000" dirty="0"/>
              <a:t> (the columns</a:t>
            </a:r>
          </a:p>
          <a:p>
            <a:pPr marL="36576" indent="0">
              <a:buNone/>
            </a:pPr>
            <a:r>
              <a:rPr lang="en-US" sz="2000" dirty="0"/>
              <a:t>              in your grid)</a:t>
            </a:r>
          </a:p>
          <a:p>
            <a:pPr marL="36576" indent="0">
              <a:buNone/>
            </a:pPr>
            <a:r>
              <a:rPr lang="en-US" sz="2000" dirty="0"/>
              <a:t>      c.    </a:t>
            </a:r>
            <a:r>
              <a:rPr lang="en-US" sz="2000" u="sng" dirty="0"/>
              <a:t> Form your product/market grid and estimate the size of </a:t>
            </a:r>
          </a:p>
          <a:p>
            <a:pPr marL="36576" indent="0">
              <a:buNone/>
            </a:pPr>
            <a:r>
              <a:rPr lang="en-US" sz="2000" dirty="0"/>
              <a:t>              </a:t>
            </a:r>
            <a:r>
              <a:rPr lang="en-US" sz="2000" u="sng" dirty="0"/>
              <a:t>the market </a:t>
            </a:r>
            <a:endParaRPr lang="en-US" sz="2000" dirty="0"/>
          </a:p>
          <a:p>
            <a:pPr marL="36576" indent="0">
              <a:buNone/>
            </a:pPr>
            <a:r>
              <a:rPr lang="en-US" sz="2000" dirty="0"/>
              <a:t>      d.     Select and explain target market segment (s) on which to focus</a:t>
            </a:r>
          </a:p>
          <a:p>
            <a:pPr marL="36576" indent="0">
              <a:buNone/>
            </a:pPr>
            <a:r>
              <a:rPr lang="en-US" sz="2000" dirty="0"/>
              <a:t>              your efforts.</a:t>
            </a:r>
          </a:p>
          <a:p>
            <a:pPr marL="36576" indent="0">
              <a:buNone/>
            </a:pPr>
            <a:r>
              <a:rPr lang="en-US" sz="2000" dirty="0"/>
              <a:t>             </a:t>
            </a:r>
          </a:p>
          <a:p>
            <a:pPr marL="36576" indent="0">
              <a:buNone/>
            </a:pP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85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450" y="274638"/>
            <a:ext cx="7467600" cy="1143000"/>
          </a:xfrm>
        </p:spPr>
        <p:txBody>
          <a:bodyPr>
            <a:normAutofit/>
          </a:bodyPr>
          <a:lstStyle/>
          <a:p>
            <a:r>
              <a:rPr lang="en-US" dirty="0"/>
              <a:t>Second Project Phase, Cont.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804" y="1911001"/>
            <a:ext cx="1595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market</a:t>
            </a:r>
          </a:p>
          <a:p>
            <a:r>
              <a:rPr lang="en-US" dirty="0"/>
              <a:t>Size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604005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Early Adopter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6450" y="2986183"/>
            <a:ext cx="169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Early Majority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2535" y="1880875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Products (Here, Meals)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262550" y="4125877"/>
            <a:ext cx="6518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Define and Explain Psychographic Target Market (s)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Estimate (and Research/Support) Rough Sizes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Determine Primary Products/Lines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Estimate Approximate Prices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FFFF00"/>
                </a:solidFill>
              </a:rPr>
              <a:t>Determine Rough Demand (target market sixe x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product price (s)  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130" y="3696467"/>
            <a:ext cx="1767840" cy="2651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148" y="3441200"/>
            <a:ext cx="58335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linkClick r:id="rId3"/>
              </a:rPr>
              <a:t>http://www.ondigitalmarketing.com/learn/odm/foundations/5-customer-segments-technology-adoption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194644" y="2602497"/>
          <a:ext cx="6229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08">
                  <a:extLst>
                    <a:ext uri="{9D8B030D-6E8A-4147-A177-3AD203B41FA5}">
                      <a16:colId xmlns:a16="http://schemas.microsoft.com/office/drawing/2014/main" val="2975565638"/>
                    </a:ext>
                  </a:extLst>
                </a:gridCol>
                <a:gridCol w="2076408">
                  <a:extLst>
                    <a:ext uri="{9D8B030D-6E8A-4147-A177-3AD203B41FA5}">
                      <a16:colId xmlns:a16="http://schemas.microsoft.com/office/drawing/2014/main" val="2070812864"/>
                    </a:ext>
                  </a:extLst>
                </a:gridCol>
                <a:gridCol w="2076408">
                  <a:extLst>
                    <a:ext uri="{9D8B030D-6E8A-4147-A177-3AD203B41FA5}">
                      <a16:colId xmlns:a16="http://schemas.microsoft.com/office/drawing/2014/main" val="2442309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167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73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73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Notes About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 Psychographic Segment.  </a:t>
            </a:r>
          </a:p>
          <a:p>
            <a:pPr lvl="1"/>
            <a:r>
              <a:rPr lang="en-US" sz="2200" dirty="0"/>
              <a:t>Explain a number of the psychological qualities, as though you have met the person before.</a:t>
            </a:r>
          </a:p>
          <a:p>
            <a:pPr lvl="1"/>
            <a:r>
              <a:rPr lang="en-US" sz="2200" dirty="0"/>
              <a:t>Do NOT use demographics or other non-psychographic qualities until you have clearly explained psychographic segment.</a:t>
            </a:r>
          </a:p>
          <a:p>
            <a:r>
              <a:rPr lang="en-US" sz="2200" dirty="0"/>
              <a:t> Estimate Rough Sizes.  (revenues)</a:t>
            </a:r>
          </a:p>
          <a:p>
            <a:pPr lvl="1"/>
            <a:r>
              <a:rPr lang="en-US" sz="2200" dirty="0"/>
              <a:t> Relevant, but you may well need to make educated guesses.</a:t>
            </a:r>
          </a:p>
          <a:p>
            <a:r>
              <a:rPr lang="en-US" sz="2200" dirty="0"/>
              <a:t> Determine Primary Lines Carried.</a:t>
            </a:r>
          </a:p>
          <a:p>
            <a:r>
              <a:rPr lang="en-US" sz="2200" dirty="0"/>
              <a:t> Determine Rough Demand.  </a:t>
            </a:r>
          </a:p>
          <a:p>
            <a:pPr lvl="1"/>
            <a:r>
              <a:rPr lang="en-US" sz="2200" dirty="0"/>
              <a:t> Demand = quantity x price charged</a:t>
            </a:r>
          </a:p>
          <a:p>
            <a:pPr marL="36576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288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Project Phase, Cont., Using Ophelia Cafe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Segment and segment size: </a:t>
            </a:r>
          </a:p>
          <a:p>
            <a:r>
              <a:rPr lang="en-US" sz="2100" dirty="0"/>
              <a:t>Fifty-eight percent (58%) of American Adults now say they are dining out at least once a week, according to a new Rasmussen Reports national telephone survey. That’s virtually unchanged from January</a:t>
            </a:r>
            <a:r>
              <a:rPr lang="en-US" sz="2100" b="1" dirty="0"/>
              <a:t> </a:t>
            </a:r>
            <a:r>
              <a:rPr lang="en-US" sz="2100" dirty="0"/>
              <a:t> and includes 40% who say they typically go out to a restaurant once a week, 14% who go out two or three times a week and four percent (4%) who dine out more than three times a week. Thirty-nine percent (39%), on the other hand, rarely or never eat at a restaurant. </a:t>
            </a:r>
            <a:r>
              <a:rPr lang="en-US" sz="2100" dirty="0">
                <a:hlinkClick r:id="rId2"/>
              </a:rPr>
              <a:t>http://www.rasmussenreports.com/public_content/lifestyle/general_lifestyle/july_2013/58_eat_at_a_restaurant_at_least_once_a_week</a:t>
            </a:r>
            <a:endParaRPr lang="en-US" sz="2100" dirty="0"/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7873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06"/>
            <a:ext cx="7467600" cy="1143000"/>
          </a:xfrm>
        </p:spPr>
        <p:txBody>
          <a:bodyPr>
            <a:noAutofit/>
          </a:bodyPr>
          <a:lstStyle/>
          <a:p>
            <a:r>
              <a:rPr lang="en-US" sz="3300" dirty="0"/>
              <a:t>Second Project Phase, Cont., Using Ophelia Cafe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006"/>
            <a:ext cx="7772400" cy="5237913"/>
          </a:xfrm>
        </p:spPr>
        <p:txBody>
          <a:bodyPr>
            <a:noAutofit/>
          </a:bodyPr>
          <a:lstStyle/>
          <a:p>
            <a:r>
              <a:rPr lang="en-US" sz="1900" u="sng" dirty="0"/>
              <a:t>Number and percentage in Segment</a:t>
            </a:r>
            <a:r>
              <a:rPr lang="en-US" sz="1900" dirty="0"/>
              <a:t>:</a:t>
            </a:r>
          </a:p>
          <a:p>
            <a:pPr lvl="1"/>
            <a:r>
              <a:rPr lang="en-US" sz="1900" dirty="0"/>
              <a:t> </a:t>
            </a:r>
            <a:r>
              <a:rPr lang="en-US" sz="1900" u="sng" dirty="0"/>
              <a:t>Early Adopters</a:t>
            </a:r>
            <a:r>
              <a:rPr lang="en-US" sz="1900" dirty="0"/>
              <a:t> = 13.5%; </a:t>
            </a:r>
            <a:r>
              <a:rPr lang="en-US" sz="1900" u="sng" dirty="0"/>
              <a:t>Early Majority</a:t>
            </a:r>
            <a:r>
              <a:rPr lang="en-US" sz="1900" dirty="0"/>
              <a:t> = 34% and perhaps the most innovative half of these consumers.   = 30.5%</a:t>
            </a:r>
          </a:p>
          <a:p>
            <a:pPr lvl="1"/>
            <a:r>
              <a:rPr lang="en-US" sz="1900" dirty="0"/>
              <a:t> </a:t>
            </a:r>
            <a:r>
              <a:rPr lang="en-US" sz="1900" u="sng" dirty="0"/>
              <a:t>Number of Households in Grand Forks, ND and Freq. of Visits</a:t>
            </a:r>
            <a:r>
              <a:rPr lang="en-US" sz="1900" dirty="0"/>
              <a:t>:</a:t>
            </a:r>
          </a:p>
          <a:p>
            <a:pPr lvl="2"/>
            <a:r>
              <a:rPr lang="en-US" sz="1900" dirty="0"/>
              <a:t>22,260 households + 10% from East Grand Forks and visitors = 24,486 households; 2.1 in a household = 51,420.6 customers</a:t>
            </a:r>
          </a:p>
          <a:p>
            <a:pPr lvl="3"/>
            <a:r>
              <a:rPr lang="en-US" sz="1900" dirty="0"/>
              <a:t>40% eat once per week</a:t>
            </a:r>
          </a:p>
          <a:p>
            <a:pPr lvl="3"/>
            <a:r>
              <a:rPr lang="en-US" sz="1900" dirty="0"/>
              <a:t> 14% eat 2.5 times per week</a:t>
            </a:r>
          </a:p>
          <a:p>
            <a:pPr lvl="3"/>
            <a:r>
              <a:rPr lang="en-US" sz="1900" dirty="0"/>
              <a:t>  4% eat 4 times per week.</a:t>
            </a:r>
          </a:p>
          <a:p>
            <a:pPr lvl="3"/>
            <a:r>
              <a:rPr lang="en-US" sz="1900" dirty="0"/>
              <a:t> (51,420 x .40 x 1) + (51,420 x .14 x 2.5) + </a:t>
            </a:r>
          </a:p>
          <a:p>
            <a:pPr marL="1042416" lvl="3" indent="0">
              <a:buNone/>
            </a:pPr>
            <a:r>
              <a:rPr lang="en-US" sz="1900" dirty="0"/>
              <a:t>     (51,420 x .04 x 4) = 8332 + 7290.5 + 3332.8 =</a:t>
            </a:r>
          </a:p>
          <a:p>
            <a:pPr marL="1042416" lvl="3" indent="0">
              <a:buNone/>
            </a:pPr>
            <a:r>
              <a:rPr lang="en-US" sz="1900" dirty="0"/>
              <a:t>      visits per week x 13.5% (Early Adopters)  x 12.5% </a:t>
            </a:r>
          </a:p>
          <a:p>
            <a:pPr marL="1042416" lvl="3" indent="0">
              <a:buNone/>
            </a:pPr>
            <a:r>
              <a:rPr lang="en-US" sz="1900" dirty="0"/>
              <a:t>      chance to eat at Ophelia Café (about 8 cafes) =    </a:t>
            </a:r>
          </a:p>
          <a:p>
            <a:pPr marL="1042416" lvl="3" indent="0">
              <a:buNone/>
            </a:pPr>
            <a:r>
              <a:rPr lang="en-US" sz="1900" dirty="0"/>
              <a:t>      46,792 customers x 30.5% x 12.5% = </a:t>
            </a:r>
            <a:r>
              <a:rPr lang="en-US" sz="1900" u="sng" dirty="0"/>
              <a:t>about 1784  </a:t>
            </a:r>
          </a:p>
          <a:p>
            <a:pPr marL="1042416" lvl="3" indent="0">
              <a:buNone/>
            </a:pPr>
            <a:r>
              <a:rPr lang="en-US" sz="1900" dirty="0"/>
              <a:t>      </a:t>
            </a:r>
            <a:r>
              <a:rPr lang="en-US" sz="1900" u="sng" dirty="0"/>
              <a:t>customers per week</a:t>
            </a:r>
            <a:r>
              <a:rPr lang="en-US" sz="1900" dirty="0"/>
              <a:t>. </a:t>
            </a:r>
          </a:p>
          <a:p>
            <a:pPr marL="1042416" lvl="3" indent="0">
              <a:buNone/>
            </a:pPr>
            <a:r>
              <a:rPr lang="en-US" sz="1900" dirty="0"/>
              <a:t>      </a:t>
            </a:r>
          </a:p>
          <a:p>
            <a:pPr marL="640080" indent="-457200"/>
            <a:r>
              <a:rPr lang="en-US" sz="1900" dirty="0"/>
              <a:t>How Much Customers Spend, on Average, for Products?  </a:t>
            </a:r>
          </a:p>
          <a:p>
            <a:pPr marL="941832" lvl="1" indent="-457200"/>
            <a:r>
              <a:rPr lang="en-US" sz="1900" dirty="0" err="1"/>
              <a:t>Tingting</a:t>
            </a:r>
            <a:r>
              <a:rPr lang="en-US" sz="1900" dirty="0"/>
              <a:t> Chen’s Research –</a:t>
            </a:r>
          </a:p>
          <a:p>
            <a:pPr marL="484632" lvl="1" indent="0">
              <a:buNone/>
            </a:pPr>
            <a:endParaRPr lang="en-US" sz="1900" dirty="0"/>
          </a:p>
          <a:p>
            <a:pPr marL="1042416" lvl="3" indent="0">
              <a:buNone/>
            </a:pPr>
            <a:r>
              <a:rPr lang="en-US" sz="1900" dirty="0"/>
              <a:t>     </a:t>
            </a:r>
          </a:p>
          <a:p>
            <a:pPr lvl="1"/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2548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44881</TotalTime>
  <Words>764</Words>
  <Application>Microsoft Office PowerPoint</Application>
  <PresentationFormat>On-screen Show (4:3)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Franklin Gothic Book</vt:lpstr>
      <vt:lpstr>Wingdings 2</vt:lpstr>
      <vt:lpstr>Technic</vt:lpstr>
      <vt:lpstr>Why are You A Marketing Student?   Second Project  Illustration</vt:lpstr>
      <vt:lpstr>Overview of Market Segmentation and Consumer Attention Processes </vt:lpstr>
      <vt:lpstr>Second Phase of Project</vt:lpstr>
      <vt:lpstr>Second Project Phase, Cont.</vt:lpstr>
      <vt:lpstr>Some Notes About Steps</vt:lpstr>
      <vt:lpstr>Second Project Phase, Cont., Using Ophelia Cafe </vt:lpstr>
      <vt:lpstr>Second Project Phase, Cont., Using Ophelia Cafe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Brand</dc:title>
  <dc:creator>Jack Lesser</dc:creator>
  <cp:lastModifiedBy>pat oakes</cp:lastModifiedBy>
  <cp:revision>170</cp:revision>
  <cp:lastPrinted>2017-09-20T16:41:50Z</cp:lastPrinted>
  <dcterms:created xsi:type="dcterms:W3CDTF">2015-04-27T23:05:55Z</dcterms:created>
  <dcterms:modified xsi:type="dcterms:W3CDTF">2020-03-02T19:36:24Z</dcterms:modified>
</cp:coreProperties>
</file>