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106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7A2E-EFEB-257F-6AE9-1CB04071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7BC0F-564B-F1E1-0ADB-614068E9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2D74D-A9AF-EA49-AECC-6CB25B56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22D-9A77-4B86-A40C-AAE5CE9F9A7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62C3C-D9A7-54FD-38D5-F7491953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54405-AC68-6C46-F3D1-53B3B028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5EF1-72A0-4984-A8C0-AC8D866B9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4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C0B5-D46B-BFF5-A643-DDA529700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A8722-BFFD-423E-83D9-4B7CF2980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F3638-4766-3037-956F-D366DC2E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22D-9A77-4B86-A40C-AAE5CE9F9A7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F44B7-689C-8FE9-326E-0EB740A1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91C71-1FC6-FD89-639B-9774089F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5EF1-72A0-4984-A8C0-AC8D866B9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8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EA2AA-11C7-3217-0068-F1F703723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9426A-F73E-C1BB-C11F-D8704786E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58512-B187-EE7B-953F-0F83004D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22D-9A77-4B86-A40C-AAE5CE9F9A7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529E0-EAEF-2EC9-158D-11B606A1D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42D71-A0DF-BCDC-8D9D-7389B374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5EF1-72A0-4984-A8C0-AC8D866B9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1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95EC-8FD1-E002-6D66-6845CF3C7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8EB95-2AEC-BFDD-7906-B90952F53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9C175-728C-A33B-7454-DFD0FFDB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22D-9A77-4B86-A40C-AAE5CE9F9A7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DAFF1-5F4A-3974-D20F-3667D7CB8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9E94-0600-0CCA-0CCB-9E3D8139C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5EF1-72A0-4984-A8C0-AC8D866B9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5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D7B5-A189-D514-8B6F-858238FE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EF3E9-FD26-3B78-4AFE-DF093E465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29A6C-A1C7-821E-EA18-A73597468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22D-9A77-4B86-A40C-AAE5CE9F9A7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EF199-9CF5-F16D-764A-1C0F0D2C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29DD3-B7AE-6557-EA79-B0382B69B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5EF1-72A0-4984-A8C0-AC8D866B9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1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D2FB-4644-879B-90CB-A0D203A7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A3A86-ACFF-A256-E934-3E672DDE8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3AB80-2FF1-E333-BF4A-C8D6B2A4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C61F0-1E77-507B-5439-95E2FE38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22D-9A77-4B86-A40C-AAE5CE9F9A7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6F45F-7A6E-FFB5-7A83-FCB91309E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DC947-3952-EDAA-1719-98E87974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5EF1-72A0-4984-A8C0-AC8D866B9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0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F15A-1DA2-1C5D-B96F-C5AFE4F18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F0895-D0B5-9F4E-3561-13E6E2F34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F9089-347F-10DB-3892-8C8CCB32D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682FB-1141-003F-614B-6376D8BF6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5D3584-1AF2-F983-64C7-2ABAA4F37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FF6762-0912-8B36-0A82-EA65CA4B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22D-9A77-4B86-A40C-AAE5CE9F9A7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A4C1E9-56E1-C035-F3EA-6BEBC372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24970-4226-5982-BEBF-AF9F2058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5EF1-72A0-4984-A8C0-AC8D866B9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1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8BB5-6B65-34B8-0474-0A807357A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B673F4-6C6A-8050-B674-825EB040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22D-9A77-4B86-A40C-AAE5CE9F9A7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BE6FD-9724-ED52-6BB1-EB925F6E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B2934-EB09-9429-53AB-A997DEB94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5EF1-72A0-4984-A8C0-AC8D866B9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0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995250-9B76-5B05-5EB2-6C1E8CE4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22D-9A77-4B86-A40C-AAE5CE9F9A7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DFB606-998D-88A7-3A5B-07999F392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BDE1C-5EB8-B6EF-A7A1-8A2C2AC0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5EF1-72A0-4984-A8C0-AC8D866B9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3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E7BE-54A9-A796-FCC6-56D93397E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0EDAC-36D3-B472-9B90-16666175A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C839D-ED77-F154-1CC1-0394CD175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91CF3-7958-E1D9-086D-3C5F0DBF9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22D-9A77-4B86-A40C-AAE5CE9F9A7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99EFF-7C06-BCE9-7F91-46C85F416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63F2C-A137-ACAD-EB58-77CFB831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5EF1-72A0-4984-A8C0-AC8D866B9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6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7C8A1-5C1D-9ACF-E7A4-9C39D0134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B4F2FD-89E5-DE0F-6F15-0E3F3A172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790E8-A35C-766B-2B05-F97EA973B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5FF6A-26E8-9E88-6370-C126DA001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22D-9A77-4B86-A40C-AAE5CE9F9A7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1B391-2E99-8B7C-B0AD-053ABBBC7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8E43F-2B95-3AC9-5742-7E5A046B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5EF1-72A0-4984-A8C0-AC8D866B9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6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15000" contrast="25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57FECE-C65F-B41F-4794-3EBD0B456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1C955-A6BD-AB36-3396-2987EB4F0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F3046-12F6-58B7-1CD9-15C6534FD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1D922D-9A77-4B86-A40C-AAE5CE9F9A7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33E82-52A7-3676-9689-3EE7814A1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3CB3D-A0E3-E9D5-C2FA-6FE5757FC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DF5EF1-72A0-4984-A8C0-AC8D866B9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5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4FB07E91-FC19-61F0-95BB-5A7372882DC1}"/>
              </a:ext>
            </a:extLst>
          </p:cNvPr>
          <p:cNvSpPr/>
          <p:nvPr/>
        </p:nvSpPr>
        <p:spPr>
          <a:xfrm>
            <a:off x="7010400" y="114300"/>
            <a:ext cx="5029199" cy="6337300"/>
          </a:xfrm>
          <a:prstGeom prst="snip1Rect">
            <a:avLst/>
          </a:prstGeom>
          <a:noFill/>
          <a:ln w="381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029199"/>
                      <a:gd name="connsiteY0" fmla="*/ 0 h 6337300"/>
                      <a:gd name="connsiteX1" fmla="*/ 556802 w 5029199"/>
                      <a:gd name="connsiteY1" fmla="*/ 0 h 6337300"/>
                      <a:gd name="connsiteX2" fmla="*/ 1029784 w 5029199"/>
                      <a:gd name="connsiteY2" fmla="*/ 0 h 6337300"/>
                      <a:gd name="connsiteX3" fmla="*/ 1712316 w 5029199"/>
                      <a:gd name="connsiteY3" fmla="*/ 0 h 6337300"/>
                      <a:gd name="connsiteX4" fmla="*/ 2269117 w 5029199"/>
                      <a:gd name="connsiteY4" fmla="*/ 0 h 6337300"/>
                      <a:gd name="connsiteX5" fmla="*/ 2825919 w 5029199"/>
                      <a:gd name="connsiteY5" fmla="*/ 0 h 6337300"/>
                      <a:gd name="connsiteX6" fmla="*/ 3508451 w 5029199"/>
                      <a:gd name="connsiteY6" fmla="*/ 0 h 6337300"/>
                      <a:gd name="connsiteX7" fmla="*/ 4190982 w 5029199"/>
                      <a:gd name="connsiteY7" fmla="*/ 0 h 6337300"/>
                      <a:gd name="connsiteX8" fmla="*/ 4626855 w 5029199"/>
                      <a:gd name="connsiteY8" fmla="*/ 435873 h 6337300"/>
                      <a:gd name="connsiteX9" fmla="*/ 5029199 w 5029199"/>
                      <a:gd name="connsiteY9" fmla="*/ 838217 h 6337300"/>
                      <a:gd name="connsiteX10" fmla="*/ 5029199 w 5029199"/>
                      <a:gd name="connsiteY10" fmla="*/ 1278144 h 6337300"/>
                      <a:gd name="connsiteX11" fmla="*/ 5029199 w 5029199"/>
                      <a:gd name="connsiteY11" fmla="*/ 1828052 h 6337300"/>
                      <a:gd name="connsiteX12" fmla="*/ 5029199 w 5029199"/>
                      <a:gd name="connsiteY12" fmla="*/ 2322969 h 6337300"/>
                      <a:gd name="connsiteX13" fmla="*/ 5029199 w 5029199"/>
                      <a:gd name="connsiteY13" fmla="*/ 2982859 h 6337300"/>
                      <a:gd name="connsiteX14" fmla="*/ 5029199 w 5029199"/>
                      <a:gd name="connsiteY14" fmla="*/ 3642749 h 6337300"/>
                      <a:gd name="connsiteX15" fmla="*/ 5029199 w 5029199"/>
                      <a:gd name="connsiteY15" fmla="*/ 4082676 h 6337300"/>
                      <a:gd name="connsiteX16" fmla="*/ 5029199 w 5029199"/>
                      <a:gd name="connsiteY16" fmla="*/ 4632584 h 6337300"/>
                      <a:gd name="connsiteX17" fmla="*/ 5029199 w 5029199"/>
                      <a:gd name="connsiteY17" fmla="*/ 5292474 h 6337300"/>
                      <a:gd name="connsiteX18" fmla="*/ 5029199 w 5029199"/>
                      <a:gd name="connsiteY18" fmla="*/ 5842383 h 6337300"/>
                      <a:gd name="connsiteX19" fmla="*/ 5029199 w 5029199"/>
                      <a:gd name="connsiteY19" fmla="*/ 6337300 h 6337300"/>
                      <a:gd name="connsiteX20" fmla="*/ 4570983 w 5029199"/>
                      <a:gd name="connsiteY20" fmla="*/ 6337300 h 6337300"/>
                      <a:gd name="connsiteX21" fmla="*/ 4062475 w 5029199"/>
                      <a:gd name="connsiteY21" fmla="*/ 6337300 h 6337300"/>
                      <a:gd name="connsiteX22" fmla="*/ 3403091 w 5029199"/>
                      <a:gd name="connsiteY22" fmla="*/ 6337300 h 6337300"/>
                      <a:gd name="connsiteX23" fmla="*/ 2844291 w 5029199"/>
                      <a:gd name="connsiteY23" fmla="*/ 6337300 h 6337300"/>
                      <a:gd name="connsiteX24" fmla="*/ 2335784 w 5029199"/>
                      <a:gd name="connsiteY24" fmla="*/ 6337300 h 6337300"/>
                      <a:gd name="connsiteX25" fmla="*/ 1927860 w 5029199"/>
                      <a:gd name="connsiteY25" fmla="*/ 6337300 h 6337300"/>
                      <a:gd name="connsiteX26" fmla="*/ 1519936 w 5029199"/>
                      <a:gd name="connsiteY26" fmla="*/ 6337300 h 6337300"/>
                      <a:gd name="connsiteX27" fmla="*/ 910844 w 5029199"/>
                      <a:gd name="connsiteY27" fmla="*/ 6337300 h 6337300"/>
                      <a:gd name="connsiteX28" fmla="*/ 0 w 5029199"/>
                      <a:gd name="connsiteY28" fmla="*/ 6337300 h 6337300"/>
                      <a:gd name="connsiteX29" fmla="*/ 0 w 5029199"/>
                      <a:gd name="connsiteY29" fmla="*/ 5634436 h 6337300"/>
                      <a:gd name="connsiteX30" fmla="*/ 0 w 5029199"/>
                      <a:gd name="connsiteY30" fmla="*/ 4931572 h 6337300"/>
                      <a:gd name="connsiteX31" fmla="*/ 0 w 5029199"/>
                      <a:gd name="connsiteY31" fmla="*/ 4355453 h 6337300"/>
                      <a:gd name="connsiteX32" fmla="*/ 0 w 5029199"/>
                      <a:gd name="connsiteY32" fmla="*/ 3715962 h 6337300"/>
                      <a:gd name="connsiteX33" fmla="*/ 0 w 5029199"/>
                      <a:gd name="connsiteY33" fmla="*/ 3203217 h 6337300"/>
                      <a:gd name="connsiteX34" fmla="*/ 0 w 5029199"/>
                      <a:gd name="connsiteY34" fmla="*/ 2627099 h 6337300"/>
                      <a:gd name="connsiteX35" fmla="*/ 0 w 5029199"/>
                      <a:gd name="connsiteY35" fmla="*/ 1924235 h 6337300"/>
                      <a:gd name="connsiteX36" fmla="*/ 0 w 5029199"/>
                      <a:gd name="connsiteY36" fmla="*/ 1474863 h 6337300"/>
                      <a:gd name="connsiteX37" fmla="*/ 0 w 5029199"/>
                      <a:gd name="connsiteY37" fmla="*/ 835371 h 6337300"/>
                      <a:gd name="connsiteX38" fmla="*/ 0 w 5029199"/>
                      <a:gd name="connsiteY38" fmla="*/ 0 h 6337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5029199" h="6337300" extrusionOk="0">
                        <a:moveTo>
                          <a:pt x="0" y="0"/>
                        </a:moveTo>
                        <a:cubicBezTo>
                          <a:pt x="226295" y="-41469"/>
                          <a:pt x="325392" y="36920"/>
                          <a:pt x="556802" y="0"/>
                        </a:cubicBezTo>
                        <a:cubicBezTo>
                          <a:pt x="788212" y="-36920"/>
                          <a:pt x="917787" y="6883"/>
                          <a:pt x="1029784" y="0"/>
                        </a:cubicBezTo>
                        <a:cubicBezTo>
                          <a:pt x="1141781" y="-6883"/>
                          <a:pt x="1500965" y="46253"/>
                          <a:pt x="1712316" y="0"/>
                        </a:cubicBezTo>
                        <a:cubicBezTo>
                          <a:pt x="1923667" y="-46253"/>
                          <a:pt x="2120785" y="66050"/>
                          <a:pt x="2269117" y="0"/>
                        </a:cubicBezTo>
                        <a:cubicBezTo>
                          <a:pt x="2417449" y="-66050"/>
                          <a:pt x="2632696" y="17650"/>
                          <a:pt x="2825919" y="0"/>
                        </a:cubicBezTo>
                        <a:cubicBezTo>
                          <a:pt x="3019142" y="-17650"/>
                          <a:pt x="3233132" y="66238"/>
                          <a:pt x="3508451" y="0"/>
                        </a:cubicBezTo>
                        <a:cubicBezTo>
                          <a:pt x="3783770" y="-66238"/>
                          <a:pt x="3947389" y="35101"/>
                          <a:pt x="4190982" y="0"/>
                        </a:cubicBezTo>
                        <a:cubicBezTo>
                          <a:pt x="4287772" y="92972"/>
                          <a:pt x="4414965" y="310631"/>
                          <a:pt x="4626855" y="435873"/>
                        </a:cubicBezTo>
                        <a:cubicBezTo>
                          <a:pt x="4838745" y="561115"/>
                          <a:pt x="4836272" y="701456"/>
                          <a:pt x="5029199" y="838217"/>
                        </a:cubicBezTo>
                        <a:cubicBezTo>
                          <a:pt x="5060804" y="1031364"/>
                          <a:pt x="5018737" y="1129189"/>
                          <a:pt x="5029199" y="1278144"/>
                        </a:cubicBezTo>
                        <a:cubicBezTo>
                          <a:pt x="5039661" y="1427099"/>
                          <a:pt x="4984964" y="1684918"/>
                          <a:pt x="5029199" y="1828052"/>
                        </a:cubicBezTo>
                        <a:cubicBezTo>
                          <a:pt x="5073434" y="1971186"/>
                          <a:pt x="4990818" y="2121924"/>
                          <a:pt x="5029199" y="2322969"/>
                        </a:cubicBezTo>
                        <a:cubicBezTo>
                          <a:pt x="5067580" y="2524014"/>
                          <a:pt x="5028727" y="2799603"/>
                          <a:pt x="5029199" y="2982859"/>
                        </a:cubicBezTo>
                        <a:cubicBezTo>
                          <a:pt x="5029671" y="3166115"/>
                          <a:pt x="4971641" y="3495791"/>
                          <a:pt x="5029199" y="3642749"/>
                        </a:cubicBezTo>
                        <a:cubicBezTo>
                          <a:pt x="5086757" y="3789707"/>
                          <a:pt x="4993689" y="3967386"/>
                          <a:pt x="5029199" y="4082676"/>
                        </a:cubicBezTo>
                        <a:cubicBezTo>
                          <a:pt x="5064709" y="4197966"/>
                          <a:pt x="4972760" y="4385173"/>
                          <a:pt x="5029199" y="4632584"/>
                        </a:cubicBezTo>
                        <a:cubicBezTo>
                          <a:pt x="5085638" y="4879995"/>
                          <a:pt x="4975535" y="5017877"/>
                          <a:pt x="5029199" y="5292474"/>
                        </a:cubicBezTo>
                        <a:cubicBezTo>
                          <a:pt x="5082863" y="5567071"/>
                          <a:pt x="4970979" y="5660330"/>
                          <a:pt x="5029199" y="5842383"/>
                        </a:cubicBezTo>
                        <a:cubicBezTo>
                          <a:pt x="5087419" y="6024436"/>
                          <a:pt x="4977518" y="6095480"/>
                          <a:pt x="5029199" y="6337300"/>
                        </a:cubicBezTo>
                        <a:cubicBezTo>
                          <a:pt x="4920690" y="6389008"/>
                          <a:pt x="4720617" y="6321076"/>
                          <a:pt x="4570983" y="6337300"/>
                        </a:cubicBezTo>
                        <a:cubicBezTo>
                          <a:pt x="4421349" y="6353524"/>
                          <a:pt x="4266124" y="6299334"/>
                          <a:pt x="4062475" y="6337300"/>
                        </a:cubicBezTo>
                        <a:cubicBezTo>
                          <a:pt x="3858826" y="6375266"/>
                          <a:pt x="3651873" y="6311958"/>
                          <a:pt x="3403091" y="6337300"/>
                        </a:cubicBezTo>
                        <a:cubicBezTo>
                          <a:pt x="3154309" y="6362642"/>
                          <a:pt x="3058223" y="6317712"/>
                          <a:pt x="2844291" y="6337300"/>
                        </a:cubicBezTo>
                        <a:cubicBezTo>
                          <a:pt x="2630359" y="6356888"/>
                          <a:pt x="2502812" y="6276931"/>
                          <a:pt x="2335784" y="6337300"/>
                        </a:cubicBezTo>
                        <a:cubicBezTo>
                          <a:pt x="2168756" y="6397669"/>
                          <a:pt x="2070177" y="6297113"/>
                          <a:pt x="1927860" y="6337300"/>
                        </a:cubicBezTo>
                        <a:cubicBezTo>
                          <a:pt x="1785543" y="6377487"/>
                          <a:pt x="1717204" y="6317508"/>
                          <a:pt x="1519936" y="6337300"/>
                        </a:cubicBezTo>
                        <a:cubicBezTo>
                          <a:pt x="1322668" y="6357092"/>
                          <a:pt x="1054346" y="6332662"/>
                          <a:pt x="910844" y="6337300"/>
                        </a:cubicBezTo>
                        <a:cubicBezTo>
                          <a:pt x="767342" y="6341938"/>
                          <a:pt x="245953" y="6302082"/>
                          <a:pt x="0" y="6337300"/>
                        </a:cubicBezTo>
                        <a:cubicBezTo>
                          <a:pt x="-76534" y="5985923"/>
                          <a:pt x="28434" y="5817236"/>
                          <a:pt x="0" y="5634436"/>
                        </a:cubicBezTo>
                        <a:cubicBezTo>
                          <a:pt x="-28434" y="5451636"/>
                          <a:pt x="37111" y="5208876"/>
                          <a:pt x="0" y="4931572"/>
                        </a:cubicBezTo>
                        <a:cubicBezTo>
                          <a:pt x="-37111" y="4654268"/>
                          <a:pt x="11604" y="4507943"/>
                          <a:pt x="0" y="4355453"/>
                        </a:cubicBezTo>
                        <a:cubicBezTo>
                          <a:pt x="-11604" y="4202963"/>
                          <a:pt x="48362" y="3957663"/>
                          <a:pt x="0" y="3715962"/>
                        </a:cubicBezTo>
                        <a:cubicBezTo>
                          <a:pt x="-48362" y="3474261"/>
                          <a:pt x="41890" y="3373134"/>
                          <a:pt x="0" y="3203217"/>
                        </a:cubicBezTo>
                        <a:cubicBezTo>
                          <a:pt x="-41890" y="3033300"/>
                          <a:pt x="35536" y="2899206"/>
                          <a:pt x="0" y="2627099"/>
                        </a:cubicBezTo>
                        <a:cubicBezTo>
                          <a:pt x="-35536" y="2354992"/>
                          <a:pt x="7735" y="2219114"/>
                          <a:pt x="0" y="1924235"/>
                        </a:cubicBezTo>
                        <a:cubicBezTo>
                          <a:pt x="-7735" y="1629356"/>
                          <a:pt x="12860" y="1692920"/>
                          <a:pt x="0" y="1474863"/>
                        </a:cubicBezTo>
                        <a:cubicBezTo>
                          <a:pt x="-12860" y="1256806"/>
                          <a:pt x="4148" y="1118715"/>
                          <a:pt x="0" y="835371"/>
                        </a:cubicBezTo>
                        <a:cubicBezTo>
                          <a:pt x="-4148" y="552027"/>
                          <a:pt x="7084" y="39258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2BDE3D-AD35-4C3B-BAB6-EA906F64B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 you chose this project?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A row of old books on a shelf&#10;&#10;Description automatically generated">
            <a:extLst>
              <a:ext uri="{FF2B5EF4-FFF2-40B4-BE49-F238E27FC236}">
                <a16:creationId xmlns:a16="http://schemas.microsoft.com/office/drawing/2014/main" id="{96022BE9-4AF5-F3E9-4EBD-EFCA86A18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5" r="22389" b="-1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FFACD88-3F8A-B438-6B07-9F1744744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465" y="2194102"/>
            <a:ext cx="4140013" cy="3908586"/>
          </a:xfr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u="sng" dirty="0">
                <a:solidFill>
                  <a:schemeClr val="bg1"/>
                </a:solidFill>
              </a:rPr>
              <a:t>I chose this project for the following reasons: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I am working solo, and this project seemed to have the most achievable requirements that I felt I could confidently deliver on time and completely.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I felt comfortable with being able to come up with solutions to the vague or intangible requests for reports and queries.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FD9555-DDB2-6D19-F2AC-A70A939CCA8A}"/>
              </a:ext>
            </a:extLst>
          </p:cNvPr>
          <p:cNvSpPr txBox="1"/>
          <p:nvPr/>
        </p:nvSpPr>
        <p:spPr>
          <a:xfrm>
            <a:off x="558800" y="419100"/>
            <a:ext cx="5359400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spc="-150" dirty="0">
                <a:solidFill>
                  <a:schemeClr val="bg1"/>
                </a:solidFill>
                <a:latin typeface="+mj-lt"/>
              </a:rPr>
              <a:t>Library Management System</a:t>
            </a:r>
          </a:p>
        </p:txBody>
      </p:sp>
      <p:pic>
        <p:nvPicPr>
          <p:cNvPr id="12" name="Picture 11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3F8DD9EC-25F6-CDE3-3E88-CECC436D5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7914" y="1154656"/>
            <a:ext cx="9063713" cy="5589043"/>
          </a:xfrm>
          <a:prstGeom prst="rect">
            <a:avLst/>
          </a:prstGeom>
          <a:ln w="28575">
            <a:noFill/>
          </a:ln>
          <a:effectLst>
            <a:glow rad="25400">
              <a:schemeClr val="tx1"/>
            </a:glo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AC2ACB-E73C-8730-8AB2-377CB8DF8009}"/>
              </a:ext>
            </a:extLst>
          </p:cNvPr>
          <p:cNvSpPr txBox="1"/>
          <p:nvPr/>
        </p:nvSpPr>
        <p:spPr>
          <a:xfrm>
            <a:off x="-190480" y="6332141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My Database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37674938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  <p:bldP spid="11" grpId="0" uiExpand="1" build="p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B8113-DE6B-1DCD-09F2-63E93368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8021"/>
            <a:ext cx="8445500" cy="134806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was your biggest problem and how did you overcome it?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27C232-15CD-7DFB-3436-4CFEE27D2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101" y="1905753"/>
            <a:ext cx="5036818" cy="475422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CADB7-8902-4A8F-3AAA-75E024D12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251" y="2008106"/>
            <a:ext cx="6705600" cy="4754226"/>
          </a:xfrm>
          <a:gradFill>
            <a:gsLst>
              <a:gs pos="0">
                <a:schemeClr val="tx1">
                  <a:alpha val="0"/>
                </a:schemeClr>
              </a:gs>
              <a:gs pos="29000">
                <a:schemeClr val="tx1">
                  <a:lumMod val="93000"/>
                  <a:lumOff val="7000"/>
                  <a:alpha val="75000"/>
                </a:schemeClr>
              </a:gs>
              <a:gs pos="60000">
                <a:schemeClr val="tx1">
                  <a:alpha val="66000"/>
                </a:schemeClr>
              </a:gs>
            </a:gsLst>
            <a:lin ang="10800000" scaled="1"/>
          </a:gradFill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The biggest issue that I had to over come was the fine system. I broke the problem down into sections. I first researched what present fine schedules looked like and how much they charged so that my system was in line with them. I then had to use some programming processes from other classes to figure out the best way to find the solution. I settled on an if statement with an OR logic. The final issue was figuring out how to subtract one date from another. I was able to figure this out after a google search and looking at some similar issues and solutions. </a:t>
            </a:r>
          </a:p>
          <a:p>
            <a:r>
              <a:rPr lang="en-US" sz="1800" dirty="0">
                <a:solidFill>
                  <a:schemeClr val="bg1"/>
                </a:solidFill>
              </a:rPr>
              <a:t>My final equation looks at the due date and compares it to today. It also checks for a blank return date. If either is true it returns nothing for fees. If either is false, it then takes the due date and converts it to a number of days from today and subtracts 7 for a grace period. It then multiplies by .10 for a 10 cent per day fine. Finally, it converts the negative number positive multiplying by -1. I did test with AND logic over OR but could not get it to produce the correct results.</a:t>
            </a:r>
          </a:p>
        </p:txBody>
      </p:sp>
      <p:pic>
        <p:nvPicPr>
          <p:cNvPr id="6" name="Picture 5" descr="A person reading a book&#10;&#10;Description automatically generated">
            <a:extLst>
              <a:ext uri="{FF2B5EF4-FFF2-40B4-BE49-F238E27FC236}">
                <a16:creationId xmlns:a16="http://schemas.microsoft.com/office/drawing/2014/main" id="{D4F96E1E-5863-D7E2-241A-4E509697B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915" y="1"/>
            <a:ext cx="3388003" cy="1905752"/>
          </a:xfrm>
          <a:prstGeom prst="rect">
            <a:avLst/>
          </a:prstGeom>
          <a:effectLst>
            <a:glow rad="63500">
              <a:schemeClr val="bg1">
                <a:alpha val="9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075421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6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FF0565BB-1ED6-18A0-25F5-52ED4A6641C1}"/>
              </a:ext>
            </a:extLst>
          </p:cNvPr>
          <p:cNvSpPr/>
          <p:nvPr/>
        </p:nvSpPr>
        <p:spPr>
          <a:xfrm>
            <a:off x="1448595" y="69850"/>
            <a:ext cx="9091612" cy="2057400"/>
          </a:xfrm>
          <a:prstGeom prst="ellipse">
            <a:avLst/>
          </a:prstGeom>
          <a:solidFill>
            <a:schemeClr val="tx1">
              <a:alpha val="54000"/>
            </a:schemeClr>
          </a:solidFill>
          <a:ln cmpd="dbl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091612"/>
                      <a:gd name="connsiteY0" fmla="*/ 958850 h 1917700"/>
                      <a:gd name="connsiteX1" fmla="*/ 4545806 w 9091612"/>
                      <a:gd name="connsiteY1" fmla="*/ 0 h 1917700"/>
                      <a:gd name="connsiteX2" fmla="*/ 9091612 w 9091612"/>
                      <a:gd name="connsiteY2" fmla="*/ 958850 h 1917700"/>
                      <a:gd name="connsiteX3" fmla="*/ 4545806 w 9091612"/>
                      <a:gd name="connsiteY3" fmla="*/ 1917700 h 1917700"/>
                      <a:gd name="connsiteX4" fmla="*/ 0 w 9091612"/>
                      <a:gd name="connsiteY4" fmla="*/ 958850 h 19177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091612" h="1917700" fill="none" extrusionOk="0">
                        <a:moveTo>
                          <a:pt x="0" y="958850"/>
                        </a:moveTo>
                        <a:cubicBezTo>
                          <a:pt x="499384" y="488534"/>
                          <a:pt x="2095252" y="-123531"/>
                          <a:pt x="4545806" y="0"/>
                        </a:cubicBezTo>
                        <a:cubicBezTo>
                          <a:pt x="7040320" y="-2460"/>
                          <a:pt x="9078562" y="441578"/>
                          <a:pt x="9091612" y="958850"/>
                        </a:cubicBezTo>
                        <a:cubicBezTo>
                          <a:pt x="9079249" y="1370514"/>
                          <a:pt x="6734340" y="2365252"/>
                          <a:pt x="4545806" y="1917700"/>
                        </a:cubicBezTo>
                        <a:cubicBezTo>
                          <a:pt x="2104718" y="1956604"/>
                          <a:pt x="137271" y="1521413"/>
                          <a:pt x="0" y="958850"/>
                        </a:cubicBezTo>
                        <a:close/>
                      </a:path>
                      <a:path w="9091612" h="1917700" stroke="0" extrusionOk="0">
                        <a:moveTo>
                          <a:pt x="0" y="958850"/>
                        </a:moveTo>
                        <a:cubicBezTo>
                          <a:pt x="-324006" y="229438"/>
                          <a:pt x="1802849" y="87215"/>
                          <a:pt x="4545806" y="0"/>
                        </a:cubicBezTo>
                        <a:cubicBezTo>
                          <a:pt x="7095753" y="8288"/>
                          <a:pt x="9021250" y="431529"/>
                          <a:pt x="9091612" y="958850"/>
                        </a:cubicBezTo>
                        <a:cubicBezTo>
                          <a:pt x="8922713" y="1653347"/>
                          <a:pt x="7036669" y="2026677"/>
                          <a:pt x="4545806" y="1917700"/>
                        </a:cubicBezTo>
                        <a:cubicBezTo>
                          <a:pt x="2008403" y="1903024"/>
                          <a:pt x="47323" y="1511019"/>
                          <a:pt x="0" y="95885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AD646E-0334-4C4E-7BCC-F8B0A5967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595" y="489744"/>
            <a:ext cx="8647112" cy="1217612"/>
          </a:xfrm>
          <a:noFill/>
          <a:effectLst/>
        </p:spPr>
        <p:txBody>
          <a:bodyPr>
            <a:noAutofit/>
          </a:bodyPr>
          <a:lstStyle/>
          <a:p>
            <a:pPr marL="457200" marR="0" lvl="1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How does your solution fix the problem outlined in the project overview?</a:t>
            </a:r>
          </a:p>
        </p:txBody>
      </p:sp>
      <p:pic>
        <p:nvPicPr>
          <p:cNvPr id="8" name="Picture Placeholder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B2D6C51-C14C-B509-0825-8B8DBDD25D7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2317750"/>
            <a:ext cx="4114800" cy="41148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effectLst>
            <a:glow rad="139700">
              <a:schemeClr val="bg1">
                <a:alpha val="40000"/>
              </a:schemeClr>
            </a:glow>
            <a:outerShdw blurRad="50800" dist="50800" dir="5400000" algn="ctr" rotWithShape="0">
              <a:schemeClr val="bg1"/>
            </a:outerShdw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3248EA-1E75-2DA5-0874-E7FC04AAA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22500"/>
            <a:ext cx="5154613" cy="4305300"/>
          </a:xfrm>
          <a:gradFill>
            <a:gsLst>
              <a:gs pos="0">
                <a:schemeClr val="tx1">
                  <a:alpha val="0"/>
                </a:schemeClr>
              </a:gs>
              <a:gs pos="29000">
                <a:schemeClr val="tx1">
                  <a:lumMod val="93000"/>
                  <a:lumOff val="7000"/>
                  <a:alpha val="75000"/>
                </a:schemeClr>
              </a:gs>
              <a:gs pos="60000">
                <a:schemeClr val="tx1">
                  <a:alpha val="66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My project resolves the solution outlined in the Library Management system overview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Implementing all the required tables and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It uses all the required queries and has additional queries where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 have all forms laid out in a easily usable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 have included all the required reports and built them in a manner that makes them easy to read and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 have provided what I think is a easy user interface with navigation</a:t>
            </a:r>
          </a:p>
        </p:txBody>
      </p:sp>
    </p:spTree>
    <p:extLst>
      <p:ext uri="{BB962C8B-B14F-4D97-AF65-F5344CB8AC3E}">
        <p14:creationId xmlns:p14="http://schemas.microsoft.com/office/powerpoint/2010/main" val="16153151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/>
      <p:bldP spid="6" grpId="0" uiExpand="1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397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Why you chose this project?</vt:lpstr>
      <vt:lpstr>What was your biggest problem and how did you overcome it?</vt:lpstr>
      <vt:lpstr> How does your solution fix the problem outlined in the project overview?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Foy, Patrick</dc:creator>
  <cp:lastModifiedBy>Foy, Patrick</cp:lastModifiedBy>
  <cp:revision>1</cp:revision>
  <dcterms:created xsi:type="dcterms:W3CDTF">2024-10-07T16:49:56Z</dcterms:created>
  <dcterms:modified xsi:type="dcterms:W3CDTF">2024-10-07T19:05:57Z</dcterms:modified>
</cp:coreProperties>
</file>