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510.xml" ContentType="application/vnd.openxmlformats-officedocument.presentationml.tags+xml"/>
  <Override PartName="/ppt/tags/tag810.xml" ContentType="application/vnd.openxmlformats-officedocument.presentationml.tags+xml"/>
  <Override PartName="/ppt/tags/tag1110.xml" ContentType="application/vnd.openxmlformats-officedocument.presentationml.tags+xml"/>
  <Override PartName="/ppt/tags/tag1410.xml" ContentType="application/vnd.openxmlformats-officedocument.presentationml.tags+xml"/>
  <Override PartName="/ppt/tags/tag171.xml" ContentType="application/vnd.openxmlformats-officedocument.presentationml.tags+xml"/>
  <Override PartName="/ppt/tags/tag260.xml" ContentType="application/vnd.openxmlformats-officedocument.presentationml.tags+xml"/>
  <Override PartName="/ppt/tags/tag280.xml" ContentType="application/vnd.openxmlformats-officedocument.presentationml.tags+xml"/>
  <Override PartName="/ppt/tags/tag320.xml" ContentType="application/vnd.openxmlformats-officedocument.presentationml.tags+xml"/>
  <Override PartName="/ppt/tags/tag340.xml" ContentType="application/vnd.openxmlformats-officedocument.presentationml.tags+xml"/>
  <Override PartName="/ppt/tags/tag370.xml" ContentType="application/vnd.openxmlformats-officedocument.presentationml.tags+xml"/>
  <Override PartName="/ppt/tags/tag400.xml" ContentType="application/vnd.openxmlformats-officedocument.presentationml.tags+xml"/>
  <Override PartName="/ppt/tags/tag430.xml" ContentType="application/vnd.openxmlformats-officedocument.presentationml.tags+xml"/>
  <Override PartName="/ppt/tags/tag460.xml" ContentType="application/vnd.openxmlformats-officedocument.presentationml.tags+xml"/>
  <Override PartName="/ppt/tags/tag530.xml" ContentType="application/vnd.openxmlformats-officedocument.presentationml.tags+xml"/>
  <Override PartName="/ppt/tags/tag580.xml" ContentType="application/vnd.openxmlformats-officedocument.presentationml.tags+xml"/>
  <Override PartName="/ppt/tags/tag610.xml" ContentType="application/vnd.openxmlformats-officedocument.presentationml.tags+xml"/>
  <Override PartName="/ppt/tags/tag660.xml" ContentType="application/vnd.openxmlformats-officedocument.presentationml.tags+xml"/>
  <Override PartName="/ppt/tags/tag690.xml" ContentType="application/vnd.openxmlformats-officedocument.presentationml.tags+xml"/>
  <Override PartName="/ppt/tags/tag740.xml" ContentType="application/vnd.openxmlformats-officedocument.presentationml.tags+xml"/>
  <Override PartName="/ppt/tags/tag770.xml" ContentType="application/vnd.openxmlformats-officedocument.presentationml.tags+xml"/>
  <Override PartName="/ppt/tags/tag820.xml" ContentType="application/vnd.openxmlformats-officedocument.presentationml.tags+xml"/>
  <Override PartName="/ppt/tags/tag850.xml" ContentType="application/vnd.openxmlformats-officedocument.presentationml.tags+xml"/>
  <Override PartName="/ppt/tags/tag880.xml" ContentType="application/vnd.openxmlformats-officedocument.presentationml.tags+xml"/>
  <Override PartName="/ppt/tags/tag940.xml" ContentType="application/vnd.openxmlformats-officedocument.presentationml.tags+xml"/>
  <Override PartName="/ppt/tags/tag970.xml" ContentType="application/vnd.openxmlformats-officedocument.presentationml.tags+xml"/>
  <Override PartName="/ppt/tags/tag99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notesMasterIdLst>
    <p:notesMasterId r:id="rId47"/>
  </p:notesMasterIdLst>
  <p:sldIdLst>
    <p:sldId id="256" r:id="rId2"/>
    <p:sldId id="282" r:id="rId3"/>
    <p:sldId id="267" r:id="rId4"/>
    <p:sldId id="268" r:id="rId5"/>
    <p:sldId id="265" r:id="rId6"/>
    <p:sldId id="283" r:id="rId7"/>
    <p:sldId id="279" r:id="rId8"/>
    <p:sldId id="280" r:id="rId9"/>
    <p:sldId id="285" r:id="rId10"/>
    <p:sldId id="286" r:id="rId11"/>
    <p:sldId id="257" r:id="rId12"/>
    <p:sldId id="287" r:id="rId13"/>
    <p:sldId id="288" r:id="rId14"/>
    <p:sldId id="289" r:id="rId15"/>
    <p:sldId id="290" r:id="rId16"/>
    <p:sldId id="291" r:id="rId17"/>
    <p:sldId id="258" r:id="rId18"/>
    <p:sldId id="304" r:id="rId19"/>
    <p:sldId id="292" r:id="rId20"/>
    <p:sldId id="297" r:id="rId21"/>
    <p:sldId id="293" r:id="rId22"/>
    <p:sldId id="294" r:id="rId23"/>
    <p:sldId id="295" r:id="rId24"/>
    <p:sldId id="296" r:id="rId25"/>
    <p:sldId id="298" r:id="rId26"/>
    <p:sldId id="299" r:id="rId27"/>
    <p:sldId id="302" r:id="rId28"/>
    <p:sldId id="303" r:id="rId29"/>
    <p:sldId id="259" r:id="rId30"/>
    <p:sldId id="277" r:id="rId31"/>
    <p:sldId id="261" r:id="rId32"/>
    <p:sldId id="276" r:id="rId33"/>
    <p:sldId id="278" r:id="rId34"/>
    <p:sldId id="263" r:id="rId35"/>
    <p:sldId id="281" r:id="rId36"/>
    <p:sldId id="264" r:id="rId37"/>
    <p:sldId id="270" r:id="rId38"/>
    <p:sldId id="272" r:id="rId39"/>
    <p:sldId id="310" r:id="rId40"/>
    <p:sldId id="273" r:id="rId41"/>
    <p:sldId id="274" r:id="rId42"/>
    <p:sldId id="306" r:id="rId43"/>
    <p:sldId id="305" r:id="rId44"/>
    <p:sldId id="308" r:id="rId45"/>
    <p:sldId id="309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6A449-45AD-A847-2A05-E25BD46FC25D}" v="1" dt="2019-11-14T00:29:29.034"/>
    <p1510:client id="{3DF1032E-3FCE-85CE-4683-D21568154661}" v="1" dt="2019-11-13T21:37:26.767"/>
    <p1510:client id="{5C0F90A1-240C-4F40-B387-F1EFB1AB64FD}" v="3540" dt="2019-11-14T01:48:01.251"/>
    <p1510:client id="{661F9AD8-1C57-925A-3CA2-E0FC1941E421}" v="134" dt="2019-11-14T04:23:24.937"/>
    <p1510:client id="{6756BA06-03DB-D3D5-BC7C-AD0D0A7B3729}" v="26" dt="2019-11-14T14:54:06.545"/>
    <p1510:client id="{802F728A-8F5A-90FA-6CDC-7BE20DDCD437}" v="24" dt="2019-11-14T15:00:54.250"/>
    <p1510:client id="{A83A11EA-1430-8FE9-0DF5-C76B0B0D9F6F}" v="509" dt="2019-11-14T15:02:45.385"/>
    <p1510:client id="{B665E0E0-DAB4-41CF-BAFF-3AE82F0570BD}" v="6717" dt="2019-11-14T15:25:33.496"/>
    <p1510:client id="{CFE447C6-EFCC-4E03-9050-2CF9E321D125}" v="12" dt="2019-11-14T04:27:16.430"/>
    <p1510:client id="{D61C8A60-91E6-478F-ABBC-3E2741692B9D}" v="3" dt="2019-11-14T15:46:49.144"/>
    <p1510:client id="{DB8CA2C3-FBB5-4668-AABA-390FCA9ECFF4}" v="18" dt="2019-11-14T15:28:10.149"/>
    <p1510:client id="{DDE9AFC4-EA9D-A496-A2D2-38ADC2B97453}" v="58" dt="2019-11-14T14:59:31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sherbrooke-my.sharepoint.com/personal/gauf2011_usherbrooke_ca/Documents/P1S5/Info%20Revu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sherbrooke-my.sharepoint.com/personal/gauf2011_usherbrooke_ca/Documents/P1S5/Info%20Revu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usherbrooke-my.sharepoint.com/personal/gauf2011_usherbrooke_ca/Documents/P1S5/Info%20Revu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usherbrooke-my.sharepoint.com/personal/gauf2011_usherbrooke_ca/Documents/P1S5/Info%20Revu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usherbrooke-my.sharepoint.com/personal/gauf2011_usherbrooke_ca/Documents/P1S5/Info%20Revu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CA"/>
              <a:t>Avance et retard selon la tâche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'Revue 1'!$B$1</c:f>
              <c:strCache>
                <c:ptCount val="1"/>
                <c:pt idx="0">
                  <c:v>Nombre de jours d'avance ou de retard (début)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'Revue 1'!$A$2:$A$21</c:f>
              <c:strCache>
                <c:ptCount val="20"/>
                <c:pt idx="0">
                  <c:v>SM-1</c:v>
                </c:pt>
                <c:pt idx="1">
                  <c:v>SM-5</c:v>
                </c:pt>
                <c:pt idx="2">
                  <c:v>SM-6</c:v>
                </c:pt>
                <c:pt idx="3">
                  <c:v>SM-7</c:v>
                </c:pt>
                <c:pt idx="4">
                  <c:v>SM-8</c:v>
                </c:pt>
                <c:pt idx="5">
                  <c:v>SM-2</c:v>
                </c:pt>
                <c:pt idx="6">
                  <c:v>SM-3</c:v>
                </c:pt>
                <c:pt idx="7">
                  <c:v>SM-4</c:v>
                </c:pt>
                <c:pt idx="8">
                  <c:v>SM-6</c:v>
                </c:pt>
                <c:pt idx="9">
                  <c:v>SC-1</c:v>
                </c:pt>
                <c:pt idx="10">
                  <c:v>SC-2</c:v>
                </c:pt>
                <c:pt idx="11">
                  <c:v>SC-3</c:v>
                </c:pt>
                <c:pt idx="12">
                  <c:v>SC-4</c:v>
                </c:pt>
                <c:pt idx="13">
                  <c:v>SC-3</c:v>
                </c:pt>
                <c:pt idx="14">
                  <c:v>SC-4</c:v>
                </c:pt>
                <c:pt idx="15">
                  <c:v>SC-1</c:v>
                </c:pt>
                <c:pt idx="16">
                  <c:v>SC-2</c:v>
                </c:pt>
                <c:pt idx="17">
                  <c:v>SS-1</c:v>
                </c:pt>
                <c:pt idx="18">
                  <c:v>SS-2</c:v>
                </c:pt>
                <c:pt idx="19">
                  <c:v>SS-4</c:v>
                </c:pt>
              </c:strCache>
            </c:strRef>
          </c:cat>
          <c:val>
            <c:numRef>
              <c:f>'Revue 1'!$B$2:$B$21</c:f>
              <c:numCache>
                <c:formatCode>General</c:formatCode>
                <c:ptCount val="20"/>
                <c:pt idx="0">
                  <c:v>2</c:v>
                </c:pt>
                <c:pt idx="1">
                  <c:v>1</c:v>
                </c:pt>
                <c:pt idx="2">
                  <c:v>-6</c:v>
                </c:pt>
                <c:pt idx="3">
                  <c:v>-4</c:v>
                </c:pt>
                <c:pt idx="4">
                  <c:v>-10</c:v>
                </c:pt>
                <c:pt idx="5">
                  <c:v>0</c:v>
                </c:pt>
                <c:pt idx="6">
                  <c:v>-2</c:v>
                </c:pt>
                <c:pt idx="7">
                  <c:v>-6</c:v>
                </c:pt>
                <c:pt idx="8">
                  <c:v>-6</c:v>
                </c:pt>
                <c:pt idx="9">
                  <c:v>-1</c:v>
                </c:pt>
                <c:pt idx="10">
                  <c:v>1</c:v>
                </c:pt>
                <c:pt idx="11">
                  <c:v>1</c:v>
                </c:pt>
                <c:pt idx="12">
                  <c:v>3</c:v>
                </c:pt>
                <c:pt idx="13">
                  <c:v>1</c:v>
                </c:pt>
                <c:pt idx="14">
                  <c:v>3</c:v>
                </c:pt>
                <c:pt idx="15">
                  <c:v>-1</c:v>
                </c:pt>
                <c:pt idx="16">
                  <c:v>1</c:v>
                </c:pt>
                <c:pt idx="17">
                  <c:v>-1</c:v>
                </c:pt>
                <c:pt idx="18">
                  <c:v>0</c:v>
                </c:pt>
                <c:pt idx="1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8-423F-A27E-F6CCE3DA9A04}"/>
            </c:ext>
          </c:extLst>
        </c:ser>
        <c:ser>
          <c:idx val="1"/>
          <c:order val="1"/>
          <c:tx>
            <c:strRef>
              <c:f>'Revue 1'!$C$1</c:f>
              <c:strCache>
                <c:ptCount val="1"/>
                <c:pt idx="0">
                  <c:v>Nombre de jours d'avance ou de retard (Fin)</c:v>
                </c:pt>
              </c:strCache>
            </c:strRef>
          </c:tx>
          <c:spPr>
            <a:gradFill rotWithShape="1">
              <a:gsLst>
                <a:gs pos="0">
                  <a:srgbClr val="0070C0"/>
                </a:gs>
                <a:gs pos="50000">
                  <a:srgbClr val="0070C0"/>
                </a:gs>
                <a:gs pos="100000">
                  <a:srgbClr val="0070C0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'Revue 1'!$A$2:$A$21</c:f>
              <c:strCache>
                <c:ptCount val="20"/>
                <c:pt idx="0">
                  <c:v>SM-1</c:v>
                </c:pt>
                <c:pt idx="1">
                  <c:v>SM-5</c:v>
                </c:pt>
                <c:pt idx="2">
                  <c:v>SM-6</c:v>
                </c:pt>
                <c:pt idx="3">
                  <c:v>SM-7</c:v>
                </c:pt>
                <c:pt idx="4">
                  <c:v>SM-8</c:v>
                </c:pt>
                <c:pt idx="5">
                  <c:v>SM-2</c:v>
                </c:pt>
                <c:pt idx="6">
                  <c:v>SM-3</c:v>
                </c:pt>
                <c:pt idx="7">
                  <c:v>SM-4</c:v>
                </c:pt>
                <c:pt idx="8">
                  <c:v>SM-6</c:v>
                </c:pt>
                <c:pt idx="9">
                  <c:v>SC-1</c:v>
                </c:pt>
                <c:pt idx="10">
                  <c:v>SC-2</c:v>
                </c:pt>
                <c:pt idx="11">
                  <c:v>SC-3</c:v>
                </c:pt>
                <c:pt idx="12">
                  <c:v>SC-4</c:v>
                </c:pt>
                <c:pt idx="13">
                  <c:v>SC-3</c:v>
                </c:pt>
                <c:pt idx="14">
                  <c:v>SC-4</c:v>
                </c:pt>
                <c:pt idx="15">
                  <c:v>SC-1</c:v>
                </c:pt>
                <c:pt idx="16">
                  <c:v>SC-2</c:v>
                </c:pt>
                <c:pt idx="17">
                  <c:v>SS-1</c:v>
                </c:pt>
                <c:pt idx="18">
                  <c:v>SS-2</c:v>
                </c:pt>
                <c:pt idx="19">
                  <c:v>SS-4</c:v>
                </c:pt>
              </c:strCache>
            </c:strRef>
          </c:cat>
          <c:val>
            <c:numRef>
              <c:f>'Revue 1'!$C$2:$C$21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-13</c:v>
                </c:pt>
                <c:pt idx="3">
                  <c:v>-10</c:v>
                </c:pt>
                <c:pt idx="4">
                  <c:v>-15</c:v>
                </c:pt>
                <c:pt idx="5">
                  <c:v>-1</c:v>
                </c:pt>
                <c:pt idx="6">
                  <c:v>-6</c:v>
                </c:pt>
                <c:pt idx="7">
                  <c:v>-16</c:v>
                </c:pt>
                <c:pt idx="8">
                  <c:v>-13</c:v>
                </c:pt>
                <c:pt idx="9">
                  <c:v>0</c:v>
                </c:pt>
                <c:pt idx="10">
                  <c:v>1</c:v>
                </c:pt>
                <c:pt idx="11">
                  <c:v>-17</c:v>
                </c:pt>
                <c:pt idx="12">
                  <c:v>-14</c:v>
                </c:pt>
                <c:pt idx="13">
                  <c:v>-17</c:v>
                </c:pt>
                <c:pt idx="14">
                  <c:v>-14</c:v>
                </c:pt>
                <c:pt idx="15">
                  <c:v>0</c:v>
                </c:pt>
                <c:pt idx="16">
                  <c:v>1</c:v>
                </c:pt>
                <c:pt idx="17">
                  <c:v>-1</c:v>
                </c:pt>
                <c:pt idx="18">
                  <c:v>-19</c:v>
                </c:pt>
                <c:pt idx="19">
                  <c:v>-15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28-423F-A27E-F6CCE3DA9A0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643162728"/>
        <c:axId val="643163712"/>
      </c:barChart>
      <c:catAx>
        <c:axId val="643162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43163712"/>
        <c:crosses val="autoZero"/>
        <c:auto val="1"/>
        <c:lblAlgn val="ctr"/>
        <c:lblOffset val="100"/>
        <c:noMultiLvlLbl val="0"/>
      </c:catAx>
      <c:valAx>
        <c:axId val="643163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43162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A" sz="1800"/>
              <a:t>Heures</a:t>
            </a:r>
            <a:r>
              <a:rPr lang="fr-CA" sz="1800" baseline="0"/>
              <a:t> travaillées en fonction du taux d'avancement</a:t>
            </a:r>
            <a:endParaRPr lang="fr-CA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'Revue 1'!$D$1:$F$1</c:f>
              <c:strCache>
                <c:ptCount val="3"/>
                <c:pt idx="0">
                  <c:v>Taux de conformité</c:v>
                </c:pt>
                <c:pt idx="1">
                  <c:v>% d'heures travaillées</c:v>
                </c:pt>
                <c:pt idx="2">
                  <c:v>% d'heure travaillées/ taux de conformité</c:v>
                </c:pt>
              </c:strCache>
            </c:strRef>
          </c:cat>
          <c:val>
            <c:numRef>
              <c:f>'Revue 1'!$D$28:$F$28</c:f>
              <c:numCache>
                <c:formatCode>0.00</c:formatCode>
                <c:ptCount val="3"/>
                <c:pt idx="0">
                  <c:v>98.8</c:v>
                </c:pt>
                <c:pt idx="1">
                  <c:v>140.4</c:v>
                </c:pt>
                <c:pt idx="2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14-4AB3-B75B-D1EED52842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74557376"/>
        <c:axId val="1350285968"/>
      </c:barChart>
      <c:catAx>
        <c:axId val="1574557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50285968"/>
        <c:crosses val="autoZero"/>
        <c:auto val="1"/>
        <c:lblAlgn val="ctr"/>
        <c:lblOffset val="100"/>
        <c:noMultiLvlLbl val="0"/>
      </c:catAx>
      <c:valAx>
        <c:axId val="1350285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74557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A" sz="1800"/>
              <a:t>Comparaison</a:t>
            </a:r>
            <a:r>
              <a:rPr lang="fr-CA" sz="1800" baseline="0"/>
              <a:t> entre les heures planifiées et travaillées</a:t>
            </a:r>
            <a:endParaRPr lang="fr-CA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1482974266208563"/>
          <c:y val="7.4840351186873919E-2"/>
          <c:w val="0.85609439408475674"/>
          <c:h val="0.87835009090445448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'Revue 1'!$G$1:$H$1</c:f>
              <c:strCache>
                <c:ptCount val="2"/>
                <c:pt idx="0">
                  <c:v>Heures Planifiées</c:v>
                </c:pt>
                <c:pt idx="1">
                  <c:v>Heures travaillées</c:v>
                </c:pt>
              </c:strCache>
            </c:strRef>
          </c:cat>
          <c:val>
            <c:numRef>
              <c:f>'Revue 1'!$G$28:$H$28</c:f>
              <c:numCache>
                <c:formatCode>General</c:formatCode>
                <c:ptCount val="2"/>
                <c:pt idx="0">
                  <c:v>189.5</c:v>
                </c:pt>
                <c:pt idx="1">
                  <c:v>253.5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4B-401D-A347-8C2DDD5686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82640463"/>
        <c:axId val="1577145615"/>
      </c:barChart>
      <c:catAx>
        <c:axId val="15826404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77145615"/>
        <c:crosses val="autoZero"/>
        <c:auto val="1"/>
        <c:lblAlgn val="ctr"/>
        <c:lblOffset val="100"/>
        <c:noMultiLvlLbl val="0"/>
      </c:catAx>
      <c:valAx>
        <c:axId val="1577145615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82640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800" b="0" i="0" baseline="0">
                <a:effectLst/>
              </a:rPr>
              <a:t>Heures travaillées selon le membre</a:t>
            </a:r>
            <a:endParaRPr lang="en-CA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Projet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'Heures travaillées'!$A$1:$G$1</c:f>
              <c:strCache>
                <c:ptCount val="7"/>
                <c:pt idx="0">
                  <c:v>LDG</c:v>
                </c:pt>
                <c:pt idx="1">
                  <c:v>PH</c:v>
                </c:pt>
                <c:pt idx="2">
                  <c:v>PA</c:v>
                </c:pt>
                <c:pt idx="3">
                  <c:v>RB</c:v>
                </c:pt>
                <c:pt idx="4">
                  <c:v>FG</c:v>
                </c:pt>
                <c:pt idx="5">
                  <c:v>LE</c:v>
                </c:pt>
                <c:pt idx="6">
                  <c:v>GTD</c:v>
                </c:pt>
              </c:strCache>
            </c:strRef>
          </c:cat>
          <c:val>
            <c:numRef>
              <c:f>'Heures travaillées'!$A$2:$G$2</c:f>
              <c:numCache>
                <c:formatCode>General</c:formatCode>
                <c:ptCount val="7"/>
                <c:pt idx="0">
                  <c:v>74.099999999999994</c:v>
                </c:pt>
                <c:pt idx="1">
                  <c:v>32.6</c:v>
                </c:pt>
                <c:pt idx="2">
                  <c:v>87.35</c:v>
                </c:pt>
                <c:pt idx="3">
                  <c:v>33.6</c:v>
                </c:pt>
                <c:pt idx="4">
                  <c:v>31.6</c:v>
                </c:pt>
                <c:pt idx="5">
                  <c:v>36.1</c:v>
                </c:pt>
                <c:pt idx="6">
                  <c:v>61.85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72-497B-B0E8-372C6C24745B}"/>
            </c:ext>
          </c:extLst>
        </c:ser>
        <c:ser>
          <c:idx val="1"/>
          <c:order val="1"/>
          <c:tx>
            <c:v>Éthique</c:v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'Heures travaillées'!$A$1:$G$1</c:f>
              <c:strCache>
                <c:ptCount val="7"/>
                <c:pt idx="0">
                  <c:v>LDG</c:v>
                </c:pt>
                <c:pt idx="1">
                  <c:v>PH</c:v>
                </c:pt>
                <c:pt idx="2">
                  <c:v>PA</c:v>
                </c:pt>
                <c:pt idx="3">
                  <c:v>RB</c:v>
                </c:pt>
                <c:pt idx="4">
                  <c:v>FG</c:v>
                </c:pt>
                <c:pt idx="5">
                  <c:v>LE</c:v>
                </c:pt>
                <c:pt idx="6">
                  <c:v>GTD</c:v>
                </c:pt>
              </c:strCache>
            </c:strRef>
          </c:cat>
          <c:val>
            <c:numRef>
              <c:f>'Heures travaillées'!$A$3:$G$3</c:f>
              <c:numCache>
                <c:formatCode>General</c:formatCode>
                <c:ptCount val="7"/>
                <c:pt idx="1">
                  <c:v>28</c:v>
                </c:pt>
                <c:pt idx="3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72-497B-B0E8-372C6C247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51982432"/>
        <c:axId val="710800520"/>
      </c:barChart>
      <c:catAx>
        <c:axId val="75198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10800520"/>
        <c:crosses val="autoZero"/>
        <c:auto val="1"/>
        <c:lblAlgn val="ctr"/>
        <c:lblOffset val="100"/>
        <c:noMultiLvlLbl val="0"/>
      </c:catAx>
      <c:valAx>
        <c:axId val="710800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5198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800"/>
              <a:t>Répartition des heures</a:t>
            </a:r>
            <a:r>
              <a:rPr lang="en-CA" sz="1800" baseline="0"/>
              <a:t> selon la tâche</a:t>
            </a:r>
            <a:endParaRPr lang="en-CA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'Revue 1'!$G$1</c:f>
              <c:strCache>
                <c:ptCount val="1"/>
                <c:pt idx="0">
                  <c:v>Heures Planifiées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'Revue 1'!$A$2:$A$24</c:f>
              <c:strCache>
                <c:ptCount val="23"/>
                <c:pt idx="0">
                  <c:v>SM-1</c:v>
                </c:pt>
                <c:pt idx="1">
                  <c:v>SM-5</c:v>
                </c:pt>
                <c:pt idx="2">
                  <c:v>SM-6</c:v>
                </c:pt>
                <c:pt idx="3">
                  <c:v>SM-7</c:v>
                </c:pt>
                <c:pt idx="4">
                  <c:v>SM-8</c:v>
                </c:pt>
                <c:pt idx="5">
                  <c:v>SM-2</c:v>
                </c:pt>
                <c:pt idx="6">
                  <c:v>SM-3</c:v>
                </c:pt>
                <c:pt idx="7">
                  <c:v>SM-4</c:v>
                </c:pt>
                <c:pt idx="8">
                  <c:v>SM-6</c:v>
                </c:pt>
                <c:pt idx="9">
                  <c:v>SC-1</c:v>
                </c:pt>
                <c:pt idx="10">
                  <c:v>SC-2</c:v>
                </c:pt>
                <c:pt idx="11">
                  <c:v>SC-3</c:v>
                </c:pt>
                <c:pt idx="12">
                  <c:v>SC-4</c:v>
                </c:pt>
                <c:pt idx="13">
                  <c:v>SC-3</c:v>
                </c:pt>
                <c:pt idx="14">
                  <c:v>SC-4</c:v>
                </c:pt>
                <c:pt idx="15">
                  <c:v>SC-1</c:v>
                </c:pt>
                <c:pt idx="16">
                  <c:v>SC-2</c:v>
                </c:pt>
                <c:pt idx="17">
                  <c:v>SS-1</c:v>
                </c:pt>
                <c:pt idx="18">
                  <c:v>SS-2</c:v>
                </c:pt>
                <c:pt idx="19">
                  <c:v>SS-4</c:v>
                </c:pt>
                <c:pt idx="20">
                  <c:v>SL-9</c:v>
                </c:pt>
                <c:pt idx="21">
                  <c:v>Analyse de risques</c:v>
                </c:pt>
                <c:pt idx="22">
                  <c:v>Plan gestion risques</c:v>
                </c:pt>
              </c:strCache>
            </c:strRef>
          </c:cat>
          <c:val>
            <c:numRef>
              <c:f>'Revue 1'!$G$2:$G$24</c:f>
              <c:numCache>
                <c:formatCode>General</c:formatCode>
                <c:ptCount val="23"/>
                <c:pt idx="0">
                  <c:v>10.5</c:v>
                </c:pt>
                <c:pt idx="1">
                  <c:v>7.5</c:v>
                </c:pt>
                <c:pt idx="2">
                  <c:v>4.5</c:v>
                </c:pt>
                <c:pt idx="3">
                  <c:v>13.5</c:v>
                </c:pt>
                <c:pt idx="4">
                  <c:v>1.5</c:v>
                </c:pt>
                <c:pt idx="5">
                  <c:v>11</c:v>
                </c:pt>
                <c:pt idx="6">
                  <c:v>15</c:v>
                </c:pt>
                <c:pt idx="7">
                  <c:v>3</c:v>
                </c:pt>
                <c:pt idx="8">
                  <c:v>4.5</c:v>
                </c:pt>
                <c:pt idx="9">
                  <c:v>6</c:v>
                </c:pt>
                <c:pt idx="10">
                  <c:v>1</c:v>
                </c:pt>
                <c:pt idx="11">
                  <c:v>15</c:v>
                </c:pt>
                <c:pt idx="12">
                  <c:v>4</c:v>
                </c:pt>
                <c:pt idx="13">
                  <c:v>15</c:v>
                </c:pt>
                <c:pt idx="14">
                  <c:v>4</c:v>
                </c:pt>
                <c:pt idx="15">
                  <c:v>6</c:v>
                </c:pt>
                <c:pt idx="16">
                  <c:v>1</c:v>
                </c:pt>
                <c:pt idx="17">
                  <c:v>12</c:v>
                </c:pt>
                <c:pt idx="18">
                  <c:v>1</c:v>
                </c:pt>
                <c:pt idx="19">
                  <c:v>2.5</c:v>
                </c:pt>
                <c:pt idx="20">
                  <c:v>26</c:v>
                </c:pt>
                <c:pt idx="21">
                  <c:v>20</c:v>
                </c:pt>
                <c:pt idx="2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0C-4413-A6D3-1C0D20BDBB76}"/>
            </c:ext>
          </c:extLst>
        </c:ser>
        <c:ser>
          <c:idx val="1"/>
          <c:order val="1"/>
          <c:tx>
            <c:strRef>
              <c:f>'Revue 1'!$H$1</c:f>
              <c:strCache>
                <c:ptCount val="1"/>
                <c:pt idx="0">
                  <c:v>Heures travaillées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'Revue 1'!$A$2:$A$24</c:f>
              <c:strCache>
                <c:ptCount val="23"/>
                <c:pt idx="0">
                  <c:v>SM-1</c:v>
                </c:pt>
                <c:pt idx="1">
                  <c:v>SM-5</c:v>
                </c:pt>
                <c:pt idx="2">
                  <c:v>SM-6</c:v>
                </c:pt>
                <c:pt idx="3">
                  <c:v>SM-7</c:v>
                </c:pt>
                <c:pt idx="4">
                  <c:v>SM-8</c:v>
                </c:pt>
                <c:pt idx="5">
                  <c:v>SM-2</c:v>
                </c:pt>
                <c:pt idx="6">
                  <c:v>SM-3</c:v>
                </c:pt>
                <c:pt idx="7">
                  <c:v>SM-4</c:v>
                </c:pt>
                <c:pt idx="8">
                  <c:v>SM-6</c:v>
                </c:pt>
                <c:pt idx="9">
                  <c:v>SC-1</c:v>
                </c:pt>
                <c:pt idx="10">
                  <c:v>SC-2</c:v>
                </c:pt>
                <c:pt idx="11">
                  <c:v>SC-3</c:v>
                </c:pt>
                <c:pt idx="12">
                  <c:v>SC-4</c:v>
                </c:pt>
                <c:pt idx="13">
                  <c:v>SC-3</c:v>
                </c:pt>
                <c:pt idx="14">
                  <c:v>SC-4</c:v>
                </c:pt>
                <c:pt idx="15">
                  <c:v>SC-1</c:v>
                </c:pt>
                <c:pt idx="16">
                  <c:v>SC-2</c:v>
                </c:pt>
                <c:pt idx="17">
                  <c:v>SS-1</c:v>
                </c:pt>
                <c:pt idx="18">
                  <c:v>SS-2</c:v>
                </c:pt>
                <c:pt idx="19">
                  <c:v>SS-4</c:v>
                </c:pt>
                <c:pt idx="20">
                  <c:v>SL-9</c:v>
                </c:pt>
                <c:pt idx="21">
                  <c:v>Analyse de risques</c:v>
                </c:pt>
                <c:pt idx="22">
                  <c:v>Plan gestion risques</c:v>
                </c:pt>
              </c:strCache>
            </c:strRef>
          </c:cat>
          <c:val>
            <c:numRef>
              <c:f>'Revue 1'!$H$2:$H$24</c:f>
              <c:numCache>
                <c:formatCode>General</c:formatCode>
                <c:ptCount val="23"/>
                <c:pt idx="0">
                  <c:v>22</c:v>
                </c:pt>
                <c:pt idx="1">
                  <c:v>14</c:v>
                </c:pt>
                <c:pt idx="2">
                  <c:v>9</c:v>
                </c:pt>
                <c:pt idx="3">
                  <c:v>15</c:v>
                </c:pt>
                <c:pt idx="4">
                  <c:v>1.5</c:v>
                </c:pt>
                <c:pt idx="5">
                  <c:v>41.75</c:v>
                </c:pt>
                <c:pt idx="6">
                  <c:v>26</c:v>
                </c:pt>
                <c:pt idx="7">
                  <c:v>2.25</c:v>
                </c:pt>
                <c:pt idx="8">
                  <c:v>9</c:v>
                </c:pt>
                <c:pt idx="9">
                  <c:v>9</c:v>
                </c:pt>
                <c:pt idx="10">
                  <c:v>1</c:v>
                </c:pt>
                <c:pt idx="11">
                  <c:v>17</c:v>
                </c:pt>
                <c:pt idx="12">
                  <c:v>2</c:v>
                </c:pt>
                <c:pt idx="13">
                  <c:v>17</c:v>
                </c:pt>
                <c:pt idx="14">
                  <c:v>2</c:v>
                </c:pt>
                <c:pt idx="15">
                  <c:v>9</c:v>
                </c:pt>
                <c:pt idx="16">
                  <c:v>1</c:v>
                </c:pt>
                <c:pt idx="17">
                  <c:v>11</c:v>
                </c:pt>
                <c:pt idx="18">
                  <c:v>1</c:v>
                </c:pt>
                <c:pt idx="19">
                  <c:v>1</c:v>
                </c:pt>
                <c:pt idx="20">
                  <c:v>15</c:v>
                </c:pt>
                <c:pt idx="21">
                  <c:v>22</c:v>
                </c:pt>
                <c:pt idx="22" formatCode="0.0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0C-4413-A6D3-1C0D20BDBB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3631960"/>
        <c:axId val="657699024"/>
      </c:barChart>
      <c:catAx>
        <c:axId val="873631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57699024"/>
        <c:crosses val="autoZero"/>
        <c:auto val="1"/>
        <c:lblAlgn val="ctr"/>
        <c:lblOffset val="100"/>
        <c:noMultiLvlLbl val="0"/>
      </c:catAx>
      <c:valAx>
        <c:axId val="65769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73631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5C090-4F7D-448D-BE55-6AAFC5871A66}" type="datetimeFigureOut">
              <a:rPr lang="fr-CA" smtClean="0"/>
              <a:t>2019-11-14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56339-D996-4F42-8851-3D4EB5A115F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70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23BE0E67-FADC-46C1-B00E-0987CB9ECA8D}" type="datetime1">
              <a:rPr lang="fr-CA" smtClean="0"/>
              <a:t>2019-11-14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3D9642E-4411-462E-816C-676CC758D05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738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3628-7E8A-4F04-A6C6-705E670C73B7}" type="datetime1">
              <a:rPr lang="fr-CA" smtClean="0"/>
              <a:t>2019-11-14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772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9C0D-4605-44FE-B54D-B867EBF22E9C}" type="datetime1">
              <a:rPr lang="fr-CA" smtClean="0"/>
              <a:t>2019-11-14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86633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150D-5E3C-40C5-B047-50C8096C36FA}" type="datetime1">
              <a:rPr lang="fr-CA" smtClean="0"/>
              <a:t>2019-11-14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8023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56F2-6E4B-4FB8-B3C3-BC31355D1FD9}" type="datetime1">
              <a:rPr lang="fr-CA" smtClean="0"/>
              <a:t>2019-11-14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0667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599F-1FE6-40D2-9B36-10A7DA508C6F}" type="datetime1">
              <a:rPr lang="fr-CA" smtClean="0"/>
              <a:t>2019-11-14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5819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EBF3-01CF-4B4B-8F61-A1018DC79C80}" type="datetime1">
              <a:rPr lang="fr-CA" smtClean="0"/>
              <a:t>2019-11-14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79190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A99A-D3E9-4A7A-8A64-0FA6A26D38A7}" type="datetime1">
              <a:rPr lang="fr-CA" smtClean="0"/>
              <a:t>2019-11-14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1929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D94E-A084-487D-BB12-5445C4FD59BA}" type="datetime1">
              <a:rPr lang="fr-CA" smtClean="0"/>
              <a:t>2019-11-14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724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F8F8-4135-4856-A252-22A6D722BCA3}" type="datetime1">
              <a:rPr lang="fr-CA" smtClean="0"/>
              <a:t>2019-11-14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402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898A-48D6-4046-884D-BAC15B0F85A8}" type="datetime1">
              <a:rPr lang="fr-CA" smtClean="0"/>
              <a:t>2019-11-14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fr-CA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5936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01CD-A5AC-479B-9379-E6A69E3EAA4D}" type="datetime1">
              <a:rPr lang="fr-CA" smtClean="0"/>
              <a:t>2019-11-14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1578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880F-17FD-4E9B-BA85-5D9619FC3EE4}" type="datetime1">
              <a:rPr lang="fr-CA" smtClean="0"/>
              <a:t>2019-11-14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935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4FD6-0FD1-44AC-855F-57C96D3590D3}" type="datetime1">
              <a:rPr lang="fr-CA" smtClean="0"/>
              <a:t>2019-11-14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060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0A1-712A-4282-9BDD-47918AA25530}" type="datetime1">
              <a:rPr lang="fr-CA" smtClean="0"/>
              <a:t>2019-11-14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6775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95ED-3365-4A34-B7FE-DEC3F9F551E5}" type="datetime1">
              <a:rPr lang="fr-CA" smtClean="0"/>
              <a:t>2019-11-14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860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ECD9-60D8-445C-A1C1-168530391989}" type="datetime1">
              <a:rPr lang="fr-CA" smtClean="0"/>
              <a:t>2019-11-14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3977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0E257B-A465-4C8F-B733-6EB34E742E19}" type="datetime1">
              <a:rPr lang="fr-CA" smtClean="0"/>
              <a:t>2019-11-14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3D9642E-4411-462E-816C-676CC758D05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207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  <p:sldLayoutId id="214748394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0.png"/><Relationship Id="rId5" Type="http://schemas.openxmlformats.org/officeDocument/2006/relationships/tags" Target="../tags/tag28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1.png"/><Relationship Id="rId5" Type="http://schemas.openxmlformats.org/officeDocument/2006/relationships/tags" Target="../tags/tag320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12.png"/><Relationship Id="rId5" Type="http://schemas.openxmlformats.org/officeDocument/2006/relationships/tags" Target="../tags/tag340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13.png"/><Relationship Id="rId5" Type="http://schemas.openxmlformats.org/officeDocument/2006/relationships/tags" Target="../tags/tag370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14.png"/><Relationship Id="rId5" Type="http://schemas.openxmlformats.org/officeDocument/2006/relationships/tags" Target="../tags/tag400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15.png"/><Relationship Id="rId5" Type="http://schemas.openxmlformats.org/officeDocument/2006/relationships/tags" Target="../tags/tag430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6.png"/><Relationship Id="rId5" Type="http://schemas.openxmlformats.org/officeDocument/2006/relationships/tags" Target="../tags/tag460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54.xml"/><Relationship Id="rId7" Type="http://schemas.openxmlformats.org/officeDocument/2006/relationships/tags" Target="../tags/tag530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18.png"/><Relationship Id="rId5" Type="http://schemas.openxmlformats.org/officeDocument/2006/relationships/tags" Target="../tags/tag580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tags" Target="../tags/tag510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62.xml"/><Relationship Id="rId7" Type="http://schemas.openxmlformats.org/officeDocument/2006/relationships/tags" Target="../tags/tag610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4.xml"/><Relationship Id="rId10" Type="http://schemas.openxmlformats.org/officeDocument/2006/relationships/image" Target="../media/image8.png"/><Relationship Id="rId4" Type="http://schemas.openxmlformats.org/officeDocument/2006/relationships/tags" Target="../tags/tag63.xml"/><Relationship Id="rId9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22.png"/><Relationship Id="rId5" Type="http://schemas.openxmlformats.org/officeDocument/2006/relationships/tags" Target="../tags/tag660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70.xml"/><Relationship Id="rId7" Type="http://schemas.openxmlformats.org/officeDocument/2006/relationships/tags" Target="../tags/tag69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10" Type="http://schemas.openxmlformats.org/officeDocument/2006/relationships/image" Target="../media/image8.png"/><Relationship Id="rId4" Type="http://schemas.openxmlformats.org/officeDocument/2006/relationships/tags" Target="../tags/tag71.xml"/><Relationship Id="rId9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24.png"/><Relationship Id="rId5" Type="http://schemas.openxmlformats.org/officeDocument/2006/relationships/tags" Target="../tags/tag740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78.xml"/><Relationship Id="rId7" Type="http://schemas.openxmlformats.org/officeDocument/2006/relationships/tags" Target="../tags/tag770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0.xml"/><Relationship Id="rId10" Type="http://schemas.openxmlformats.org/officeDocument/2006/relationships/image" Target="../media/image17.png"/><Relationship Id="rId4" Type="http://schemas.openxmlformats.org/officeDocument/2006/relationships/tags" Target="../tags/tag79.xml"/><Relationship Id="rId9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28.png"/><Relationship Id="rId5" Type="http://schemas.openxmlformats.org/officeDocument/2006/relationships/tags" Target="../tags/tag820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image" Target="../media/image18.jpeg"/><Relationship Id="rId18" Type="http://schemas.openxmlformats.org/officeDocument/2006/relationships/image" Target="../media/image21.png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image" Target="../media/image29.png"/><Relationship Id="rId17" Type="http://schemas.openxmlformats.org/officeDocument/2006/relationships/image" Target="../media/image20.png"/><Relationship Id="rId2" Type="http://schemas.openxmlformats.org/officeDocument/2006/relationships/tags" Target="../tags/tag85.xml"/><Relationship Id="rId16" Type="http://schemas.openxmlformats.org/officeDocument/2006/relationships/image" Target="../media/image19.jpeg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850.xml"/><Relationship Id="rId5" Type="http://schemas.openxmlformats.org/officeDocument/2006/relationships/tags" Target="../tags/tag88.xml"/><Relationship Id="rId15" Type="http://schemas.openxmlformats.org/officeDocument/2006/relationships/image" Target="../media/image31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88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35.png"/><Relationship Id="rId5" Type="http://schemas.openxmlformats.org/officeDocument/2006/relationships/tags" Target="../tags/tag940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990.xml"/><Relationship Id="rId18" Type="http://schemas.openxmlformats.org/officeDocument/2006/relationships/image" Target="../media/image21.png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image" Target="../media/image36.png"/><Relationship Id="rId17" Type="http://schemas.openxmlformats.org/officeDocument/2006/relationships/image" Target="../media/image20.png"/><Relationship Id="rId2" Type="http://schemas.openxmlformats.org/officeDocument/2006/relationships/tags" Target="../tags/tag97.xml"/><Relationship Id="rId16" Type="http://schemas.openxmlformats.org/officeDocument/2006/relationships/image" Target="../media/image23.jpeg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970.xml"/><Relationship Id="rId5" Type="http://schemas.openxmlformats.org/officeDocument/2006/relationships/tags" Target="../tags/tag100.xml"/><Relationship Id="rId15" Type="http://schemas.openxmlformats.org/officeDocument/2006/relationships/image" Target="../media/image22.jpe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3.png"/><Relationship Id="rId5" Type="http://schemas.openxmlformats.org/officeDocument/2006/relationships/tags" Target="../tags/tag810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7" Type="http://schemas.openxmlformats.org/officeDocument/2006/relationships/image" Target="../media/image25.jpe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image" Target="../media/image24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7" Type="http://schemas.openxmlformats.org/officeDocument/2006/relationships/image" Target="../media/image27.jpe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image" Target="../media/image26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image" Target="../media/image31.jpeg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image" Target="../media/image30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13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9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image" Target="../media/image3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tags" Target="../tags/tag1110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7" Type="http://schemas.openxmlformats.org/officeDocument/2006/relationships/chart" Target="../charts/chart2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55.xml"/><Relationship Id="rId4" Type="http://schemas.openxmlformats.org/officeDocument/2006/relationships/tags" Target="../tags/tag15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7" Type="http://schemas.openxmlformats.org/officeDocument/2006/relationships/chart" Target="../charts/chart3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60.xml"/><Relationship Id="rId4" Type="http://schemas.openxmlformats.org/officeDocument/2006/relationships/tags" Target="../tags/tag15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7" Type="http://schemas.openxmlformats.org/officeDocument/2006/relationships/chart" Target="../charts/chart4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65.xml"/><Relationship Id="rId4" Type="http://schemas.openxmlformats.org/officeDocument/2006/relationships/tags" Target="../tags/tag16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7" Type="http://schemas.openxmlformats.org/officeDocument/2006/relationships/chart" Target="../charts/chart5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70.xml"/><Relationship Id="rId4" Type="http://schemas.openxmlformats.org/officeDocument/2006/relationships/tags" Target="../tags/tag16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5.png"/><Relationship Id="rId5" Type="http://schemas.openxmlformats.org/officeDocument/2006/relationships/tags" Target="../tags/tag1410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6.png"/><Relationship Id="rId5" Type="http://schemas.openxmlformats.org/officeDocument/2006/relationships/tags" Target="../tags/tag171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9.png"/><Relationship Id="rId5" Type="http://schemas.openxmlformats.org/officeDocument/2006/relationships/tags" Target="../tags/tag260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C31AA8-D17A-4F20-BBBE-1B9FAA09C59F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54955" y="2099733"/>
            <a:ext cx="3544045" cy="2677648"/>
          </a:xfrm>
        </p:spPr>
        <p:txBody>
          <a:bodyPr/>
          <a:lstStyle/>
          <a:p>
            <a:r>
              <a:rPr lang="en-US"/>
              <a:t>Revue 2 - </a:t>
            </a:r>
            <a:r>
              <a:rPr lang="en-US" err="1"/>
              <a:t>Projet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B64EB7-46FB-4C70-AE34-74F4C7DEEEF3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698999" y="2099732"/>
            <a:ext cx="6338046" cy="3793067"/>
          </a:xfrm>
        </p:spPr>
        <p:txBody>
          <a:bodyPr>
            <a:normAutofit/>
          </a:bodyPr>
          <a:lstStyle/>
          <a:p>
            <a:pPr fontAlgn="base"/>
            <a:r>
              <a:rPr lang="en-US" err="1"/>
              <a:t>Équipe</a:t>
            </a:r>
            <a:r>
              <a:rPr lang="en-US"/>
              <a:t> P1​</a:t>
            </a:r>
            <a:r>
              <a:rPr lang="fr-FR"/>
              <a:t>​</a:t>
            </a:r>
          </a:p>
          <a:p>
            <a:pPr fontAlgn="base"/>
            <a:r>
              <a:rPr lang="en-US"/>
              <a:t>​​</a:t>
            </a:r>
          </a:p>
          <a:p>
            <a:pPr fontAlgn="base"/>
            <a:r>
              <a:rPr lang="en-US" err="1"/>
              <a:t>PhiliPpe</a:t>
            </a:r>
            <a:r>
              <a:rPr lang="en-US"/>
              <a:t> Arsenault - arsp2701​​</a:t>
            </a:r>
          </a:p>
          <a:p>
            <a:pPr fontAlgn="base"/>
            <a:r>
              <a:rPr lang="en-US"/>
              <a:t>Rosalie </a:t>
            </a:r>
            <a:r>
              <a:rPr lang="en-US" err="1"/>
              <a:t>Blier</a:t>
            </a:r>
            <a:r>
              <a:rPr lang="en-US"/>
              <a:t> – blir2801​​</a:t>
            </a:r>
          </a:p>
          <a:p>
            <a:pPr fontAlgn="base"/>
            <a:r>
              <a:rPr lang="en-US"/>
              <a:t>Louis Etienne – etil3001​​</a:t>
            </a:r>
          </a:p>
          <a:p>
            <a:pPr fontAlgn="base"/>
            <a:r>
              <a:rPr lang="en-US"/>
              <a:t>Patricia Hamel – hamp2606​​</a:t>
            </a:r>
          </a:p>
          <a:p>
            <a:pPr fontAlgn="base"/>
            <a:r>
              <a:rPr lang="en-US"/>
              <a:t>Louis-Daniel </a:t>
            </a:r>
            <a:r>
              <a:rPr lang="en-US" err="1"/>
              <a:t>Gaulin</a:t>
            </a:r>
            <a:r>
              <a:rPr lang="en-US"/>
              <a:t> – gaul2525​​</a:t>
            </a:r>
          </a:p>
          <a:p>
            <a:pPr fontAlgn="base"/>
            <a:r>
              <a:rPr lang="en-US" err="1"/>
              <a:t>FranÇois</a:t>
            </a:r>
            <a:r>
              <a:rPr lang="en-US"/>
              <a:t> Gauthier – gauF2011​​</a:t>
            </a:r>
          </a:p>
          <a:p>
            <a:pPr fontAlgn="base"/>
            <a:r>
              <a:rPr lang="en-US"/>
              <a:t>Guillaume </a:t>
            </a:r>
            <a:r>
              <a:rPr lang="en-US" err="1"/>
              <a:t>Théberge</a:t>
            </a:r>
            <a:r>
              <a:rPr lang="en-US"/>
              <a:t>-Dupuis – theg2902</a:t>
            </a:r>
          </a:p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5FBB25-666A-4F7D-8C3E-1187F3FC267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922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346C-A1DD-475C-AC6E-517643A0F1A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Matrice 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920C51-F3BF-43F5-B89E-326CEFD6CB20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fr-CA"/>
                  <a:t>Le découplage considère cette matrice comme insignifiante, car la sphère n’a que très peu d’influence sur la mécanique de la plaque.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𝑃𝑆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𝐽𝑥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A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𝑑𝑒𝑐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A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920C51-F3BF-43F5-B89E-326CEFD6C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>
                <a:blip r:embed="rId6"/>
                <a:stretch>
                  <a:fillRect l="-276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8115A-B8F7-49D9-B8E8-8B741497E3D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5780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2D0051-0725-4B7E-B6A7-CB2DDA079B4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Matrice SP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C32D2D-05BE-4A35-A0AB-329AE5094F6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11</a:t>
            </a:fld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21169C-29B0-44DF-920B-9A06F2348793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CA"/>
                  <a:t>La matrice SP n’étant pas affectée par le changement de variable, elle ne change pas de forme.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𝑑𝑒𝑐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𝑆𝑃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−5∗</m:t>
                                    </m:r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5∗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A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21169C-29B0-44DF-920B-9A06F2348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>
                <a:blip r:embed="rId6"/>
                <a:stretch>
                  <a:fillRect l="-552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561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0327-8D5D-4C97-B6D2-3D45E1DBD18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Matrice CC et CV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EF0BF0-6238-4E41-91F4-2C5BD72F5E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fr-CA"/>
                  <a:t>Les matrices CC et CV relient les variables d’états suivantes et les entrées suivantes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fr-CA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𝐶𝐶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𝐶𝑉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A"/>
              </a:p>
              <a:p>
                <a:pPr marL="0" indent="0">
                  <a:buNone/>
                </a:pPr>
                <a:r>
                  <a:rPr lang="fr-CA"/>
                  <a:t>Comme U</a:t>
                </a:r>
                <a:r>
                  <a:rPr lang="fr-CA" baseline="30000"/>
                  <a:t>-1 </a:t>
                </a:r>
                <a:r>
                  <a:rPr lang="fr-CA"/>
                  <a:t>est présent devant tous les termes de cette équation, les matrices CC et CV restent les mêmes: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𝑑𝑒𝑐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𝐶𝐶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𝑑𝑒𝑐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A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EF0BF0-6238-4E41-91F4-2C5BD72F5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>
                <a:blip r:embed="rId6"/>
                <a:stretch>
                  <a:fillRect l="-276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1C58A-C675-4EB2-B9A1-480AFB8450C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7633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77ED-6E35-4DB2-B401-4112C5C266F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Matrice PC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445EF-A709-451A-8A46-D9767751F256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fr-CA"/>
                  <a:t>La matrice PC est affectée par le changement de variable.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𝑑𝑒𝑐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𝑃𝐶</m:t>
                      </m:r>
                    </m:oMath>
                  </m:oMathPara>
                </a14:m>
                <a:endParaRPr lang="fr-CA" b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𝑃𝐶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A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445EF-A709-451A-8A46-D9767751F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>
                <a:blip r:embed="rId6"/>
                <a:stretch>
                  <a:fillRect l="-276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BBF8B-0AC6-40C1-8305-5EAB3C34B6E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86521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B8F2-C703-4581-81C7-D982F99F487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Matrice PC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C6368-1538-498B-8FAD-8D5726EDBAFF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fr-CA"/>
                  <a:t>En utilisant Matlab et les remplacements suivants :</a:t>
                </a:r>
              </a:p>
              <a:p>
                <a:pPr lvl="1"/>
                <a:r>
                  <a:rPr lang="fr-CA"/>
                  <a:t>Ya = 0; Yb =-</a:t>
                </a:r>
                <a:r>
                  <a:rPr lang="fr-CA" err="1"/>
                  <a:t>Yc</a:t>
                </a:r>
                <a:r>
                  <a:rPr lang="fr-CA"/>
                  <a:t>; Xa = -(</a:t>
                </a:r>
                <a:r>
                  <a:rPr lang="fr-CA" err="1"/>
                  <a:t>Xb+Xc</a:t>
                </a:r>
                <a:r>
                  <a:rPr lang="fr-CA"/>
                  <a:t>); </a:t>
                </a:r>
                <a:r>
                  <a:rPr lang="fr-CA" err="1"/>
                  <a:t>Xb</a:t>
                </a:r>
                <a:r>
                  <a:rPr lang="fr-CA"/>
                  <a:t>=</a:t>
                </a:r>
                <a:r>
                  <a:rPr lang="fr-CA" err="1"/>
                  <a:t>Xc</a:t>
                </a:r>
                <a:r>
                  <a:rPr lang="fr-CA"/>
                  <a:t>;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m:rPr>
                            <m:brk m:alnAt="7"/>
                          </m:rP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fr-CA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fr-CA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m:rPr>
                            <m:brk m:alnAt="7"/>
                          </m:rP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m:rPr>
                            <m:brk m:alnAt="7"/>
                          </m:rP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fr-CA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endParaRPr lang="fr-CA"/>
              </a:p>
              <a:p>
                <a:r>
                  <a:rPr lang="fr-CA"/>
                  <a:t>On arrive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𝑑𝑒𝑐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A"/>
              </a:p>
              <a:p>
                <a:pPr marL="0" indent="0">
                  <a:buNone/>
                </a:pPr>
                <a:r>
                  <a:rPr lang="fr-CA"/>
                  <a:t>Cette forme est intéressante, car PC lie l’accélération avec le courant, il est donc normal que le courant associé à son accélération ait une influence, mais pas les deux autres.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C6368-1538-498B-8FAD-8D5726EDB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>
                <a:blip r:embed="rId6"/>
                <a:stretch>
                  <a:fillRect l="-276" t="-1426" r="-691" b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98ED1-89AC-4164-B34B-711F63F2E867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14010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9125-1702-4DFB-AD2C-D9959B0B5E4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Matrice PP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B645C1-7462-4C7B-ACE0-88F8D929DC3F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fr-CA"/>
                  <a:t>La matrice PP n’est pas sujette au changement de variable et elle n’est pas diagonale au départ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𝑃𝑃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f>
                                      <m:f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fr-CA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b="0" i="1" smtClean="0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fr-CA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den>
                                    </m:f>
                                  </m:e>
                                </m:nary>
                              </m:e>
                              <m:e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f>
                                      <m:f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fr-CA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den>
                                    </m:f>
                                  </m:e>
                                </m:nary>
                              </m:e>
                              <m:e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f>
                                      <m:f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den>
                                    </m:f>
                                  </m:e>
                                </m:nary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sub>
                                    </m:sSub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f>
                                      <m:f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den>
                                    </m:f>
                                  </m:e>
                                </m:nary>
                              </m:e>
                              <m:e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sub>
                                    </m:sSub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f>
                                      <m:f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den>
                                    </m:f>
                                  </m:e>
                                </m:nary>
                              </m:e>
                              <m:e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sub>
                                    </m:sSub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f>
                                      <m:f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den>
                                    </m:f>
                                  </m:e>
                                </m:nary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den>
                                    </m:f>
                                  </m:e>
                                </m:nary>
                              </m:e>
                              <m:e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den>
                                    </m:f>
                                  </m:e>
                                </m:nary>
                              </m:e>
                              <m:e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den>
                                    </m:f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A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B645C1-7462-4C7B-ACE0-88F8D929D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>
                <a:blip r:embed="rId6"/>
                <a:stretch>
                  <a:fillRect l="-276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C8436-DE48-4866-AB82-578B2404296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5587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0EDB-300B-4674-9E0E-9169038D119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Matrice PP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D88419-DB0B-47D0-BB13-8165F4F47A1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CA"/>
                  <a:t>En posant les condition suivantes 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fr-CA" i="1" dirty="0" smtClean="0">
                        <a:latin typeface="Cambria Math" panose="02040503050406030204" pitchFamily="18" charset="0"/>
                      </a:rPr>
                      <m:t> = 0; </m:t>
                    </m:r>
                    <m:sSub>
                      <m:sSubPr>
                        <m:ctrlPr>
                          <a:rPr lang="fr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fr-CA" i="1" dirty="0" smtClean="0">
                        <a:latin typeface="Cambria Math" panose="02040503050406030204" pitchFamily="18" charset="0"/>
                      </a:rPr>
                      <m:t> = −</m:t>
                    </m:r>
                    <m:sSub>
                      <m:sSubPr>
                        <m:ctrlPr>
                          <a:rPr lang="fr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fr-CA" i="1" dirty="0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fr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fr-CA" i="1" dirty="0" smtClean="0">
                        <a:latin typeface="Cambria Math" panose="02040503050406030204" pitchFamily="18" charset="0"/>
                      </a:rPr>
                      <m:t> = −(</m:t>
                    </m:r>
                    <m:sSub>
                      <m:sSubPr>
                        <m:ctrlPr>
                          <a:rPr lang="fr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fr-CA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fr-CA" i="1" dirty="0" smtClean="0">
                        <a:latin typeface="Cambria Math" panose="02040503050406030204" pitchFamily="18" charset="0"/>
                      </a:rPr>
                      <m:t>); </m:t>
                    </m:r>
                    <m:sSub>
                      <m:sSubPr>
                        <m:ctrlPr>
                          <a:rPr lang="fr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fr-CA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fr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fr-CA" i="1" dirty="0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fr-CA"/>
                  <a:t>(longueurs de plaques)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fr-CA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=0; 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  <m:r>
                      <a:rPr lang="fr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fr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num>
                          <m:den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num>
                          <m:den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fr-CA"/>
              </a:p>
              <a:p>
                <a:r>
                  <a:rPr lang="fr-CA"/>
                  <a:t>On obtient la matrice PP découplée suivante 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𝑑𝑒𝑐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CA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num>
                                  <m:den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A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D88419-DB0B-47D0-BB13-8165F4F47A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>
                <a:blip r:embed="rId6"/>
                <a:stretch>
                  <a:fillRect l="-276" t="-1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8357B-EE2D-45F3-9D32-9BA653BC032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9055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92081-AF83-4AFB-A3ED-DB2DF72810A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SM-4 : Variable d’états et fonction de transfert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3AD80D-3CE7-4C74-865C-6C0E531625F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/>
              <a:t>Suite au découplage, le système se divise en 5 sous-systèmes qui ont chacun leur fonction de transfert.</a:t>
            </a:r>
          </a:p>
          <a:p>
            <a:pPr lvl="1"/>
            <a:r>
              <a:rPr lang="fr-CA"/>
              <a:t>Système Phi - SISO</a:t>
            </a:r>
          </a:p>
          <a:p>
            <a:pPr lvl="1"/>
            <a:r>
              <a:rPr lang="fr-CA"/>
              <a:t>Système </a:t>
            </a:r>
            <a:r>
              <a:rPr lang="fr-CA" err="1"/>
              <a:t>Theta</a:t>
            </a:r>
            <a:r>
              <a:rPr lang="fr-CA"/>
              <a:t> - SISO</a:t>
            </a:r>
          </a:p>
          <a:p>
            <a:pPr lvl="1"/>
            <a:r>
              <a:rPr lang="fr-CA"/>
              <a:t>Système Z - SISO</a:t>
            </a:r>
          </a:p>
          <a:p>
            <a:pPr lvl="1"/>
            <a:r>
              <a:rPr lang="fr-CA"/>
              <a:t>Système x - SIMO</a:t>
            </a:r>
          </a:p>
          <a:p>
            <a:pPr lvl="1"/>
            <a:r>
              <a:rPr lang="fr-CA"/>
              <a:t>Système y - SIMO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A66AB4-70E4-47DB-B45F-6B116FC6DBE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17</a:t>
            </a:fld>
            <a:endParaRPr lang="fr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8B044-06DA-4BDB-91CE-E8DE9956DA5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668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4DD6-D21F-4808-B704-20F8E5C700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Systèmes découplés : formule type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0091E-7BD1-40B2-81E2-72D8FF28208C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fr-CA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b>
                                <m:sSub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𝑒𝑐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𝑑𝑒𝑐</m:t>
                                    </m:r>
                                  </m:sub>
                                </m:s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𝑑𝑒𝑐</m:t>
                                    </m:r>
                                  </m:sub>
                                </m:s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𝑑𝑒𝑐</m:t>
                                    </m:r>
                                  </m:sub>
                                </m:s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𝐸𝑛𝑡𝑟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CA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𝑆𝑜𝑟𝑡𝑖𝑒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𝐸𝑛𝑡𝑟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CA"/>
              </a:p>
              <a:p>
                <a:pPr marL="0" indent="0">
                  <a:buNone/>
                </a:pPr>
                <a:r>
                  <a:rPr lang="fr-CA"/>
                  <a:t>Phi =&gt;(x=1), </a:t>
                </a:r>
                <a:r>
                  <a:rPr lang="fr-CA" err="1"/>
                  <a:t>Theta</a:t>
                </a:r>
                <a:r>
                  <a:rPr lang="fr-CA"/>
                  <a:t> =&gt;(x=2) et Z=&gt;(x=3)</a:t>
                </a:r>
              </a:p>
              <a:p>
                <a:pPr marL="0" indent="0">
                  <a:buNone/>
                </a:pPr>
                <a:endParaRPr lang="fr-CA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fr-CA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b>
                                <m:sSub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𝑑𝑒𝑐</m:t>
                                    </m:r>
                                  </m:sub>
                                </m:s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𝐸𝑛𝑡𝑟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CA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𝐸𝑛𝑡𝑟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CA"/>
              </a:p>
              <a:p>
                <a:pPr marL="0" indent="0">
                  <a:buNone/>
                </a:pPr>
                <a:r>
                  <a:rPr lang="fr-CA"/>
                  <a:t>Où X=&gt;(x=1,y=2) et Y=&gt;(x=2,y=1)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0091E-7BD1-40B2-81E2-72D8FF282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7"/>
                </p:custDataLst>
              </p:nvPr>
            </p:nvSpPr>
            <p:spPr>
              <a:blipFill>
                <a:blip r:embed="rId8"/>
                <a:stretch>
                  <a:fillRect l="-552" b="-231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91CB1-1C5C-44B0-B119-FD2687A160B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18</a:t>
            </a:fld>
            <a:endParaRPr lang="fr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39B72-827D-48A1-AA63-3AAEDC35D05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62062" y="2315361"/>
            <a:ext cx="1434518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/>
              <a:t>Phi, </a:t>
            </a:r>
            <a:r>
              <a:rPr lang="fr-CA" err="1"/>
              <a:t>theta,z</a:t>
            </a:r>
            <a:endParaRPr lang="fr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A2008-AF43-454C-888C-C5CF17BBEE1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18781" y="4311650"/>
            <a:ext cx="211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err="1"/>
              <a:t>Xs</a:t>
            </a:r>
            <a:r>
              <a:rPr lang="fr-CA"/>
              <a:t>/</a:t>
            </a:r>
            <a:r>
              <a:rPr lang="fr-CA" err="1"/>
              <a:t>Vxs</a:t>
            </a:r>
            <a:r>
              <a:rPr lang="fr-CA"/>
              <a:t> et Ys/Vys</a:t>
            </a:r>
          </a:p>
        </p:txBody>
      </p:sp>
    </p:spTree>
    <p:extLst>
      <p:ext uri="{BB962C8B-B14F-4D97-AF65-F5344CB8AC3E}">
        <p14:creationId xmlns:p14="http://schemas.microsoft.com/office/powerpoint/2010/main" val="3555961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98B1-A3C3-4FF9-9CBE-3A6E0E1A7E8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Système Phi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7936A-1902-4B41-B472-AF90D1C14B2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fr-CA"/>
                  <a:t>Système 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fr-CA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</m:oMath>
                  </m:oMathPara>
                </a14:m>
                <a:endParaRPr lang="fr-CA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</m:oMath>
                  </m:oMathPara>
                </a14:m>
                <a:endParaRPr lang="fr-CA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7936A-1902-4B41-B472-AF90D1C14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>
                <a:blip r:embed="rId6"/>
                <a:stretch>
                  <a:fillRect l="-276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E045A-74CD-4D9F-BA7A-2586998B3FB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075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AF09-2087-4803-AF72-96EFC9F0257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Rappel du travail déjà accompli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47CB4-2DE9-4D05-8464-6C2C441B17D3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fr-CA"/>
                  <a:t>Les dérivées analytiques suivantes sont connues via la linéarisation précédente 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fr-CA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fr-CA"/>
                  <a:t>, Dérivée de la force par rapport au courant, seules les dérivées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fr-CA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fr-C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  <m:r>
                      <a:rPr lang="fr-C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/>
                  <a:t>ont une valeur qui est la même lorsqu’évaluée à l’équilibre.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CA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CA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fr-CA" i="1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CA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CA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fr-CA"/>
                  <a:t>, Dérivée de la force par rapport à la distance Z. Phi et </a:t>
                </a:r>
                <a:r>
                  <a:rPr lang="fr-CA" err="1"/>
                  <a:t>theta</a:t>
                </a:r>
                <a:r>
                  <a:rPr lang="fr-CA"/>
                  <a:t> à l’équilibre étant nuls, cette dérivée évaluée à l’équilibre est constante pour toutes les forces.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47CB4-2DE9-4D05-8464-6C2C441B1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>
                <a:blip r:embed="rId6"/>
                <a:stretch>
                  <a:fillRect l="-276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C5814-ED42-4727-BF52-A8E2A7317FF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6402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08FD-4AE0-4981-9970-A0BA559D6C3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Système Phi : fonction de transfert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65627B-696B-4E21-8AF8-604F4EB20325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0" y="2637056"/>
                <a:ext cx="6767629" cy="34163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9590</m:t>
                          </m:r>
                        </m:num>
                        <m:den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+31.3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−1780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−5.57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CA"/>
              </a:p>
              <a:p>
                <a:pPr marL="0" indent="0">
                  <a:buNone/>
                </a:pPr>
                <a:endParaRPr lang="fr-CA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65627B-696B-4E21-8AF8-604F4EB203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7"/>
                </p:custDataLst>
              </p:nvPr>
            </p:nvSpPr>
            <p:spPr>
              <a:xfrm>
                <a:off x="0" y="2637056"/>
                <a:ext cx="6767629" cy="3416300"/>
              </a:xfr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7A79E-7F21-4168-8EBD-585738D996D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20</a:t>
            </a:fld>
            <a:endParaRPr lang="fr-CA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5E06F22-6D20-4EA4-B184-88D28693748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639" y="2561771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B9BCA-ABB1-420F-BE30-C0A2DC11890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728219" y="3790496"/>
            <a:ext cx="1607647" cy="125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55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1496-0123-4291-BB0F-EAD2EFE556F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Système </a:t>
            </a:r>
            <a:r>
              <a:rPr lang="fr-CA" err="1"/>
              <a:t>Theta</a:t>
            </a:r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6E58A4-234F-41AF-8A23-20E90F140C90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fr-CA"/>
                  <a:t>Système 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CA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CA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fr-CA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CA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fr-CA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A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fr-CA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CA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fr-CA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fr-CA"/>
              </a:p>
              <a:p>
                <a:endParaRPr lang="fr-CA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6E58A4-234F-41AF-8A23-20E90F140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>
                <a:blip r:embed="rId6"/>
                <a:stretch>
                  <a:fillRect l="-276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16877-E855-4772-B636-62EF9162728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4221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75A2-012E-445B-8E67-7E2C66296A4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Système </a:t>
            </a:r>
            <a:r>
              <a:rPr lang="fr-CA" err="1"/>
              <a:t>Theta</a:t>
            </a:r>
            <a:r>
              <a:rPr lang="fr-CA"/>
              <a:t> : Fonction de transfert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651AA-7718-44DF-AC54-CF88A85D1FBA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-1764415" y="2530366"/>
                <a:ext cx="8825659" cy="34163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den>
                      </m:f>
                      <m:r>
                        <a:rPr lang="fr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9590</m:t>
                          </m:r>
                        </m:num>
                        <m:den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+31.3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−1780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−5.57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CA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651AA-7718-44DF-AC54-CF88A85D1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7"/>
                </p:custDataLst>
              </p:nvPr>
            </p:nvSpPr>
            <p:spPr>
              <a:xfrm>
                <a:off x="-1764415" y="2530366"/>
                <a:ext cx="8825659" cy="3416300"/>
              </a:xfr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2905A-A291-4445-92BC-B3DB602F4BD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22</a:t>
            </a:fld>
            <a:endParaRPr lang="fr-CA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78251B0-5794-4653-A6FF-F0BEADBA122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11" y="1999762"/>
            <a:ext cx="5970012" cy="4477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EC4AD2-C843-4AFC-8804-81CADE285E6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616165" y="3669771"/>
            <a:ext cx="1973701" cy="153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7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696A-28D5-4BD5-BD5D-20AF773C570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Système 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84641-EC57-49FD-8DE9-65601665D90D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fr-CA"/>
                  <a:t>Système 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fr-CA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num>
                                  <m:den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A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fr-CA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CA"/>
              </a:p>
              <a:p>
                <a:endParaRPr lang="fr-CA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84641-EC57-49FD-8DE9-65601665D9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>
                <a:blip r:embed="rId6"/>
                <a:stretch>
                  <a:fillRect l="-276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5A20A-4799-414A-AF86-A0CF25FEE88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60986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A051-B14B-40F9-9254-5B70AFF25BA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Système z : Fonction de transfert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168673-2FB7-4B13-B211-6217C91F7786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-1537912" y="2603500"/>
                <a:ext cx="8825659" cy="34163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fr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28.71</m:t>
                          </m:r>
                        </m:num>
                        <m:den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+31.3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176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−3.68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fr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CA" dirty="0"/>
                        <m:t> </m:t>
                      </m:r>
                    </m:oMath>
                  </m:oMathPara>
                </a14:m>
                <a:endParaRPr lang="fr-CA"/>
              </a:p>
              <a:p>
                <a:pPr marL="0" indent="0">
                  <a:buNone/>
                </a:pPr>
                <a:endParaRPr lang="fr-CA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168673-2FB7-4B13-B211-6217C91F7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7"/>
                </p:custDataLst>
              </p:nvPr>
            </p:nvSpPr>
            <p:spPr>
              <a:xfrm>
                <a:off x="-1537912" y="2603500"/>
                <a:ext cx="8825659" cy="3416300"/>
              </a:xfr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F7FE8-0857-4E48-A952-A019ECFD9C8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24</a:t>
            </a:fld>
            <a:endParaRPr lang="fr-CA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BA3E434E-3F81-4E19-9805-938F246F49D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234093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808FEF-57B5-4E67-9470-26F4579C849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970679" y="3872392"/>
            <a:ext cx="1805453" cy="14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67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2639-921F-483D-8C72-AC7BF9C91D1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Système 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C759D8-391A-410C-893F-70EBFB2162C7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fr-CA"/>
                  <a:t>Système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fr-CA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fr-CA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fr-CA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−5∗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CA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A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CA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CA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C759D8-391A-410C-893F-70EBFB216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>
                <a:blip r:embed="rId6"/>
                <a:stretch>
                  <a:fillRect l="-276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9EE65-010A-49AE-87C2-BC72051A781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0060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C5F7-F547-430F-B96B-469677116C5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Système X: Fonctions de transferts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E3F0A1-8E68-455E-8596-A75BBEE3CFEC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712952" y="2468031"/>
                <a:ext cx="3968509" cy="34163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−7.007</m:t>
                          </m:r>
                        </m:num>
                        <m:den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CA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E3F0A1-8E68-455E-8596-A75BBEE3CF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1"/>
                </p:custDataLst>
              </p:nvPr>
            </p:nvSpPr>
            <p:spPr>
              <a:xfrm>
                <a:off x="1712952" y="2468031"/>
                <a:ext cx="3968509" cy="3416300"/>
              </a:xfr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C8EC6-F8D2-4121-8F61-C345A574193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26</a:t>
            </a:fld>
            <a:endParaRPr lang="fr-CA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DFFF1B7-BC42-4980-B051-D0363D9DB95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32" y="3066083"/>
            <a:ext cx="4433592" cy="33251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F437A-5883-4125-8574-527264E989D9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7185008" y="2473876"/>
                <a:ext cx="2483567" cy="625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fr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−7.007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CA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F437A-5883-4125-8574-527264E98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7185008" y="2473876"/>
                <a:ext cx="2483567" cy="62549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A87730-5AC7-45CA-B695-A4496F47788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66083"/>
            <a:ext cx="4661584" cy="34961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BABDFD-9CF0-4710-891A-2654E3585F3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516978" y="5404391"/>
            <a:ext cx="1353289" cy="9639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EBB2CD-31F3-421A-8FA4-780E98C41AB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82727" y="5404392"/>
            <a:ext cx="1200889" cy="8554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E1ADDA-84A5-4A9A-988F-9F782588861F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0583024" y="4010810"/>
            <a:ext cx="1497926" cy="76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69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2639-921F-483D-8C72-AC7BF9C91D1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Système 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C759D8-391A-410C-893F-70EBFB2162C7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fr-CA"/>
                  <a:t>Système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fr-CA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fr-CA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fr-CA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5∗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CA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A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CA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CA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C759D8-391A-410C-893F-70EBFB216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>
                <a:blip r:embed="rId6"/>
                <a:stretch>
                  <a:fillRect l="-276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9EE65-010A-49AE-87C2-BC72051A781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0516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C5F7-F547-430F-B96B-469677116C5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Système Y: Fonctions de transferts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E3F0A1-8E68-455E-8596-A75BBEE3CFEC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688313" y="2420347"/>
                <a:ext cx="3968509" cy="34163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7.007</m:t>
                          </m:r>
                        </m:num>
                        <m:den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CA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E3F0A1-8E68-455E-8596-A75BBEE3CF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1"/>
                </p:custDataLst>
              </p:nvPr>
            </p:nvSpPr>
            <p:spPr>
              <a:xfrm>
                <a:off x="1688313" y="2420347"/>
                <a:ext cx="3968509" cy="3416300"/>
              </a:xfr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C8EC6-F8D2-4121-8F61-C345A574193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28</a:t>
            </a:fld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F437A-5883-4125-8574-527264E989D9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7124444" y="2420347"/>
                <a:ext cx="2483567" cy="672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r>
                        <a:rPr lang="fr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7.007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CA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F437A-5883-4125-8574-527264E98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7124444" y="2420347"/>
                <a:ext cx="2483567" cy="6723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268746-14A8-445C-81E5-9C12262B3F5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432" y="3115900"/>
            <a:ext cx="4433592" cy="3325194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65F03247-E0AC-49EC-8A58-B81001DF013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93" y="3092647"/>
            <a:ext cx="4433592" cy="33251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32905D-F2D9-4AB0-9E8D-6910FBC7208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516978" y="5404391"/>
            <a:ext cx="1353289" cy="9639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7F6ABD-B46D-414F-8AEF-C1E4F51F15E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0583024" y="4010810"/>
            <a:ext cx="1497926" cy="7676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0EAC37-95F9-4981-A386-67B416B7E0CF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40741" y="5332734"/>
            <a:ext cx="1353289" cy="96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81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F6A98-4AFC-42B9-BE0E-F472F191FDF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SM-5 (version finale)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6E4C0A-B411-4844-9B0A-97296B58EDC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Le simulateur numérique paramétrique du banc d’essai à suspension magnétique sera réalisé sur MATLAB/Simulink à partir des équations différentielles non linéaires de la dynamique du système. </a:t>
            </a:r>
          </a:p>
          <a:p>
            <a:r>
              <a:rPr lang="fr-CA"/>
              <a:t>Voir Simulink </a:t>
            </a:r>
          </a:p>
          <a:p>
            <a:r>
              <a:rPr lang="fr-CA"/>
              <a:t>Emplacement de la simulation non linéaire:</a:t>
            </a:r>
          </a:p>
          <a:p>
            <a:pPr lvl="1"/>
            <a:r>
              <a:rPr lang="fr-CA"/>
              <a:t>Simulation/SIMULINK_NL/MODIFIE/</a:t>
            </a:r>
            <a:r>
              <a:rPr lang="fr-CA" err="1"/>
              <a:t>simulation_NL_modif</a:t>
            </a:r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AC2B6C-D877-43F6-9BE4-2B2B1C4AF94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797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B7CEF-A9D6-4AC0-A636-82C19D9110B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SS-2 : Les conditions d’équilibres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9681AFE-3D2C-416F-8435-AD440767623E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fr-CA"/>
                  <a:t>Entrées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=−1.8455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fr-CA"/>
              </a:p>
              <a:p>
                <a:r>
                  <a:rPr lang="fr-CA"/>
                  <a:t>Variables d’états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𝑉𝑥</m:t>
                    </m:r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𝑉𝑦</m:t>
                    </m:r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CA"/>
                  <a:t>;</a:t>
                </a:r>
              </a:p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𝑍</m:t>
                    </m:r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=0.015;</m:t>
                    </m:r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=−0.5126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fr-CA"/>
              </a:p>
              <a:p>
                <a:r>
                  <a:rPr lang="fr-CA"/>
                  <a:t>Sorties: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fr-CA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=0.015;</m:t>
                    </m:r>
                  </m:oMath>
                </a14:m>
                <a:r>
                  <a:rPr lang="fr-CA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𝑉𝑥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𝑉𝑦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CA"/>
                  <a:t>;</a:t>
                </a:r>
              </a:p>
              <a:p>
                <a:r>
                  <a:rPr lang="fr-CA"/>
                  <a:t>Forces : </a:t>
                </a:r>
                <a14:m>
                  <m:oMath xmlns:m="http://schemas.openxmlformats.org/officeDocument/2006/math">
                    <m:r>
                      <a:rPr lang="fr-CA" i="1" dirty="0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fr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CA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fr-CA" i="1" dirty="0" err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fr-CA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i="1" dirty="0" err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CA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fr-CA" i="1" dirty="0" err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fr-CA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CA" i="1" dirty="0" err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CA" i="1" dirty="0" smtClean="0">
                        <a:latin typeface="Cambria Math" panose="02040503050406030204" pitchFamily="18" charset="0"/>
                      </a:rPr>
                      <m:t> = −1.4715 </m:t>
                    </m:r>
                    <m:r>
                      <a:rPr lang="fr-CA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CA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fr-CA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9681AFE-3D2C-416F-8435-AD4407676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>
                <a:blip r:embed="rId6"/>
                <a:stretch>
                  <a:fillRect l="-276" t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8AE645-FD8A-4C28-AAE1-AFD243FC279B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54384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9A130-266D-437C-ACA9-87DAB7E88E4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SM-5 : Résultats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8C7C5C-3342-473D-896D-9608F3727FB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30</a:t>
            </a:fld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58B51C-4803-463E-963A-738AE0D75AD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75" y="2437946"/>
            <a:ext cx="5334000" cy="40005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6C71C9D-918A-4C8B-A6CA-9EA506D1DA7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02" y="243794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05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C0FE5-F4BC-493B-85B6-241D90AC432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SM-7 (versions finales)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33353B-EA4B-41F0-A05D-17E3D642D6E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Le simulateur numérique paramétrique linéarité, versions découplées et non, du banc d’essai numérique sera aussi réalisé sur MATLAB/Simulink à partir de la représentation d’état du système </a:t>
            </a:r>
          </a:p>
          <a:p>
            <a:r>
              <a:rPr lang="fr-CA"/>
              <a:t>Voir Simulink:</a:t>
            </a:r>
          </a:p>
          <a:p>
            <a:r>
              <a:rPr lang="fr-CA"/>
              <a:t>Emplacement de la simulation linéaire non découplée</a:t>
            </a:r>
          </a:p>
          <a:p>
            <a:pPr lvl="1"/>
            <a:r>
              <a:rPr lang="fr-CA"/>
              <a:t>Simulation/SIMULINK_LIN/COMPLET/</a:t>
            </a:r>
            <a:r>
              <a:rPr lang="fr-CA" err="1"/>
              <a:t>simulation_LIN</a:t>
            </a:r>
            <a:endParaRPr lang="fr-CA"/>
          </a:p>
          <a:p>
            <a:r>
              <a:rPr lang="fr-CA"/>
              <a:t>Emplacement de la simulation linéaire découplée</a:t>
            </a:r>
          </a:p>
          <a:p>
            <a:pPr lvl="1"/>
            <a:r>
              <a:rPr lang="fr-CA"/>
              <a:t>Simulation/SIMULINK_LIN_DEC/COMPLET/</a:t>
            </a:r>
            <a:r>
              <a:rPr lang="fr-CA" err="1"/>
              <a:t>simulation_LIN_DEC</a:t>
            </a:r>
            <a:endParaRPr lang="fr-CA"/>
          </a:p>
          <a:p>
            <a:pPr lvl="1"/>
            <a:endParaRPr lang="fr-CA"/>
          </a:p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6B2260-0CEE-40A7-B279-53E31EC67E2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8995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9A130-266D-437C-ACA9-87DAB7E88E4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54954" y="973669"/>
            <a:ext cx="9068546" cy="706964"/>
          </a:xfrm>
        </p:spPr>
        <p:txBody>
          <a:bodyPr/>
          <a:lstStyle/>
          <a:p>
            <a:r>
              <a:rPr lang="fr-CA"/>
              <a:t>SM-7 : Résultats – Linéaire non découplé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8C7C5C-3342-473D-896D-9608F3727FB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32</a:t>
            </a:fld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28528E7-F80C-4D2A-9A94-60ED16BDCAA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2355850"/>
            <a:ext cx="5334000" cy="40005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0F0A79D-8C4F-4933-AAFF-D75BB7A642A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558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59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9A130-266D-437C-ACA9-87DAB7E88E4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54954" y="973669"/>
            <a:ext cx="9068546" cy="706964"/>
          </a:xfrm>
        </p:spPr>
        <p:txBody>
          <a:bodyPr/>
          <a:lstStyle/>
          <a:p>
            <a:r>
              <a:rPr lang="fr-CA"/>
              <a:t>SM-7 : Résultats – Linéaire découplé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8C7C5C-3342-473D-896D-9608F3727FB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33</a:t>
            </a:fld>
            <a:endParaRPr lang="fr-CA"/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3ED52F66-5025-41C8-9E06-57FF3D8A6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513" y="2630338"/>
            <a:ext cx="5172973" cy="3883324"/>
          </a:xfrm>
          <a:prstGeom prst="rect">
            <a:avLst/>
          </a:prstGeom>
        </p:spPr>
      </p:pic>
      <p:pic>
        <p:nvPicPr>
          <p:cNvPr id="11" name="Image 11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678B851A-8721-46A9-9C9E-15370B32C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02" y="2515319"/>
            <a:ext cx="5230483" cy="394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14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4F0E7-F78E-439F-BDBA-8772028C29B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SC-1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2971BA-C619-4CF6-A77D-04FAD409424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/>
              <a:t>En utilisant le modèle analytique de la force électromagnétique, et à partir des données fournies et des techniques de lissage de données par moindres carrés, les paramètres du modèle de l’actionneur seront identifiés.</a:t>
            </a:r>
          </a:p>
          <a:p>
            <a:r>
              <a:rPr lang="fr-CA"/>
              <a:t>Identification des paramètres </a:t>
            </a:r>
            <a:r>
              <a:rPr lang="fr-CA" err="1"/>
              <a:t>a</a:t>
            </a:r>
            <a:r>
              <a:rPr lang="fr-CA" baseline="-25000" err="1"/>
              <a:t>sn</a:t>
            </a:r>
            <a:r>
              <a:rPr lang="fr-CA"/>
              <a:t> </a:t>
            </a:r>
          </a:p>
          <a:p>
            <a:pPr lvl="1"/>
            <a:r>
              <a:rPr lang="fr-CA"/>
              <a:t>erreur lors de l’utilisation de toutes les valeurs ; utilisation d’une plage limitée</a:t>
            </a:r>
          </a:p>
          <a:p>
            <a:r>
              <a:rPr lang="fr-CA"/>
              <a:t>Identification des paramètres </a:t>
            </a:r>
            <a:r>
              <a:rPr lang="fr-CA" err="1"/>
              <a:t>a</a:t>
            </a:r>
            <a:r>
              <a:rPr lang="fr-CA" baseline="-25000" err="1"/>
              <a:t>en</a:t>
            </a:r>
            <a:r>
              <a:rPr lang="fr-CA" baseline="-25000"/>
              <a:t> </a:t>
            </a:r>
            <a:r>
              <a:rPr lang="fr-CA"/>
              <a:t> </a:t>
            </a:r>
          </a:p>
          <a:p>
            <a:pPr lvl="1"/>
            <a:r>
              <a:rPr lang="fr-CA"/>
              <a:t>Identification avec les deux séries de valeurs données</a:t>
            </a:r>
          </a:p>
          <a:p>
            <a:pPr lvl="1"/>
            <a:r>
              <a:rPr lang="fr-CA"/>
              <a:t>Coefficients obtenus par moyenne des deux coefficients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6861FE-87E2-4EB1-A713-50F80E406D1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34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15487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6F002-5481-4EE0-9C61-49544596710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SC-1: Résultats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8C477B-AD4C-4518-8F46-8912E48641D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35</a:t>
            </a:fld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2F9CC29-4875-4FE7-B845-7F1E25BD712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34761"/>
            <a:ext cx="5334000" cy="40005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7FF0B00-1C19-4228-B7C2-F9F1DA7450F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087" y="233476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07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9048B-1FF6-4192-95A9-D022E4D2E8C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SC-2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CDF976-38A2-4FEC-83AA-DA7CAC60154B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fr-CA"/>
              <a:t>Des calculs de la corrélation et de l’erreur RMS seront fournis et la précision de l’identification sera commentée.</a:t>
            </a:r>
          </a:p>
          <a:p>
            <a:r>
              <a:rPr lang="fr-CA"/>
              <a:t>Erreur </a:t>
            </a:r>
            <a:r>
              <a:rPr lang="fr-CA" err="1"/>
              <a:t>Fs</a:t>
            </a:r>
            <a:r>
              <a:rPr lang="fr-CA"/>
              <a:t>:</a:t>
            </a:r>
          </a:p>
          <a:p>
            <a:pPr lvl="1"/>
            <a:r>
              <a:rPr lang="fr-CA"/>
              <a:t>RMS =  0.0376</a:t>
            </a:r>
          </a:p>
          <a:p>
            <a:pPr lvl="1"/>
            <a:r>
              <a:rPr lang="fr-CA"/>
              <a:t>R</a:t>
            </a:r>
            <a:r>
              <a:rPr lang="fr-CA" baseline="30000"/>
              <a:t>2</a:t>
            </a:r>
            <a:r>
              <a:rPr lang="fr-CA"/>
              <a:t>  = 0.999</a:t>
            </a:r>
          </a:p>
          <a:p>
            <a:r>
              <a:rPr lang="fr-CA"/>
              <a:t>Erreur Fe</a:t>
            </a:r>
          </a:p>
          <a:p>
            <a:pPr lvl="1"/>
            <a:r>
              <a:rPr lang="fr-CA"/>
              <a:t>RMS @ -1A = 0.0356</a:t>
            </a:r>
          </a:p>
          <a:p>
            <a:pPr lvl="1"/>
            <a:r>
              <a:rPr lang="fr-CA"/>
              <a:t>R</a:t>
            </a:r>
            <a:r>
              <a:rPr lang="fr-CA" baseline="30000"/>
              <a:t>2</a:t>
            </a:r>
            <a:r>
              <a:rPr lang="fr-CA"/>
              <a:t> @ -1A = 0.9997</a:t>
            </a:r>
          </a:p>
          <a:p>
            <a:pPr lvl="1"/>
            <a:r>
              <a:rPr lang="fr-CA"/>
              <a:t>RMS @ -2A = 0.0803</a:t>
            </a:r>
          </a:p>
          <a:p>
            <a:pPr lvl="1"/>
            <a:r>
              <a:rPr lang="fr-CA"/>
              <a:t>R</a:t>
            </a:r>
            <a:r>
              <a:rPr lang="fr-CA" baseline="30000"/>
              <a:t>2</a:t>
            </a:r>
            <a:r>
              <a:rPr lang="fr-CA"/>
              <a:t> @ -2A = 0.9996</a:t>
            </a:r>
          </a:p>
          <a:p>
            <a:pPr lvl="1"/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761205-E66A-4570-A87B-EB23EB48224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36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9108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9">
            <a:extLst>
              <a:ext uri="{FF2B5EF4-FFF2-40B4-BE49-F238E27FC236}">
                <a16:creationId xmlns:a16="http://schemas.microsoft.com/office/drawing/2014/main" id="{C87953A2-6175-48B2-B244-D3B8CB261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58000"/>
            <a:chOff x="-1588" y="0"/>
            <a:chExt cx="12193588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EBB794-1D68-4A8C-8B36-0A44FE016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8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DA24F05-1BB6-46E9-AFA8-EEB5C4FEF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645837-0AD2-4926-8CD1-23C780D72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E146E44-DB1E-4F8A-96BE-B07EC0440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B7AE09E-9F15-4A9E-8B3F-1E647CF5A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327EA69-7801-438A-BB12-6721805A5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1CEAEC3-C59E-40E8-8B7B-BB94AE9536E6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9098" y="629265"/>
            <a:ext cx="4886461" cy="1622322"/>
          </a:xfrm>
        </p:spPr>
        <p:txBody>
          <a:bodyPr>
            <a:normAutofit/>
          </a:bodyPr>
          <a:lstStyle/>
          <a:p>
            <a:r>
              <a:rPr lang="fr-CA"/>
              <a:t>SL-3/SL-4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5728B-31A7-419C-A8CB-BD406855B7C5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39098" y="2418735"/>
            <a:ext cx="4886461" cy="38117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CA" b="1">
                <a:solidFill>
                  <a:schemeClr val="bg1"/>
                </a:solidFill>
              </a:rPr>
              <a:t>Outils de gestion </a:t>
            </a:r>
          </a:p>
          <a:p>
            <a:r>
              <a:rPr lang="fr-CA">
                <a:solidFill>
                  <a:schemeClr val="bg1"/>
                </a:solidFill>
              </a:rPr>
              <a:t>Slack : Meeting, avancement de projet</a:t>
            </a:r>
          </a:p>
          <a:p>
            <a:r>
              <a:rPr lang="fr-CA">
                <a:solidFill>
                  <a:schemeClr val="bg1"/>
                </a:solidFill>
              </a:rPr>
              <a:t>One drive :  Documents importants</a:t>
            </a:r>
          </a:p>
          <a:p>
            <a:r>
              <a:rPr lang="fr-CA">
                <a:solidFill>
                  <a:schemeClr val="bg1"/>
                </a:solidFill>
              </a:rPr>
              <a:t>One note : Abandonné</a:t>
            </a:r>
          </a:p>
          <a:p>
            <a:r>
              <a:rPr lang="fr-CA">
                <a:solidFill>
                  <a:schemeClr val="bg1"/>
                </a:solidFill>
              </a:rPr>
              <a:t>Git : Utilisé pour le code</a:t>
            </a:r>
          </a:p>
          <a:p>
            <a:endParaRPr lang="fr-CA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AB4DD9-B978-4929-869F-EF9A483885D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9"/>
          <a:srcRect r="13209"/>
          <a:stretch/>
        </p:blipFill>
        <p:spPr>
          <a:xfrm>
            <a:off x="6172200" y="645106"/>
            <a:ext cx="5371343" cy="558536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13A6E1E-CBC2-4384-A35B-B259DC70A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76501D-BE88-4907-A85A-86D2A0BD782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3D9642E-4411-462E-816C-676CC758D059}" type="slidenum">
              <a:rPr lang="fr-CA" smtClean="0"/>
              <a:pPr>
                <a:spcAft>
                  <a:spcPts val="600"/>
                </a:spcAft>
              </a:pPr>
              <a:t>37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6796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CF709-9E8F-4AC0-BEE9-D0E6F8311D0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SL-7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0B428A-CB87-416E-9AC5-C7E2BB1CE3E0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CA" b="1"/>
              <a:t>WBS</a:t>
            </a:r>
          </a:p>
          <a:p>
            <a:r>
              <a:rPr lang="fr-CA"/>
              <a:t>Aucune modification depuis la revue 1</a:t>
            </a:r>
          </a:p>
          <a:p>
            <a:pPr lvl="1"/>
            <a:r>
              <a:rPr lang="fr-CA"/>
              <a:t>Les requis sont subdivisés en </a:t>
            </a:r>
            <a:r>
              <a:rPr lang="fr-CA" err="1"/>
              <a:t>Wp</a:t>
            </a:r>
            <a:r>
              <a:rPr lang="fr-CA"/>
              <a:t> 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4E9E61-316F-4BAF-85AC-0D6B1405B2DB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38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5819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FD5AA3-665D-4276-BBE8-39C8092EC65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SL-8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E07CBF-8FF6-43BB-98A2-8B0CE98D571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39</a:t>
            </a:fld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1969303-9CFC-40EE-B9FF-7DE8DB9B69A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3028" y="302319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/>
          </a:p>
          <a:p>
            <a:endParaRPr lang="fr-FR"/>
          </a:p>
        </p:txBody>
      </p:sp>
      <p:pic>
        <p:nvPicPr>
          <p:cNvPr id="15" name="Image 15">
            <a:extLst>
              <a:ext uri="{FF2B5EF4-FFF2-40B4-BE49-F238E27FC236}">
                <a16:creationId xmlns:a16="http://schemas.microsoft.com/office/drawing/2014/main" id="{C16D26C0-DCB7-46FC-BB21-E659B3EFE5D7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782383" y="2325107"/>
            <a:ext cx="8736114" cy="4234525"/>
          </a:xfrm>
        </p:spPr>
      </p:pic>
    </p:spTree>
    <p:extLst>
      <p:ext uri="{BB962C8B-B14F-4D97-AF65-F5344CB8AC3E}">
        <p14:creationId xmlns:p14="http://schemas.microsoft.com/office/powerpoint/2010/main" val="379943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012E0-2101-4674-AF53-B1A103510C6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SS-4 : Équilibre statique avec cube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B4BC419-5C31-4CA7-B76D-37F51CBB8B6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fr-CA"/>
                  <a:t>La différence entre une sphère et un cube placé est que les variables d’états de la plaque n’ont pas d’influence sur le déplacement et la position de la masse cubique</a:t>
                </a:r>
              </a:p>
              <a:p>
                <a:r>
                  <a:rPr lang="fr-CA"/>
                  <a:t>Ainsi: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𝑐𝑢𝑏𝑒</m:t>
                          </m:r>
                        </m:sub>
                      </m:sSub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𝑐𝑢𝑏𝑒</m:t>
                          </m:r>
                        </m:sub>
                      </m:sSub>
                    </m:oMath>
                  </m:oMathPara>
                </a14:m>
                <a:endParaRPr lang="fr-CA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fr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fr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fr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𝑐𝑢𝑏𝑒</m:t>
                          </m:r>
                        </m:sub>
                      </m:sSub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𝑐𝑢𝑏𝑒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𝑚𝑎𝑠𝑠</m:t>
                          </m:r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𝑝𝑙𝑎𝑞𝑢𝑒</m:t>
                              </m:r>
                            </m:sub>
                          </m:s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𝑚𝑎𝑠𝑠</m:t>
                          </m:r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𝑐𝑢𝑏𝑒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̈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fr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fr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fr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𝑐𝑢𝑏𝑒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𝑝𝑙𝑎𝑞𝑢𝑒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CA"/>
              </a:p>
              <a:p>
                <a:pPr marL="0" indent="0">
                  <a:buNone/>
                </a:pPr>
                <a:endParaRPr lang="fr-CA"/>
              </a:p>
              <a:p>
                <a:pPr marL="0" indent="0">
                  <a:buNone/>
                </a:pPr>
                <a:r>
                  <a:rPr lang="fr-CA"/>
                  <a:t>Où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𝑝𝑙𝑎𝑞𝑢𝑒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𝑚𝑎𝑠𝑠</m:t>
                    </m:r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𝑝𝑙𝑎𝑞𝑢𝑒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𝑐𝑢𝑏𝑒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𝑚𝑎𝑠𝑠</m:t>
                    </m:r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𝑐𝑢𝑏𝑒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fr-CA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B4BC419-5C31-4CA7-B76D-37F51CBB8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>
                <a:blip r:embed="rId6"/>
                <a:stretch>
                  <a:fillRect l="-552" t="-891" r="-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8A150B-35A3-4F20-AE7A-634F9C3003A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41050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4BBC9-265E-4AF8-9273-7B336FAFEFE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SL-8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15C6F1-CF8F-42C9-B547-A7A3E21D7C0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fr-CA" err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8DB537-1536-4700-A0F2-3E3993ED98C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40</a:t>
            </a:fld>
            <a:endParaRPr lang="fr-CA"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18E48EAD-3A24-4C26-A5B7-C61421ADF160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2533137"/>
              </p:ext>
            </p:extLst>
          </p:nvPr>
        </p:nvGraphicFramePr>
        <p:xfrm>
          <a:off x="464708" y="1686960"/>
          <a:ext cx="11257111" cy="5174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96056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A06100-D158-4C3F-A4D2-861D7CD09A2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SL-9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703079-302E-407A-BD06-0BAE0DD654B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CA"/>
          </a:p>
          <a:p>
            <a:r>
              <a:rPr lang="fr-CA"/>
              <a:t>Rien n'a vraiment changé dans la matrice</a:t>
            </a:r>
          </a:p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1E439B-ABE0-4955-96B6-EA867C57EFE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41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1945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0BC64AF-55D0-4408-A6E5-D1962BCE233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3D9642E-4411-462E-816C-676CC758D059}" type="slidenum">
              <a:rPr lang="fr-CA" smtClean="0"/>
              <a:pPr>
                <a:spcAft>
                  <a:spcPts val="600"/>
                </a:spcAft>
              </a:pPr>
              <a:t>42</a:t>
            </a:fld>
            <a:endParaRPr lang="fr-CA"/>
          </a:p>
        </p:txBody>
      </p:sp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BA26B0C9-FD9A-42DC-88FB-8F1180AA41C5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706689038"/>
              </p:ext>
            </p:extLst>
          </p:nvPr>
        </p:nvGraphicFramePr>
        <p:xfrm>
          <a:off x="1126066" y="1284394"/>
          <a:ext cx="10035037" cy="4283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9773308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F480D03-4607-4CF8-9A78-B52448621C1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3D9642E-4411-462E-816C-676CC758D059}" type="slidenum">
              <a:rPr lang="fr-CA" smtClean="0"/>
              <a:pPr>
                <a:spcAft>
                  <a:spcPts val="600"/>
                </a:spcAft>
              </a:pPr>
              <a:t>43</a:t>
            </a:fld>
            <a:endParaRPr lang="fr-CA"/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44A3996B-9802-4D8B-9099-F722F1AF2BA9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25577181"/>
              </p:ext>
            </p:extLst>
          </p:nvPr>
        </p:nvGraphicFramePr>
        <p:xfrm>
          <a:off x="1126066" y="1284394"/>
          <a:ext cx="10035037" cy="4283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683608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5B1E313-0D71-465D-9110-F7428F7D323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3D9642E-4411-462E-816C-676CC758D059}" type="slidenum">
              <a:rPr lang="fr-CA" smtClean="0"/>
              <a:pPr>
                <a:spcAft>
                  <a:spcPts val="600"/>
                </a:spcAft>
              </a:pPr>
              <a:t>44</a:t>
            </a:fld>
            <a:endParaRPr lang="fr-CA"/>
          </a:p>
        </p:txBody>
      </p:sp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7C82E5FF-AB80-4C87-BB1E-5A0024BA2F08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23648765"/>
              </p:ext>
            </p:extLst>
          </p:nvPr>
        </p:nvGraphicFramePr>
        <p:xfrm>
          <a:off x="1126066" y="1284394"/>
          <a:ext cx="10035037" cy="4283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998230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42F30D0-373D-411B-B4B6-1D5D8C6412C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3D9642E-4411-462E-816C-676CC758D059}" type="slidenum">
              <a:rPr lang="fr-CA" smtClean="0"/>
              <a:pPr>
                <a:spcAft>
                  <a:spcPts val="600"/>
                </a:spcAft>
              </a:pPr>
              <a:t>45</a:t>
            </a:fld>
            <a:endParaRPr lang="fr-CA"/>
          </a:p>
        </p:txBody>
      </p:sp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FA7112F2-39ED-49A4-83F2-760B398A2E72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954649459"/>
              </p:ext>
            </p:extLst>
          </p:nvPr>
        </p:nvGraphicFramePr>
        <p:xfrm>
          <a:off x="1126066" y="1284394"/>
          <a:ext cx="10035037" cy="4283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16086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8E578C-36E0-4ED9-9B90-821E4A217F1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SC-3:Modèle linéaire des actionneurs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418F151-7DDD-4866-9F1D-5CC633B2BA75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fr-CA"/>
                  <a:t>Le modèle linéaire des actionneurs est le suivant 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fr-CA"/>
              </a:p>
              <a:p>
                <a:pPr marL="0" indent="0">
                  <a:buNone/>
                </a:pPr>
                <a:r>
                  <a:rPr lang="fr-CA"/>
                  <a:t>Où z est la distance entre la plaque et l’actionneur. Phi et </a:t>
                </a:r>
                <a:r>
                  <a:rPr lang="fr-CA" err="1"/>
                  <a:t>theta</a:t>
                </a:r>
                <a:r>
                  <a:rPr lang="fr-CA"/>
                  <a:t> ne rentrent pas en jeu, car ils sont dans ladite distance z.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CA"/>
              </a:p>
              <a:p>
                <a:pPr marL="0" indent="0">
                  <a:buNone/>
                </a:pPr>
                <a:r>
                  <a:rPr lang="fr-CA"/>
                  <a:t>Les valeurs à l’équilibre sont déjà connues pour les forces </a:t>
                </a:r>
                <a:r>
                  <a:rPr lang="fr-CA" err="1"/>
                  <a:t>Fk</a:t>
                </a:r>
                <a:r>
                  <a:rPr lang="fr-CA"/>
                  <a:t>, les courants Ik et la distance </a:t>
                </a:r>
                <a:r>
                  <a:rPr lang="fr-CA" err="1"/>
                  <a:t>Zk</a:t>
                </a:r>
                <a:r>
                  <a:rPr lang="fr-CA"/>
                  <a:t> = 0.015 m.</a:t>
                </a:r>
              </a:p>
              <a:p>
                <a:pPr marL="0" indent="0">
                  <a:buNone/>
                </a:pPr>
                <a:endParaRPr lang="fr-CA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418F151-7DDD-4866-9F1D-5CC633B2BA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>
                <a:blip r:embed="rId6"/>
                <a:stretch>
                  <a:fillRect l="-552" t="-891" r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88C005-6740-41B0-A0E0-EF32E46085D7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2625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95B4-C61C-4076-892E-68E81A0A037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SC-3 : Modèle linéaire des actionneurs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185468-EC3A-409D-BFDC-C672A6A5FD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fr-CA"/>
                  <a:t>Remplacée dans Matlab avec des valeurs, la formule de la force des actionneurs donne 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=1.4856 ∗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+0.5126</m:t>
                          </m:r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+176.3404∗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−0.015</m:t>
                          </m:r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−1.4715</m:t>
                      </m:r>
                    </m:oMath>
                  </m:oMathPara>
                </a14:m>
                <a:endParaRPr lang="fr-CA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185468-EC3A-409D-BFDC-C672A6A5F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>
                <a:blip r:embed="rId6"/>
                <a:stretch>
                  <a:fillRect l="-276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B5FBF-D9C1-48BE-9A2D-6A80B1E491A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657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428062-B404-493E-B7D2-360B1C2D881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7</a:t>
            </a:fld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B4DFB1C-8B65-4091-90BF-7DAEB0FFA5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434" y="232229"/>
            <a:ext cx="8800106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1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428062-B404-493E-B7D2-360B1C2D881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8</a:t>
            </a:fld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AA1588-2E3C-4BBD-B2E7-C7B92CAA616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" y="77932"/>
            <a:ext cx="9678324" cy="685800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D424ADD-97C7-4F6F-8821-4751ACA758D8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813055" y="2781300"/>
            <a:ext cx="2997945" cy="1651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/>
              <a:t>Ligne blanche: courant et position où la force est </a:t>
            </a:r>
            <a:r>
              <a:rPr lang="fr-CA" err="1"/>
              <a:t>Feq</a:t>
            </a:r>
            <a:r>
              <a:rPr lang="fr-CA"/>
              <a:t> </a:t>
            </a:r>
          </a:p>
          <a:p>
            <a:r>
              <a:rPr lang="fr-CA"/>
              <a:t>±0.5 N sur la majorité de la plage utile</a:t>
            </a:r>
          </a:p>
        </p:txBody>
      </p:sp>
    </p:spTree>
    <p:extLst>
      <p:ext uri="{BB962C8B-B14F-4D97-AF65-F5344CB8AC3E}">
        <p14:creationId xmlns:p14="http://schemas.microsoft.com/office/powerpoint/2010/main" val="3333965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2D0051-0725-4B7E-B6A7-CB2DDA079B4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fr-CA"/>
              <a:t>SM-3 : Le découplage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C32D2D-05BE-4A35-A0AB-329AE5094F6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43D9642E-4411-462E-816C-676CC758D059}" type="slidenum">
              <a:rPr lang="fr-CA" smtClean="0"/>
              <a:t>9</a:t>
            </a:fld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21169C-29B0-44DF-920B-9A06F2348793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fr-CA"/>
                  <a:t>La fin de la linéarisation nous a laissé avec 6 matrices (PP,PS,PC,SP,CC,CV), dont certaines sont diagonales (PS,SP,CC,CV) tandis que d’autres non (PC et PP).</a:t>
                </a:r>
              </a:p>
              <a:p>
                <a:pPr marL="0" indent="0">
                  <a:buNone/>
                </a:pPr>
                <a:endParaRPr lang="fr-CA"/>
              </a:p>
              <a:p>
                <a:pPr marL="0" indent="0">
                  <a:buNone/>
                </a:pPr>
                <a:r>
                  <a:rPr lang="fr-CA"/>
                  <a:t>Un changement de variable apporte aussi un élément de simplification pour certaines d’entre elles. Ce changement de variable est le suivant: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fr-CA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fr-CA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sSup>
                      <m:sSup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fr-CA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fr-CA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CA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fr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sSup>
                      <m:sSup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fr-CA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fr-CA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fr-CA"/>
                  <a:t>  Où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𝑌𝑏</m:t>
                              </m:r>
                            </m:e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𝑌𝑐</m:t>
                              </m:r>
                            </m:e>
                          </m:mr>
                          <m:m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𝑋𝑎</m:t>
                              </m:r>
                            </m:e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𝑋𝑏</m:t>
                              </m:r>
                            </m:e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𝑋𝑐</m:t>
                              </m:r>
                            </m:e>
                          </m:mr>
                          <m:m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CA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21169C-29B0-44DF-920B-9A06F2348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>
                <a:blip r:embed="rId6"/>
                <a:stretch>
                  <a:fillRect l="-414" t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5397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1471</Words>
  <Application>Microsoft Office PowerPoint</Application>
  <PresentationFormat>Grand écran</PresentationFormat>
  <Paragraphs>223</Paragraphs>
  <Slides>45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46" baseType="lpstr">
      <vt:lpstr>Salle d’ions</vt:lpstr>
      <vt:lpstr>Revue 2 - Projet</vt:lpstr>
      <vt:lpstr>Rappel du travail déjà accompli</vt:lpstr>
      <vt:lpstr>SS-2 : Les conditions d’équilibres</vt:lpstr>
      <vt:lpstr>SS-4 : Équilibre statique avec cube</vt:lpstr>
      <vt:lpstr>SC-3:Modèle linéaire des actionneurs</vt:lpstr>
      <vt:lpstr>SC-3 : Modèle linéaire des actionneurs</vt:lpstr>
      <vt:lpstr>Présentation PowerPoint</vt:lpstr>
      <vt:lpstr>Présentation PowerPoint</vt:lpstr>
      <vt:lpstr>SM-3 : Le découplage</vt:lpstr>
      <vt:lpstr>Matrice PS</vt:lpstr>
      <vt:lpstr>Matrice SP </vt:lpstr>
      <vt:lpstr>Matrice CC et CV</vt:lpstr>
      <vt:lpstr>Matrice PC</vt:lpstr>
      <vt:lpstr>Matrice PC </vt:lpstr>
      <vt:lpstr>Matrice PP</vt:lpstr>
      <vt:lpstr>Matrice PP </vt:lpstr>
      <vt:lpstr>SM-4 : Variable d’états et fonction de transfert</vt:lpstr>
      <vt:lpstr>Systèmes découplés : formule type</vt:lpstr>
      <vt:lpstr>Système Phi</vt:lpstr>
      <vt:lpstr>Système Phi : fonction de transfert</vt:lpstr>
      <vt:lpstr>Système Theta</vt:lpstr>
      <vt:lpstr>Système Theta : Fonction de transfert</vt:lpstr>
      <vt:lpstr>Système z</vt:lpstr>
      <vt:lpstr>Système z : Fonction de transfert</vt:lpstr>
      <vt:lpstr>Système X </vt:lpstr>
      <vt:lpstr>Système X: Fonctions de transferts</vt:lpstr>
      <vt:lpstr>Système Y </vt:lpstr>
      <vt:lpstr>Système Y: Fonctions de transferts</vt:lpstr>
      <vt:lpstr>SM-5 (version finale)</vt:lpstr>
      <vt:lpstr>SM-5 : Résultats</vt:lpstr>
      <vt:lpstr>SM-7 (versions finales)</vt:lpstr>
      <vt:lpstr>SM-7 : Résultats – Linéaire non découplé</vt:lpstr>
      <vt:lpstr>SM-7 : Résultats – Linéaire découplé</vt:lpstr>
      <vt:lpstr>SC-1</vt:lpstr>
      <vt:lpstr>SC-1: Résultats</vt:lpstr>
      <vt:lpstr>SC-2</vt:lpstr>
      <vt:lpstr>SL-3/SL-4</vt:lpstr>
      <vt:lpstr>SL-7</vt:lpstr>
      <vt:lpstr>SL-8</vt:lpstr>
      <vt:lpstr>SL-8 </vt:lpstr>
      <vt:lpstr>SL-9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2 - Projet</dc:title>
  <dc:creator>Francois Gauthier</dc:creator>
  <cp:lastModifiedBy>Guillaume Théberge-Dupuis</cp:lastModifiedBy>
  <cp:revision>2</cp:revision>
  <dcterms:created xsi:type="dcterms:W3CDTF">2019-11-14T15:01:45Z</dcterms:created>
  <dcterms:modified xsi:type="dcterms:W3CDTF">2019-11-14T19:01:42Z</dcterms:modified>
</cp:coreProperties>
</file>