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12" r:id="rId1"/>
  </p:sldMasterIdLst>
  <p:sldIdLst>
    <p:sldId id="256" r:id="rId2"/>
    <p:sldId id="257" r:id="rId3"/>
    <p:sldId id="258" r:id="rId4"/>
    <p:sldId id="266" r:id="rId5"/>
    <p:sldId id="260" r:id="rId6"/>
    <p:sldId id="268" r:id="rId7"/>
    <p:sldId id="267" r:id="rId8"/>
    <p:sldId id="264" r:id="rId9"/>
    <p:sldId id="26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934" autoAdjust="0"/>
    <p:restoredTop sz="94660"/>
  </p:normalViewPr>
  <p:slideViewPr>
    <p:cSldViewPr snapToGrid="0">
      <p:cViewPr varScale="1">
        <p:scale>
          <a:sx n="91" d="100"/>
          <a:sy n="91" d="100"/>
        </p:scale>
        <p:origin x="64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3328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0200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2648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6296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3528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8785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3448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722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547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1875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11/26/2022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2601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1494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C273AFE-B598-AEE4-9913-DC6967C6A2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sk-SK" dirty="0"/>
              <a:t>Aplikovanie hier v procese vzdelávania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851E1FB8-249F-BA6A-87F6-ED524E3698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/>
              <a:t>Patrik Drdák</a:t>
            </a:r>
          </a:p>
        </p:txBody>
      </p:sp>
    </p:spTree>
    <p:extLst>
      <p:ext uri="{BB962C8B-B14F-4D97-AF65-F5344CB8AC3E}">
        <p14:creationId xmlns:p14="http://schemas.microsoft.com/office/powerpoint/2010/main" val="4290034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7AB085E-8237-5183-1E3E-0BB56C34F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Úvod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5B264BD-6B29-C80A-F606-03697962D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516697"/>
            <a:ext cx="8946541" cy="3731702"/>
          </a:xfrm>
        </p:spPr>
        <p:txBody>
          <a:bodyPr/>
          <a:lstStyle/>
          <a:p>
            <a:r>
              <a:rPr lang="sk-SK" dirty="0"/>
              <a:t>Zlepšenie určitých schopností</a:t>
            </a:r>
          </a:p>
          <a:p>
            <a:r>
              <a:rPr lang="sk-SK" dirty="0"/>
              <a:t>Zvýšenie angažovanosti</a:t>
            </a:r>
          </a:p>
          <a:p>
            <a:r>
              <a:rPr lang="sk-SK" dirty="0"/>
              <a:t>Optimalizovanie učenie</a:t>
            </a:r>
          </a:p>
          <a:p>
            <a:r>
              <a:rPr lang="sk-SK" dirty="0"/>
              <a:t>Zlepšenie spolupráce</a:t>
            </a:r>
          </a:p>
          <a:p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48047857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AE2EAD5-2F6E-D6B9-0CC2-E46D282EA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Gamifikácia</a:t>
            </a:r>
            <a:r>
              <a:rPr lang="sk-SK" dirty="0"/>
              <a:t> 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8D283E1-9C60-4E1B-9FCA-FD31B9CAA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676088"/>
            <a:ext cx="8946541" cy="3572311"/>
          </a:xfrm>
        </p:spPr>
        <p:txBody>
          <a:bodyPr/>
          <a:lstStyle/>
          <a:p>
            <a:r>
              <a:rPr lang="sk-SK" dirty="0"/>
              <a:t>Herné stratégie</a:t>
            </a:r>
          </a:p>
          <a:p>
            <a:r>
              <a:rPr lang="sk-SK" dirty="0"/>
              <a:t>Riešenie problémov </a:t>
            </a:r>
          </a:p>
          <a:p>
            <a:r>
              <a:rPr lang="sk-SK" dirty="0"/>
              <a:t>Kritické myslenie</a:t>
            </a:r>
          </a:p>
          <a:p>
            <a:r>
              <a:rPr lang="sk-SK" dirty="0"/>
              <a:t>Získavanie bodov</a:t>
            </a:r>
          </a:p>
          <a:p>
            <a:endParaRPr lang="sk-SK" dirty="0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7C9E94BB-9AD4-ACD8-0C2D-F5817933C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363182"/>
            <a:ext cx="4810125" cy="2524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1617068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8A741B5-5668-5829-02E5-D8CA9EFD8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Hra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69C3B81-6FD3-5BE7-5FFC-41857F33B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399251"/>
            <a:ext cx="8946541" cy="3849148"/>
          </a:xfrm>
        </p:spPr>
        <p:txBody>
          <a:bodyPr/>
          <a:lstStyle/>
          <a:p>
            <a:r>
              <a:rPr lang="sk-SK" dirty="0"/>
              <a:t>Pevné pravidlá</a:t>
            </a:r>
          </a:p>
          <a:p>
            <a:r>
              <a:rPr lang="sk-SK" dirty="0"/>
              <a:t>Hodnota výsledkov</a:t>
            </a:r>
          </a:p>
          <a:p>
            <a:r>
              <a:rPr lang="sk-SK" dirty="0"/>
              <a:t>Snaha hráča</a:t>
            </a:r>
          </a:p>
          <a:p>
            <a:r>
              <a:rPr lang="sk-SK" dirty="0"/>
              <a:t>Oddanosť hráča výsledku</a:t>
            </a:r>
          </a:p>
          <a:p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20265556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D8957D1-3DB6-F9FD-8993-A40D7D268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Gamifikácia</a:t>
            </a:r>
            <a:r>
              <a:rPr lang="sk-SK" dirty="0"/>
              <a:t> vo vzdelaní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61552D4-A824-E9A3-C222-56367F8223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9291" y="2578377"/>
            <a:ext cx="7729728" cy="2426376"/>
          </a:xfrm>
        </p:spPr>
        <p:txBody>
          <a:bodyPr/>
          <a:lstStyle/>
          <a:p>
            <a:r>
              <a:rPr lang="sk-SK" dirty="0"/>
              <a:t>Množstvo stratégií</a:t>
            </a:r>
          </a:p>
          <a:p>
            <a:r>
              <a:rPr lang="sk-SK" dirty="0"/>
              <a:t>Bodové systémy</a:t>
            </a:r>
          </a:p>
          <a:p>
            <a:r>
              <a:rPr lang="sk-SK" dirty="0"/>
              <a:t>Odznaky</a:t>
            </a:r>
          </a:p>
          <a:p>
            <a:r>
              <a:rPr lang="sk-SK" dirty="0"/>
              <a:t>Rebríčky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47510752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: zaoblené rohy 1">
            <a:extLst>
              <a:ext uri="{FF2B5EF4-FFF2-40B4-BE49-F238E27FC236}">
                <a16:creationId xmlns:a16="http://schemas.microsoft.com/office/drawing/2014/main" id="{48AE5D9F-76C5-CB7D-7914-3039A49B6E78}"/>
              </a:ext>
            </a:extLst>
          </p:cNvPr>
          <p:cNvSpPr/>
          <p:nvPr/>
        </p:nvSpPr>
        <p:spPr>
          <a:xfrm>
            <a:off x="2038525" y="1535185"/>
            <a:ext cx="1367406" cy="66273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dirty="0"/>
              <a:t>Aplikovanie hier</a:t>
            </a:r>
          </a:p>
        </p:txBody>
      </p:sp>
      <p:sp>
        <p:nvSpPr>
          <p:cNvPr id="3" name="Obdĺžnik: zaoblené rohy 2">
            <a:extLst>
              <a:ext uri="{FF2B5EF4-FFF2-40B4-BE49-F238E27FC236}">
                <a16:creationId xmlns:a16="http://schemas.microsoft.com/office/drawing/2014/main" id="{EB1A4CC4-5F49-0934-1CF3-7893849655C7}"/>
              </a:ext>
            </a:extLst>
          </p:cNvPr>
          <p:cNvSpPr/>
          <p:nvPr/>
        </p:nvSpPr>
        <p:spPr>
          <a:xfrm>
            <a:off x="6757332" y="2847712"/>
            <a:ext cx="1395369" cy="66273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dirty="0"/>
              <a:t>Vytvorenie konkurencie</a:t>
            </a:r>
          </a:p>
        </p:txBody>
      </p:sp>
      <p:sp>
        <p:nvSpPr>
          <p:cNvPr id="4" name="Obdĺžnik: zaoblené rohy 3">
            <a:extLst>
              <a:ext uri="{FF2B5EF4-FFF2-40B4-BE49-F238E27FC236}">
                <a16:creationId xmlns:a16="http://schemas.microsoft.com/office/drawing/2014/main" id="{B40192BC-06E9-7744-6D44-A4D02158A722}"/>
              </a:ext>
            </a:extLst>
          </p:cNvPr>
          <p:cNvSpPr/>
          <p:nvPr/>
        </p:nvSpPr>
        <p:spPr>
          <a:xfrm>
            <a:off x="4448962" y="1535185"/>
            <a:ext cx="1308683" cy="66273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dirty="0"/>
              <a:t>Hranie hier</a:t>
            </a:r>
          </a:p>
        </p:txBody>
      </p:sp>
      <p:sp>
        <p:nvSpPr>
          <p:cNvPr id="5" name="Obdĺžnik: zaoblené rohy 4">
            <a:extLst>
              <a:ext uri="{FF2B5EF4-FFF2-40B4-BE49-F238E27FC236}">
                <a16:creationId xmlns:a16="http://schemas.microsoft.com/office/drawing/2014/main" id="{372BB493-1956-50E0-3521-03DEDB21D8CF}"/>
              </a:ext>
            </a:extLst>
          </p:cNvPr>
          <p:cNvSpPr/>
          <p:nvPr/>
        </p:nvSpPr>
        <p:spPr>
          <a:xfrm>
            <a:off x="6800676" y="1526796"/>
            <a:ext cx="1308683" cy="66273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dirty="0"/>
              <a:t>Získavanie bodov</a:t>
            </a:r>
          </a:p>
        </p:txBody>
      </p:sp>
      <p:sp>
        <p:nvSpPr>
          <p:cNvPr id="6" name="Obdĺžnik: zaoblené rohy 5">
            <a:extLst>
              <a:ext uri="{FF2B5EF4-FFF2-40B4-BE49-F238E27FC236}">
                <a16:creationId xmlns:a16="http://schemas.microsoft.com/office/drawing/2014/main" id="{E7612238-982A-C734-DD6A-2DA66786467A}"/>
              </a:ext>
            </a:extLst>
          </p:cNvPr>
          <p:cNvSpPr/>
          <p:nvPr/>
        </p:nvSpPr>
        <p:spPr>
          <a:xfrm>
            <a:off x="6688121" y="4012035"/>
            <a:ext cx="1533789" cy="66273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dirty="0"/>
              <a:t>Socializovanie sa</a:t>
            </a:r>
          </a:p>
        </p:txBody>
      </p:sp>
      <p:cxnSp>
        <p:nvCxnSpPr>
          <p:cNvPr id="8" name="Rovná spojovacia šípka 7">
            <a:extLst>
              <a:ext uri="{FF2B5EF4-FFF2-40B4-BE49-F238E27FC236}">
                <a16:creationId xmlns:a16="http://schemas.microsoft.com/office/drawing/2014/main" id="{DE9D0149-7BD0-1668-DB1D-FA72AE23BBFC}"/>
              </a:ext>
            </a:extLst>
          </p:cNvPr>
          <p:cNvCxnSpPr>
            <a:stCxn id="2" idx="3"/>
            <a:endCxn id="4" idx="1"/>
          </p:cNvCxnSpPr>
          <p:nvPr/>
        </p:nvCxnSpPr>
        <p:spPr>
          <a:xfrm>
            <a:off x="3405931" y="1866550"/>
            <a:ext cx="104303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Rovná spojovacia šípka 11">
            <a:extLst>
              <a:ext uri="{FF2B5EF4-FFF2-40B4-BE49-F238E27FC236}">
                <a16:creationId xmlns:a16="http://schemas.microsoft.com/office/drawing/2014/main" id="{558625FD-0FF4-6A2D-4F96-D29EC30EEA18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5757645" y="1858161"/>
            <a:ext cx="1043031" cy="83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ovná spojovacia šípka 13">
            <a:extLst>
              <a:ext uri="{FF2B5EF4-FFF2-40B4-BE49-F238E27FC236}">
                <a16:creationId xmlns:a16="http://schemas.microsoft.com/office/drawing/2014/main" id="{BC0FBE53-4E8E-8B74-F9E8-22923E0B5D28}"/>
              </a:ext>
            </a:extLst>
          </p:cNvPr>
          <p:cNvCxnSpPr>
            <a:cxnSpLocks/>
            <a:stCxn id="5" idx="2"/>
            <a:endCxn id="3" idx="0"/>
          </p:cNvCxnSpPr>
          <p:nvPr/>
        </p:nvCxnSpPr>
        <p:spPr>
          <a:xfrm flipH="1">
            <a:off x="7455017" y="2189526"/>
            <a:ext cx="1" cy="6581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pojnica: zalomená 33">
            <a:extLst>
              <a:ext uri="{FF2B5EF4-FFF2-40B4-BE49-F238E27FC236}">
                <a16:creationId xmlns:a16="http://schemas.microsoft.com/office/drawing/2014/main" id="{6896A55F-5075-255B-F59C-803B89E57E2C}"/>
              </a:ext>
            </a:extLst>
          </p:cNvPr>
          <p:cNvCxnSpPr>
            <a:stCxn id="3" idx="1"/>
            <a:endCxn id="4" idx="2"/>
          </p:cNvCxnSpPr>
          <p:nvPr/>
        </p:nvCxnSpPr>
        <p:spPr>
          <a:xfrm rot="10800000">
            <a:off x="5103304" y="2197915"/>
            <a:ext cx="1654028" cy="981162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bdĺžnik: zaoblené rohy 34">
            <a:extLst>
              <a:ext uri="{FF2B5EF4-FFF2-40B4-BE49-F238E27FC236}">
                <a16:creationId xmlns:a16="http://schemas.microsoft.com/office/drawing/2014/main" id="{89F41388-0E53-FB08-D9A7-C8C9F8B0C934}"/>
              </a:ext>
            </a:extLst>
          </p:cNvPr>
          <p:cNvSpPr/>
          <p:nvPr/>
        </p:nvSpPr>
        <p:spPr>
          <a:xfrm>
            <a:off x="9236279" y="4012035"/>
            <a:ext cx="1308683" cy="66273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dirty="0"/>
              <a:t>Spolupráca</a:t>
            </a:r>
          </a:p>
        </p:txBody>
      </p:sp>
      <p:cxnSp>
        <p:nvCxnSpPr>
          <p:cNvPr id="37" name="Rovná spojovacia šípka 36">
            <a:extLst>
              <a:ext uri="{FF2B5EF4-FFF2-40B4-BE49-F238E27FC236}">
                <a16:creationId xmlns:a16="http://schemas.microsoft.com/office/drawing/2014/main" id="{A8021212-21B4-0C80-720F-54226AF36E15}"/>
              </a:ext>
            </a:extLst>
          </p:cNvPr>
          <p:cNvCxnSpPr>
            <a:stCxn id="3" idx="2"/>
            <a:endCxn id="6" idx="0"/>
          </p:cNvCxnSpPr>
          <p:nvPr/>
        </p:nvCxnSpPr>
        <p:spPr>
          <a:xfrm flipH="1">
            <a:off x="7455016" y="3510442"/>
            <a:ext cx="1" cy="5015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Rovná spojovacia šípka 37">
            <a:extLst>
              <a:ext uri="{FF2B5EF4-FFF2-40B4-BE49-F238E27FC236}">
                <a16:creationId xmlns:a16="http://schemas.microsoft.com/office/drawing/2014/main" id="{C40DE378-ABC2-E102-EF56-DEDCC7BB70D9}"/>
              </a:ext>
            </a:extLst>
          </p:cNvPr>
          <p:cNvCxnSpPr>
            <a:cxnSpLocks/>
            <a:stCxn id="6" idx="3"/>
            <a:endCxn id="35" idx="1"/>
          </p:cNvCxnSpPr>
          <p:nvPr/>
        </p:nvCxnSpPr>
        <p:spPr>
          <a:xfrm>
            <a:off x="8221910" y="4343400"/>
            <a:ext cx="101436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303410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uľka 3">
            <a:extLst>
              <a:ext uri="{FF2B5EF4-FFF2-40B4-BE49-F238E27FC236}">
                <a16:creationId xmlns:a16="http://schemas.microsoft.com/office/drawing/2014/main" id="{BB288FC5-085D-0180-034B-F7CA7C4850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5792791"/>
              </p:ext>
            </p:extLst>
          </p:nvPr>
        </p:nvGraphicFramePr>
        <p:xfrm>
          <a:off x="3021434" y="2036427"/>
          <a:ext cx="6149131" cy="2785146"/>
        </p:xfrm>
        <a:graphic>
          <a:graphicData uri="http://schemas.openxmlformats.org/drawingml/2006/table">
            <a:tbl>
              <a:tblPr/>
              <a:tblGrid>
                <a:gridCol w="1413790">
                  <a:extLst>
                    <a:ext uri="{9D8B030D-6E8A-4147-A177-3AD203B41FA5}">
                      <a16:colId xmlns:a16="http://schemas.microsoft.com/office/drawing/2014/main" val="3885552580"/>
                    </a:ext>
                  </a:extLst>
                </a:gridCol>
                <a:gridCol w="4735341">
                  <a:extLst>
                    <a:ext uri="{9D8B030D-6E8A-4147-A177-3AD203B41FA5}">
                      <a16:colId xmlns:a16="http://schemas.microsoft.com/office/drawing/2014/main" val="1988335354"/>
                    </a:ext>
                  </a:extLst>
                </a:gridCol>
              </a:tblGrid>
              <a:tr h="397878"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Percento učiteľov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1005395"/>
                  </a:ext>
                </a:extLst>
              </a:tr>
              <a:tr h="397878"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používa hry na týždennej báze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7967372"/>
                  </a:ext>
                </a:extLst>
              </a:tr>
              <a:tr h="397878"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používa vzdelávacie hry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2710219"/>
                  </a:ext>
                </a:extLst>
              </a:tr>
              <a:tr h="397878"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používa herné zariadenia na motiváciu a odmenenie žiakov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3321378"/>
                  </a:ext>
                </a:extLst>
              </a:tr>
              <a:tr h="397878"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súhlasí, že hry </a:t>
                      </a:r>
                      <a:r>
                        <a:rPr lang="sk-SK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pomáhaju</a:t>
                      </a:r>
                      <a:r>
                        <a:rPr lang="sk-SK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motivovať slabších žiakov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9820795"/>
                  </a:ext>
                </a:extLst>
              </a:tr>
              <a:tr h="397878"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súhlasí, že hry zlepšujú spoluprácu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492209"/>
                  </a:ext>
                </a:extLst>
              </a:tr>
              <a:tr h="397878"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 všimlo zvýšenú angažovanosť žiakov na hodinách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5954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172463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E7CAD7F-398F-7BBF-908F-103F9C68E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Skutočný vplyv </a:t>
            </a:r>
            <a:r>
              <a:rPr lang="sk-SK" dirty="0" err="1"/>
              <a:t>gamifikácie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F447FCF-CF41-7DE6-00CA-0378FC73F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533475"/>
            <a:ext cx="8946541" cy="3714924"/>
          </a:xfrm>
        </p:spPr>
        <p:txBody>
          <a:bodyPr/>
          <a:lstStyle/>
          <a:p>
            <a:r>
              <a:rPr lang="sk-SK" dirty="0"/>
              <a:t>Priaznivé aj nepriaznivé výsledky</a:t>
            </a:r>
          </a:p>
          <a:p>
            <a:r>
              <a:rPr lang="sk-SK" dirty="0"/>
              <a:t>Spolupráca </a:t>
            </a:r>
          </a:p>
          <a:p>
            <a:r>
              <a:rPr lang="sk-SK" dirty="0"/>
              <a:t>Nepriaznivé emócie</a:t>
            </a:r>
          </a:p>
          <a:p>
            <a:r>
              <a:rPr lang="sk-SK" dirty="0"/>
              <a:t>Znižuje motiváciu</a:t>
            </a:r>
          </a:p>
          <a:p>
            <a:r>
              <a:rPr lang="sk-SK" dirty="0"/>
              <a:t>Pochybnosti o výhodách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54633447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14F5ECC-E1CA-A654-D206-3E81E326F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Ďakujem za pozornosť</a:t>
            </a:r>
          </a:p>
        </p:txBody>
      </p:sp>
    </p:spTree>
    <p:extLst>
      <p:ext uri="{BB962C8B-B14F-4D97-AF65-F5344CB8AC3E}">
        <p14:creationId xmlns:p14="http://schemas.microsoft.com/office/powerpoint/2010/main" val="1439802558"/>
      </p:ext>
    </p:extLst>
  </p:cSld>
  <p:clrMapOvr>
    <a:masterClrMapping/>
  </p:clrMapOvr>
</p:sld>
</file>

<file path=ppt/theme/theme1.xml><?xml version="1.0" encoding="utf-8"?>
<a:theme xmlns:a="http://schemas.openxmlformats.org/drawingml/2006/main" name="Galéria">
  <a:themeElements>
    <a:clrScheme name="Galéri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éri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é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TM10001114[[fn=Galéria]]</Template>
  <TotalTime>262</TotalTime>
  <Words>126</Words>
  <Application>Microsoft Office PowerPoint</Application>
  <PresentationFormat>Širokouhlá</PresentationFormat>
  <Paragraphs>49</Paragraphs>
  <Slides>9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9</vt:i4>
      </vt:variant>
    </vt:vector>
  </HeadingPairs>
  <TitlesOfParts>
    <vt:vector size="13" baseType="lpstr">
      <vt:lpstr>Arial</vt:lpstr>
      <vt:lpstr>Calibri</vt:lpstr>
      <vt:lpstr>Gill Sans MT</vt:lpstr>
      <vt:lpstr>Galéria</vt:lpstr>
      <vt:lpstr>Aplikovanie hier v procese vzdelávania</vt:lpstr>
      <vt:lpstr>Úvod</vt:lpstr>
      <vt:lpstr>Gamifikácia </vt:lpstr>
      <vt:lpstr>Hra</vt:lpstr>
      <vt:lpstr>Gamifikácia vo vzdelaní</vt:lpstr>
      <vt:lpstr>Prezentácia programu PowerPoint</vt:lpstr>
      <vt:lpstr>Prezentácia programu PowerPoint</vt:lpstr>
      <vt:lpstr>Skutočný vplyv gamifikácie</vt:lpstr>
      <vt:lpstr>Ďakujem za pozornosť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Aplikovanie hier v procese vzdelávania</dc:title>
  <dc:creator>Patrik Drdák</dc:creator>
  <cp:lastModifiedBy>Patrik Drdák</cp:lastModifiedBy>
  <cp:revision>6</cp:revision>
  <dcterms:created xsi:type="dcterms:W3CDTF">2022-11-25T15:17:59Z</dcterms:created>
  <dcterms:modified xsi:type="dcterms:W3CDTF">2022-11-26T13:31:49Z</dcterms:modified>
</cp:coreProperties>
</file>