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23" r:id="rId3"/>
    <p:sldId id="348" r:id="rId4"/>
    <p:sldId id="353" r:id="rId5"/>
    <p:sldId id="354" r:id="rId6"/>
    <p:sldId id="358" r:id="rId7"/>
    <p:sldId id="338" r:id="rId8"/>
    <p:sldId id="350" r:id="rId9"/>
    <p:sldId id="355" r:id="rId10"/>
    <p:sldId id="356" r:id="rId11"/>
  </p:sldIdLst>
  <p:sldSz cx="9144000" cy="6858000" type="screen4x3"/>
  <p:notesSz cx="7102475" cy="10234613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A33"/>
    <a:srgbClr val="FFFF32"/>
    <a:srgbClr val="FFE04D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vetlý štý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vetlý štýl 1 - zvýrazneni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vetlý štýl 1 - zvýrazneni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0"/>
    <p:restoredTop sz="86470"/>
  </p:normalViewPr>
  <p:slideViewPr>
    <p:cSldViewPr>
      <p:cViewPr varScale="1">
        <p:scale>
          <a:sx n="95" d="100"/>
          <a:sy n="95" d="100"/>
        </p:scale>
        <p:origin x="10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r>
              <a:rPr lang="en-US"/>
              <a:t>ME-Inspection SK - MICRO-EPSILON Company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4154D9BF-E660-460C-AED4-45E8DC79D8B0}" type="datetimeFigureOut">
              <a:rPr lang="en-US" smtClean="0"/>
              <a:pPr/>
              <a:t>12/20/20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r>
              <a:rPr lang="en-US"/>
              <a:t>Meyer Retrofit - Siemens Concept</a:t>
            </a: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351E26D2-8A0E-498F-BDB1-DE7709F0EF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11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r>
              <a:rPr lang="en-US"/>
              <a:t>ME-Inspection SK - MICRO-EPSILON Company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EE50A5D9-E006-4D83-9074-107F530726E6}" type="datetimeFigureOut">
              <a:rPr lang="en-US" smtClean="0"/>
              <a:pPr/>
              <a:t>12/20/20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US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r>
              <a:rPr lang="en-US"/>
              <a:t>Meyer Retrofit - Siemens Concept</a:t>
            </a: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53CB0CCA-C866-46E1-9185-A67457510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246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973293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00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08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08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08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65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65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08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08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2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2549-3F6D-4D8D-B0ED-B7963BA33AAA}" type="datetime1">
              <a:rPr lang="sk-SK" smtClean="0"/>
              <a:t>20.12.20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5AF3-4E91-4411-A5C3-A653CE77824C}" type="datetime1">
              <a:rPr lang="sk-SK" smtClean="0"/>
              <a:t>20.12.20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90D0-AB07-4224-857B-8E4B55FF41CE}" type="datetime1">
              <a:rPr lang="sk-SK" smtClean="0"/>
              <a:t>20.12.20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7F18-896F-4490-B057-6427AF82F240}" type="datetime1">
              <a:rPr lang="sk-SK" smtClean="0"/>
              <a:t>20.12.20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74CD-0516-4C4B-AEB4-38C30D2AAC03}" type="datetime1">
              <a:rPr lang="sk-SK" smtClean="0"/>
              <a:t>20.12.20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30F0-DDF8-4A17-A01B-51A2F7062843}" type="datetime1">
              <a:rPr lang="sk-SK" smtClean="0"/>
              <a:t>20.12.20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51C2-6DE0-48B6-849D-575B9D84FF25}" type="datetime1">
              <a:rPr lang="sk-SK" smtClean="0"/>
              <a:t>20.12.20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95D6-AB33-4A71-99D5-B6FDA8CF6281}" type="datetime1">
              <a:rPr lang="sk-SK" smtClean="0"/>
              <a:t>20.12.20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E727-FE2E-4059-B00A-1CE7BB7749F8}" type="datetime1">
              <a:rPr lang="sk-SK" smtClean="0"/>
              <a:t>20.12.20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A059-DC4F-4EAF-960B-36B0F00ECE3A}" type="datetime1">
              <a:rPr lang="sk-SK" smtClean="0"/>
              <a:t>20.12.20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EB22-029B-4467-8E6A-83626F9333A6}" type="datetime1">
              <a:rPr lang="sk-SK" smtClean="0"/>
              <a:t>20.12.20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3103D-C0EA-45D5-9165-90129E8F78BB}" type="datetime1">
              <a:rPr lang="sk-SK" smtClean="0"/>
              <a:t>20.12.20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Astec standard Upgrade - Siemens concept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hyperlink" Target="https://mall.industry.siemens.com/mall/en/WW/Catalog/Product/6AG4141-1AA17-0FA0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mall.industry.siemens.com/mall/en/WW/Catalog/Product/6ES7516-3FN01-0AB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41" y="1143000"/>
            <a:ext cx="4141118" cy="12192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>
            <a:normAutofit fontScale="90000"/>
          </a:bodyPr>
          <a:lstStyle/>
          <a:p>
            <a:pPr lvl="0" fontAlgn="base">
              <a:spcAft>
                <a:spcPct val="0"/>
              </a:spcAft>
            </a:pPr>
            <a:br>
              <a:rPr lang="en-US" sz="3600" b="0" dirty="0"/>
            </a:br>
            <a:r>
              <a:rPr lang="sk-SK" sz="3600" b="1" dirty="0"/>
              <a:t>Elektrický koncept robotizovaného meracieho pracoviska</a:t>
            </a:r>
            <a:br>
              <a:rPr lang="en-US" sz="3600" b="1" dirty="0">
                <a:latin typeface="Calibri" pitchFamily="34" charset="0"/>
                <a:cs typeface="Times New Roman" pitchFamily="18" charset="0"/>
              </a:rPr>
            </a:br>
            <a:r>
              <a:rPr lang="sk-SK" sz="3100" b="1" dirty="0" err="1">
                <a:solidFill>
                  <a:schemeClr val="bg1">
                    <a:lumMod val="65000"/>
                  </a:schemeClr>
                </a:solidFill>
              </a:rPr>
              <a:t>ME-Inspection</a:t>
            </a:r>
            <a:r>
              <a:rPr lang="sk-SK" sz="3100" b="1" dirty="0">
                <a:solidFill>
                  <a:schemeClr val="bg1">
                    <a:lumMod val="65000"/>
                  </a:schemeClr>
                </a:solidFill>
              </a:rPr>
              <a:t> SK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>
            <a:normAutofit/>
          </a:bodyPr>
          <a:lstStyle/>
          <a:p>
            <a:pPr lvl="0"/>
            <a:endParaRPr lang="en-US" sz="1600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  <a:p>
            <a:pPr lvl="0"/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20.</a:t>
            </a:r>
            <a:r>
              <a:rPr lang="sk-SK" sz="1600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12.</a:t>
            </a:r>
            <a:r>
              <a:rPr lang="sk-SK" sz="1600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2020</a:t>
            </a:r>
            <a:r>
              <a:rPr lang="sk-SK" sz="1600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Version 1.4</a:t>
            </a: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BlokTextu 1"/>
          <p:cNvSpPr txBox="1"/>
          <p:nvPr/>
        </p:nvSpPr>
        <p:spPr>
          <a:xfrm>
            <a:off x="7138002" y="6581000"/>
            <a:ext cx="1869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Prepared by: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Patrik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Herčút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447800" cy="365125"/>
          </a:xfrm>
        </p:spPr>
        <p:txBody>
          <a:bodyPr/>
          <a:lstStyle/>
          <a:p>
            <a:pPr algn="ctr"/>
            <a:fld id="{F028A4AA-47DC-4BFA-9119-5860EA5BD96A}" type="datetime1">
              <a:rPr lang="sk-SK" smtClean="0"/>
              <a:pPr algn="ctr"/>
              <a:t>20.12.20</a:t>
            </a:fld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458200" y="6515287"/>
            <a:ext cx="685800" cy="365125"/>
          </a:xfrm>
        </p:spPr>
        <p:txBody>
          <a:bodyPr/>
          <a:lstStyle/>
          <a:p>
            <a:pPr algn="ctr"/>
            <a:fld id="{D6463108-0728-4F2C-A3A7-356034624A9C}" type="slidenum">
              <a:rPr lang="sk-SK" smtClean="0"/>
              <a:pPr algn="ctr"/>
              <a:t>12</a:t>
            </a:fld>
            <a:endParaRPr lang="sk-S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BEA77A-56CA-F843-946C-38471D59D06B}"/>
              </a:ext>
            </a:extLst>
          </p:cNvPr>
          <p:cNvSpPr/>
          <p:nvPr/>
        </p:nvSpPr>
        <p:spPr>
          <a:xfrm>
            <a:off x="1676400" y="1387673"/>
            <a:ext cx="6019800" cy="4267200"/>
          </a:xfrm>
          <a:prstGeom prst="rect">
            <a:avLst/>
          </a:prstGeom>
          <a:solidFill>
            <a:srgbClr val="FDDA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/>
          </a:p>
        </p:txBody>
      </p:sp>
      <p:grpSp>
        <p:nvGrpSpPr>
          <p:cNvPr id="16" name="Skupina 15"/>
          <p:cNvGrpSpPr/>
          <p:nvPr/>
        </p:nvGrpSpPr>
        <p:grpSpPr>
          <a:xfrm>
            <a:off x="0" y="47625"/>
            <a:ext cx="9144000" cy="529836"/>
            <a:chOff x="0" y="47625"/>
            <a:chExt cx="9144000" cy="529836"/>
          </a:xfrm>
        </p:grpSpPr>
        <p:sp>
          <p:nvSpPr>
            <p:cNvPr id="17" name="Obdĺžnik 16"/>
            <p:cNvSpPr/>
            <p:nvPr/>
          </p:nvSpPr>
          <p:spPr>
            <a:xfrm>
              <a:off x="0" y="279972"/>
              <a:ext cx="9144000" cy="29748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5000">
                  <a:schemeClr val="bg1">
                    <a:lumMod val="95000"/>
                  </a:schemeClr>
                </a:gs>
                <a:gs pos="100000">
                  <a:srgbClr val="DDDDD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Obrázo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270" y="47625"/>
              <a:ext cx="1626900" cy="478981"/>
            </a:xfrm>
            <a:prstGeom prst="rect">
              <a:avLst/>
            </a:prstGeom>
          </p:spPr>
        </p:pic>
        <p:cxnSp>
          <p:nvCxnSpPr>
            <p:cNvPr id="19" name="Rovná spojnica 18"/>
            <p:cNvCxnSpPr/>
            <p:nvPr/>
          </p:nvCxnSpPr>
          <p:spPr>
            <a:xfrm flipH="1">
              <a:off x="0" y="566025"/>
              <a:ext cx="9144000" cy="191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flipH="1">
              <a:off x="0" y="523977"/>
              <a:ext cx="91440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>
              <a:off x="152400" y="267272"/>
              <a:ext cx="0" cy="2879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BlokTextu 11"/>
          <p:cNvSpPr txBox="1"/>
          <p:nvPr/>
        </p:nvSpPr>
        <p:spPr>
          <a:xfrm>
            <a:off x="152400" y="244050"/>
            <a:ext cx="86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Electrical concept: Shut down during safety event</a:t>
            </a:r>
          </a:p>
        </p:txBody>
      </p:sp>
      <p:cxnSp>
        <p:nvCxnSpPr>
          <p:cNvPr id="13" name="Rovná spojnica 12"/>
          <p:cNvCxnSpPr/>
          <p:nvPr/>
        </p:nvCxnSpPr>
        <p:spPr>
          <a:xfrm flipH="1">
            <a:off x="6350" y="6551319"/>
            <a:ext cx="91313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sk-SK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Diplomová práca</a:t>
            </a:r>
            <a:endParaRPr lang="sk-SK" dirty="0"/>
          </a:p>
        </p:txBody>
      </p:sp>
      <p:sp>
        <p:nvSpPr>
          <p:cNvPr id="42" name="Valec 2">
            <a:extLst>
              <a:ext uri="{FF2B5EF4-FFF2-40B4-BE49-F238E27FC236}">
                <a16:creationId xmlns:a16="http://schemas.microsoft.com/office/drawing/2014/main" id="{E94D7AD6-993E-784E-B41A-95DAA2E52F6E}"/>
              </a:ext>
            </a:extLst>
          </p:cNvPr>
          <p:cNvSpPr/>
          <p:nvPr/>
        </p:nvSpPr>
        <p:spPr>
          <a:xfrm>
            <a:off x="5829303" y="3369652"/>
            <a:ext cx="609599" cy="1032201"/>
          </a:xfrm>
          <a:prstGeom prst="can">
            <a:avLst>
              <a:gd name="adj" fmla="val 30920"/>
            </a:avLst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4" name="Ovál 3">
            <a:extLst>
              <a:ext uri="{FF2B5EF4-FFF2-40B4-BE49-F238E27FC236}">
                <a16:creationId xmlns:a16="http://schemas.microsoft.com/office/drawing/2014/main" id="{530E536D-BE98-204E-B427-D0FB4AD0BE7E}"/>
              </a:ext>
            </a:extLst>
          </p:cNvPr>
          <p:cNvSpPr/>
          <p:nvPr/>
        </p:nvSpPr>
        <p:spPr>
          <a:xfrm>
            <a:off x="5181602" y="3130182"/>
            <a:ext cx="1905000" cy="4410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5" name="Text Box 2">
            <a:extLst>
              <a:ext uri="{FF2B5EF4-FFF2-40B4-BE49-F238E27FC236}">
                <a16:creationId xmlns:a16="http://schemas.microsoft.com/office/drawing/2014/main" id="{CC26CACE-6395-E541-91CB-AB54D6661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933" y="4411968"/>
            <a:ext cx="179083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alibri" pitchFamily="34" charset="0"/>
                <a:cs typeface="Arial" pitchFamily="34" charset="0"/>
              </a:rPr>
              <a:t>Rotary table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cs typeface="Arial" pitchFamily="34" charset="0"/>
              </a:rPr>
              <a:t>pneumatic pistons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cs typeface="Arial" pitchFamily="34" charset="0"/>
              </a:rPr>
              <a:t>rotation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alibri" pitchFamily="34" charset="0"/>
                <a:cs typeface="Arial" pitchFamily="34" charset="0"/>
              </a:rPr>
              <a:t>ect</a:t>
            </a:r>
            <a:r>
              <a:rPr lang="en-US" sz="1400" dirty="0">
                <a:latin typeface="Calibri" pitchFamily="34" charset="0"/>
                <a:cs typeface="Arial" pitchFamily="34" charset="0"/>
              </a:rPr>
              <a:t>. outputs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  <a:cs typeface="Arial" pitchFamily="34" charset="0"/>
            </a:endParaRPr>
          </a:p>
        </p:txBody>
      </p:sp>
      <p:pic>
        <p:nvPicPr>
          <p:cNvPr id="46" name="Obrázok 3">
            <a:extLst>
              <a:ext uri="{FF2B5EF4-FFF2-40B4-BE49-F238E27FC236}">
                <a16:creationId xmlns:a16="http://schemas.microsoft.com/office/drawing/2014/main" id="{9D051CD7-FE48-1543-B56B-361338226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531134"/>
            <a:ext cx="2731666" cy="3424741"/>
          </a:xfrm>
          <a:prstGeom prst="rect">
            <a:avLst/>
          </a:prstGeom>
        </p:spPr>
      </p:pic>
      <p:sp>
        <p:nvSpPr>
          <p:cNvPr id="47" name="Text Box 2">
            <a:extLst>
              <a:ext uri="{FF2B5EF4-FFF2-40B4-BE49-F238E27FC236}">
                <a16:creationId xmlns:a16="http://schemas.microsoft.com/office/drawing/2014/main" id="{DB49FC7A-B8BF-F642-AB63-CE0E009DE5D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721935" y="4900983"/>
            <a:ext cx="15851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alibri" pitchFamily="34" charset="0"/>
                <a:cs typeface="Arial" pitchFamily="34" charset="0"/>
              </a:rPr>
              <a:t>Robot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cs typeface="Arial" pitchFamily="34" charset="0"/>
              </a:rPr>
              <a:t>current movement</a:t>
            </a:r>
          </a:p>
        </p:txBody>
      </p:sp>
    </p:spTree>
    <p:extLst>
      <p:ext uri="{BB962C8B-B14F-4D97-AF65-F5344CB8AC3E}">
        <p14:creationId xmlns:p14="http://schemas.microsoft.com/office/powerpoint/2010/main" val="115581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447800" cy="365125"/>
          </a:xfrm>
        </p:spPr>
        <p:txBody>
          <a:bodyPr/>
          <a:lstStyle/>
          <a:p>
            <a:pPr algn="ctr"/>
            <a:fld id="{F028A4AA-47DC-4BFA-9119-5860EA5BD96A}" type="datetime1">
              <a:rPr lang="sk-SK" smtClean="0"/>
              <a:pPr algn="ctr"/>
              <a:t>20.12.20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sk-SK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Diplomová práca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458200" y="6515287"/>
            <a:ext cx="685800" cy="365125"/>
          </a:xfrm>
        </p:spPr>
        <p:txBody>
          <a:bodyPr/>
          <a:lstStyle/>
          <a:p>
            <a:pPr algn="ctr"/>
            <a:fld id="{D6463108-0728-4F2C-A3A7-356034624A9C}" type="slidenum">
              <a:rPr lang="sk-SK" smtClean="0"/>
              <a:pPr algn="ctr"/>
              <a:t>4</a:t>
            </a:fld>
            <a:endParaRPr lang="sk-SK" dirty="0"/>
          </a:p>
        </p:txBody>
      </p:sp>
      <p:grpSp>
        <p:nvGrpSpPr>
          <p:cNvPr id="16" name="Skupina 15"/>
          <p:cNvGrpSpPr/>
          <p:nvPr/>
        </p:nvGrpSpPr>
        <p:grpSpPr>
          <a:xfrm>
            <a:off x="0" y="47625"/>
            <a:ext cx="9144000" cy="529836"/>
            <a:chOff x="0" y="47625"/>
            <a:chExt cx="9144000" cy="529836"/>
          </a:xfrm>
        </p:grpSpPr>
        <p:sp>
          <p:nvSpPr>
            <p:cNvPr id="17" name="Obdĺžnik 16"/>
            <p:cNvSpPr/>
            <p:nvPr/>
          </p:nvSpPr>
          <p:spPr>
            <a:xfrm>
              <a:off x="0" y="279972"/>
              <a:ext cx="9144000" cy="29748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5000">
                  <a:schemeClr val="bg1">
                    <a:lumMod val="95000"/>
                  </a:schemeClr>
                </a:gs>
                <a:gs pos="100000">
                  <a:srgbClr val="DDDDD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Obrázo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270" y="47625"/>
              <a:ext cx="1626900" cy="478981"/>
            </a:xfrm>
            <a:prstGeom prst="rect">
              <a:avLst/>
            </a:prstGeom>
          </p:spPr>
        </p:pic>
        <p:cxnSp>
          <p:nvCxnSpPr>
            <p:cNvPr id="19" name="Rovná spojnica 18"/>
            <p:cNvCxnSpPr/>
            <p:nvPr/>
          </p:nvCxnSpPr>
          <p:spPr>
            <a:xfrm flipH="1">
              <a:off x="0" y="566025"/>
              <a:ext cx="9144000" cy="191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flipH="1">
              <a:off x="0" y="523977"/>
              <a:ext cx="91440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>
              <a:off x="152400" y="267272"/>
              <a:ext cx="0" cy="2879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BlokTextu 11"/>
          <p:cNvSpPr txBox="1"/>
          <p:nvPr/>
        </p:nvSpPr>
        <p:spPr>
          <a:xfrm>
            <a:off x="152400" y="244050"/>
            <a:ext cx="86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Version</a:t>
            </a:r>
          </a:p>
        </p:txBody>
      </p:sp>
      <p:cxnSp>
        <p:nvCxnSpPr>
          <p:cNvPr id="13" name="Rovná spojnica 12"/>
          <p:cNvCxnSpPr/>
          <p:nvPr/>
        </p:nvCxnSpPr>
        <p:spPr>
          <a:xfrm flipH="1">
            <a:off x="20320" y="6553200"/>
            <a:ext cx="91313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uľk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004930"/>
              </p:ext>
            </p:extLst>
          </p:nvPr>
        </p:nvGraphicFramePr>
        <p:xfrm>
          <a:off x="218832" y="762001"/>
          <a:ext cx="8761338" cy="3094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28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9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070"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 dirty="0"/>
                        <a:t>Version</a:t>
                      </a: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 dirty="0"/>
                        <a:t>Description of change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 dirty="0"/>
                        <a:t>Person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sk-SK" sz="1400" b="0" noProof="0" dirty="0"/>
                        <a:t>1.0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Creation of</a:t>
                      </a:r>
                      <a:r>
                        <a:rPr lang="sk-SK" sz="1400" b="0" noProof="0" dirty="0"/>
                        <a:t> </a:t>
                      </a:r>
                      <a:r>
                        <a:rPr lang="en-US" sz="1400" b="0" noProof="0" dirty="0"/>
                        <a:t>document</a:t>
                      </a:r>
                      <a:endParaRPr lang="en-US" sz="1400" b="0" baseline="0" noProof="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noProof="0" dirty="0"/>
                        <a:t>Patrik </a:t>
                      </a:r>
                      <a:r>
                        <a:rPr lang="sk-SK" sz="1400" noProof="0" dirty="0" err="1"/>
                        <a:t>Herčút</a:t>
                      </a:r>
                      <a:endParaRPr lang="en-US" sz="1400" noProof="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1.1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/>
                        <a:t>Add more PLC options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noProof="0" dirty="0" err="1"/>
                        <a:t>Patrik</a:t>
                      </a:r>
                      <a:r>
                        <a:rPr lang="en-US" sz="1400" b="0" noProof="0" dirty="0"/>
                        <a:t> </a:t>
                      </a:r>
                      <a:r>
                        <a:rPr lang="en-US" sz="1400" b="0" noProof="0" dirty="0" err="1"/>
                        <a:t>Herčút</a:t>
                      </a:r>
                      <a:endParaRPr lang="en-US" sz="1400" b="0" noProof="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/>
                        <a:t>1.2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/>
                        <a:t>Add ethernet for LLT sensor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/>
                        <a:t>Change of robot control unit </a:t>
                      </a:r>
                      <a:br>
                        <a:rPr lang="en-US" sz="1400" b="1" noProof="0" dirty="0"/>
                      </a:br>
                      <a:r>
                        <a:rPr lang="en-US" sz="1400" b="0" noProof="0" dirty="0"/>
                        <a:t>Manageable switch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/>
                        <a:t>Safety</a:t>
                      </a:r>
                      <a:r>
                        <a:rPr lang="en-US" sz="1400" b="0" baseline="0" noProof="0" dirty="0"/>
                        <a:t> scheme</a:t>
                      </a:r>
                      <a:endParaRPr lang="en-US" sz="1400" b="0" noProof="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err="1"/>
                        <a:t>Patrik</a:t>
                      </a:r>
                      <a:r>
                        <a:rPr lang="en-US" sz="1400" noProof="0" dirty="0"/>
                        <a:t> </a:t>
                      </a:r>
                      <a:r>
                        <a:rPr lang="en-US" sz="1400" noProof="0" dirty="0" err="1"/>
                        <a:t>Herčút</a:t>
                      </a:r>
                      <a:endParaRPr lang="en-US" sz="1400" noProof="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/>
                        <a:t>1.3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Revision PLC order number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 safety shut down scheme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err="1"/>
                        <a:t>Patrik</a:t>
                      </a:r>
                      <a:r>
                        <a:rPr lang="en-US" sz="1400" noProof="0" dirty="0"/>
                        <a:t> </a:t>
                      </a:r>
                      <a:r>
                        <a:rPr lang="en-US" sz="1400" noProof="0" dirty="0" err="1"/>
                        <a:t>Herčút</a:t>
                      </a:r>
                      <a:endParaRPr lang="en-US" sz="1400" noProof="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/>
                        <a:t>1.4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/>
                        <a:t>Camera calibration version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err="1"/>
                        <a:t>Patrik</a:t>
                      </a:r>
                      <a:r>
                        <a:rPr lang="en-US" sz="1400" noProof="0" dirty="0"/>
                        <a:t> </a:t>
                      </a:r>
                      <a:r>
                        <a:rPr lang="en-US" sz="1400" noProof="0" dirty="0" err="1"/>
                        <a:t>Herčút</a:t>
                      </a:r>
                      <a:endParaRPr lang="en-US" sz="1400" noProof="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/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noProof="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/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93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447800" cy="365125"/>
          </a:xfrm>
        </p:spPr>
        <p:txBody>
          <a:bodyPr/>
          <a:lstStyle/>
          <a:p>
            <a:pPr algn="ctr"/>
            <a:fld id="{52A9BE2B-1410-1944-9C08-93ED9F34575F}" type="datetime1">
              <a:rPr lang="sk-SK" smtClean="0"/>
              <a:t>20.12.20</a:t>
            </a:fld>
            <a:endParaRPr lang="sk-SK" dirty="0"/>
          </a:p>
        </p:txBody>
      </p:sp>
      <p:grpSp>
        <p:nvGrpSpPr>
          <p:cNvPr id="16" name="Skupina 15"/>
          <p:cNvGrpSpPr/>
          <p:nvPr/>
        </p:nvGrpSpPr>
        <p:grpSpPr>
          <a:xfrm>
            <a:off x="0" y="47625"/>
            <a:ext cx="9144000" cy="529836"/>
            <a:chOff x="0" y="47625"/>
            <a:chExt cx="9144000" cy="529836"/>
          </a:xfrm>
        </p:grpSpPr>
        <p:sp>
          <p:nvSpPr>
            <p:cNvPr id="17" name="Obdĺžnik 16"/>
            <p:cNvSpPr/>
            <p:nvPr/>
          </p:nvSpPr>
          <p:spPr>
            <a:xfrm>
              <a:off x="0" y="279972"/>
              <a:ext cx="9144000" cy="29748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5000">
                  <a:schemeClr val="bg1">
                    <a:lumMod val="95000"/>
                  </a:schemeClr>
                </a:gs>
                <a:gs pos="100000">
                  <a:srgbClr val="DDDDD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Obrázo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270" y="47625"/>
              <a:ext cx="1626900" cy="478981"/>
            </a:xfrm>
            <a:prstGeom prst="rect">
              <a:avLst/>
            </a:prstGeom>
          </p:spPr>
        </p:pic>
        <p:cxnSp>
          <p:nvCxnSpPr>
            <p:cNvPr id="19" name="Rovná spojnica 18"/>
            <p:cNvCxnSpPr/>
            <p:nvPr/>
          </p:nvCxnSpPr>
          <p:spPr>
            <a:xfrm flipH="1">
              <a:off x="0" y="566025"/>
              <a:ext cx="9144000" cy="191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flipH="1">
              <a:off x="0" y="523977"/>
              <a:ext cx="91440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>
              <a:off x="152400" y="267272"/>
              <a:ext cx="0" cy="2879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BlokTextu 11"/>
          <p:cNvSpPr txBox="1"/>
          <p:nvPr/>
        </p:nvSpPr>
        <p:spPr>
          <a:xfrm>
            <a:off x="152400" y="244050"/>
            <a:ext cx="86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Electrical concept: Main cabinet, TIA portal concept</a:t>
            </a:r>
          </a:p>
        </p:txBody>
      </p:sp>
      <p:cxnSp>
        <p:nvCxnSpPr>
          <p:cNvPr id="13" name="Rovná spojnica 12"/>
          <p:cNvCxnSpPr/>
          <p:nvPr/>
        </p:nvCxnSpPr>
        <p:spPr>
          <a:xfrm flipH="1">
            <a:off x="0" y="6578028"/>
            <a:ext cx="91313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5"/>
          <p:cNvSpPr>
            <a:spLocks noChangeArrowheads="1"/>
          </p:cNvSpPr>
          <p:nvPr/>
        </p:nvSpPr>
        <p:spPr bwMode="auto">
          <a:xfrm rot="16200000">
            <a:off x="-1183994" y="4456698"/>
            <a:ext cx="3733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Calibri" pitchFamily="34" charset="0"/>
                <a:cs typeface="Times New Roman" pitchFamily="18" charset="0"/>
              </a:rPr>
              <a:t>Profinet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 rot="16200000">
            <a:off x="-298464" y="1926533"/>
            <a:ext cx="2114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lant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network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Line 6"/>
          <p:cNvSpPr>
            <a:spLocks/>
          </p:cNvSpPr>
          <p:nvPr/>
        </p:nvSpPr>
        <p:spPr bwMode="auto">
          <a:xfrm flipH="1" flipV="1">
            <a:off x="457199" y="4409869"/>
            <a:ext cx="8692" cy="2146959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35" name="Obrázok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333" y="1207405"/>
            <a:ext cx="2360934" cy="1650021"/>
          </a:xfrm>
          <a:prstGeom prst="rect">
            <a:avLst/>
          </a:prstGeom>
        </p:spPr>
      </p:pic>
      <p:sp>
        <p:nvSpPr>
          <p:cNvPr id="42" name="Line 6"/>
          <p:cNvSpPr>
            <a:spLocks/>
          </p:cNvSpPr>
          <p:nvPr/>
        </p:nvSpPr>
        <p:spPr bwMode="auto">
          <a:xfrm>
            <a:off x="465895" y="649304"/>
            <a:ext cx="16809" cy="317009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Obdĺžnik 43"/>
          <p:cNvSpPr/>
          <p:nvPr/>
        </p:nvSpPr>
        <p:spPr>
          <a:xfrm>
            <a:off x="6134079" y="1854318"/>
            <a:ext cx="1870035" cy="55399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sz="1200" b="1" dirty="0"/>
              <a:t>SIMATIC IFP1900 PRO 19”</a:t>
            </a:r>
          </a:p>
          <a:p>
            <a:r>
              <a:rPr lang="en-US" sz="1200" dirty="0"/>
              <a:t>Flat panel monitor</a:t>
            </a:r>
          </a:p>
          <a:p>
            <a:r>
              <a:rPr lang="en-US" sz="1200" dirty="0"/>
              <a:t>6AV7466-6MA02-0CS0</a:t>
            </a:r>
          </a:p>
        </p:txBody>
      </p:sp>
      <p:sp>
        <p:nvSpPr>
          <p:cNvPr id="36" name="Obdĺžnik 35"/>
          <p:cNvSpPr/>
          <p:nvPr/>
        </p:nvSpPr>
        <p:spPr>
          <a:xfrm>
            <a:off x="6134079" y="4264560"/>
            <a:ext cx="3096344" cy="923330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sz="1200" b="1" dirty="0"/>
              <a:t>Runtime software</a:t>
            </a:r>
          </a:p>
          <a:p>
            <a:r>
              <a:rPr lang="en-US" sz="1200" dirty="0"/>
              <a:t>Windows 10 IoT Enterprise </a:t>
            </a:r>
          </a:p>
          <a:p>
            <a:r>
              <a:rPr lang="en-US" sz="1200" dirty="0"/>
              <a:t>SIMATIC WinCC Basic V15.1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9" name="Obdĺžnik 48"/>
          <p:cNvSpPr/>
          <p:nvPr/>
        </p:nvSpPr>
        <p:spPr>
          <a:xfrm>
            <a:off x="6134079" y="3700885"/>
            <a:ext cx="1620180" cy="1661993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sz="1200" b="1" dirty="0"/>
              <a:t>SIMATIC IPC427E</a:t>
            </a:r>
          </a:p>
          <a:p>
            <a:r>
              <a:rPr lang="en-US" sz="1200" dirty="0"/>
              <a:t>64 Bit Version</a:t>
            </a:r>
          </a:p>
          <a:p>
            <a:r>
              <a:rPr lang="en-US" sz="1200" dirty="0"/>
              <a:t>6AG4141-1AA17-0FA0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51" name="Obrázok 50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444" y="3678089"/>
            <a:ext cx="2460070" cy="1571212"/>
          </a:xfrm>
          <a:prstGeom prst="rect">
            <a:avLst/>
          </a:prstGeom>
        </p:spPr>
      </p:pic>
      <p:sp>
        <p:nvSpPr>
          <p:cNvPr id="55" name="Obdĺžnik 35">
            <a:extLst>
              <a:ext uri="{FF2B5EF4-FFF2-40B4-BE49-F238E27FC236}">
                <a16:creationId xmlns:a16="http://schemas.microsoft.com/office/drawing/2014/main" id="{BAD3A41B-502E-2A4A-A122-CB2E251B84A9}"/>
              </a:ext>
            </a:extLst>
          </p:cNvPr>
          <p:cNvSpPr/>
          <p:nvPr/>
        </p:nvSpPr>
        <p:spPr>
          <a:xfrm>
            <a:off x="1991303" y="4531186"/>
            <a:ext cx="1553362" cy="1661993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sz="1200" b="1" dirty="0"/>
              <a:t>SCALANCE X208</a:t>
            </a:r>
            <a:endParaRPr lang="sk-SK" sz="1200" dirty="0">
              <a:solidFill>
                <a:srgbClr val="333333"/>
              </a:solidFill>
            </a:endParaRPr>
          </a:p>
          <a:p>
            <a:r>
              <a:rPr lang="en-GB" sz="1200" dirty="0">
                <a:solidFill>
                  <a:srgbClr val="333333"/>
                </a:solidFill>
              </a:rPr>
              <a:t>6GK5208-0BA10-2AA3 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sk-SK" sz="1200" dirty="0">
              <a:solidFill>
                <a:srgbClr val="333333"/>
              </a:solidFill>
            </a:endParaRPr>
          </a:p>
          <a:p>
            <a:endParaRPr lang="en-US" sz="1200" b="1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8" name="Line 6">
            <a:extLst>
              <a:ext uri="{FF2B5EF4-FFF2-40B4-BE49-F238E27FC236}">
                <a16:creationId xmlns:a16="http://schemas.microsoft.com/office/drawing/2014/main" id="{A1B5BC2A-4513-B942-9F0F-3DCB0E85017D}"/>
              </a:ext>
            </a:extLst>
          </p:cNvPr>
          <p:cNvSpPr>
            <a:spLocks/>
          </p:cNvSpPr>
          <p:nvPr/>
        </p:nvSpPr>
        <p:spPr bwMode="auto">
          <a:xfrm flipV="1">
            <a:off x="2161212" y="4389044"/>
            <a:ext cx="1252159" cy="506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Line 6">
            <a:extLst>
              <a:ext uri="{FF2B5EF4-FFF2-40B4-BE49-F238E27FC236}">
                <a16:creationId xmlns:a16="http://schemas.microsoft.com/office/drawing/2014/main" id="{67397633-1B22-9D41-9061-196CC990F047}"/>
              </a:ext>
            </a:extLst>
          </p:cNvPr>
          <p:cNvSpPr>
            <a:spLocks/>
          </p:cNvSpPr>
          <p:nvPr/>
        </p:nvSpPr>
        <p:spPr bwMode="auto">
          <a:xfrm flipV="1">
            <a:off x="465891" y="4420655"/>
            <a:ext cx="766200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oval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Line 6">
            <a:extLst>
              <a:ext uri="{FF2B5EF4-FFF2-40B4-BE49-F238E27FC236}">
                <a16:creationId xmlns:a16="http://schemas.microsoft.com/office/drawing/2014/main" id="{90A44AA4-441E-5D47-8718-D8097B0CBB26}"/>
              </a:ext>
            </a:extLst>
          </p:cNvPr>
          <p:cNvSpPr>
            <a:spLocks/>
          </p:cNvSpPr>
          <p:nvPr/>
        </p:nvSpPr>
        <p:spPr bwMode="auto">
          <a:xfrm>
            <a:off x="482703" y="3813079"/>
            <a:ext cx="2925791" cy="1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oval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Line 6">
            <a:extLst>
              <a:ext uri="{FF2B5EF4-FFF2-40B4-BE49-F238E27FC236}">
                <a16:creationId xmlns:a16="http://schemas.microsoft.com/office/drawing/2014/main" id="{E7A46D81-AD59-994A-9FF4-6C6CEF2AA464}"/>
              </a:ext>
            </a:extLst>
          </p:cNvPr>
          <p:cNvSpPr>
            <a:spLocks/>
          </p:cNvSpPr>
          <p:nvPr/>
        </p:nvSpPr>
        <p:spPr bwMode="auto">
          <a:xfrm>
            <a:off x="4876800" y="2907214"/>
            <a:ext cx="0" cy="770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25" name="Zástupný objekt pre pätu 1024">
            <a:extLst>
              <a:ext uri="{FF2B5EF4-FFF2-40B4-BE49-F238E27FC236}">
                <a16:creationId xmlns:a16="http://schemas.microsoft.com/office/drawing/2014/main" id="{1B2A47EC-F91B-B94B-836B-70A93B66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7603" y="6627817"/>
            <a:ext cx="2895600" cy="365125"/>
          </a:xfrm>
        </p:spPr>
        <p:txBody>
          <a:bodyPr/>
          <a:lstStyle/>
          <a:p>
            <a:r>
              <a:rPr lang="sk-SK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Diplomová práca</a:t>
            </a:r>
            <a:endParaRPr lang="sk-SK" dirty="0"/>
          </a:p>
          <a:p>
            <a:endParaRPr lang="sk-SK" dirty="0"/>
          </a:p>
        </p:txBody>
      </p:sp>
      <p:sp>
        <p:nvSpPr>
          <p:cNvPr id="1027" name="Zástupný objekt pre číslo snímky 1026">
            <a:extLst>
              <a:ext uri="{FF2B5EF4-FFF2-40B4-BE49-F238E27FC236}">
                <a16:creationId xmlns:a16="http://schemas.microsoft.com/office/drawing/2014/main" id="{E4F025B7-9AFE-B440-805F-044CA78A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535635"/>
            <a:ext cx="21336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5</a:t>
            </a:fld>
            <a:endParaRPr lang="sk-SK" dirty="0"/>
          </a:p>
        </p:txBody>
      </p:sp>
      <p:pic>
        <p:nvPicPr>
          <p:cNvPr id="4" name="Picture 3" descr="A close up of electronics&#10;&#10;Description automatically generated">
            <a:extLst>
              <a:ext uri="{FF2B5EF4-FFF2-40B4-BE49-F238E27FC236}">
                <a16:creationId xmlns:a16="http://schemas.microsoft.com/office/drawing/2014/main" id="{41057FBA-2CA8-434F-8CCD-3E1EBFE321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86" y="3917058"/>
            <a:ext cx="662266" cy="1091264"/>
          </a:xfrm>
          <a:prstGeom prst="rect">
            <a:avLst/>
          </a:prstGeom>
        </p:spPr>
      </p:pic>
      <p:sp>
        <p:nvSpPr>
          <p:cNvPr id="33" name="Line 6">
            <a:extLst>
              <a:ext uri="{FF2B5EF4-FFF2-40B4-BE49-F238E27FC236}">
                <a16:creationId xmlns:a16="http://schemas.microsoft.com/office/drawing/2014/main" id="{45927AFB-BD53-8A46-A205-BC7F42F6D83D}"/>
              </a:ext>
            </a:extLst>
          </p:cNvPr>
          <p:cNvSpPr>
            <a:spLocks/>
          </p:cNvSpPr>
          <p:nvPr/>
        </p:nvSpPr>
        <p:spPr bwMode="auto">
          <a:xfrm flipV="1">
            <a:off x="1216398" y="5084278"/>
            <a:ext cx="2225185" cy="153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 type="oval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6">
            <a:extLst>
              <a:ext uri="{FF2B5EF4-FFF2-40B4-BE49-F238E27FC236}">
                <a16:creationId xmlns:a16="http://schemas.microsoft.com/office/drawing/2014/main" id="{E696F1A7-CC93-564A-BCDC-2632435111F4}"/>
              </a:ext>
            </a:extLst>
          </p:cNvPr>
          <p:cNvSpPr>
            <a:spLocks/>
          </p:cNvSpPr>
          <p:nvPr/>
        </p:nvSpPr>
        <p:spPr bwMode="auto">
          <a:xfrm flipH="1" flipV="1">
            <a:off x="1216398" y="5134067"/>
            <a:ext cx="2" cy="1421501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Line 6">
            <a:extLst>
              <a:ext uri="{FF2B5EF4-FFF2-40B4-BE49-F238E27FC236}">
                <a16:creationId xmlns:a16="http://schemas.microsoft.com/office/drawing/2014/main" id="{21C1DA97-31AC-4344-BEB2-61C675A4A206}"/>
              </a:ext>
            </a:extLst>
          </p:cNvPr>
          <p:cNvSpPr>
            <a:spLocks/>
          </p:cNvSpPr>
          <p:nvPr/>
        </p:nvSpPr>
        <p:spPr bwMode="auto">
          <a:xfrm flipH="1" flipV="1">
            <a:off x="457200" y="4662238"/>
            <a:ext cx="8693" cy="189459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FAD639C-E2A9-EE4D-B581-B96EB8EA827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401682" y="4527922"/>
            <a:ext cx="3733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Calibri" pitchFamily="34" charset="0"/>
                <a:cs typeface="Times New Roman" pitchFamily="18" charset="0"/>
              </a:rPr>
              <a:t> Ethernet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6"/>
          <p:cNvSpPr>
            <a:spLocks/>
          </p:cNvSpPr>
          <p:nvPr/>
        </p:nvSpPr>
        <p:spPr bwMode="auto">
          <a:xfrm flipH="1" flipV="1">
            <a:off x="533400" y="607779"/>
            <a:ext cx="0" cy="5939818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447800" cy="365125"/>
          </a:xfrm>
        </p:spPr>
        <p:txBody>
          <a:bodyPr/>
          <a:lstStyle/>
          <a:p>
            <a:pPr algn="ctr"/>
            <a:fld id="{F028A4AA-47DC-4BFA-9119-5860EA5BD96A}" type="datetime1">
              <a:rPr lang="sk-SK" smtClean="0"/>
              <a:pPr algn="ctr"/>
              <a:t>20.12.20</a:t>
            </a:fld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458200" y="6515287"/>
            <a:ext cx="685800" cy="365125"/>
          </a:xfrm>
        </p:spPr>
        <p:txBody>
          <a:bodyPr/>
          <a:lstStyle/>
          <a:p>
            <a:pPr algn="ctr"/>
            <a:fld id="{D6463108-0728-4F2C-A3A7-356034624A9C}" type="slidenum">
              <a:rPr lang="sk-SK" smtClean="0"/>
              <a:pPr algn="ctr"/>
              <a:t>6</a:t>
            </a:fld>
            <a:endParaRPr lang="sk-SK" dirty="0"/>
          </a:p>
        </p:txBody>
      </p:sp>
      <p:grpSp>
        <p:nvGrpSpPr>
          <p:cNvPr id="16" name="Skupina 15"/>
          <p:cNvGrpSpPr/>
          <p:nvPr/>
        </p:nvGrpSpPr>
        <p:grpSpPr>
          <a:xfrm>
            <a:off x="0" y="47625"/>
            <a:ext cx="9144000" cy="529836"/>
            <a:chOff x="0" y="47625"/>
            <a:chExt cx="9144000" cy="529836"/>
          </a:xfrm>
        </p:grpSpPr>
        <p:sp>
          <p:nvSpPr>
            <p:cNvPr id="17" name="Obdĺžnik 16"/>
            <p:cNvSpPr/>
            <p:nvPr/>
          </p:nvSpPr>
          <p:spPr>
            <a:xfrm>
              <a:off x="0" y="279972"/>
              <a:ext cx="9144000" cy="29748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5000">
                  <a:schemeClr val="bg1">
                    <a:lumMod val="95000"/>
                  </a:schemeClr>
                </a:gs>
                <a:gs pos="100000">
                  <a:srgbClr val="DDDDD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Obrázo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270" y="47625"/>
              <a:ext cx="1626900" cy="478981"/>
            </a:xfrm>
            <a:prstGeom prst="rect">
              <a:avLst/>
            </a:prstGeom>
          </p:spPr>
        </p:pic>
        <p:cxnSp>
          <p:nvCxnSpPr>
            <p:cNvPr id="19" name="Rovná spojnica 18"/>
            <p:cNvCxnSpPr/>
            <p:nvPr/>
          </p:nvCxnSpPr>
          <p:spPr>
            <a:xfrm flipH="1">
              <a:off x="0" y="566025"/>
              <a:ext cx="9144000" cy="191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flipH="1">
              <a:off x="0" y="523977"/>
              <a:ext cx="91440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>
              <a:off x="152400" y="267272"/>
              <a:ext cx="0" cy="2879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BlokTextu 11"/>
          <p:cNvSpPr txBox="1"/>
          <p:nvPr/>
        </p:nvSpPr>
        <p:spPr>
          <a:xfrm>
            <a:off x="152400" y="244050"/>
            <a:ext cx="86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Electrical concept: #Option – HW PLC</a:t>
            </a:r>
          </a:p>
        </p:txBody>
      </p:sp>
      <p:cxnSp>
        <p:nvCxnSpPr>
          <p:cNvPr id="13" name="Rovná spojnica 12"/>
          <p:cNvCxnSpPr/>
          <p:nvPr/>
        </p:nvCxnSpPr>
        <p:spPr>
          <a:xfrm flipH="1">
            <a:off x="20320" y="6553200"/>
            <a:ext cx="91313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sk-SK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Diplomová práca</a:t>
            </a:r>
            <a:endParaRPr lang="sk-SK" dirty="0"/>
          </a:p>
        </p:txBody>
      </p:sp>
      <p:pic>
        <p:nvPicPr>
          <p:cNvPr id="35" name="Obrázok 34">
            <a:hlinkClick r:id="rId4"/>
            <a:extLst>
              <a:ext uri="{FF2B5EF4-FFF2-40B4-BE49-F238E27FC236}">
                <a16:creationId xmlns:a16="http://schemas.microsoft.com/office/drawing/2014/main" id="{B9A69122-C899-6E4B-A97C-CDE9E50185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13" y="1333197"/>
            <a:ext cx="1094973" cy="1665758"/>
          </a:xfrm>
          <a:prstGeom prst="rect">
            <a:avLst/>
          </a:prstGeom>
        </p:spPr>
      </p:pic>
      <p:sp>
        <p:nvSpPr>
          <p:cNvPr id="36" name="Obdĺžnik 47">
            <a:extLst>
              <a:ext uri="{FF2B5EF4-FFF2-40B4-BE49-F238E27FC236}">
                <a16:creationId xmlns:a16="http://schemas.microsoft.com/office/drawing/2014/main" id="{190A68DF-0CFD-4B4B-8BAB-ABE72F291F6F}"/>
              </a:ext>
            </a:extLst>
          </p:cNvPr>
          <p:cNvSpPr/>
          <p:nvPr/>
        </p:nvSpPr>
        <p:spPr>
          <a:xfrm>
            <a:off x="3580672" y="1690775"/>
            <a:ext cx="2017220" cy="1107996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sz="1200" b="1" dirty="0"/>
              <a:t>HW PLC</a:t>
            </a:r>
            <a:br>
              <a:rPr lang="en-US" sz="1200" b="1" dirty="0"/>
            </a:br>
            <a:r>
              <a:rPr lang="en-US" sz="1200" b="1" dirty="0"/>
              <a:t>CPU 1516F-3 PN/DP</a:t>
            </a:r>
          </a:p>
          <a:p>
            <a:r>
              <a:rPr lang="en-US" sz="1200" dirty="0"/>
              <a:t>6ES7516-3FN01-0AB0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PROFIsafe</a:t>
            </a:r>
            <a:r>
              <a:rPr lang="en-US" sz="1200" dirty="0"/>
              <a:t>, SIMATIC </a:t>
            </a:r>
            <a:r>
              <a:rPr lang="en-US" sz="1200" dirty="0" err="1"/>
              <a:t>ProDiag</a:t>
            </a:r>
            <a:r>
              <a:rPr lang="en-US" sz="1200" dirty="0"/>
              <a:t> S7-1500, Runtime License(s))</a:t>
            </a:r>
          </a:p>
          <a:p>
            <a:endParaRPr lang="en-US" sz="1200" dirty="0"/>
          </a:p>
        </p:txBody>
      </p:sp>
      <p:pic>
        <p:nvPicPr>
          <p:cNvPr id="40" name="Obrázok 39">
            <a:hlinkClick r:id="rId4"/>
            <a:extLst>
              <a:ext uri="{FF2B5EF4-FFF2-40B4-BE49-F238E27FC236}">
                <a16:creationId xmlns:a16="http://schemas.microsoft.com/office/drawing/2014/main" id="{E9202DEE-5E43-2343-9A21-5B4DAF4AE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003" y="3167660"/>
            <a:ext cx="1094973" cy="1665758"/>
          </a:xfrm>
          <a:prstGeom prst="rect">
            <a:avLst/>
          </a:prstGeom>
        </p:spPr>
      </p:pic>
      <p:sp>
        <p:nvSpPr>
          <p:cNvPr id="41" name="Obdĺžnik 47">
            <a:extLst>
              <a:ext uri="{FF2B5EF4-FFF2-40B4-BE49-F238E27FC236}">
                <a16:creationId xmlns:a16="http://schemas.microsoft.com/office/drawing/2014/main" id="{4F761EE6-B599-6849-A36F-B518710AD8FB}"/>
              </a:ext>
            </a:extLst>
          </p:cNvPr>
          <p:cNvSpPr/>
          <p:nvPr/>
        </p:nvSpPr>
        <p:spPr>
          <a:xfrm>
            <a:off x="3583654" y="3481304"/>
            <a:ext cx="2017220" cy="738664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sz="1200" b="1" dirty="0"/>
              <a:t>HW PLC</a:t>
            </a:r>
            <a:br>
              <a:rPr lang="en-US" sz="1200" b="1" dirty="0"/>
            </a:br>
            <a:r>
              <a:rPr lang="en-US" sz="1200" b="1" dirty="0"/>
              <a:t>CPU 1516-3 PN/DP</a:t>
            </a:r>
          </a:p>
          <a:p>
            <a:pPr fontAlgn="t"/>
            <a:r>
              <a:rPr lang="sk-SK" sz="1200" dirty="0">
                <a:solidFill>
                  <a:srgbClr val="333333"/>
                </a:solidFill>
              </a:rPr>
              <a:t>6ES7516-3AN01-0AB0</a:t>
            </a:r>
          </a:p>
          <a:p>
            <a:r>
              <a:rPr lang="en-US" sz="1200" dirty="0"/>
              <a:t>SIMATIC S7-1500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C6F3D296-6F09-7C46-AC7A-10147DBC7206}"/>
              </a:ext>
            </a:extLst>
          </p:cNvPr>
          <p:cNvSpPr txBox="1"/>
          <p:nvPr/>
        </p:nvSpPr>
        <p:spPr>
          <a:xfrm>
            <a:off x="2028773" y="134993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1.)</a:t>
            </a:r>
          </a:p>
        </p:txBody>
      </p:sp>
      <p:sp>
        <p:nvSpPr>
          <p:cNvPr id="28" name="Pravouholník 27">
            <a:extLst>
              <a:ext uri="{FF2B5EF4-FFF2-40B4-BE49-F238E27FC236}">
                <a16:creationId xmlns:a16="http://schemas.microsoft.com/office/drawing/2014/main" id="{FCF97CA9-F587-1841-B047-02B4C522DE7D}"/>
              </a:ext>
            </a:extLst>
          </p:cNvPr>
          <p:cNvSpPr/>
          <p:nvPr/>
        </p:nvSpPr>
        <p:spPr>
          <a:xfrm>
            <a:off x="2003070" y="3253331"/>
            <a:ext cx="429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2.)</a:t>
            </a:r>
          </a:p>
        </p:txBody>
      </p:sp>
      <p:sp>
        <p:nvSpPr>
          <p:cNvPr id="49" name="BlokTextu 48">
            <a:extLst>
              <a:ext uri="{FF2B5EF4-FFF2-40B4-BE49-F238E27FC236}">
                <a16:creationId xmlns:a16="http://schemas.microsoft.com/office/drawing/2014/main" id="{B252C505-AAA5-E24C-9726-CA6277BF29CB}"/>
              </a:ext>
            </a:extLst>
          </p:cNvPr>
          <p:cNvSpPr txBox="1"/>
          <p:nvPr/>
        </p:nvSpPr>
        <p:spPr>
          <a:xfrm>
            <a:off x="5506609" y="3577476"/>
            <a:ext cx="1562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/>
              <a:t>+ </a:t>
            </a:r>
            <a:r>
              <a:rPr lang="sk-SK" sz="1400" dirty="0" err="1"/>
              <a:t>price</a:t>
            </a:r>
            <a:endParaRPr lang="sk-SK" sz="1400" dirty="0"/>
          </a:p>
          <a:p>
            <a:r>
              <a:rPr lang="sk-SK" sz="1400" dirty="0"/>
              <a:t>-  need </a:t>
            </a:r>
            <a:r>
              <a:rPr lang="en-AU" sz="1400" dirty="0"/>
              <a:t>safety</a:t>
            </a:r>
            <a:r>
              <a:rPr lang="sk-SK" sz="1400" dirty="0"/>
              <a:t> </a:t>
            </a:r>
            <a:r>
              <a:rPr lang="en-AU" sz="1400" dirty="0"/>
              <a:t>relay</a:t>
            </a:r>
          </a:p>
        </p:txBody>
      </p:sp>
      <p:sp>
        <p:nvSpPr>
          <p:cNvPr id="50" name="BlokTextu 49">
            <a:extLst>
              <a:ext uri="{FF2B5EF4-FFF2-40B4-BE49-F238E27FC236}">
                <a16:creationId xmlns:a16="http://schemas.microsoft.com/office/drawing/2014/main" id="{2C7C602C-CDE0-2F46-9FC3-76F5ED224F93}"/>
              </a:ext>
            </a:extLst>
          </p:cNvPr>
          <p:cNvSpPr txBox="1"/>
          <p:nvPr/>
        </p:nvSpPr>
        <p:spPr>
          <a:xfrm>
            <a:off x="5506609" y="1657685"/>
            <a:ext cx="1826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/>
              <a:t>+  no need </a:t>
            </a:r>
            <a:r>
              <a:rPr lang="en-AU" sz="1400" dirty="0"/>
              <a:t>safety</a:t>
            </a:r>
            <a:r>
              <a:rPr lang="sk-SK" sz="1400" dirty="0"/>
              <a:t> </a:t>
            </a:r>
            <a:r>
              <a:rPr lang="en-AU" sz="1400" dirty="0"/>
              <a:t>relay</a:t>
            </a:r>
          </a:p>
          <a:p>
            <a:r>
              <a:rPr lang="sk-SK" sz="1400" dirty="0"/>
              <a:t>-   </a:t>
            </a:r>
            <a:r>
              <a:rPr lang="sk-SK" sz="1400" dirty="0" err="1"/>
              <a:t>price</a:t>
            </a:r>
            <a:endParaRPr lang="sk-SK" sz="1400" dirty="0"/>
          </a:p>
        </p:txBody>
      </p:sp>
      <p:sp>
        <p:nvSpPr>
          <p:cNvPr id="29" name="Line 6">
            <a:extLst>
              <a:ext uri="{FF2B5EF4-FFF2-40B4-BE49-F238E27FC236}">
                <a16:creationId xmlns:a16="http://schemas.microsoft.com/office/drawing/2014/main" id="{4A5F617A-AC12-8945-80CB-C58A034027D2}"/>
              </a:ext>
            </a:extLst>
          </p:cNvPr>
          <p:cNvSpPr>
            <a:spLocks/>
          </p:cNvSpPr>
          <p:nvPr/>
        </p:nvSpPr>
        <p:spPr bwMode="auto">
          <a:xfrm flipH="1" flipV="1">
            <a:off x="1216400" y="588250"/>
            <a:ext cx="0" cy="5967318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Line 6">
            <a:extLst>
              <a:ext uri="{FF2B5EF4-FFF2-40B4-BE49-F238E27FC236}">
                <a16:creationId xmlns:a16="http://schemas.microsoft.com/office/drawing/2014/main" id="{C0BBAE5E-776A-704D-AB27-464EF83F22CD}"/>
              </a:ext>
            </a:extLst>
          </p:cNvPr>
          <p:cNvSpPr>
            <a:spLocks/>
          </p:cNvSpPr>
          <p:nvPr/>
        </p:nvSpPr>
        <p:spPr bwMode="auto">
          <a:xfrm>
            <a:off x="536713" y="3048000"/>
            <a:ext cx="1466357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oval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 6">
            <a:extLst>
              <a:ext uri="{FF2B5EF4-FFF2-40B4-BE49-F238E27FC236}">
                <a16:creationId xmlns:a16="http://schemas.microsoft.com/office/drawing/2014/main" id="{2F79C025-FA8B-E444-957B-8BED182E4C91}"/>
              </a:ext>
            </a:extLst>
          </p:cNvPr>
          <p:cNvSpPr>
            <a:spLocks/>
          </p:cNvSpPr>
          <p:nvPr/>
        </p:nvSpPr>
        <p:spPr bwMode="auto">
          <a:xfrm flipH="1" flipV="1">
            <a:off x="1216400" y="588250"/>
            <a:ext cx="0" cy="5967318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447800" cy="365125"/>
          </a:xfrm>
        </p:spPr>
        <p:txBody>
          <a:bodyPr/>
          <a:lstStyle/>
          <a:p>
            <a:pPr algn="ctr"/>
            <a:fld id="{F028A4AA-47DC-4BFA-9119-5860EA5BD96A}" type="datetime1">
              <a:rPr lang="sk-SK" smtClean="0"/>
              <a:pPr algn="ctr"/>
              <a:t>20.12.20</a:t>
            </a:fld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458200" y="6515287"/>
            <a:ext cx="685800" cy="365125"/>
          </a:xfrm>
        </p:spPr>
        <p:txBody>
          <a:bodyPr/>
          <a:lstStyle/>
          <a:p>
            <a:pPr algn="ctr"/>
            <a:fld id="{D6463108-0728-4F2C-A3A7-356034624A9C}" type="slidenum">
              <a:rPr lang="sk-SK" smtClean="0"/>
              <a:pPr algn="ctr"/>
              <a:t>7</a:t>
            </a:fld>
            <a:endParaRPr lang="sk-SK" dirty="0"/>
          </a:p>
        </p:txBody>
      </p:sp>
      <p:grpSp>
        <p:nvGrpSpPr>
          <p:cNvPr id="16" name="Skupina 15"/>
          <p:cNvGrpSpPr/>
          <p:nvPr/>
        </p:nvGrpSpPr>
        <p:grpSpPr>
          <a:xfrm>
            <a:off x="0" y="47625"/>
            <a:ext cx="9144000" cy="529836"/>
            <a:chOff x="0" y="47625"/>
            <a:chExt cx="9144000" cy="529836"/>
          </a:xfrm>
        </p:grpSpPr>
        <p:sp>
          <p:nvSpPr>
            <p:cNvPr id="17" name="Obdĺžnik 16"/>
            <p:cNvSpPr/>
            <p:nvPr/>
          </p:nvSpPr>
          <p:spPr>
            <a:xfrm>
              <a:off x="0" y="279972"/>
              <a:ext cx="9144000" cy="29748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5000">
                  <a:schemeClr val="bg1">
                    <a:lumMod val="95000"/>
                  </a:schemeClr>
                </a:gs>
                <a:gs pos="100000">
                  <a:srgbClr val="DDDDD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Obrázo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270" y="47625"/>
              <a:ext cx="1626900" cy="478981"/>
            </a:xfrm>
            <a:prstGeom prst="rect">
              <a:avLst/>
            </a:prstGeom>
          </p:spPr>
        </p:pic>
        <p:cxnSp>
          <p:nvCxnSpPr>
            <p:cNvPr id="19" name="Rovná spojnica 18"/>
            <p:cNvCxnSpPr/>
            <p:nvPr/>
          </p:nvCxnSpPr>
          <p:spPr>
            <a:xfrm flipH="1">
              <a:off x="0" y="566025"/>
              <a:ext cx="9144000" cy="191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flipH="1">
              <a:off x="0" y="523977"/>
              <a:ext cx="91440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>
              <a:off x="152400" y="267272"/>
              <a:ext cx="0" cy="2879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BlokTextu 11"/>
          <p:cNvSpPr txBox="1"/>
          <p:nvPr/>
        </p:nvSpPr>
        <p:spPr>
          <a:xfrm>
            <a:off x="152400" y="244050"/>
            <a:ext cx="86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Electrical concept: Rotary table control  (Tire testing)</a:t>
            </a:r>
          </a:p>
        </p:txBody>
      </p:sp>
      <p:cxnSp>
        <p:nvCxnSpPr>
          <p:cNvPr id="13" name="Rovná spojnica 12"/>
          <p:cNvCxnSpPr/>
          <p:nvPr/>
        </p:nvCxnSpPr>
        <p:spPr>
          <a:xfrm flipH="1">
            <a:off x="20320" y="6553200"/>
            <a:ext cx="91313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6"/>
          <p:cNvSpPr>
            <a:spLocks/>
          </p:cNvSpPr>
          <p:nvPr/>
        </p:nvSpPr>
        <p:spPr bwMode="auto">
          <a:xfrm flipH="1" flipV="1">
            <a:off x="533400" y="613383"/>
            <a:ext cx="0" cy="5939817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4" name="Picture 2" descr="Image result for et200s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041" y="1171635"/>
            <a:ext cx="2045784" cy="154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2537221" y="2620362"/>
            <a:ext cx="1202715" cy="990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kumimoji="0" lang="sk-S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ET200SP</a:t>
            </a:r>
            <a:br>
              <a:rPr kumimoji="0" lang="sk-S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</a:br>
            <a:endParaRPr lang="sk-SK" sz="1600" dirty="0"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sk-SK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7" name="Line 6"/>
          <p:cNvSpPr>
            <a:spLocks/>
          </p:cNvSpPr>
          <p:nvPr/>
        </p:nvSpPr>
        <p:spPr bwMode="auto">
          <a:xfrm flipV="1">
            <a:off x="533400" y="1903232"/>
            <a:ext cx="1447798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oval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5101350C-4EC3-AB4D-998E-0B2F65225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115" y="4669165"/>
            <a:ext cx="179083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alibri" pitchFamily="34" charset="0"/>
                <a:cs typeface="Arial" pitchFamily="34" charset="0"/>
              </a:rPr>
              <a:t>SIMOTICS 3 1FK7042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cs typeface="Arial" pitchFamily="34" charset="0"/>
              </a:rPr>
              <a:t>PN=0.59kW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  <a:cs typeface="Arial" pitchFamily="34" charset="0"/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0BC7C2DF-1A8E-D946-965F-2965151EFE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669" y="3397976"/>
            <a:ext cx="1409540" cy="1171363"/>
          </a:xfrm>
          <a:prstGeom prst="rect">
            <a:avLst/>
          </a:prstGeom>
        </p:spPr>
      </p:pic>
      <p:pic>
        <p:nvPicPr>
          <p:cNvPr id="30" name=" 0">
            <a:extLst>
              <a:ext uri="{FF2B5EF4-FFF2-40B4-BE49-F238E27FC236}">
                <a16:creationId xmlns:a16="http://schemas.microsoft.com/office/drawing/2014/main" id="{BCECD819-71D7-6648-985B-2849013C816A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200" y="3505200"/>
            <a:ext cx="1371600" cy="1371600"/>
          </a:xfrm>
          <a:prstGeom prst="rect">
            <a:avLst/>
          </a:prstGeom>
        </p:spPr>
      </p:pic>
      <p:sp>
        <p:nvSpPr>
          <p:cNvPr id="23" name="Line 6">
            <a:extLst>
              <a:ext uri="{FF2B5EF4-FFF2-40B4-BE49-F238E27FC236}">
                <a16:creationId xmlns:a16="http://schemas.microsoft.com/office/drawing/2014/main" id="{10C6B723-8C6F-DE4E-9007-3AB77D992B9A}"/>
              </a:ext>
            </a:extLst>
          </p:cNvPr>
          <p:cNvSpPr>
            <a:spLocks/>
          </p:cNvSpPr>
          <p:nvPr/>
        </p:nvSpPr>
        <p:spPr bwMode="auto">
          <a:xfrm flipH="1">
            <a:off x="3739936" y="4191000"/>
            <a:ext cx="196200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6">
            <a:extLst>
              <a:ext uri="{FF2B5EF4-FFF2-40B4-BE49-F238E27FC236}">
                <a16:creationId xmlns:a16="http://schemas.microsoft.com/office/drawing/2014/main" id="{37401058-25A6-A647-B439-95ABD35BEDCA}"/>
              </a:ext>
            </a:extLst>
          </p:cNvPr>
          <p:cNvSpPr>
            <a:spLocks/>
          </p:cNvSpPr>
          <p:nvPr/>
        </p:nvSpPr>
        <p:spPr bwMode="auto">
          <a:xfrm flipH="1">
            <a:off x="3936009" y="1979432"/>
            <a:ext cx="176593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Valec 2">
            <a:extLst>
              <a:ext uri="{FF2B5EF4-FFF2-40B4-BE49-F238E27FC236}">
                <a16:creationId xmlns:a16="http://schemas.microsoft.com/office/drawing/2014/main" id="{91118926-7654-3044-B0DE-52E279BD73B1}"/>
              </a:ext>
            </a:extLst>
          </p:cNvPr>
          <p:cNvSpPr/>
          <p:nvPr/>
        </p:nvSpPr>
        <p:spPr>
          <a:xfrm>
            <a:off x="6458816" y="1647413"/>
            <a:ext cx="609599" cy="1032201"/>
          </a:xfrm>
          <a:prstGeom prst="can">
            <a:avLst>
              <a:gd name="adj" fmla="val 3092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Ovál 3">
            <a:extLst>
              <a:ext uri="{FF2B5EF4-FFF2-40B4-BE49-F238E27FC236}">
                <a16:creationId xmlns:a16="http://schemas.microsoft.com/office/drawing/2014/main" id="{B4D37F2A-1E76-6B41-A149-C433D301EC71}"/>
              </a:ext>
            </a:extLst>
          </p:cNvPr>
          <p:cNvSpPr/>
          <p:nvPr/>
        </p:nvSpPr>
        <p:spPr>
          <a:xfrm>
            <a:off x="5811115" y="1407943"/>
            <a:ext cx="1905000" cy="4410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Line 6">
            <a:extLst>
              <a:ext uri="{FF2B5EF4-FFF2-40B4-BE49-F238E27FC236}">
                <a16:creationId xmlns:a16="http://schemas.microsoft.com/office/drawing/2014/main" id="{19DD99C7-2619-6442-BBC6-86256AB3BD4B}"/>
              </a:ext>
            </a:extLst>
          </p:cNvPr>
          <p:cNvSpPr>
            <a:spLocks/>
          </p:cNvSpPr>
          <p:nvPr/>
        </p:nvSpPr>
        <p:spPr bwMode="auto">
          <a:xfrm flipV="1">
            <a:off x="533399" y="4191000"/>
            <a:ext cx="1447799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oval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Pravouholník 5">
            <a:extLst>
              <a:ext uri="{FF2B5EF4-FFF2-40B4-BE49-F238E27FC236}">
                <a16:creationId xmlns:a16="http://schemas.microsoft.com/office/drawing/2014/main" id="{0DCA5DE9-EAE5-2E4F-A092-C5743528DB08}"/>
              </a:ext>
            </a:extLst>
          </p:cNvPr>
          <p:cNvSpPr/>
          <p:nvPr/>
        </p:nvSpPr>
        <p:spPr>
          <a:xfrm>
            <a:off x="2274339" y="4747260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b="1" dirty="0" err="1">
                <a:cs typeface="Arial" pitchFamily="34" charset="0"/>
              </a:rPr>
              <a:t>Sinamics</a:t>
            </a:r>
            <a:r>
              <a:rPr lang="en-US" b="1" dirty="0">
                <a:cs typeface="Arial" pitchFamily="34" charset="0"/>
              </a:rPr>
              <a:t> S120</a:t>
            </a:r>
            <a:endParaRPr lang="sk-SK" b="1" dirty="0">
              <a:cs typeface="Arial" pitchFamily="34" charset="0"/>
            </a:endParaRPr>
          </a:p>
        </p:txBody>
      </p:sp>
      <p:sp>
        <p:nvSpPr>
          <p:cNvPr id="37" name="Zástupný symbol päty 2">
            <a:extLst>
              <a:ext uri="{FF2B5EF4-FFF2-40B4-BE49-F238E27FC236}">
                <a16:creationId xmlns:a16="http://schemas.microsoft.com/office/drawing/2014/main" id="{1D535E81-865E-0443-BB3E-0FCE9E03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sk-SK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Diplomová práca</a:t>
            </a:r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E812CA66-07B0-5E45-90FE-94354D2E4E78}"/>
              </a:ext>
            </a:extLst>
          </p:cNvPr>
          <p:cNvSpPr txBox="1"/>
          <p:nvPr/>
        </p:nvSpPr>
        <p:spPr>
          <a:xfrm>
            <a:off x="4083846" y="4208079"/>
            <a:ext cx="1249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>
                <a:latin typeface="+mj-lt"/>
              </a:rPr>
              <a:t>Motor </a:t>
            </a:r>
            <a:r>
              <a:rPr lang="sk-SK" sz="1400" dirty="0" err="1">
                <a:latin typeface="+mj-lt"/>
              </a:rPr>
              <a:t>control</a:t>
            </a:r>
            <a:endParaRPr lang="sk-SK" sz="1400" dirty="0">
              <a:latin typeface="+mj-lt"/>
            </a:endParaRPr>
          </a:p>
        </p:txBody>
      </p:sp>
      <p:sp>
        <p:nvSpPr>
          <p:cNvPr id="31" name="Text Box 2">
            <a:extLst>
              <a:ext uri="{FF2B5EF4-FFF2-40B4-BE49-F238E27FC236}">
                <a16:creationId xmlns:a16="http://schemas.microsoft.com/office/drawing/2014/main" id="{A0A518AC-DDCA-0A40-BF5E-CF2039A30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446" y="2689729"/>
            <a:ext cx="17908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alibri" pitchFamily="34" charset="0"/>
                <a:cs typeface="Arial" pitchFamily="34" charset="0"/>
              </a:rPr>
              <a:t>Rotary table</a:t>
            </a:r>
            <a:endParaRPr lang="en-US" sz="1400" dirty="0">
              <a:latin typeface="Calibri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32" name="BlokTextu 31">
            <a:extLst>
              <a:ext uri="{FF2B5EF4-FFF2-40B4-BE49-F238E27FC236}">
                <a16:creationId xmlns:a16="http://schemas.microsoft.com/office/drawing/2014/main" id="{95DF5DEC-1921-194F-BDDB-48A7E2256605}"/>
              </a:ext>
            </a:extLst>
          </p:cNvPr>
          <p:cNvSpPr txBox="1"/>
          <p:nvPr/>
        </p:nvSpPr>
        <p:spPr>
          <a:xfrm>
            <a:off x="4233272" y="2027573"/>
            <a:ext cx="97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>
                <a:latin typeface="+mj-lt"/>
              </a:rPr>
              <a:t>I/O </a:t>
            </a:r>
            <a:r>
              <a:rPr lang="sk-SK" sz="1400" dirty="0" err="1">
                <a:latin typeface="+mj-lt"/>
              </a:rPr>
              <a:t>control</a:t>
            </a:r>
            <a:endParaRPr lang="sk-SK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207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447800" cy="365125"/>
          </a:xfrm>
        </p:spPr>
        <p:txBody>
          <a:bodyPr/>
          <a:lstStyle/>
          <a:p>
            <a:pPr algn="ctr"/>
            <a:fld id="{F028A4AA-47DC-4BFA-9119-5860EA5BD96A}" type="datetime1">
              <a:rPr lang="sk-SK" smtClean="0"/>
              <a:pPr algn="ctr"/>
              <a:t>20.12.20</a:t>
            </a:fld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458200" y="6515287"/>
            <a:ext cx="685800" cy="365125"/>
          </a:xfrm>
        </p:spPr>
        <p:txBody>
          <a:bodyPr/>
          <a:lstStyle/>
          <a:p>
            <a:pPr algn="ctr"/>
            <a:fld id="{D6463108-0728-4F2C-A3A7-356034624A9C}" type="slidenum">
              <a:rPr lang="sk-SK" smtClean="0"/>
              <a:pPr algn="ctr"/>
              <a:t>8</a:t>
            </a:fld>
            <a:endParaRPr lang="sk-SK" dirty="0"/>
          </a:p>
        </p:txBody>
      </p:sp>
      <p:grpSp>
        <p:nvGrpSpPr>
          <p:cNvPr id="16" name="Skupina 15"/>
          <p:cNvGrpSpPr/>
          <p:nvPr/>
        </p:nvGrpSpPr>
        <p:grpSpPr>
          <a:xfrm>
            <a:off x="0" y="47625"/>
            <a:ext cx="9144000" cy="529836"/>
            <a:chOff x="0" y="47625"/>
            <a:chExt cx="9144000" cy="529836"/>
          </a:xfrm>
        </p:grpSpPr>
        <p:sp>
          <p:nvSpPr>
            <p:cNvPr id="17" name="Obdĺžnik 16"/>
            <p:cNvSpPr/>
            <p:nvPr/>
          </p:nvSpPr>
          <p:spPr>
            <a:xfrm>
              <a:off x="0" y="279972"/>
              <a:ext cx="9144000" cy="29748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5000">
                  <a:schemeClr val="bg1">
                    <a:lumMod val="95000"/>
                  </a:schemeClr>
                </a:gs>
                <a:gs pos="100000">
                  <a:srgbClr val="DDDDD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Obrázo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270" y="47625"/>
              <a:ext cx="1626900" cy="478981"/>
            </a:xfrm>
            <a:prstGeom prst="rect">
              <a:avLst/>
            </a:prstGeom>
          </p:spPr>
        </p:pic>
        <p:cxnSp>
          <p:nvCxnSpPr>
            <p:cNvPr id="19" name="Rovná spojnica 18"/>
            <p:cNvCxnSpPr/>
            <p:nvPr/>
          </p:nvCxnSpPr>
          <p:spPr>
            <a:xfrm flipH="1">
              <a:off x="0" y="566025"/>
              <a:ext cx="9144000" cy="191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flipH="1">
              <a:off x="0" y="523977"/>
              <a:ext cx="91440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>
              <a:off x="152400" y="267272"/>
              <a:ext cx="0" cy="2879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BlokTextu 11"/>
          <p:cNvSpPr txBox="1"/>
          <p:nvPr/>
        </p:nvSpPr>
        <p:spPr>
          <a:xfrm>
            <a:off x="152400" y="244050"/>
            <a:ext cx="86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Electrical concept: Robot </a:t>
            </a:r>
          </a:p>
        </p:txBody>
      </p:sp>
      <p:cxnSp>
        <p:nvCxnSpPr>
          <p:cNvPr id="13" name="Rovná spojnica 12"/>
          <p:cNvCxnSpPr/>
          <p:nvPr/>
        </p:nvCxnSpPr>
        <p:spPr>
          <a:xfrm flipH="1">
            <a:off x="20320" y="6553200"/>
            <a:ext cx="91313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6"/>
          <p:cNvSpPr>
            <a:spLocks/>
          </p:cNvSpPr>
          <p:nvPr/>
        </p:nvSpPr>
        <p:spPr bwMode="auto">
          <a:xfrm flipH="1" flipV="1">
            <a:off x="533400" y="613383"/>
            <a:ext cx="0" cy="5939817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E00C17B-D9AB-1B40-96A4-9274345AE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1600" y="1560959"/>
            <a:ext cx="2888949" cy="3424741"/>
          </a:xfrm>
          <a:prstGeom prst="rect">
            <a:avLst/>
          </a:prstGeom>
        </p:spPr>
      </p:pic>
      <p:sp>
        <p:nvSpPr>
          <p:cNvPr id="29" name="Text Box 2">
            <a:extLst>
              <a:ext uri="{FF2B5EF4-FFF2-40B4-BE49-F238E27FC236}">
                <a16:creationId xmlns:a16="http://schemas.microsoft.com/office/drawing/2014/main" id="{5101350C-4EC3-AB4D-998E-0B2F65225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229" y="5005242"/>
            <a:ext cx="167640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alibri" pitchFamily="34" charset="0"/>
                <a:cs typeface="Arial" pitchFamily="34" charset="0"/>
              </a:rPr>
              <a:t>Kawasaki RS010N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cs typeface="Arial" pitchFamily="34" charset="0"/>
              </a:rPr>
              <a:t>Articulated robot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cs typeface="Arial" pitchFamily="34" charset="0"/>
              </a:rPr>
              <a:t>6 axis</a:t>
            </a:r>
          </a:p>
        </p:txBody>
      </p:sp>
      <p:sp>
        <p:nvSpPr>
          <p:cNvPr id="6" name="Skosenie 5">
            <a:extLst>
              <a:ext uri="{FF2B5EF4-FFF2-40B4-BE49-F238E27FC236}">
                <a16:creationId xmlns:a16="http://schemas.microsoft.com/office/drawing/2014/main" id="{CBFC1327-EDA2-4B46-8DDE-1E0611D2A37B}"/>
              </a:ext>
            </a:extLst>
          </p:cNvPr>
          <p:cNvSpPr/>
          <p:nvPr/>
        </p:nvSpPr>
        <p:spPr>
          <a:xfrm>
            <a:off x="3830259" y="1571170"/>
            <a:ext cx="745066" cy="372955"/>
          </a:xfrm>
          <a:prstGeom prst="bevel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k-SK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Text Box 2">
            <a:extLst>
              <a:ext uri="{FF2B5EF4-FFF2-40B4-BE49-F238E27FC236}">
                <a16:creationId xmlns:a16="http://schemas.microsoft.com/office/drawing/2014/main" id="{EE8D8293-D659-5748-BF41-8A304A0B2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2125" y="1964930"/>
            <a:ext cx="1530336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Calibri" pitchFamily="34" charset="0"/>
                <a:cs typeface="Arial" pitchFamily="34" charset="0"/>
              </a:rPr>
              <a:t>LLT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alibri" pitchFamily="34" charset="0"/>
                <a:cs typeface="Arial" pitchFamily="34" charset="0"/>
              </a:rPr>
              <a:t>Laser Line Triangulation Sensor</a:t>
            </a:r>
            <a:endParaRPr kumimoji="0" 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37" name="Text Box 2">
            <a:extLst>
              <a:ext uri="{FF2B5EF4-FFF2-40B4-BE49-F238E27FC236}">
                <a16:creationId xmlns:a16="http://schemas.microsoft.com/office/drawing/2014/main" id="{B7E63573-C82C-3E48-AC4F-AE534AC84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5005242"/>
            <a:ext cx="209113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Controller E40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cs typeface="Arial" pitchFamily="34" charset="0"/>
              </a:rPr>
              <a:t>Communication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latin typeface="Calibri" pitchFamily="34" charset="0"/>
                <a:cs typeface="Arial" pitchFamily="34" charset="0"/>
              </a:rPr>
              <a:t>Profinet</a:t>
            </a:r>
            <a:r>
              <a:rPr lang="en-US" sz="1200" dirty="0">
                <a:latin typeface="Calibri" pitchFamily="34" charset="0"/>
                <a:cs typeface="Arial" pitchFamily="34" charset="0"/>
              </a:rPr>
              <a:t>, Ethernet/IP (100BASE-TX), USB, RS-232C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39" name="Line 6">
            <a:extLst>
              <a:ext uri="{FF2B5EF4-FFF2-40B4-BE49-F238E27FC236}">
                <a16:creationId xmlns:a16="http://schemas.microsoft.com/office/drawing/2014/main" id="{2C56AA00-53B4-304A-A155-1F69707C387C}"/>
              </a:ext>
            </a:extLst>
          </p:cNvPr>
          <p:cNvSpPr>
            <a:spLocks/>
          </p:cNvSpPr>
          <p:nvPr/>
        </p:nvSpPr>
        <p:spPr bwMode="auto">
          <a:xfrm flipH="1">
            <a:off x="3717118" y="3906453"/>
            <a:ext cx="98448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6">
            <a:extLst>
              <a:ext uri="{FF2B5EF4-FFF2-40B4-BE49-F238E27FC236}">
                <a16:creationId xmlns:a16="http://schemas.microsoft.com/office/drawing/2014/main" id="{43F2384A-6040-E54A-A4B3-773E5157E303}"/>
              </a:ext>
            </a:extLst>
          </p:cNvPr>
          <p:cNvSpPr>
            <a:spLocks/>
          </p:cNvSpPr>
          <p:nvPr/>
        </p:nvSpPr>
        <p:spPr bwMode="auto">
          <a:xfrm flipV="1">
            <a:off x="533400" y="3906453"/>
            <a:ext cx="1219200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oval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Zástupný symbol päty 2">
            <a:extLst>
              <a:ext uri="{FF2B5EF4-FFF2-40B4-BE49-F238E27FC236}">
                <a16:creationId xmlns:a16="http://schemas.microsoft.com/office/drawing/2014/main" id="{0E06B822-7146-6D49-969A-0A052E97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sk-SK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Diplomová práca</a:t>
            </a:r>
            <a:endParaRPr lang="sk-SK" dirty="0"/>
          </a:p>
        </p:txBody>
      </p:sp>
      <p:sp>
        <p:nvSpPr>
          <p:cNvPr id="7" name="AutoShape 4" descr="KAWASAKI E Controllers E40/42/43/44, E70/71 and E91">
            <a:extLst>
              <a:ext uri="{FF2B5EF4-FFF2-40B4-BE49-F238E27FC236}">
                <a16:creationId xmlns:a16="http://schemas.microsoft.com/office/drawing/2014/main" id="{C930353A-52B5-AE40-82D8-A40348FA7E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2257258" cy="225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K"/>
          </a:p>
        </p:txBody>
      </p:sp>
      <p:pic>
        <p:nvPicPr>
          <p:cNvPr id="1030" name="Picture 6" descr="Robot controller with teach pendant / compact - RITM IndustryRITM Industry">
            <a:extLst>
              <a:ext uri="{FF2B5EF4-FFF2-40B4-BE49-F238E27FC236}">
                <a16:creationId xmlns:a16="http://schemas.microsoft.com/office/drawing/2014/main" id="{C853F0D4-9A36-474F-9009-C7FCB02DD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812" y="2676092"/>
            <a:ext cx="1403397" cy="226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Line 6">
            <a:extLst>
              <a:ext uri="{FF2B5EF4-FFF2-40B4-BE49-F238E27FC236}">
                <a16:creationId xmlns:a16="http://schemas.microsoft.com/office/drawing/2014/main" id="{B05FDC71-DA17-3942-9ADA-0574EA68E06E}"/>
              </a:ext>
            </a:extLst>
          </p:cNvPr>
          <p:cNvSpPr>
            <a:spLocks/>
          </p:cNvSpPr>
          <p:nvPr/>
        </p:nvSpPr>
        <p:spPr bwMode="auto">
          <a:xfrm flipH="1" flipV="1">
            <a:off x="1216400" y="588250"/>
            <a:ext cx="0" cy="1169551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Line 6">
            <a:extLst>
              <a:ext uri="{FF2B5EF4-FFF2-40B4-BE49-F238E27FC236}">
                <a16:creationId xmlns:a16="http://schemas.microsoft.com/office/drawing/2014/main" id="{0B90AD7D-A69C-0B43-BA40-02A5C884F80E}"/>
              </a:ext>
            </a:extLst>
          </p:cNvPr>
          <p:cNvSpPr>
            <a:spLocks/>
          </p:cNvSpPr>
          <p:nvPr/>
        </p:nvSpPr>
        <p:spPr bwMode="auto">
          <a:xfrm flipV="1">
            <a:off x="1236940" y="1757648"/>
            <a:ext cx="2225185" cy="153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 type="oval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6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447800" cy="365125"/>
          </a:xfrm>
        </p:spPr>
        <p:txBody>
          <a:bodyPr/>
          <a:lstStyle/>
          <a:p>
            <a:pPr algn="ctr"/>
            <a:fld id="{F028A4AA-47DC-4BFA-9119-5860EA5BD96A}" type="datetime1">
              <a:rPr lang="sk-SK" smtClean="0"/>
              <a:pPr algn="ctr"/>
              <a:t>20.12.20</a:t>
            </a:fld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458200" y="6515287"/>
            <a:ext cx="685800" cy="365125"/>
          </a:xfrm>
        </p:spPr>
        <p:txBody>
          <a:bodyPr/>
          <a:lstStyle/>
          <a:p>
            <a:pPr algn="ctr"/>
            <a:fld id="{D6463108-0728-4F2C-A3A7-356034624A9C}" type="slidenum">
              <a:rPr lang="sk-SK" smtClean="0"/>
              <a:pPr algn="ctr"/>
              <a:t>9</a:t>
            </a:fld>
            <a:endParaRPr lang="sk-SK" dirty="0"/>
          </a:p>
        </p:txBody>
      </p:sp>
      <p:grpSp>
        <p:nvGrpSpPr>
          <p:cNvPr id="16" name="Skupina 15"/>
          <p:cNvGrpSpPr/>
          <p:nvPr/>
        </p:nvGrpSpPr>
        <p:grpSpPr>
          <a:xfrm>
            <a:off x="0" y="47625"/>
            <a:ext cx="9144000" cy="529836"/>
            <a:chOff x="0" y="47625"/>
            <a:chExt cx="9144000" cy="529836"/>
          </a:xfrm>
        </p:grpSpPr>
        <p:sp>
          <p:nvSpPr>
            <p:cNvPr id="17" name="Obdĺžnik 16"/>
            <p:cNvSpPr/>
            <p:nvPr/>
          </p:nvSpPr>
          <p:spPr>
            <a:xfrm>
              <a:off x="0" y="279972"/>
              <a:ext cx="9144000" cy="29748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5000">
                  <a:schemeClr val="bg1">
                    <a:lumMod val="95000"/>
                  </a:schemeClr>
                </a:gs>
                <a:gs pos="100000">
                  <a:srgbClr val="DDDDD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Obrázo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270" y="47625"/>
              <a:ext cx="1626900" cy="478981"/>
            </a:xfrm>
            <a:prstGeom prst="rect">
              <a:avLst/>
            </a:prstGeom>
          </p:spPr>
        </p:pic>
        <p:cxnSp>
          <p:nvCxnSpPr>
            <p:cNvPr id="19" name="Rovná spojnica 18"/>
            <p:cNvCxnSpPr/>
            <p:nvPr/>
          </p:nvCxnSpPr>
          <p:spPr>
            <a:xfrm flipH="1">
              <a:off x="0" y="566025"/>
              <a:ext cx="9144000" cy="191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flipH="1">
              <a:off x="0" y="523977"/>
              <a:ext cx="91440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>
              <a:off x="152400" y="267272"/>
              <a:ext cx="0" cy="2879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BlokTextu 11"/>
          <p:cNvSpPr txBox="1"/>
          <p:nvPr/>
        </p:nvSpPr>
        <p:spPr>
          <a:xfrm>
            <a:off x="152400" y="244050"/>
            <a:ext cx="86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Electrical concept: Robot  (Camera calibration)</a:t>
            </a:r>
          </a:p>
        </p:txBody>
      </p:sp>
      <p:cxnSp>
        <p:nvCxnSpPr>
          <p:cNvPr id="13" name="Rovná spojnica 12"/>
          <p:cNvCxnSpPr/>
          <p:nvPr/>
        </p:nvCxnSpPr>
        <p:spPr>
          <a:xfrm flipH="1">
            <a:off x="20320" y="6553200"/>
            <a:ext cx="91313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6"/>
          <p:cNvSpPr>
            <a:spLocks/>
          </p:cNvSpPr>
          <p:nvPr/>
        </p:nvSpPr>
        <p:spPr bwMode="auto">
          <a:xfrm flipH="1" flipV="1">
            <a:off x="533400" y="613383"/>
            <a:ext cx="0" cy="5939817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E00C17B-D9AB-1B40-96A4-9274345AE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717" y="2249974"/>
            <a:ext cx="2079179" cy="2945922"/>
          </a:xfrm>
          <a:prstGeom prst="rect">
            <a:avLst/>
          </a:prstGeom>
        </p:spPr>
      </p:pic>
      <p:sp>
        <p:nvSpPr>
          <p:cNvPr id="29" name="Text Box 2">
            <a:extLst>
              <a:ext uri="{FF2B5EF4-FFF2-40B4-BE49-F238E27FC236}">
                <a16:creationId xmlns:a16="http://schemas.microsoft.com/office/drawing/2014/main" id="{5101350C-4EC3-AB4D-998E-0B2F65225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6682" y="5166067"/>
            <a:ext cx="167640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alibri" pitchFamily="34" charset="0"/>
                <a:cs typeface="Arial" pitchFamily="34" charset="0"/>
              </a:rPr>
              <a:t>Kawasaki RS010N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cs typeface="Arial" pitchFamily="34" charset="0"/>
              </a:rPr>
              <a:t>Articulated robot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cs typeface="Arial" pitchFamily="34" charset="0"/>
              </a:rPr>
              <a:t>6 axis</a:t>
            </a:r>
          </a:p>
        </p:txBody>
      </p:sp>
      <p:sp>
        <p:nvSpPr>
          <p:cNvPr id="36" name="Text Box 2">
            <a:extLst>
              <a:ext uri="{FF2B5EF4-FFF2-40B4-BE49-F238E27FC236}">
                <a16:creationId xmlns:a16="http://schemas.microsoft.com/office/drawing/2014/main" id="{EE8D8293-D659-5748-BF41-8A304A0B2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5659" y="2652626"/>
            <a:ext cx="15303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Calibri" pitchFamily="34" charset="0"/>
                <a:cs typeface="Arial" pitchFamily="34" charset="0"/>
              </a:rPr>
              <a:t>Camera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alibri" pitchFamily="34" charset="0"/>
                <a:cs typeface="Arial" pitchFamily="34" charset="0"/>
              </a:rPr>
              <a:t>for testing</a:t>
            </a:r>
          </a:p>
        </p:txBody>
      </p:sp>
      <p:sp>
        <p:nvSpPr>
          <p:cNvPr id="37" name="Text Box 2">
            <a:extLst>
              <a:ext uri="{FF2B5EF4-FFF2-40B4-BE49-F238E27FC236}">
                <a16:creationId xmlns:a16="http://schemas.microsoft.com/office/drawing/2014/main" id="{B7E63573-C82C-3E48-AC4F-AE534AC84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249" y="5133588"/>
            <a:ext cx="209113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Controller E40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cs typeface="Arial" pitchFamily="34" charset="0"/>
              </a:rPr>
              <a:t>Communication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latin typeface="Calibri" pitchFamily="34" charset="0"/>
                <a:cs typeface="Arial" pitchFamily="34" charset="0"/>
              </a:rPr>
              <a:t>Profinet</a:t>
            </a:r>
            <a:r>
              <a:rPr lang="en-US" sz="1200" dirty="0">
                <a:latin typeface="Calibri" pitchFamily="34" charset="0"/>
                <a:cs typeface="Arial" pitchFamily="34" charset="0"/>
              </a:rPr>
              <a:t>, Ethernet/IP (100BASE-TX), USB, RS-232C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39" name="Line 6">
            <a:extLst>
              <a:ext uri="{FF2B5EF4-FFF2-40B4-BE49-F238E27FC236}">
                <a16:creationId xmlns:a16="http://schemas.microsoft.com/office/drawing/2014/main" id="{2C56AA00-53B4-304A-A155-1F69707C387C}"/>
              </a:ext>
            </a:extLst>
          </p:cNvPr>
          <p:cNvSpPr>
            <a:spLocks/>
          </p:cNvSpPr>
          <p:nvPr/>
        </p:nvSpPr>
        <p:spPr bwMode="auto">
          <a:xfrm flipH="1">
            <a:off x="3358720" y="4239413"/>
            <a:ext cx="98448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6">
            <a:extLst>
              <a:ext uri="{FF2B5EF4-FFF2-40B4-BE49-F238E27FC236}">
                <a16:creationId xmlns:a16="http://schemas.microsoft.com/office/drawing/2014/main" id="{43F2384A-6040-E54A-A4B3-773E5157E303}"/>
              </a:ext>
            </a:extLst>
          </p:cNvPr>
          <p:cNvSpPr>
            <a:spLocks/>
          </p:cNvSpPr>
          <p:nvPr/>
        </p:nvSpPr>
        <p:spPr bwMode="auto">
          <a:xfrm flipV="1">
            <a:off x="533400" y="3906453"/>
            <a:ext cx="1219200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 type="oval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Zástupný symbol päty 2">
            <a:extLst>
              <a:ext uri="{FF2B5EF4-FFF2-40B4-BE49-F238E27FC236}">
                <a16:creationId xmlns:a16="http://schemas.microsoft.com/office/drawing/2014/main" id="{0E06B822-7146-6D49-969A-0A052E97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sk-SK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Diplomová práca</a:t>
            </a:r>
            <a:endParaRPr lang="sk-SK" dirty="0"/>
          </a:p>
        </p:txBody>
      </p:sp>
      <p:sp>
        <p:nvSpPr>
          <p:cNvPr id="7" name="AutoShape 4" descr="KAWASAKI E Controllers E40/42/43/44, E70/71 and E91">
            <a:extLst>
              <a:ext uri="{FF2B5EF4-FFF2-40B4-BE49-F238E27FC236}">
                <a16:creationId xmlns:a16="http://schemas.microsoft.com/office/drawing/2014/main" id="{C930353A-52B5-AE40-82D8-A40348FA7E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61202" y="3609560"/>
            <a:ext cx="2257258" cy="225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K"/>
          </a:p>
        </p:txBody>
      </p:sp>
      <p:pic>
        <p:nvPicPr>
          <p:cNvPr id="1030" name="Picture 6" descr="Robot controller with teach pendant / compact - RITM IndustryRITM Industry">
            <a:extLst>
              <a:ext uri="{FF2B5EF4-FFF2-40B4-BE49-F238E27FC236}">
                <a16:creationId xmlns:a16="http://schemas.microsoft.com/office/drawing/2014/main" id="{C853F0D4-9A36-474F-9009-C7FCB02DD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15" y="3009053"/>
            <a:ext cx="1219200" cy="197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Line 6">
            <a:extLst>
              <a:ext uri="{FF2B5EF4-FFF2-40B4-BE49-F238E27FC236}">
                <a16:creationId xmlns:a16="http://schemas.microsoft.com/office/drawing/2014/main" id="{B05FDC71-DA17-3942-9ADA-0574EA68E06E}"/>
              </a:ext>
            </a:extLst>
          </p:cNvPr>
          <p:cNvSpPr>
            <a:spLocks/>
          </p:cNvSpPr>
          <p:nvPr/>
        </p:nvSpPr>
        <p:spPr bwMode="auto">
          <a:xfrm flipH="1" flipV="1">
            <a:off x="1216400" y="588249"/>
            <a:ext cx="0" cy="1524027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 type="none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Line 6">
            <a:extLst>
              <a:ext uri="{FF2B5EF4-FFF2-40B4-BE49-F238E27FC236}">
                <a16:creationId xmlns:a16="http://schemas.microsoft.com/office/drawing/2014/main" id="{0B90AD7D-A69C-0B43-BA40-02A5C884F80E}"/>
              </a:ext>
            </a:extLst>
          </p:cNvPr>
          <p:cNvSpPr>
            <a:spLocks/>
          </p:cNvSpPr>
          <p:nvPr/>
        </p:nvSpPr>
        <p:spPr bwMode="auto">
          <a:xfrm flipV="1">
            <a:off x="1207435" y="2112276"/>
            <a:ext cx="5102023" cy="3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 type="oval" w="med" len="med"/>
            <a:tailEnd type="none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26" name="Picture 2" descr="Calibration - Anagram Engineering">
            <a:extLst>
              <a:ext uri="{FF2B5EF4-FFF2-40B4-BE49-F238E27FC236}">
                <a16:creationId xmlns:a16="http://schemas.microsoft.com/office/drawing/2014/main" id="{7284A91D-CD87-5644-8A14-9181BF9B3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6957">
            <a:off x="7379709" y="3293708"/>
            <a:ext cx="892285" cy="948719"/>
          </a:xfrm>
          <a:prstGeom prst="rect">
            <a:avLst/>
          </a:prstGeom>
          <a:noFill/>
          <a:effectLst>
            <a:outerShdw blurRad="177800" sx="112000" sy="112000" algn="l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Box 2">
            <a:extLst>
              <a:ext uri="{FF2B5EF4-FFF2-40B4-BE49-F238E27FC236}">
                <a16:creationId xmlns:a16="http://schemas.microsoft.com/office/drawing/2014/main" id="{84C4272A-B11E-984D-BC88-673ECAC5B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9698" y="4439727"/>
            <a:ext cx="16764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alibri" pitchFamily="34" charset="0"/>
                <a:cs typeface="Arial" pitchFamily="34" charset="0"/>
              </a:rPr>
              <a:t>Calibration pattern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cs typeface="Arial" pitchFamily="34" charset="0"/>
              </a:rPr>
              <a:t>fixed position </a:t>
            </a:r>
          </a:p>
        </p:txBody>
      </p:sp>
      <p:pic>
        <p:nvPicPr>
          <p:cNvPr id="1028" name="Picture 4" descr="Micro Epsilon Thermal Imaging Camera, -40C to +1800C, 640x480, Rs 400000  /unit | ID: 20763605655">
            <a:extLst>
              <a:ext uri="{FF2B5EF4-FFF2-40B4-BE49-F238E27FC236}">
                <a16:creationId xmlns:a16="http://schemas.microsoft.com/office/drawing/2014/main" id="{1DF68CA1-AE55-9F4C-843D-3A1CF4CB8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3" t="21821" r="23896" b="21665"/>
          <a:stretch/>
        </p:blipFill>
        <p:spPr bwMode="auto">
          <a:xfrm flipH="1">
            <a:off x="6423569" y="1985387"/>
            <a:ext cx="800489" cy="76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43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447800" cy="365125"/>
          </a:xfrm>
        </p:spPr>
        <p:txBody>
          <a:bodyPr/>
          <a:lstStyle/>
          <a:p>
            <a:pPr algn="ctr"/>
            <a:fld id="{F028A4AA-47DC-4BFA-9119-5860EA5BD96A}" type="datetime1">
              <a:rPr lang="sk-SK" smtClean="0"/>
              <a:pPr algn="ctr"/>
              <a:t>20.12.20</a:t>
            </a:fld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458200" y="6515287"/>
            <a:ext cx="685800" cy="365125"/>
          </a:xfrm>
        </p:spPr>
        <p:txBody>
          <a:bodyPr/>
          <a:lstStyle/>
          <a:p>
            <a:pPr algn="ctr"/>
            <a:fld id="{D6463108-0728-4F2C-A3A7-356034624A9C}" type="slidenum">
              <a:rPr lang="sk-SK" smtClean="0"/>
              <a:pPr algn="ctr"/>
              <a:t>10</a:t>
            </a:fld>
            <a:endParaRPr lang="sk-SK" dirty="0"/>
          </a:p>
        </p:txBody>
      </p:sp>
      <p:grpSp>
        <p:nvGrpSpPr>
          <p:cNvPr id="16" name="Skupina 15"/>
          <p:cNvGrpSpPr/>
          <p:nvPr/>
        </p:nvGrpSpPr>
        <p:grpSpPr>
          <a:xfrm>
            <a:off x="0" y="47625"/>
            <a:ext cx="9144000" cy="529836"/>
            <a:chOff x="0" y="47625"/>
            <a:chExt cx="9144000" cy="529836"/>
          </a:xfrm>
        </p:grpSpPr>
        <p:sp>
          <p:nvSpPr>
            <p:cNvPr id="17" name="Obdĺžnik 16"/>
            <p:cNvSpPr/>
            <p:nvPr/>
          </p:nvSpPr>
          <p:spPr>
            <a:xfrm>
              <a:off x="0" y="279972"/>
              <a:ext cx="9144000" cy="29748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5000">
                  <a:schemeClr val="bg1">
                    <a:lumMod val="95000"/>
                  </a:schemeClr>
                </a:gs>
                <a:gs pos="100000">
                  <a:srgbClr val="DDDDD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Obrázo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270" y="47625"/>
              <a:ext cx="1626900" cy="478981"/>
            </a:xfrm>
            <a:prstGeom prst="rect">
              <a:avLst/>
            </a:prstGeom>
          </p:spPr>
        </p:pic>
        <p:cxnSp>
          <p:nvCxnSpPr>
            <p:cNvPr id="19" name="Rovná spojnica 18"/>
            <p:cNvCxnSpPr/>
            <p:nvPr/>
          </p:nvCxnSpPr>
          <p:spPr>
            <a:xfrm flipH="1">
              <a:off x="0" y="566025"/>
              <a:ext cx="9144000" cy="191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flipH="1">
              <a:off x="0" y="523977"/>
              <a:ext cx="91440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>
              <a:off x="152400" y="267272"/>
              <a:ext cx="0" cy="2879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BlokTextu 11"/>
          <p:cNvSpPr txBox="1"/>
          <p:nvPr/>
        </p:nvSpPr>
        <p:spPr>
          <a:xfrm>
            <a:off x="152400" y="244050"/>
            <a:ext cx="86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Electrical concept: Safety components safety PLC</a:t>
            </a:r>
          </a:p>
        </p:txBody>
      </p:sp>
      <p:cxnSp>
        <p:nvCxnSpPr>
          <p:cNvPr id="13" name="Rovná spojnica 12"/>
          <p:cNvCxnSpPr/>
          <p:nvPr/>
        </p:nvCxnSpPr>
        <p:spPr>
          <a:xfrm flipH="1">
            <a:off x="0" y="6570172"/>
            <a:ext cx="91313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sk-SK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Diplomová práca</a:t>
            </a:r>
            <a:endParaRPr lang="sk-SK" dirty="0"/>
          </a:p>
        </p:txBody>
      </p:sp>
      <p:sp>
        <p:nvSpPr>
          <p:cNvPr id="43" name="Text Box 2">
            <a:extLst>
              <a:ext uri="{FF2B5EF4-FFF2-40B4-BE49-F238E27FC236}">
                <a16:creationId xmlns:a16="http://schemas.microsoft.com/office/drawing/2014/main" id="{7913081A-4FE0-254C-B291-FCA522119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799" y="3755699"/>
            <a:ext cx="167640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F-DI </a:t>
            </a:r>
            <a:r>
              <a:rPr lang="en-GB" sz="1400" b="1" dirty="0">
                <a:latin typeface="Calibri" pitchFamily="34" charset="0"/>
                <a:cs typeface="Arial" pitchFamily="34" charset="0"/>
              </a:rPr>
              <a:t>6ES7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ET200SP module</a:t>
            </a:r>
            <a:endParaRPr lang="en-GB" sz="1400" dirty="0">
              <a:latin typeface="Calibri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>
                <a:latin typeface="Calibri" pitchFamily="34" charset="0"/>
                <a:cs typeface="Arial" pitchFamily="34" charset="0"/>
              </a:rPr>
              <a:t>136-6BA00-0CA0</a:t>
            </a:r>
            <a:endParaRPr lang="en-US" sz="1200" dirty="0">
              <a:latin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pic>
        <p:nvPicPr>
          <p:cNvPr id="48" name="Obrázok 47">
            <a:extLst>
              <a:ext uri="{FF2B5EF4-FFF2-40B4-BE49-F238E27FC236}">
                <a16:creationId xmlns:a16="http://schemas.microsoft.com/office/drawing/2014/main" id="{40834F98-133C-4F40-BFBE-4D66017F9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699" y="1713755"/>
            <a:ext cx="838201" cy="944238"/>
          </a:xfrm>
          <a:prstGeom prst="rect">
            <a:avLst/>
          </a:prstGeom>
        </p:spPr>
      </p:pic>
      <p:sp>
        <p:nvSpPr>
          <p:cNvPr id="49" name="Text Box 2">
            <a:extLst>
              <a:ext uri="{FF2B5EF4-FFF2-40B4-BE49-F238E27FC236}">
                <a16:creationId xmlns:a16="http://schemas.microsoft.com/office/drawing/2014/main" id="{C3784DAD-5A28-3F4D-8F5D-BCCD68DC0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2615" y="1924368"/>
            <a:ext cx="133241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SICK </a:t>
            </a:r>
            <a:endParaRPr lang="en-US" sz="1200" dirty="0">
              <a:latin typeface="Calibri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Calibri" pitchFamily="34" charset="0"/>
                <a:cs typeface="Arial" pitchFamily="34" charset="0"/>
              </a:rPr>
              <a:t>S30A-4011BA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Safety scanner laser</a:t>
            </a: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F28AB467-CFB9-324C-B9A7-B39545B4CC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699" y="2657993"/>
            <a:ext cx="909197" cy="923330"/>
          </a:xfrm>
          <a:prstGeom prst="rect">
            <a:avLst/>
          </a:prstGeom>
        </p:spPr>
      </p:pic>
      <p:sp>
        <p:nvSpPr>
          <p:cNvPr id="53" name="Text Box 2">
            <a:extLst>
              <a:ext uri="{FF2B5EF4-FFF2-40B4-BE49-F238E27FC236}">
                <a16:creationId xmlns:a16="http://schemas.microsoft.com/office/drawing/2014/main" id="{68CD7B93-1D13-3045-8DCC-1BF62BBF9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4398" y="2919165"/>
            <a:ext cx="13324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Calibri" pitchFamily="34" charset="0"/>
                <a:cs typeface="Arial" pitchFamily="34" charset="0"/>
              </a:rPr>
              <a:t>EMERGENCY Stop1</a:t>
            </a:r>
            <a:endParaRPr lang="en-US" sz="1200" b="1" dirty="0">
              <a:latin typeface="Calibri" pitchFamily="34" charset="0"/>
              <a:cs typeface="Arial" pitchFamily="34" charset="0"/>
            </a:endParaRPr>
          </a:p>
        </p:txBody>
      </p:sp>
      <p:pic>
        <p:nvPicPr>
          <p:cNvPr id="2050" name="Picture 2" descr="6ES7136-6BA00-0CA0 | Siemens Simatic ET200SP | PLC-City">
            <a:extLst>
              <a:ext uri="{FF2B5EF4-FFF2-40B4-BE49-F238E27FC236}">
                <a16:creationId xmlns:a16="http://schemas.microsoft.com/office/drawing/2014/main" id="{79E0627C-0432-8748-A32A-6926E5033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617" y="1782900"/>
            <a:ext cx="1932766" cy="193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Line 6">
            <a:extLst>
              <a:ext uri="{FF2B5EF4-FFF2-40B4-BE49-F238E27FC236}">
                <a16:creationId xmlns:a16="http://schemas.microsoft.com/office/drawing/2014/main" id="{1D2BA382-8280-0545-8910-4C62DE8A8016}"/>
              </a:ext>
            </a:extLst>
          </p:cNvPr>
          <p:cNvSpPr>
            <a:spLocks/>
          </p:cNvSpPr>
          <p:nvPr/>
        </p:nvSpPr>
        <p:spPr bwMode="auto">
          <a:xfrm flipH="1">
            <a:off x="3429000" y="2193954"/>
            <a:ext cx="2033438" cy="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6">
            <a:extLst>
              <a:ext uri="{FF2B5EF4-FFF2-40B4-BE49-F238E27FC236}">
                <a16:creationId xmlns:a16="http://schemas.microsoft.com/office/drawing/2014/main" id="{5A3C3179-FBB4-DC46-9172-325FB99582F9}"/>
              </a:ext>
            </a:extLst>
          </p:cNvPr>
          <p:cNvSpPr>
            <a:spLocks/>
          </p:cNvSpPr>
          <p:nvPr/>
        </p:nvSpPr>
        <p:spPr bwMode="auto">
          <a:xfrm flipH="1">
            <a:off x="3429000" y="2270154"/>
            <a:ext cx="2033438" cy="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6">
            <a:extLst>
              <a:ext uri="{FF2B5EF4-FFF2-40B4-BE49-F238E27FC236}">
                <a16:creationId xmlns:a16="http://schemas.microsoft.com/office/drawing/2014/main" id="{771D2A91-3155-5C41-94FC-83F7CF61C7E5}"/>
              </a:ext>
            </a:extLst>
          </p:cNvPr>
          <p:cNvSpPr>
            <a:spLocks/>
          </p:cNvSpPr>
          <p:nvPr/>
        </p:nvSpPr>
        <p:spPr bwMode="auto">
          <a:xfrm flipH="1">
            <a:off x="3429000" y="3033056"/>
            <a:ext cx="2033438" cy="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6">
            <a:extLst>
              <a:ext uri="{FF2B5EF4-FFF2-40B4-BE49-F238E27FC236}">
                <a16:creationId xmlns:a16="http://schemas.microsoft.com/office/drawing/2014/main" id="{03FDB6B0-1008-F440-9C45-4A70C36327DC}"/>
              </a:ext>
            </a:extLst>
          </p:cNvPr>
          <p:cNvSpPr>
            <a:spLocks/>
          </p:cNvSpPr>
          <p:nvPr/>
        </p:nvSpPr>
        <p:spPr bwMode="auto">
          <a:xfrm flipH="1">
            <a:off x="3429000" y="3109256"/>
            <a:ext cx="2033438" cy="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D8C532A-45AF-8341-AE96-2D1FDC45EE97}"/>
              </a:ext>
            </a:extLst>
          </p:cNvPr>
          <p:cNvSpPr/>
          <p:nvPr/>
        </p:nvSpPr>
        <p:spPr>
          <a:xfrm>
            <a:off x="5943600" y="3695723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89A379-ED0D-D246-931E-D5A8B8B6FB2E}"/>
              </a:ext>
            </a:extLst>
          </p:cNvPr>
          <p:cNvSpPr/>
          <p:nvPr/>
        </p:nvSpPr>
        <p:spPr>
          <a:xfrm>
            <a:off x="5973416" y="3946533"/>
            <a:ext cx="100933" cy="1009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F8CDD30-5265-C14B-9100-28637B0078AB}"/>
              </a:ext>
            </a:extLst>
          </p:cNvPr>
          <p:cNvSpPr/>
          <p:nvPr/>
        </p:nvSpPr>
        <p:spPr>
          <a:xfrm>
            <a:off x="5988683" y="4172418"/>
            <a:ext cx="60335" cy="603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1E554E-21F8-604C-93A1-D0C3EEB92818}"/>
              </a:ext>
            </a:extLst>
          </p:cNvPr>
          <p:cNvSpPr/>
          <p:nvPr/>
        </p:nvSpPr>
        <p:spPr>
          <a:xfrm>
            <a:off x="6352868" y="3617810"/>
            <a:ext cx="15754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alibri" pitchFamily="34" charset="0"/>
                <a:cs typeface="Arial" pitchFamily="34" charset="0"/>
              </a:rPr>
              <a:t>Other safety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Calibri" pitchFamily="34" charset="0"/>
                <a:cs typeface="Arial" pitchFamily="34" charset="0"/>
              </a:rPr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38807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447800" cy="365125"/>
          </a:xfrm>
        </p:spPr>
        <p:txBody>
          <a:bodyPr/>
          <a:lstStyle/>
          <a:p>
            <a:pPr algn="ctr"/>
            <a:fld id="{F028A4AA-47DC-4BFA-9119-5860EA5BD96A}" type="datetime1">
              <a:rPr lang="sk-SK" smtClean="0"/>
              <a:pPr algn="ctr"/>
              <a:t>20.12.20</a:t>
            </a:fld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458200" y="6515287"/>
            <a:ext cx="685800" cy="365125"/>
          </a:xfrm>
        </p:spPr>
        <p:txBody>
          <a:bodyPr/>
          <a:lstStyle/>
          <a:p>
            <a:pPr algn="ctr"/>
            <a:fld id="{D6463108-0728-4F2C-A3A7-356034624A9C}" type="slidenum">
              <a:rPr lang="sk-SK" smtClean="0"/>
              <a:pPr algn="ctr"/>
              <a:t>11</a:t>
            </a:fld>
            <a:endParaRPr lang="sk-SK" dirty="0"/>
          </a:p>
        </p:txBody>
      </p:sp>
      <p:grpSp>
        <p:nvGrpSpPr>
          <p:cNvPr id="16" name="Skupina 15"/>
          <p:cNvGrpSpPr/>
          <p:nvPr/>
        </p:nvGrpSpPr>
        <p:grpSpPr>
          <a:xfrm>
            <a:off x="0" y="47625"/>
            <a:ext cx="9144000" cy="529836"/>
            <a:chOff x="0" y="47625"/>
            <a:chExt cx="9144000" cy="529836"/>
          </a:xfrm>
        </p:grpSpPr>
        <p:sp>
          <p:nvSpPr>
            <p:cNvPr id="17" name="Obdĺžnik 16"/>
            <p:cNvSpPr/>
            <p:nvPr/>
          </p:nvSpPr>
          <p:spPr>
            <a:xfrm>
              <a:off x="0" y="279972"/>
              <a:ext cx="9144000" cy="29748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5000">
                  <a:schemeClr val="bg1">
                    <a:lumMod val="95000"/>
                  </a:schemeClr>
                </a:gs>
                <a:gs pos="100000">
                  <a:srgbClr val="DDDDD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Obrázo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3270" y="47625"/>
              <a:ext cx="1626900" cy="478981"/>
            </a:xfrm>
            <a:prstGeom prst="rect">
              <a:avLst/>
            </a:prstGeom>
          </p:spPr>
        </p:pic>
        <p:cxnSp>
          <p:nvCxnSpPr>
            <p:cNvPr id="19" name="Rovná spojnica 18"/>
            <p:cNvCxnSpPr/>
            <p:nvPr/>
          </p:nvCxnSpPr>
          <p:spPr>
            <a:xfrm flipH="1">
              <a:off x="0" y="566025"/>
              <a:ext cx="9144000" cy="191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 flipH="1">
              <a:off x="0" y="523977"/>
              <a:ext cx="91440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ovná spojnica 20"/>
            <p:cNvCxnSpPr/>
            <p:nvPr/>
          </p:nvCxnSpPr>
          <p:spPr>
            <a:xfrm>
              <a:off x="152400" y="267272"/>
              <a:ext cx="0" cy="2879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BlokTextu 11"/>
          <p:cNvSpPr txBox="1"/>
          <p:nvPr/>
        </p:nvSpPr>
        <p:spPr>
          <a:xfrm>
            <a:off x="152400" y="244050"/>
            <a:ext cx="869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Electrical concept: Safety components  without safety PLC</a:t>
            </a:r>
          </a:p>
        </p:txBody>
      </p:sp>
      <p:cxnSp>
        <p:nvCxnSpPr>
          <p:cNvPr id="13" name="Rovná spojnica 12"/>
          <p:cNvCxnSpPr/>
          <p:nvPr/>
        </p:nvCxnSpPr>
        <p:spPr>
          <a:xfrm flipH="1">
            <a:off x="6350" y="6551319"/>
            <a:ext cx="91313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sk-SK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Diplomová práca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1BD0994-F2B1-0B41-9D37-AA2DC98C8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1021160" cy="1940205"/>
          </a:xfrm>
          <a:prstGeom prst="rect">
            <a:avLst/>
          </a:prstGeom>
        </p:spPr>
      </p:pic>
      <p:sp>
        <p:nvSpPr>
          <p:cNvPr id="43" name="Text Box 2">
            <a:extLst>
              <a:ext uri="{FF2B5EF4-FFF2-40B4-BE49-F238E27FC236}">
                <a16:creationId xmlns:a16="http://schemas.microsoft.com/office/drawing/2014/main" id="{7913081A-4FE0-254C-B291-FCA522119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980" y="3793995"/>
            <a:ext cx="167640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PILZ PONZ X6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alibri" pitchFamily="34" charset="0"/>
                <a:cs typeface="Arial" pitchFamily="34" charset="0"/>
              </a:rPr>
              <a:t>Safety relay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pic>
        <p:nvPicPr>
          <p:cNvPr id="48" name="Obrázok 47">
            <a:extLst>
              <a:ext uri="{FF2B5EF4-FFF2-40B4-BE49-F238E27FC236}">
                <a16:creationId xmlns:a16="http://schemas.microsoft.com/office/drawing/2014/main" id="{40834F98-133C-4F40-BFBE-4D66017F9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7" y="2646058"/>
            <a:ext cx="1046463" cy="1178847"/>
          </a:xfrm>
          <a:prstGeom prst="rect">
            <a:avLst/>
          </a:prstGeom>
        </p:spPr>
      </p:pic>
      <p:sp>
        <p:nvSpPr>
          <p:cNvPr id="49" name="Text Box 2">
            <a:extLst>
              <a:ext uri="{FF2B5EF4-FFF2-40B4-BE49-F238E27FC236}">
                <a16:creationId xmlns:a16="http://schemas.microsoft.com/office/drawing/2014/main" id="{C3784DAD-5A28-3F4D-8F5D-BCCD68DC0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214" y="3935526"/>
            <a:ext cx="133241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SICK </a:t>
            </a:r>
            <a:endParaRPr lang="en-US" sz="1200" dirty="0">
              <a:latin typeface="Calibri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Calibri" pitchFamily="34" charset="0"/>
                <a:cs typeface="Arial" pitchFamily="34" charset="0"/>
              </a:rPr>
              <a:t>S30A-4011BA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Safety scanner laser</a:t>
            </a: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F28AB467-CFB9-324C-B9A7-B39545B4C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10" y="2764089"/>
            <a:ext cx="948294" cy="963035"/>
          </a:xfrm>
          <a:prstGeom prst="rect">
            <a:avLst/>
          </a:prstGeom>
        </p:spPr>
      </p:pic>
      <p:sp>
        <p:nvSpPr>
          <p:cNvPr id="53" name="Text Box 2">
            <a:extLst>
              <a:ext uri="{FF2B5EF4-FFF2-40B4-BE49-F238E27FC236}">
                <a16:creationId xmlns:a16="http://schemas.microsoft.com/office/drawing/2014/main" id="{68CD7B93-1D13-3045-8DCC-1BF62BBF9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910" y="3944461"/>
            <a:ext cx="13324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Calibri" pitchFamily="34" charset="0"/>
                <a:cs typeface="Arial" pitchFamily="34" charset="0"/>
              </a:rPr>
              <a:t>EMERGENCY Stop</a:t>
            </a:r>
            <a:endParaRPr lang="en-US" sz="1200" b="1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2" name="Line 6">
            <a:extLst>
              <a:ext uri="{FF2B5EF4-FFF2-40B4-BE49-F238E27FC236}">
                <a16:creationId xmlns:a16="http://schemas.microsoft.com/office/drawing/2014/main" id="{56A86B79-4C82-4940-94F5-4F581A40E77D}"/>
              </a:ext>
            </a:extLst>
          </p:cNvPr>
          <p:cNvSpPr>
            <a:spLocks/>
          </p:cNvSpPr>
          <p:nvPr/>
        </p:nvSpPr>
        <p:spPr bwMode="auto">
          <a:xfrm flipH="1">
            <a:off x="2233102" y="3297489"/>
            <a:ext cx="1405112" cy="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6">
            <a:extLst>
              <a:ext uri="{FF2B5EF4-FFF2-40B4-BE49-F238E27FC236}">
                <a16:creationId xmlns:a16="http://schemas.microsoft.com/office/drawing/2014/main" id="{4C0DF923-3694-8240-B830-4C53C19047AA}"/>
              </a:ext>
            </a:extLst>
          </p:cNvPr>
          <p:cNvSpPr>
            <a:spLocks/>
          </p:cNvSpPr>
          <p:nvPr/>
        </p:nvSpPr>
        <p:spPr bwMode="auto">
          <a:xfrm flipH="1">
            <a:off x="2233102" y="3373689"/>
            <a:ext cx="1405112" cy="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Obrázok 8">
            <a:extLst>
              <a:ext uri="{FF2B5EF4-FFF2-40B4-BE49-F238E27FC236}">
                <a16:creationId xmlns:a16="http://schemas.microsoft.com/office/drawing/2014/main" id="{59FD2C0E-AE85-E246-8107-525ED4AA45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656" y="2778676"/>
            <a:ext cx="948294" cy="963035"/>
          </a:xfrm>
          <a:prstGeom prst="rect">
            <a:avLst/>
          </a:prstGeom>
        </p:spPr>
      </p:pic>
      <p:sp>
        <p:nvSpPr>
          <p:cNvPr id="31" name="Line 6">
            <a:extLst>
              <a:ext uri="{FF2B5EF4-FFF2-40B4-BE49-F238E27FC236}">
                <a16:creationId xmlns:a16="http://schemas.microsoft.com/office/drawing/2014/main" id="{9C14E1DD-B6C4-8B4D-80B2-30546B7DDA7B}"/>
              </a:ext>
            </a:extLst>
          </p:cNvPr>
          <p:cNvSpPr>
            <a:spLocks/>
          </p:cNvSpPr>
          <p:nvPr/>
        </p:nvSpPr>
        <p:spPr bwMode="auto">
          <a:xfrm flipH="1">
            <a:off x="2233100" y="2230133"/>
            <a:ext cx="5814015" cy="556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6">
            <a:extLst>
              <a:ext uri="{FF2B5EF4-FFF2-40B4-BE49-F238E27FC236}">
                <a16:creationId xmlns:a16="http://schemas.microsoft.com/office/drawing/2014/main" id="{D9AE52B1-FD42-4143-83B4-F671A5DF68A5}"/>
              </a:ext>
            </a:extLst>
          </p:cNvPr>
          <p:cNvSpPr>
            <a:spLocks/>
          </p:cNvSpPr>
          <p:nvPr/>
        </p:nvSpPr>
        <p:spPr bwMode="auto">
          <a:xfrm flipH="1">
            <a:off x="2233099" y="2306333"/>
            <a:ext cx="5736051" cy="556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6">
            <a:extLst>
              <a:ext uri="{FF2B5EF4-FFF2-40B4-BE49-F238E27FC236}">
                <a16:creationId xmlns:a16="http://schemas.microsoft.com/office/drawing/2014/main" id="{3D94BC74-987F-314E-BAF9-5E32F0631C75}"/>
              </a:ext>
            </a:extLst>
          </p:cNvPr>
          <p:cNvSpPr>
            <a:spLocks/>
          </p:cNvSpPr>
          <p:nvPr/>
        </p:nvSpPr>
        <p:spPr bwMode="auto">
          <a:xfrm flipH="1" flipV="1">
            <a:off x="7808589" y="3319908"/>
            <a:ext cx="238513" cy="0"/>
          </a:xfrm>
          <a:prstGeom prst="line">
            <a:avLst/>
          </a:prstGeom>
          <a:ln>
            <a:headEnd type="oval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6">
            <a:extLst>
              <a:ext uri="{FF2B5EF4-FFF2-40B4-BE49-F238E27FC236}">
                <a16:creationId xmlns:a16="http://schemas.microsoft.com/office/drawing/2014/main" id="{30A68018-4B34-5147-8CE3-E7BF185E9212}"/>
              </a:ext>
            </a:extLst>
          </p:cNvPr>
          <p:cNvSpPr>
            <a:spLocks/>
          </p:cNvSpPr>
          <p:nvPr/>
        </p:nvSpPr>
        <p:spPr bwMode="auto">
          <a:xfrm flipH="1">
            <a:off x="8047123" y="2230688"/>
            <a:ext cx="0" cy="1089220"/>
          </a:xfrm>
          <a:prstGeom prst="line">
            <a:avLst/>
          </a:prstGeom>
          <a:ln>
            <a:headEnd type="oval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6">
            <a:extLst>
              <a:ext uri="{FF2B5EF4-FFF2-40B4-BE49-F238E27FC236}">
                <a16:creationId xmlns:a16="http://schemas.microsoft.com/office/drawing/2014/main" id="{9E921434-DD65-2E48-98E2-75B75DC2E793}"/>
              </a:ext>
            </a:extLst>
          </p:cNvPr>
          <p:cNvSpPr>
            <a:spLocks/>
          </p:cNvSpPr>
          <p:nvPr/>
        </p:nvSpPr>
        <p:spPr bwMode="auto">
          <a:xfrm flipH="1">
            <a:off x="7969164" y="2306811"/>
            <a:ext cx="0" cy="914400"/>
          </a:xfrm>
          <a:prstGeom prst="line">
            <a:avLst/>
          </a:prstGeom>
          <a:ln>
            <a:headEnd type="oval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6">
            <a:extLst>
              <a:ext uri="{FF2B5EF4-FFF2-40B4-BE49-F238E27FC236}">
                <a16:creationId xmlns:a16="http://schemas.microsoft.com/office/drawing/2014/main" id="{FFD5D438-9E4E-024A-AE56-00E8905110CA}"/>
              </a:ext>
            </a:extLst>
          </p:cNvPr>
          <p:cNvSpPr>
            <a:spLocks/>
          </p:cNvSpPr>
          <p:nvPr/>
        </p:nvSpPr>
        <p:spPr bwMode="auto">
          <a:xfrm flipH="1" flipV="1">
            <a:off x="7808590" y="3221211"/>
            <a:ext cx="162332" cy="0"/>
          </a:xfrm>
          <a:prstGeom prst="line">
            <a:avLst/>
          </a:prstGeom>
          <a:ln>
            <a:headEnd type="oval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6">
            <a:extLst>
              <a:ext uri="{FF2B5EF4-FFF2-40B4-BE49-F238E27FC236}">
                <a16:creationId xmlns:a16="http://schemas.microsoft.com/office/drawing/2014/main" id="{93B43747-CB4A-0246-A0FE-46311CF472A7}"/>
              </a:ext>
            </a:extLst>
          </p:cNvPr>
          <p:cNvSpPr>
            <a:spLocks/>
          </p:cNvSpPr>
          <p:nvPr/>
        </p:nvSpPr>
        <p:spPr bwMode="auto">
          <a:xfrm flipH="1">
            <a:off x="4827650" y="3373689"/>
            <a:ext cx="401860" cy="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6">
            <a:extLst>
              <a:ext uri="{FF2B5EF4-FFF2-40B4-BE49-F238E27FC236}">
                <a16:creationId xmlns:a16="http://schemas.microsoft.com/office/drawing/2014/main" id="{2D72E6B7-1307-E14B-95D5-496A77843568}"/>
              </a:ext>
            </a:extLst>
          </p:cNvPr>
          <p:cNvSpPr>
            <a:spLocks/>
          </p:cNvSpPr>
          <p:nvPr/>
        </p:nvSpPr>
        <p:spPr bwMode="auto">
          <a:xfrm flipH="1">
            <a:off x="4823868" y="3297489"/>
            <a:ext cx="401860" cy="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6">
            <a:extLst>
              <a:ext uri="{FF2B5EF4-FFF2-40B4-BE49-F238E27FC236}">
                <a16:creationId xmlns:a16="http://schemas.microsoft.com/office/drawing/2014/main" id="{AB3DA897-9885-554E-8454-75C2375E068A}"/>
              </a:ext>
            </a:extLst>
          </p:cNvPr>
          <p:cNvSpPr>
            <a:spLocks/>
          </p:cNvSpPr>
          <p:nvPr/>
        </p:nvSpPr>
        <p:spPr bwMode="auto">
          <a:xfrm flipH="1">
            <a:off x="6376292" y="3373689"/>
            <a:ext cx="401860" cy="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6">
            <a:extLst>
              <a:ext uri="{FF2B5EF4-FFF2-40B4-BE49-F238E27FC236}">
                <a16:creationId xmlns:a16="http://schemas.microsoft.com/office/drawing/2014/main" id="{256991E7-93E2-264E-B600-41B3CE58EBD2}"/>
              </a:ext>
            </a:extLst>
          </p:cNvPr>
          <p:cNvSpPr>
            <a:spLocks/>
          </p:cNvSpPr>
          <p:nvPr/>
        </p:nvSpPr>
        <p:spPr bwMode="auto">
          <a:xfrm flipH="1">
            <a:off x="6372510" y="3297489"/>
            <a:ext cx="401860" cy="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13583</TotalTime>
  <Words>367</Words>
  <Application>Microsoft Macintosh PowerPoint</Application>
  <PresentationFormat>On-screen Show (4:3)</PresentationFormat>
  <Paragraphs>142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Motív Office</vt:lpstr>
      <vt:lpstr> Elektrický koncept robotizovaného meracieho pracoviska ME-Inspection 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marians</dc:creator>
  <cp:lastModifiedBy>Patrik Hercut</cp:lastModifiedBy>
  <cp:revision>701</cp:revision>
  <dcterms:modified xsi:type="dcterms:W3CDTF">2020-12-20T20:57:49Z</dcterms:modified>
</cp:coreProperties>
</file>