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6858000" cx="12192000"/>
  <p:notesSz cx="6858000" cy="9144000"/>
  <p:embeddedFontLst>
    <p:embeddedFont>
      <p:font typeface="Corbel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orbel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Corbel-italic.fntdata"/><Relationship Id="rId10" Type="http://schemas.openxmlformats.org/officeDocument/2006/relationships/slide" Target="slides/slide6.xml"/><Relationship Id="rId32" Type="http://schemas.openxmlformats.org/officeDocument/2006/relationships/font" Target="fonts/Corbel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Corbel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1" name="Google Shape;21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dia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orbel"/>
              <a:buNone/>
              <a:defRPr b="1" sz="7200" cap="none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76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6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2000"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cxnSp>
        <p:nvCxnSpPr>
          <p:cNvPr id="19" name="Google Shape;19;p2"/>
          <p:cNvCxnSpPr/>
          <p:nvPr/>
        </p:nvCxnSpPr>
        <p:spPr>
          <a:xfrm>
            <a:off x="1978660" y="3733800"/>
            <a:ext cx="8229601" cy="0"/>
          </a:xfrm>
          <a:prstGeom prst="straightConnector1">
            <a:avLst/>
          </a:prstGeom>
          <a:noFill/>
          <a:ln cap="flat" cmpd="sng" w="10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függőleges szöveg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060136" y="-859736"/>
            <a:ext cx="4038600" cy="98728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üggőleges cím és szöveg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81850" y="2305050"/>
            <a:ext cx="54102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2152650" y="-247650"/>
            <a:ext cx="54102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tartalom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ak cím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zakaszfejléc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1106424" y="1173575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Corbel"/>
              <a:buNone/>
              <a:defRPr b="0" sz="7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1709928" y="4154520"/>
            <a:ext cx="8769096" cy="1363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cxnSp>
        <p:nvCxnSpPr>
          <p:cNvPr id="37" name="Google Shape;37;p5"/>
          <p:cNvCxnSpPr/>
          <p:nvPr/>
        </p:nvCxnSpPr>
        <p:spPr>
          <a:xfrm>
            <a:off x="1981200" y="4020408"/>
            <a:ext cx="8229601" cy="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artalomrész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1143000" y="2057399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267612" y="2057400"/>
            <a:ext cx="475488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sszehasonlítás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1143000" y="2001511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1143000" y="2721483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6269173" y="1999032"/>
            <a:ext cx="475488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6269173" y="2719322"/>
            <a:ext cx="475488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Char char="•"/>
              <a:defRPr sz="2200"/>
            </a:lvl1pPr>
            <a:lvl2pPr indent="-3302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2000"/>
            </a:lvl2pPr>
            <a:lvl3pPr indent="-32003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988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4pPr>
            <a:lvl5pPr indent="-309879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5pPr>
            <a:lvl6pPr indent="-309879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6pPr>
            <a:lvl7pPr indent="-309879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7pPr>
            <a:lvl8pPr indent="-309879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80"/>
              <a:buChar char="•"/>
              <a:defRPr sz="1600"/>
            </a:lvl8pPr>
            <a:lvl9pPr indent="-309879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280"/>
              <a:buChar char="•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Üres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talomrész képaláírással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852159" y="1097280"/>
            <a:ext cx="521208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116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560"/>
              <a:buChar char="•"/>
              <a:defRPr sz="3200"/>
            </a:lvl1pPr>
            <a:lvl2pPr indent="-37084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240"/>
              <a:buChar char="•"/>
              <a:defRPr sz="2800"/>
            </a:lvl2pPr>
            <a:lvl3pPr indent="-350519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920"/>
              <a:buChar char="•"/>
              <a:defRPr sz="2400"/>
            </a:lvl3pPr>
            <a:lvl4pPr indent="-3302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4pPr>
            <a:lvl5pPr indent="-3302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5pPr>
            <a:lvl6pPr indent="-3302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6pPr>
            <a:lvl7pPr indent="-3302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7pPr>
            <a:lvl8pPr indent="-3302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sz="2000"/>
            </a:lvl8pPr>
            <a:lvl9pPr indent="-3302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1143000" y="2834640"/>
            <a:ext cx="39319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ép képaláírással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143000" y="10972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413248" y="1069847"/>
            <a:ext cx="6099048" cy="48006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143000" y="2834640"/>
            <a:ext cx="3931920" cy="28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60"/>
              <a:buNone/>
              <a:defRPr sz="1700"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036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Corbel"/>
              <a:buChar char="•"/>
              <a:defRPr b="0" i="0" sz="2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20039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  <a:defRPr b="0" i="0" sz="1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0988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09879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09879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09879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0987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0987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109980" y="882376"/>
            <a:ext cx="996696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Font typeface="Corbel"/>
              <a:buNone/>
            </a:pPr>
            <a:r>
              <a:rPr lang="hu-HU"/>
              <a:t>PROJECT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709530" y="3869634"/>
            <a:ext cx="8767860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hu-HU"/>
              <a:t> Amir Abd-El Zaher, Bauer Patrik, Kovács Kristóf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40641" y="267725"/>
            <a:ext cx="12027325" cy="13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>
                <a:solidFill>
                  <a:schemeClr val="dk1"/>
                </a:solidFill>
              </a:rPr>
              <a:t>VI./1. Presetnation of the program: Number Plate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838200" y="188957"/>
            <a:ext cx="10515600" cy="775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None/>
            </a:pPr>
            <a:r>
              <a:rPr lang="hu-HU">
                <a:solidFill>
                  <a:schemeClr val="dk1"/>
                </a:solidFill>
              </a:rPr>
              <a:t>IV./2. The structure of the code : Virtual Paint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560" y="1058051"/>
            <a:ext cx="12408529" cy="5478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cv2, np: used packages for computer vision and calculations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cv2.VideoCapture: One of cv2’s methods that saves the data of the image into the „cap” variable.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myColors: It contains a list about the HSV color parameters which the program will try to find in the image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myColorValues: It assigns RGB colors to the color parameters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myPoints: Later it will store the detected points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55" name="Google Shape;15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7116" y="2447903"/>
            <a:ext cx="3333750" cy="41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838200" y="188957"/>
            <a:ext cx="10515600" cy="775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None/>
            </a:pPr>
            <a:r>
              <a:rPr lang="hu-HU">
                <a:solidFill>
                  <a:schemeClr val="dk1"/>
                </a:solidFill>
              </a:rPr>
              <a:t>IV./2. The structure of the code : Virtual Paint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251669" y="1048624"/>
            <a:ext cx="11593585" cy="5478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u-HU" sz="2000">
                <a:solidFill>
                  <a:schemeClr val="dk1"/>
                </a:solidFill>
              </a:rPr>
              <a:t>findColor: It identifies certain points using the given colors from an image, then returns it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It converts the original image into HSV parameters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The for cycle goes thrrough the list and produces the upper and lower borders of the image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mask: A binary mask in which the given pixels are white, while the rest are black 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getContours: searches for the central point of the biggest contour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Draws a 15 pixel circle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If x and y are not zero, it appends it to the list of new points.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Returns the points.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3650" y="4192805"/>
            <a:ext cx="7068075" cy="25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838200" y="188957"/>
            <a:ext cx="10515600" cy="775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None/>
            </a:pPr>
            <a:r>
              <a:rPr lang="hu-HU">
                <a:solidFill>
                  <a:schemeClr val="dk1"/>
                </a:solidFill>
              </a:rPr>
              <a:t>IV./2. The structure of the code : Virtual Paint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251675" y="1048625"/>
            <a:ext cx="11593500" cy="56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hu-HU" sz="2000">
                <a:solidFill>
                  <a:schemeClr val="dk1"/>
                </a:solidFill>
              </a:rPr>
              <a:t>It finds the object in the image and only takes the outer contours into consideration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hu-HU" sz="2000">
                <a:solidFill>
                  <a:schemeClr val="dk1"/>
                </a:solidFill>
              </a:rPr>
              <a:t>The for cycles goes through the contour, then it calculates the area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hu-HU" sz="2000">
                <a:solidFill>
                  <a:schemeClr val="dk1"/>
                </a:solidFill>
              </a:rPr>
              <a:t>It only takes the ones bigger than 500 pixels into consideration.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hu-HU" sz="2000">
                <a:solidFill>
                  <a:schemeClr val="dk1"/>
                </a:solidFill>
              </a:rPr>
              <a:t>Determines the rectangle around the contour and reads 4 values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hu-HU" sz="2000">
                <a:solidFill>
                  <a:schemeClr val="dk1"/>
                </a:solidFill>
              </a:rPr>
              <a:t>Returns the center point of the </a:t>
            </a:r>
            <a:endParaRPr/>
          </a:p>
          <a:p>
            <a:pPr indent="0" lvl="0" marL="10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None/>
            </a:pPr>
            <a:r>
              <a:rPr lang="hu-HU" sz="2000">
                <a:solidFill>
                  <a:schemeClr val="dk1"/>
                </a:solidFill>
              </a:rPr>
              <a:t>        rectangle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7837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7837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7837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7837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7837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hu-HU" sz="2000">
                <a:solidFill>
                  <a:schemeClr val="dk1"/>
                </a:solidFill>
              </a:rPr>
              <a:t>It displays the points previously found onto a single image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8108"/>
              <a:buChar char="•"/>
            </a:pPr>
            <a:r>
              <a:rPr lang="hu-HU" sz="2000">
                <a:solidFill>
                  <a:schemeClr val="dk1"/>
                </a:solidFill>
              </a:rPr>
              <a:t>It draws 10 pixel circles and colors it using the appropriate colors.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0811" y="2763819"/>
            <a:ext cx="7604600" cy="273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838200" y="188957"/>
            <a:ext cx="10515600" cy="7757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None/>
            </a:pPr>
            <a:r>
              <a:rPr lang="hu-HU">
                <a:solidFill>
                  <a:schemeClr val="dk1"/>
                </a:solidFill>
              </a:rPr>
              <a:t>IV./2. The structure of the code : Virtual Paint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251669" y="1048624"/>
            <a:ext cx="11593585" cy="5478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hu-HU" sz="2000">
                <a:solidFill>
                  <a:schemeClr val="dk1"/>
                </a:solidFill>
              </a:rPr>
              <a:t>Infinite while cycle which constantly reads the camera image, processes it and displays the final product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findColor: Finds the colors previously given and determines the coordinates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If there’s a new point, it appends it to the myPoints list.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If there’s a point, it displays it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It displays the current image ina window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Surveys the key „Q”. Upon pressing it, it exits the program.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76" name="Google Shape;17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01631" y="3876849"/>
            <a:ext cx="4838700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1158300" y="269350"/>
            <a:ext cx="98754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hu-HU">
                <a:solidFill>
                  <a:schemeClr val="dk1"/>
                </a:solidFill>
              </a:rPr>
              <a:t>V./2. Testing the algorithm : Virtual Paint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1143000" y="1139550"/>
            <a:ext cx="9873000" cy="49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hu-HU" sz="3000">
                <a:solidFill>
                  <a:schemeClr val="dk1"/>
                </a:solidFill>
              </a:rPr>
              <a:t>Testing Opportunities:</a:t>
            </a:r>
            <a:endParaRPr sz="3000"/>
          </a:p>
          <a:p>
            <a:pPr indent="-3556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Testing with different colors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776975" y="248625"/>
            <a:ext cx="107325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orbel"/>
              <a:buNone/>
            </a:pPr>
            <a:r>
              <a:rPr lang="hu-HU">
                <a:solidFill>
                  <a:schemeClr val="dk1"/>
                </a:solidFill>
              </a:rPr>
              <a:t>VI./2. Presentation of the program: Virtual Paint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838200" y="205735"/>
            <a:ext cx="11353800" cy="775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None/>
            </a:pPr>
            <a:r>
              <a:rPr lang="hu-HU">
                <a:solidFill>
                  <a:schemeClr val="dk1"/>
                </a:solidFill>
              </a:rPr>
              <a:t>IV./3. The structure of the code : Document Scanner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302004" y="1040235"/>
            <a:ext cx="11585196" cy="5612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cv2, np: Exentension used for computer vision and calculations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cv2.VideoCapture: One of cv2’s methods that saves the data of the image into the „cap” variable.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preProcessing: Applies different types of transformations and filters to the image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Saturation, image sharpness, edge detection, edge highlighting and edge refining.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Returns the processed image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94" name="Google Shape;19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6397" y="3087149"/>
            <a:ext cx="4795009" cy="3623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838200" y="205735"/>
            <a:ext cx="11049000" cy="775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orbel"/>
              <a:buNone/>
            </a:pPr>
            <a:r>
              <a:rPr lang="hu-HU">
                <a:solidFill>
                  <a:schemeClr val="dk1"/>
                </a:solidFill>
              </a:rPr>
              <a:t>IV./3. The structure of the code: Document Scanner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189026" y="1040235"/>
            <a:ext cx="12160231" cy="5612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63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40"/>
              <a:buChar char="•"/>
            </a:pPr>
            <a:r>
              <a:rPr lang="hu-HU" sz="2000">
                <a:solidFill>
                  <a:schemeClr val="dk1"/>
                </a:solidFill>
              </a:rPr>
              <a:t>It searches for contours in the image and chooses the biggest quadrilateral shaped object it finds</a:t>
            </a:r>
            <a:endParaRPr sz="2000">
              <a:solidFill>
                <a:schemeClr val="dk1"/>
              </a:solidFill>
            </a:endParaRPr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>
                <a:solidFill>
                  <a:schemeClr val="dk1"/>
                </a:solidFill>
              </a:rPr>
              <a:t>Searches for the outer contours</a:t>
            </a:r>
            <a:endParaRPr sz="2000">
              <a:solidFill>
                <a:schemeClr val="dk1"/>
              </a:solidFill>
            </a:endParaRPr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>
                <a:solidFill>
                  <a:schemeClr val="dk1"/>
                </a:solidFill>
              </a:rPr>
              <a:t>It only takes into consideration images bigger than 5000 pixels,calculates the area and simplifies the shape.</a:t>
            </a:r>
            <a:endParaRPr sz="2000">
              <a:solidFill>
                <a:schemeClr val="dk1"/>
              </a:solidFill>
            </a:endParaRPr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>
                <a:solidFill>
                  <a:schemeClr val="dk1"/>
                </a:solidFill>
              </a:rPr>
              <a:t>If it’s bigger than the previous rectangle shape than it will save it</a:t>
            </a:r>
            <a:endParaRPr sz="2000">
              <a:solidFill>
                <a:schemeClr val="dk1"/>
              </a:solidFill>
            </a:endParaRPr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>
                <a:solidFill>
                  <a:schemeClr val="dk1"/>
                </a:solidFill>
              </a:rPr>
              <a:t>It displays it with the given color</a:t>
            </a:r>
            <a:endParaRPr sz="2000">
              <a:solidFill>
                <a:schemeClr val="dk1"/>
              </a:solidFill>
            </a:endParaRPr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>
                <a:solidFill>
                  <a:schemeClr val="dk1"/>
                </a:solidFill>
              </a:rPr>
              <a:t>Returns the coordinates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01" name="Google Shape;20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94874" y="3263251"/>
            <a:ext cx="7808100" cy="34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type="title"/>
          </p:nvPr>
        </p:nvSpPr>
        <p:spPr>
          <a:xfrm>
            <a:off x="838199" y="205735"/>
            <a:ext cx="10945305" cy="775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orbel"/>
              <a:buNone/>
            </a:pPr>
            <a:r>
              <a:rPr lang="hu-HU">
                <a:solidFill>
                  <a:schemeClr val="dk1"/>
                </a:solidFill>
              </a:rPr>
              <a:t>IV./3. The structure of the code: Document Scanner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302004" y="1040235"/>
            <a:ext cx="11585196" cy="5612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27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•"/>
            </a:pPr>
            <a:r>
              <a:rPr lang="hu-HU" sz="2000">
                <a:solidFill>
                  <a:schemeClr val="dk1"/>
                </a:solidFill>
              </a:rPr>
              <a:t>It arranges coordinate sets containing 4 different coordinates in a logical order</a:t>
            </a:r>
            <a:endParaRPr sz="2000">
              <a:solidFill>
                <a:schemeClr val="dk1"/>
              </a:solidFill>
            </a:endParaRPr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>
                <a:solidFill>
                  <a:schemeClr val="dk1"/>
                </a:solidFill>
              </a:rPr>
              <a:t>Its purpose: bal felső, jobb felső, bal alsó, jobb alsó sorrendbe állítani a pontokat To arrange the points into the order upper left, upper right, lower left and lower right .</a:t>
            </a:r>
            <a:endParaRPr sz="2000">
              <a:solidFill>
                <a:schemeClr val="dk1"/>
              </a:solidFill>
            </a:endParaRPr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>
                <a:solidFill>
                  <a:schemeClr val="dk1"/>
                </a:solidFill>
              </a:rPr>
              <a:t>Returns the coordinates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08" name="Google Shape;20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7800" y="2455200"/>
            <a:ext cx="7791575" cy="42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>
                <a:solidFill>
                  <a:schemeClr val="dk1"/>
                </a:solidFill>
              </a:rPr>
              <a:t>Content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hu-HU">
                <a:solidFill>
                  <a:schemeClr val="dk1"/>
                </a:solidFill>
              </a:rPr>
              <a:t>I. Task Distribution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hu-HU">
                <a:solidFill>
                  <a:schemeClr val="dk1"/>
                </a:solidFill>
              </a:rPr>
              <a:t>II. Project manager tool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hu-HU">
                <a:solidFill>
                  <a:schemeClr val="dk1"/>
                </a:solidFill>
              </a:rPr>
              <a:t>III. Text Editors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hu-HU">
                <a:solidFill>
                  <a:schemeClr val="dk1"/>
                </a:solidFill>
              </a:rPr>
              <a:t>IV. The structure of the code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hu-HU">
                <a:solidFill>
                  <a:schemeClr val="dk1"/>
                </a:solidFill>
              </a:rPr>
              <a:t>V. Testing the algorithm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hu-HU">
                <a:solidFill>
                  <a:schemeClr val="dk1"/>
                </a:solidFill>
              </a:rPr>
              <a:t>VI. Presentation of the program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838200" y="205735"/>
            <a:ext cx="11049000" cy="775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orbel"/>
              <a:buNone/>
            </a:pPr>
            <a:r>
              <a:rPr lang="hu-HU">
                <a:solidFill>
                  <a:schemeClr val="dk1"/>
                </a:solidFill>
              </a:rPr>
              <a:t>IV./3. The structure of the code: Document Scanner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302004" y="1040235"/>
            <a:ext cx="11585196" cy="5612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>
                <a:solidFill>
                  <a:schemeClr val="dk1"/>
                </a:solidFill>
              </a:rPr>
              <a:t>creates a straight-view version from an image using a perspective transformation</a:t>
            </a:r>
            <a:endParaRPr sz="2000">
              <a:solidFill>
                <a:schemeClr val="dk1"/>
              </a:solidFill>
            </a:endParaRPr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>
                <a:solidFill>
                  <a:schemeClr val="dk1"/>
                </a:solidFill>
              </a:rPr>
              <a:t>It arranges the 4 corner points in a logical sequence</a:t>
            </a:r>
            <a:endParaRPr sz="2000">
              <a:solidFill>
                <a:schemeClr val="dk1"/>
              </a:solidFill>
            </a:endParaRPr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>
                <a:solidFill>
                  <a:schemeClr val="dk1"/>
                </a:solidFill>
              </a:rPr>
              <a:t>it fits the image into a rectangle using new corner coordinates</a:t>
            </a:r>
            <a:endParaRPr sz="2000">
              <a:solidFill>
                <a:schemeClr val="dk1"/>
              </a:solidFill>
            </a:endParaRPr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>
                <a:solidFill>
                  <a:schemeClr val="dk1"/>
                </a:solidFill>
              </a:rPr>
              <a:t>The matrix displays the distorted image in a clear way</a:t>
            </a:r>
            <a:endParaRPr sz="2000">
              <a:solidFill>
                <a:schemeClr val="dk1"/>
              </a:solidFill>
            </a:endParaRPr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>
                <a:solidFill>
                  <a:schemeClr val="dk1"/>
                </a:solidFill>
              </a:rPr>
              <a:t>It cuts 20 pixels off the edge of the image</a:t>
            </a:r>
            <a:endParaRPr sz="2000">
              <a:solidFill>
                <a:schemeClr val="dk1"/>
              </a:solidFill>
            </a:endParaRPr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>
                <a:solidFill>
                  <a:schemeClr val="dk1"/>
                </a:solidFill>
              </a:rPr>
              <a:t>It resizes the image to the previously given size</a:t>
            </a:r>
            <a:endParaRPr sz="2000">
              <a:solidFill>
                <a:schemeClr val="dk1"/>
              </a:solidFill>
            </a:endParaRPr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>
                <a:solidFill>
                  <a:schemeClr val="dk1"/>
                </a:solidFill>
              </a:rPr>
              <a:t>Returns the streamlined picture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15" name="Google Shape;21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0400" y="3864100"/>
            <a:ext cx="7656175" cy="28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838200" y="205735"/>
            <a:ext cx="11049000" cy="775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orbel"/>
              <a:buNone/>
            </a:pPr>
            <a:r>
              <a:rPr lang="hu-HU">
                <a:solidFill>
                  <a:schemeClr val="dk1"/>
                </a:solidFill>
              </a:rPr>
              <a:t>IV./3. The structure of the code: Document Scanner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302004" y="1040235"/>
            <a:ext cx="11585196" cy="5612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>
                <a:solidFill>
                  <a:schemeClr val="dk1"/>
                </a:solidFill>
              </a:rPr>
              <a:t>A function that puts images next to each other</a:t>
            </a:r>
            <a:endParaRPr sz="2000">
              <a:solidFill>
                <a:schemeClr val="dk1"/>
              </a:solidFill>
            </a:endParaRPr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>
                <a:solidFill>
                  <a:schemeClr val="dk1"/>
                </a:solidFill>
              </a:rPr>
              <a:t>It rearranges the images proportionally and arranges them as a single image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22" name="Google Shape;22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5499" y="2009748"/>
            <a:ext cx="8840601" cy="470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838199" y="205735"/>
            <a:ext cx="11435499" cy="775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orbel"/>
              <a:buNone/>
            </a:pPr>
            <a:r>
              <a:rPr lang="hu-HU">
                <a:solidFill>
                  <a:schemeClr val="dk1"/>
                </a:solidFill>
              </a:rPr>
              <a:t>IV./3. The structure of the code : Document Scanner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285226" y="981512"/>
            <a:ext cx="11585196" cy="5603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27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40"/>
              <a:buChar char="•"/>
            </a:pPr>
            <a:r>
              <a:rPr lang="hu-HU" sz="2000">
                <a:solidFill>
                  <a:schemeClr val="dk1"/>
                </a:solidFill>
              </a:rPr>
              <a:t>executes a real time image processing</a:t>
            </a:r>
            <a:endParaRPr sz="2000">
              <a:solidFill>
                <a:schemeClr val="dk1"/>
              </a:solidFill>
            </a:endParaRPr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>
                <a:solidFill>
                  <a:schemeClr val="dk1"/>
                </a:solidFill>
              </a:rPr>
              <a:t>resizes to the given size</a:t>
            </a:r>
            <a:endParaRPr sz="2000">
              <a:solidFill>
                <a:schemeClr val="dk1"/>
              </a:solidFill>
            </a:endParaRPr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>
                <a:solidFill>
                  <a:schemeClr val="dk1"/>
                </a:solidFill>
              </a:rPr>
              <a:t>creates a copy</a:t>
            </a:r>
            <a:endParaRPr sz="2000">
              <a:solidFill>
                <a:schemeClr val="dk1"/>
              </a:solidFill>
            </a:endParaRPr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>
                <a:solidFill>
                  <a:schemeClr val="dk1"/>
                </a:solidFill>
              </a:rPr>
              <a:t>preprocessing</a:t>
            </a:r>
            <a:endParaRPr sz="2000">
              <a:solidFill>
                <a:schemeClr val="dk1"/>
              </a:solidFill>
            </a:endParaRPr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>
                <a:solidFill>
                  <a:schemeClr val="dk1"/>
                </a:solidFill>
              </a:rPr>
              <a:t>search for the biggest contour</a:t>
            </a:r>
            <a:endParaRPr sz="2000">
              <a:solidFill>
                <a:schemeClr val="dk1"/>
              </a:solidFill>
            </a:endParaRPr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>
                <a:solidFill>
                  <a:schemeClr val="dk1"/>
                </a:solidFill>
              </a:rPr>
              <a:t>Perspective correction</a:t>
            </a:r>
            <a:endParaRPr sz="2000">
              <a:solidFill>
                <a:schemeClr val="dk1"/>
              </a:solidFill>
            </a:endParaRPr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>
                <a:solidFill>
                  <a:schemeClr val="dk1"/>
                </a:solidFill>
              </a:rPr>
              <a:t>Compilation of images</a:t>
            </a:r>
            <a:endParaRPr sz="2000">
              <a:solidFill>
                <a:schemeClr val="dk1"/>
              </a:solidFill>
            </a:endParaRPr>
          </a:p>
          <a:p>
            <a:pPr indent="-307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40"/>
              <a:buChar char="•"/>
            </a:pPr>
            <a:r>
              <a:rPr lang="hu-HU" sz="2000">
                <a:solidFill>
                  <a:schemeClr val="dk1"/>
                </a:solidFill>
              </a:rPr>
              <a:t>displaying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29" name="Google Shape;22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3594" y="981503"/>
            <a:ext cx="6490030" cy="567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838199" y="205735"/>
            <a:ext cx="10964159" cy="775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orbel"/>
              <a:buNone/>
            </a:pPr>
            <a:r>
              <a:rPr lang="hu-HU">
                <a:solidFill>
                  <a:schemeClr val="dk1"/>
                </a:solidFill>
              </a:rPr>
              <a:t>IV./3. The structure of the code: Document Scanner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5" name="Google Shape;235;p35"/>
          <p:cNvSpPr txBox="1"/>
          <p:nvPr>
            <p:ph idx="1" type="body"/>
          </p:nvPr>
        </p:nvSpPr>
        <p:spPr>
          <a:xfrm>
            <a:off x="285226" y="981512"/>
            <a:ext cx="11585196" cy="5603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</a:pPr>
            <a:r>
              <a:rPr lang="hu-HU">
                <a:solidFill>
                  <a:schemeClr val="dk1"/>
                </a:solidFill>
              </a:rPr>
              <a:t>Uppon pressing the „q” key, the program terminates the cycle</a:t>
            </a:r>
            <a:endParaRPr>
              <a:solidFill>
                <a:schemeClr val="dk1"/>
              </a:solidFill>
            </a:endParaRPr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</a:pPr>
            <a:r>
              <a:rPr lang="hu-HU">
                <a:solidFill>
                  <a:schemeClr val="dk1"/>
                </a:solidFill>
              </a:rPr>
              <a:t>Uppon pressing the „s” key, the program saves the current image</a:t>
            </a:r>
            <a:endParaRPr>
              <a:solidFill>
                <a:schemeClr val="dk1"/>
              </a:solidFill>
            </a:endParaRPr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</a:pPr>
            <a:r>
              <a:rPr lang="hu-HU">
                <a:solidFill>
                  <a:schemeClr val="dk1"/>
                </a:solidFill>
              </a:rPr>
              <a:t>Displays a green rectangle, displays the text „Scan Saved”, shows the saved image in a different window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36" name="Google Shape;23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7475" y="3107850"/>
            <a:ext cx="11078801" cy="36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/>
          <p:nvPr>
            <p:ph type="title"/>
          </p:nvPr>
        </p:nvSpPr>
        <p:spPr>
          <a:xfrm>
            <a:off x="1141738" y="247025"/>
            <a:ext cx="11050262" cy="10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None/>
            </a:pPr>
            <a:r>
              <a:rPr lang="hu-HU">
                <a:solidFill>
                  <a:schemeClr val="dk1"/>
                </a:solidFill>
              </a:rPr>
              <a:t>V./3. Testing the algorithm : Document Scanner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2" name="Google Shape;242;p36"/>
          <p:cNvSpPr txBox="1"/>
          <p:nvPr>
            <p:ph idx="1" type="body"/>
          </p:nvPr>
        </p:nvSpPr>
        <p:spPr>
          <a:xfrm>
            <a:off x="1159575" y="1253525"/>
            <a:ext cx="9873000" cy="52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hu-HU" sz="3000">
                <a:solidFill>
                  <a:schemeClr val="dk1"/>
                </a:solidFill>
              </a:rPr>
              <a:t>Testing opportunities:</a:t>
            </a:r>
            <a:endParaRPr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document reading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document reading while the picture is upside down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document reading while the picture is inverted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document reading while the picture is rotated.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 txBox="1"/>
          <p:nvPr>
            <p:ph type="title"/>
          </p:nvPr>
        </p:nvSpPr>
        <p:spPr>
          <a:xfrm>
            <a:off x="267497" y="261430"/>
            <a:ext cx="1210989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hu-HU">
                <a:solidFill>
                  <a:schemeClr val="dk1"/>
                </a:solidFill>
              </a:rPr>
              <a:t>VI./3. Presentation of the program : Document Scanner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838200" y="253787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>
                <a:solidFill>
                  <a:schemeClr val="dk1"/>
                </a:solidFill>
              </a:rPr>
              <a:t>Thank you for the attention!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hu-HU">
                <a:solidFill>
                  <a:schemeClr val="dk1"/>
                </a:solidFill>
              </a:rPr>
              <a:t>I. Task Distribution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hu-HU">
                <a:solidFill>
                  <a:schemeClr val="dk1"/>
                </a:solidFill>
              </a:rPr>
              <a:t>Amir: Document Scanner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hu-HU">
                <a:solidFill>
                  <a:schemeClr val="dk1"/>
                </a:solidFill>
              </a:rPr>
              <a:t>Patrik: Number Plate Detector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</a:pPr>
            <a:r>
              <a:rPr lang="hu-HU">
                <a:solidFill>
                  <a:schemeClr val="dk1"/>
                </a:solidFill>
              </a:rPr>
              <a:t>Krissz: Virtual Paint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hu-HU">
                <a:solidFill>
                  <a:schemeClr val="dk1"/>
                </a:solidFill>
              </a:rPr>
              <a:t>II. Project manager tool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529867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hu-HU">
                <a:solidFill>
                  <a:schemeClr val="dk1"/>
                </a:solidFill>
              </a:rPr>
              <a:t>- Github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4873" y="1753300"/>
            <a:ext cx="9127260" cy="4201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hu-HU">
                <a:solidFill>
                  <a:schemeClr val="dk1"/>
                </a:solidFill>
              </a:rPr>
              <a:t>III. Text Editors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838200" y="185079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60"/>
              <a:buFont typeface="Corbel"/>
              <a:buChar char="-"/>
            </a:pPr>
            <a:r>
              <a:rPr lang="hu-HU">
                <a:solidFill>
                  <a:schemeClr val="dk1"/>
                </a:solidFill>
              </a:rPr>
              <a:t>PyCharm Community Edition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600"/>
              <a:buFont typeface="Corbel"/>
              <a:buChar char="-"/>
            </a:pPr>
            <a:r>
              <a:rPr lang="hu-HU">
                <a:solidFill>
                  <a:schemeClr val="dk1"/>
                </a:solidFill>
              </a:rPr>
              <a:t>Python 3.12</a:t>
            </a:r>
            <a:endParaRPr/>
          </a:p>
        </p:txBody>
      </p:sp>
      <p:pic>
        <p:nvPicPr>
          <p:cNvPr descr="PyCharm Community Edition - Download"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6354" y="2185639"/>
            <a:ext cx="2898396" cy="28983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ython 3.12 - A quality upgrade with many desirable features!" id="116" name="Google Shape;11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8569" y="4026461"/>
            <a:ext cx="3091672" cy="1944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276138" y="117039"/>
            <a:ext cx="13515276" cy="1183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hu-HU">
                <a:solidFill>
                  <a:schemeClr val="dk1"/>
                </a:solidFill>
              </a:rPr>
              <a:t>IV./1. The structure of the code: License Plate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276137" y="1082181"/>
            <a:ext cx="10894625" cy="5424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6800">
            <a:normAutofit/>
          </a:bodyPr>
          <a:lstStyle/>
          <a:p>
            <a:pPr indent="-20828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cv2: The extension used to obtain computer vision</a:t>
            </a:r>
            <a:endParaRPr sz="2000"/>
          </a:p>
          <a:p>
            <a:pPr indent="-20828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frameWidth, frameHeight: 640 px wide and 480px tall </a:t>
            </a:r>
            <a:endParaRPr/>
          </a:p>
          <a:p>
            <a:pPr indent="-20828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The variable „PlateCascade” is going to obtain the model used to recognise the license plate.</a:t>
            </a:r>
            <a:endParaRPr sz="2000"/>
          </a:p>
          <a:p>
            <a:pPr indent="-20828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cv2.VideoCapture: One of cv2’s methods that saves the data of the image into the „cap” variable. </a:t>
            </a:r>
            <a:endParaRPr/>
          </a:p>
          <a:p>
            <a:pPr indent="-20828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It sets the image size of the image saved to „cap” with  the variables frameWidth and frameHeight.</a:t>
            </a:r>
            <a:endParaRPr/>
          </a:p>
          <a:p>
            <a:pPr indent="0" lvl="0" marL="2032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8514" y="3429000"/>
            <a:ext cx="8584460" cy="320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838200" y="142147"/>
            <a:ext cx="10515600" cy="9232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None/>
            </a:pPr>
            <a:r>
              <a:rPr lang="hu-HU">
                <a:solidFill>
                  <a:schemeClr val="dk1"/>
                </a:solidFill>
              </a:rPr>
              <a:t>IV./1. The structure of the code: License Plate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159392" y="1065402"/>
            <a:ext cx="11895588" cy="5558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hu-HU" sz="2000">
                <a:solidFill>
                  <a:schemeClr val="dk1"/>
                </a:solidFill>
              </a:rPr>
              <a:t>The img variable gets the saved image frames from the variable cap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</a:pPr>
            <a:r>
              <a:rPr lang="hu-HU" sz="2000">
                <a:solidFill>
                  <a:schemeClr val="dk1"/>
                </a:solidFill>
              </a:rPr>
              <a:t> It converts the saturation of the image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</a:pPr>
            <a:r>
              <a:rPr lang="hu-HU" sz="2000">
                <a:solidFill>
                  <a:schemeClr val="dk1"/>
                </a:solidFill>
              </a:rPr>
              <a:t>It searches the license number in the image using the license plate reader.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</a:pPr>
            <a:r>
              <a:rPr lang="hu-HU" sz="2000">
                <a:solidFill>
                  <a:schemeClr val="dk1"/>
                </a:solidFill>
              </a:rPr>
              <a:t>The cycle goes through all the license plates, calculates the area, checks if its bigger than the minArea variable</a:t>
            </a:r>
            <a:endParaRPr sz="2000">
              <a:solidFill>
                <a:schemeClr val="dk1"/>
              </a:solidFill>
            </a:endParaRPr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</a:pPr>
            <a:r>
              <a:rPr lang="hu-HU" sz="2000">
                <a:solidFill>
                  <a:schemeClr val="dk1"/>
                </a:solidFill>
              </a:rPr>
              <a:t>If it’s bigger: it draws a rectangle on the perimeter of the license plate and displays the text „Number Plate”, crops the the license plate number and displays it in another window.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</a:pPr>
            <a:r>
              <a:rPr lang="hu-HU" sz="2000">
                <a:solidFill>
                  <a:schemeClr val="dk1"/>
                </a:solidFill>
              </a:rPr>
              <a:t>Constantly refreshes the main </a:t>
            </a:r>
            <a:endParaRPr/>
          </a:p>
          <a:p>
            <a:pPr indent="0" lvl="0" marL="4572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None/>
            </a:pPr>
            <a:r>
              <a:rPr lang="hu-HU" sz="2000">
                <a:solidFill>
                  <a:schemeClr val="dk1"/>
                </a:solidFill>
              </a:rPr>
              <a:t>   window with the processed image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8105" y="3724712"/>
            <a:ext cx="7924503" cy="2898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838200" y="196312"/>
            <a:ext cx="10515600" cy="7264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None/>
            </a:pPr>
            <a:r>
              <a:rPr lang="hu-HU">
                <a:solidFill>
                  <a:schemeClr val="dk1"/>
                </a:solidFill>
              </a:rPr>
              <a:t>IV./1. The structure of the code: License Plate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227903" y="1216404"/>
            <a:ext cx="11736194" cy="5445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u-HU" sz="2400">
                <a:solidFill>
                  <a:schemeClr val="dk1"/>
                </a:solidFill>
              </a:rPr>
              <a:t>Surveys the pressing of the „s” key</a:t>
            </a:r>
            <a:endParaRPr sz="2400"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</a:pPr>
            <a:r>
              <a:rPr lang="hu-HU" sz="2000">
                <a:solidFill>
                  <a:schemeClr val="dk1"/>
                </a:solidFill>
              </a:rPr>
              <a:t>On pressing the key, it saves the cropped license plate image and the name contains a timer.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</a:pPr>
            <a:r>
              <a:rPr lang="hu-HU" sz="2000">
                <a:solidFill>
                  <a:schemeClr val="dk1"/>
                </a:solidFill>
              </a:rPr>
              <a:t>It draws a rectangle around the image and makes it the background of the displayed text.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</a:pPr>
            <a:r>
              <a:rPr lang="hu-HU" sz="2000">
                <a:solidFill>
                  <a:schemeClr val="dk1"/>
                </a:solidFill>
              </a:rPr>
              <a:t>Displays wether the image has been saved or not.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</a:pPr>
            <a:r>
              <a:rPr lang="hu-HU" sz="2000">
                <a:solidFill>
                  <a:schemeClr val="dk1"/>
                </a:solidFill>
              </a:rPr>
              <a:t>Refreshes the image.</a:t>
            </a:r>
            <a:endParaRPr/>
          </a:p>
          <a:p>
            <a:pPr indent="-182880" lvl="0" marL="2286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</a:pPr>
            <a:r>
              <a:rPr lang="hu-HU" sz="2000">
                <a:solidFill>
                  <a:schemeClr val="dk1"/>
                </a:solidFill>
              </a:rPr>
              <a:t>Increases the timer, so that the next image can get another number.</a:t>
            </a:r>
            <a:endParaRPr/>
          </a:p>
        </p:txBody>
      </p:sp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1080" y="4395832"/>
            <a:ext cx="9413017" cy="2265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838200" y="163789"/>
            <a:ext cx="10515600" cy="8680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hu-HU">
                <a:solidFill>
                  <a:schemeClr val="dk1"/>
                </a:solidFill>
              </a:rPr>
              <a:t>V./1. Testing the algorithm : License Plate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85894" y="1031846"/>
            <a:ext cx="11534862" cy="5561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hu-HU" sz="3000">
                <a:solidFill>
                  <a:schemeClr val="dk1"/>
                </a:solidFill>
              </a:rPr>
              <a:t>Testing opportunities:</a:t>
            </a:r>
            <a:endParaRPr sz="3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License plate reading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license plate reading upside down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license plate reading while the image is inverted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hu-HU" sz="2000">
                <a:solidFill>
                  <a:schemeClr val="dk1"/>
                </a:solidFill>
              </a:rPr>
              <a:t>license plate reading while the image is rotated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ázis">
  <a:themeElements>
    <a:clrScheme name="Báz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