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64" r:id="rId10"/>
    <p:sldId id="267" r:id="rId11"/>
    <p:sldId id="262" r:id="rId12"/>
    <p:sldId id="273" r:id="rId13"/>
    <p:sldId id="274" r:id="rId14"/>
    <p:sldId id="275" r:id="rId15"/>
    <p:sldId id="265" r:id="rId16"/>
    <p:sldId id="268" r:id="rId17"/>
    <p:sldId id="263" r:id="rId18"/>
    <p:sldId id="276" r:id="rId19"/>
    <p:sldId id="277" r:id="rId20"/>
    <p:sldId id="278" r:id="rId21"/>
    <p:sldId id="279" r:id="rId22"/>
    <p:sldId id="280" r:id="rId23"/>
    <p:sldId id="281" r:id="rId24"/>
    <p:sldId id="266" r:id="rId25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820401-CAE8-4D21-B24A-939B439B92ED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64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706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43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86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74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061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052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398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148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695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20401-CAE8-4D21-B24A-939B439B92ED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602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820401-CAE8-4D21-B24A-939B439B92ED}" type="datetimeFigureOut">
              <a:rPr lang="hu-HU" smtClean="0"/>
              <a:t>2025.05.14.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773ADF9-EAF6-4A3E-AB4F-8C638765EF8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176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1AA04D-0DB3-4E79-8986-04D40CA8C9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B69C78-2B80-40F0-B580-2BE3A8936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 </a:t>
            </a:r>
            <a:r>
              <a:rPr lang="hu-HU" dirty="0" err="1"/>
              <a:t>Amir</a:t>
            </a:r>
            <a:r>
              <a:rPr lang="hu-HU" dirty="0"/>
              <a:t> </a:t>
            </a:r>
            <a:r>
              <a:rPr lang="hu-HU" dirty="0" err="1"/>
              <a:t>Abd</a:t>
            </a:r>
            <a:r>
              <a:rPr lang="hu-HU" dirty="0"/>
              <a:t>-El </a:t>
            </a:r>
            <a:r>
              <a:rPr lang="hu-HU" dirty="0" err="1"/>
              <a:t>Zaher</a:t>
            </a:r>
            <a:r>
              <a:rPr lang="hu-HU" dirty="0"/>
              <a:t>, Bauer Patrik, Kovács Kristóf</a:t>
            </a:r>
          </a:p>
        </p:txBody>
      </p:sp>
    </p:spTree>
    <p:extLst>
      <p:ext uri="{BB962C8B-B14F-4D97-AF65-F5344CB8AC3E}">
        <p14:creationId xmlns:p14="http://schemas.microsoft.com/office/powerpoint/2010/main" val="587274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DE2CCB-AACE-4DA4-A6DD-72323CFD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VI./1. A program bemutatása: </a:t>
            </a:r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Plate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32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F6E776-CB94-401F-B692-B113727C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7"/>
            <a:ext cx="10515600" cy="775778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IV./2. A kód felépítése: </a:t>
            </a:r>
            <a:r>
              <a:rPr lang="hu-HU" dirty="0" err="1">
                <a:solidFill>
                  <a:schemeClr val="tx1"/>
                </a:solidFill>
              </a:rPr>
              <a:t>Virtual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Paint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9D700-375A-43E4-B510-0675E5D4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9" y="1048624"/>
            <a:ext cx="11593585" cy="5478011"/>
          </a:xfrm>
        </p:spPr>
        <p:txBody>
          <a:bodyPr/>
          <a:lstStyle/>
          <a:p>
            <a:pPr marL="0" indent="0">
              <a:buNone/>
            </a:pP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C2F09EB-07BB-41FE-A240-0AD5654AE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298" y="2541514"/>
            <a:ext cx="34099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F6E776-CB94-401F-B692-B113727C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7"/>
            <a:ext cx="10515600" cy="775778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IV./2. A kód felépítése: </a:t>
            </a:r>
            <a:r>
              <a:rPr lang="hu-HU" dirty="0" err="1">
                <a:solidFill>
                  <a:schemeClr val="tx1"/>
                </a:solidFill>
              </a:rPr>
              <a:t>Virtual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Paint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9D700-375A-43E4-B510-0675E5D4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9" y="1048624"/>
            <a:ext cx="11593585" cy="5478011"/>
          </a:xfrm>
        </p:spPr>
        <p:txBody>
          <a:bodyPr/>
          <a:lstStyle/>
          <a:p>
            <a:pPr marL="0" indent="0">
              <a:buNone/>
            </a:pP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9B8787E-5F66-4581-9B1B-DD045239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29" y="3833770"/>
            <a:ext cx="6737194" cy="28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66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F6E776-CB94-401F-B692-B113727C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7"/>
            <a:ext cx="10515600" cy="775778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IV./2. A kód felépítése: </a:t>
            </a:r>
            <a:r>
              <a:rPr lang="hu-HU" dirty="0" err="1">
                <a:solidFill>
                  <a:schemeClr val="tx1"/>
                </a:solidFill>
              </a:rPr>
              <a:t>Virtual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Paint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9D700-375A-43E4-B510-0675E5D4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9" y="1048624"/>
            <a:ext cx="11593585" cy="5478011"/>
          </a:xfrm>
        </p:spPr>
        <p:txBody>
          <a:bodyPr/>
          <a:lstStyle/>
          <a:p>
            <a:pPr marL="0" indent="0">
              <a:buNone/>
            </a:pP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8C3D86C-0A20-4744-94AA-FA682778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63" y="3900886"/>
            <a:ext cx="8232571" cy="276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4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F6E776-CB94-401F-B692-B113727C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57"/>
            <a:ext cx="10515600" cy="775778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IV./2. A kód felépítése: </a:t>
            </a:r>
            <a:r>
              <a:rPr lang="hu-HU" dirty="0" err="1">
                <a:solidFill>
                  <a:schemeClr val="tx1"/>
                </a:solidFill>
              </a:rPr>
              <a:t>Virtual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Paint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19D700-375A-43E4-B510-0675E5D4A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69" y="1048624"/>
            <a:ext cx="11593585" cy="5478011"/>
          </a:xfrm>
        </p:spPr>
        <p:txBody>
          <a:bodyPr/>
          <a:lstStyle/>
          <a:p>
            <a:pPr marL="0" indent="0">
              <a:buNone/>
            </a:pP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7D645A5-BA0C-4EC0-B780-5F6B71B9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631" y="3935368"/>
            <a:ext cx="48387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3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DD5D40-8763-41C4-8208-0C59F7F9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V./2. A kód tesztelése: </a:t>
            </a:r>
            <a:r>
              <a:rPr lang="hu-HU" dirty="0" err="1">
                <a:solidFill>
                  <a:schemeClr val="tx1"/>
                </a:solidFill>
              </a:rPr>
              <a:t>Virtual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Paint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E699DC-6788-4057-B750-15F8C698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000" dirty="0">
                <a:solidFill>
                  <a:schemeClr val="tx1"/>
                </a:solidFill>
              </a:rPr>
              <a:t>Tesztelési</a:t>
            </a:r>
            <a:r>
              <a:rPr lang="hu-HU" dirty="0">
                <a:solidFill>
                  <a:schemeClr val="tx1"/>
                </a:solidFill>
              </a:rPr>
              <a:t> lehetőségek:</a:t>
            </a:r>
          </a:p>
          <a:p>
            <a:pPr marL="0" indent="0">
              <a:buNone/>
            </a:pPr>
            <a:endParaRPr lang="hu-H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95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DC4E5B-FB26-48E0-9918-873EEECC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VI./2. A program bemutatása: </a:t>
            </a:r>
            <a:r>
              <a:rPr lang="hu-HU" dirty="0" err="1">
                <a:solidFill>
                  <a:schemeClr val="tx1"/>
                </a:solidFill>
              </a:rPr>
              <a:t>Virtual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Paint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72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E8540-4F9A-45E6-88B4-103B1CB4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5"/>
            <a:ext cx="10515600" cy="77577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IV./3. A kód felépítése: </a:t>
            </a:r>
            <a:r>
              <a:rPr lang="hu-HU" dirty="0" err="1">
                <a:solidFill>
                  <a:schemeClr val="tx1"/>
                </a:solidFill>
              </a:rPr>
              <a:t>Document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Scanner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E3C309-72A9-4311-BCF4-731CD7F6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040235"/>
            <a:ext cx="11585196" cy="5612030"/>
          </a:xfrm>
        </p:spPr>
        <p:txBody>
          <a:bodyPr/>
          <a:lstStyle/>
          <a:p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3F9F529-7892-47BE-A54E-C49C66BC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397" y="3087149"/>
            <a:ext cx="4795009" cy="362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34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E8540-4F9A-45E6-88B4-103B1CB4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5"/>
            <a:ext cx="10515600" cy="77577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IV./3. A kód felépítése: </a:t>
            </a:r>
            <a:r>
              <a:rPr lang="hu-HU" dirty="0" err="1">
                <a:solidFill>
                  <a:schemeClr val="tx1"/>
                </a:solidFill>
              </a:rPr>
              <a:t>Document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Scanner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E3C309-72A9-4311-BCF4-731CD7F6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040235"/>
            <a:ext cx="11585196" cy="5612030"/>
          </a:xfrm>
        </p:spPr>
        <p:txBody>
          <a:bodyPr/>
          <a:lstStyle/>
          <a:p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277E93E-2FA2-49FC-85AB-D9CB288F2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503" y="3529788"/>
            <a:ext cx="7204482" cy="31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78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E8540-4F9A-45E6-88B4-103B1CB4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5"/>
            <a:ext cx="10515600" cy="77577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IV./3. A kód felépítése: </a:t>
            </a:r>
            <a:r>
              <a:rPr lang="hu-HU" dirty="0" err="1">
                <a:solidFill>
                  <a:schemeClr val="tx1"/>
                </a:solidFill>
              </a:rPr>
              <a:t>Document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Scanner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E3C309-72A9-4311-BCF4-731CD7F6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040235"/>
            <a:ext cx="11585196" cy="5612030"/>
          </a:xfrm>
        </p:spPr>
        <p:txBody>
          <a:bodyPr/>
          <a:lstStyle/>
          <a:p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FB2DBAC-215E-442E-B154-0FA81E47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50" y="3842158"/>
            <a:ext cx="5252332" cy="286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9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0769D5B-2A1A-40CA-A8F4-767B05B3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6CB153-38DC-4B15-9E45-E12EC25D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</a:rPr>
              <a:t>I. Feladatkiosztás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</a:rPr>
              <a:t>II. Projektmenedzser eszköz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</a:rPr>
              <a:t>III. Programozás eszközei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</a:rPr>
              <a:t>IV. A kód felépítése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</a:rPr>
              <a:t>V. A kód tesztelése</a:t>
            </a:r>
          </a:p>
          <a:p>
            <a:pPr marL="0" indent="0" algn="ctr">
              <a:buNone/>
            </a:pPr>
            <a:r>
              <a:rPr lang="hu-HU" dirty="0">
                <a:solidFill>
                  <a:schemeClr val="tx1"/>
                </a:solidFill>
              </a:rPr>
              <a:t>VI. A program bemutatása</a:t>
            </a:r>
          </a:p>
        </p:txBody>
      </p:sp>
    </p:spTree>
    <p:extLst>
      <p:ext uri="{BB962C8B-B14F-4D97-AF65-F5344CB8AC3E}">
        <p14:creationId xmlns:p14="http://schemas.microsoft.com/office/powerpoint/2010/main" val="3175532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E8540-4F9A-45E6-88B4-103B1CB4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5"/>
            <a:ext cx="10515600" cy="77577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IV./3. A kód felépítése: </a:t>
            </a:r>
            <a:r>
              <a:rPr lang="hu-HU" dirty="0" err="1">
                <a:solidFill>
                  <a:schemeClr val="tx1"/>
                </a:solidFill>
              </a:rPr>
              <a:t>Document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Scanner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E3C309-72A9-4311-BCF4-731CD7F6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040235"/>
            <a:ext cx="11585196" cy="5612030"/>
          </a:xfrm>
        </p:spPr>
        <p:txBody>
          <a:bodyPr/>
          <a:lstStyle/>
          <a:p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7A0EB42-2A1B-40D2-98C6-70BB7468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48" y="4367838"/>
            <a:ext cx="72104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75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E8540-4F9A-45E6-88B4-103B1CB4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5"/>
            <a:ext cx="10515600" cy="77577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IV./3. A kód felépítése: </a:t>
            </a:r>
            <a:r>
              <a:rPr lang="hu-HU" dirty="0" err="1">
                <a:solidFill>
                  <a:schemeClr val="tx1"/>
                </a:solidFill>
              </a:rPr>
              <a:t>Document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Scanner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E3C309-72A9-4311-BCF4-731CD7F68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004" y="1040235"/>
            <a:ext cx="11585196" cy="5612030"/>
          </a:xfrm>
        </p:spPr>
        <p:txBody>
          <a:bodyPr/>
          <a:lstStyle/>
          <a:p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1D823F2-D65D-43F0-8026-53DCD8F4D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725" y="2818701"/>
            <a:ext cx="7319382" cy="38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46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E8540-4F9A-45E6-88B4-103B1CB4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5"/>
            <a:ext cx="10515600" cy="77577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IV./3. A kód felépítése: </a:t>
            </a:r>
            <a:r>
              <a:rPr lang="hu-HU" dirty="0" err="1">
                <a:solidFill>
                  <a:schemeClr val="tx1"/>
                </a:solidFill>
              </a:rPr>
              <a:t>Document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Scanner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D9D52A51-0D72-4DBE-AE39-D3D5A161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981512"/>
            <a:ext cx="11585196" cy="5603846"/>
          </a:xfrm>
        </p:spPr>
        <p:txBody>
          <a:bodyPr/>
          <a:lstStyle/>
          <a:p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43D42FB-EC77-48D1-A4E6-1DA241B47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454" y="2432690"/>
            <a:ext cx="4829175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0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BE8540-4F9A-45E6-88B4-103B1CB4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35"/>
            <a:ext cx="10515600" cy="77577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IV./3. A kód felépítése: </a:t>
            </a:r>
            <a:r>
              <a:rPr lang="hu-HU" dirty="0" err="1">
                <a:solidFill>
                  <a:schemeClr val="tx1"/>
                </a:solidFill>
              </a:rPr>
              <a:t>Document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Scanner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D9D52A51-0D72-4DBE-AE39-D3D5A161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226" y="981512"/>
            <a:ext cx="11585196" cy="5603846"/>
          </a:xfrm>
        </p:spPr>
        <p:txBody>
          <a:bodyPr/>
          <a:lstStyle/>
          <a:p>
            <a:pPr marL="45720" indent="0">
              <a:buNone/>
            </a:pP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5E79832-9B4D-4232-8585-E80FD6323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779" y="4420430"/>
            <a:ext cx="70485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9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E36D85-036F-44BA-B354-87D19631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V./3. A kód tesztelése: </a:t>
            </a:r>
            <a:r>
              <a:rPr lang="hu-HU" dirty="0" err="1">
                <a:solidFill>
                  <a:schemeClr val="tx1"/>
                </a:solidFill>
              </a:rPr>
              <a:t>Document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Scanner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B638DB-C8B6-4277-9DB4-F9F19C525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3000" dirty="0">
                <a:solidFill>
                  <a:schemeClr val="tx1"/>
                </a:solidFill>
              </a:rPr>
              <a:t>Tesztelési lehetőségek:</a:t>
            </a:r>
          </a:p>
          <a:p>
            <a:pPr marL="0" indent="0">
              <a:buNone/>
            </a:pPr>
            <a:endParaRPr lang="hu-H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38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D5BDEA-B226-430C-A09D-C0D5AB14F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339" y="365125"/>
            <a:ext cx="11551640" cy="1325563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VI./3. A program bemutatása: </a:t>
            </a:r>
            <a:r>
              <a:rPr lang="hu-HU" dirty="0" err="1">
                <a:solidFill>
                  <a:schemeClr val="tx1"/>
                </a:solidFill>
              </a:rPr>
              <a:t>Document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Scanner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98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C1CB79-AFCC-48DA-8633-C8F63623F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7873"/>
            <a:ext cx="10515600" cy="1325563"/>
          </a:xfrm>
        </p:spPr>
        <p:txBody>
          <a:bodyPr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63223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8100AC-CDC9-42B3-8916-4589100F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I. Feladatkiosztás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CCCB8C-C501-41FB-9A7E-39D2E66B5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Amir</a:t>
            </a:r>
            <a:r>
              <a:rPr lang="hu-HU" dirty="0">
                <a:solidFill>
                  <a:schemeClr val="tx1"/>
                </a:solidFill>
              </a:rPr>
              <a:t>: </a:t>
            </a:r>
            <a:r>
              <a:rPr lang="hu-HU" dirty="0" err="1">
                <a:solidFill>
                  <a:schemeClr val="tx1"/>
                </a:solidFill>
              </a:rPr>
              <a:t>Document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Scanner</a:t>
            </a: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Patrik: </a:t>
            </a:r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Plate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Detector</a:t>
            </a:r>
            <a:endParaRPr lang="hu-HU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dirty="0" err="1">
                <a:solidFill>
                  <a:schemeClr val="tx1"/>
                </a:solidFill>
              </a:rPr>
              <a:t>Krissz</a:t>
            </a:r>
            <a:r>
              <a:rPr lang="hu-HU" dirty="0">
                <a:solidFill>
                  <a:schemeClr val="tx1"/>
                </a:solidFill>
              </a:rPr>
              <a:t>: </a:t>
            </a:r>
            <a:r>
              <a:rPr lang="hu-HU" dirty="0" err="1">
                <a:solidFill>
                  <a:schemeClr val="tx1"/>
                </a:solidFill>
              </a:rPr>
              <a:t>Virtual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Paint</a:t>
            </a: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5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A496D3-55EA-42D2-91DB-97CFBEAC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II. Projektmenedzser eszköz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6D1DD9-EBE9-404A-96BB-9B2671D9D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67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dirty="0">
                <a:solidFill>
                  <a:schemeClr val="tx1"/>
                </a:solidFill>
              </a:rPr>
              <a:t>- </a:t>
            </a:r>
            <a:r>
              <a:rPr lang="hu-HU" dirty="0" err="1">
                <a:solidFill>
                  <a:schemeClr val="tx1"/>
                </a:solidFill>
              </a:rPr>
              <a:t>Github</a:t>
            </a:r>
            <a:endParaRPr lang="hu-HU" dirty="0">
              <a:solidFill>
                <a:schemeClr val="tx1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49EFBB8-D903-4619-9F4C-0205F0C8F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873" y="1753300"/>
            <a:ext cx="9127260" cy="42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9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D80729-D6B8-4098-AC2B-D8AF20B2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III. Programozás eszközei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6EFD57-78E9-47A8-8E35-FC266650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792"/>
            <a:ext cx="10515600" cy="4351338"/>
          </a:xfrm>
        </p:spPr>
        <p:txBody>
          <a:bodyPr/>
          <a:lstStyle/>
          <a:p>
            <a:pPr>
              <a:buFontTx/>
              <a:buChar char="-"/>
            </a:pPr>
            <a:r>
              <a:rPr lang="hu-HU" dirty="0" err="1">
                <a:solidFill>
                  <a:schemeClr val="tx1"/>
                </a:solidFill>
              </a:rPr>
              <a:t>PyCharm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Community</a:t>
            </a:r>
            <a:r>
              <a:rPr lang="hu-HU" dirty="0">
                <a:solidFill>
                  <a:schemeClr val="tx1"/>
                </a:solidFill>
              </a:rPr>
              <a:t> Edition</a:t>
            </a:r>
          </a:p>
          <a:p>
            <a:pPr lvl="1">
              <a:buFontTx/>
              <a:buChar char="-"/>
            </a:pPr>
            <a:r>
              <a:rPr lang="hu-HU" dirty="0">
                <a:solidFill>
                  <a:schemeClr val="tx1"/>
                </a:solidFill>
              </a:rPr>
              <a:t>Python 3.12</a:t>
            </a:r>
          </a:p>
        </p:txBody>
      </p:sp>
      <p:pic>
        <p:nvPicPr>
          <p:cNvPr id="1026" name="Picture 2" descr="PyCharm Community Edition - Download">
            <a:extLst>
              <a:ext uri="{FF2B5EF4-FFF2-40B4-BE49-F238E27FC236}">
                <a16:creationId xmlns:a16="http://schemas.microsoft.com/office/drawing/2014/main" id="{A226D5B9-31C3-4B49-8EAD-533772657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54" y="2185639"/>
            <a:ext cx="2898396" cy="289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3.12 - A quality upgrade with many desirable features!">
            <a:extLst>
              <a:ext uri="{FF2B5EF4-FFF2-40B4-BE49-F238E27FC236}">
                <a16:creationId xmlns:a16="http://schemas.microsoft.com/office/drawing/2014/main" id="{53CCFC67-14C5-4F87-A94A-2B7D96E7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569" y="4026461"/>
            <a:ext cx="3091672" cy="194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20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84511A-9D61-4C4D-A6AA-709D39AE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039"/>
            <a:ext cx="10515600" cy="965142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IV./1. A kód felépítése: </a:t>
            </a:r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Plate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6F8B6-1C85-4F43-A452-D61538804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138" y="1082181"/>
            <a:ext cx="10515600" cy="5424306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tx1"/>
                </a:solidFill>
              </a:rPr>
              <a:t>cv2: gépi látáshoz használt csomag</a:t>
            </a:r>
          </a:p>
          <a:p>
            <a:r>
              <a:rPr lang="hu-HU" sz="2000" dirty="0" err="1">
                <a:solidFill>
                  <a:schemeClr val="tx1"/>
                </a:solidFill>
              </a:rPr>
              <a:t>frameWidth</a:t>
            </a:r>
            <a:r>
              <a:rPr lang="hu-HU" sz="2000" dirty="0">
                <a:solidFill>
                  <a:schemeClr val="tx1"/>
                </a:solidFill>
              </a:rPr>
              <a:t>, </a:t>
            </a:r>
            <a:r>
              <a:rPr lang="hu-HU" sz="2000" dirty="0" err="1">
                <a:solidFill>
                  <a:schemeClr val="tx1"/>
                </a:solidFill>
              </a:rPr>
              <a:t>frameHeight</a:t>
            </a:r>
            <a:r>
              <a:rPr lang="hu-HU" sz="2000" dirty="0">
                <a:solidFill>
                  <a:schemeClr val="tx1"/>
                </a:solidFill>
              </a:rPr>
              <a:t>: 640px széles és 480px magas lesz a megjelenített ablak</a:t>
            </a:r>
          </a:p>
          <a:p>
            <a:r>
              <a:rPr lang="hu-HU" sz="2000" dirty="0" err="1">
                <a:solidFill>
                  <a:schemeClr val="tx1"/>
                </a:solidFill>
              </a:rPr>
              <a:t>nPlateCascade</a:t>
            </a:r>
            <a:r>
              <a:rPr lang="hu-HU" sz="2000" dirty="0">
                <a:solidFill>
                  <a:schemeClr val="tx1"/>
                </a:solidFill>
              </a:rPr>
              <a:t> változó megkapja a rendszám felismerésére használt modellt</a:t>
            </a:r>
          </a:p>
          <a:p>
            <a:r>
              <a:rPr lang="hu-HU" sz="2000" dirty="0">
                <a:solidFill>
                  <a:schemeClr val="tx1"/>
                </a:solidFill>
              </a:rPr>
              <a:t>cv2.VideoCapture: a cv2 egyik metódusa ami beolvassa a kamera képét a </a:t>
            </a:r>
            <a:r>
              <a:rPr lang="hu-HU" sz="2000" dirty="0" err="1">
                <a:solidFill>
                  <a:schemeClr val="tx1"/>
                </a:solidFill>
              </a:rPr>
              <a:t>cap</a:t>
            </a:r>
            <a:r>
              <a:rPr lang="hu-HU" sz="2000" dirty="0">
                <a:solidFill>
                  <a:schemeClr val="tx1"/>
                </a:solidFill>
              </a:rPr>
              <a:t> változóba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2000" dirty="0" err="1">
                <a:solidFill>
                  <a:schemeClr val="tx1"/>
                </a:solidFill>
              </a:rPr>
              <a:t>cap</a:t>
            </a:r>
            <a:r>
              <a:rPr lang="hu-HU" sz="2000" dirty="0">
                <a:solidFill>
                  <a:schemeClr val="tx1"/>
                </a:solidFill>
              </a:rPr>
              <a:t> változó kameraképének beállítja a méretét a </a:t>
            </a:r>
            <a:r>
              <a:rPr lang="hu-HU" sz="2000" dirty="0" err="1">
                <a:solidFill>
                  <a:schemeClr val="tx1"/>
                </a:solidFill>
              </a:rPr>
              <a:t>frameWidth</a:t>
            </a:r>
            <a:r>
              <a:rPr lang="hu-HU" sz="2000" dirty="0">
                <a:solidFill>
                  <a:schemeClr val="tx1"/>
                </a:solidFill>
              </a:rPr>
              <a:t> és </a:t>
            </a:r>
            <a:r>
              <a:rPr lang="hu-HU" sz="2000" dirty="0" err="1">
                <a:solidFill>
                  <a:schemeClr val="tx1"/>
                </a:solidFill>
              </a:rPr>
              <a:t>frameHeight</a:t>
            </a:r>
            <a:r>
              <a:rPr lang="hu-HU" sz="2000" dirty="0">
                <a:solidFill>
                  <a:schemeClr val="tx1"/>
                </a:solidFill>
              </a:rPr>
              <a:t> változókkal</a:t>
            </a:r>
          </a:p>
          <a:p>
            <a:pPr marL="0" indent="0">
              <a:buNone/>
            </a:pP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867E01D-9BB5-4E70-ABBE-284A80832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514" y="3429000"/>
            <a:ext cx="8584460" cy="320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84511A-9D61-4C4D-A6AA-709D39AE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147"/>
            <a:ext cx="10515600" cy="923256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IV./1. A kód felépítése: </a:t>
            </a:r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Plate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6F8B6-1C85-4F43-A452-D61538804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2" y="1065402"/>
            <a:ext cx="11895588" cy="5558273"/>
          </a:xfrm>
        </p:spPr>
        <p:txBody>
          <a:bodyPr>
            <a:normAutofit/>
          </a:bodyPr>
          <a:lstStyle/>
          <a:p>
            <a:r>
              <a:rPr lang="hu-HU" sz="2000" dirty="0" err="1">
                <a:solidFill>
                  <a:schemeClr val="tx1"/>
                </a:solidFill>
              </a:rPr>
              <a:t>img</a:t>
            </a:r>
            <a:r>
              <a:rPr lang="hu-HU" sz="2000" dirty="0">
                <a:solidFill>
                  <a:schemeClr val="tx1"/>
                </a:solidFill>
              </a:rPr>
              <a:t> megkapja a </a:t>
            </a:r>
            <a:r>
              <a:rPr lang="hu-HU" sz="2000" dirty="0" err="1">
                <a:solidFill>
                  <a:schemeClr val="tx1"/>
                </a:solidFill>
              </a:rPr>
              <a:t>cap</a:t>
            </a:r>
            <a:r>
              <a:rPr lang="hu-HU" sz="2000" dirty="0">
                <a:solidFill>
                  <a:schemeClr val="tx1"/>
                </a:solidFill>
              </a:rPr>
              <a:t> változóból beolvasott képkockákat</a:t>
            </a:r>
          </a:p>
          <a:p>
            <a:r>
              <a:rPr lang="hu-HU" sz="2000" dirty="0">
                <a:solidFill>
                  <a:schemeClr val="tx1"/>
                </a:solidFill>
              </a:rPr>
              <a:t>Átkonvertálja </a:t>
            </a:r>
            <a:r>
              <a:rPr lang="hu-HU" sz="2000" dirty="0" err="1">
                <a:solidFill>
                  <a:schemeClr val="tx1"/>
                </a:solidFill>
              </a:rPr>
              <a:t>szürkeárnyalatossá</a:t>
            </a:r>
            <a:r>
              <a:rPr lang="hu-HU" sz="2000" dirty="0">
                <a:solidFill>
                  <a:schemeClr val="tx1"/>
                </a:solidFill>
              </a:rPr>
              <a:t> a képet</a:t>
            </a:r>
          </a:p>
          <a:p>
            <a:r>
              <a:rPr lang="hu-HU" sz="2000" dirty="0">
                <a:solidFill>
                  <a:schemeClr val="tx1"/>
                </a:solidFill>
              </a:rPr>
              <a:t>A rendszámfelismerő modell segítségével keresi a rendszámot a képen</a:t>
            </a:r>
          </a:p>
          <a:p>
            <a:r>
              <a:rPr lang="hu-HU" sz="2000" dirty="0">
                <a:solidFill>
                  <a:schemeClr val="tx1"/>
                </a:solidFill>
              </a:rPr>
              <a:t>A ciklus végigmegy az összes rendszámtáblán, kiszámítja a területüket, ellenőrzi, hogy nagyobb-e a </a:t>
            </a:r>
            <a:r>
              <a:rPr lang="hu-HU" sz="2000" dirty="0" err="1">
                <a:solidFill>
                  <a:schemeClr val="tx1"/>
                </a:solidFill>
              </a:rPr>
              <a:t>minArea-nál</a:t>
            </a:r>
            <a:endParaRPr lang="hu-HU" sz="2000" dirty="0">
              <a:solidFill>
                <a:schemeClr val="tx1"/>
              </a:solidFill>
            </a:endParaRPr>
          </a:p>
          <a:p>
            <a:r>
              <a:rPr lang="hu-HU" sz="2000" dirty="0">
                <a:solidFill>
                  <a:schemeClr val="tx1"/>
                </a:solidFill>
              </a:rPr>
              <a:t>Ha nagyobb: rajzol egy téglalapot a rendszám köré, kiírja hogy „</a:t>
            </a:r>
            <a:r>
              <a:rPr lang="hu-HU" sz="2000" dirty="0" err="1">
                <a:solidFill>
                  <a:schemeClr val="tx1"/>
                </a:solidFill>
              </a:rPr>
              <a:t>Number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Plate</a:t>
            </a:r>
            <a:r>
              <a:rPr lang="hu-HU" sz="2000" dirty="0">
                <a:solidFill>
                  <a:schemeClr val="tx1"/>
                </a:solidFill>
              </a:rPr>
              <a:t>”, kivágja a rendszámot és egy külön ablakban megjeleníti</a:t>
            </a:r>
          </a:p>
          <a:p>
            <a:r>
              <a:rPr lang="hu-HU" sz="2000" dirty="0">
                <a:solidFill>
                  <a:schemeClr val="tx1"/>
                </a:solidFill>
              </a:rPr>
              <a:t>Folyamatosan frissíti a </a:t>
            </a:r>
            <a:r>
              <a:rPr lang="hu-HU" sz="2000" dirty="0" err="1">
                <a:solidFill>
                  <a:schemeClr val="tx1"/>
                </a:solidFill>
              </a:rPr>
              <a:t>főablakot</a:t>
            </a:r>
            <a:r>
              <a:rPr lang="hu-HU" sz="2000" dirty="0">
                <a:solidFill>
                  <a:schemeClr val="tx1"/>
                </a:solidFill>
              </a:rPr>
              <a:t> a feldolgozott képpel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86ACD4B-2227-4738-AA56-65E3ECFF2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594" y="3724712"/>
            <a:ext cx="7924503" cy="289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5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84511A-9D61-4C4D-A6AA-709D39AE9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312"/>
            <a:ext cx="10515600" cy="72647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IV./1. A kód felépítése: </a:t>
            </a:r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Plate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26F8B6-1C85-4F43-A452-D61538804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903" y="1216404"/>
            <a:ext cx="11736194" cy="5445285"/>
          </a:xfrm>
        </p:spPr>
        <p:txBody>
          <a:bodyPr>
            <a:normAutofit/>
          </a:bodyPr>
          <a:lstStyle/>
          <a:p>
            <a:r>
              <a:rPr lang="hu-HU" sz="2000" dirty="0">
                <a:solidFill>
                  <a:schemeClr val="tx1"/>
                </a:solidFill>
              </a:rPr>
              <a:t>Figyeli az „s” billentyű lenyomását</a:t>
            </a:r>
          </a:p>
          <a:p>
            <a:r>
              <a:rPr lang="hu-HU" sz="2000" dirty="0">
                <a:solidFill>
                  <a:schemeClr val="tx1"/>
                </a:solidFill>
              </a:rPr>
              <a:t>Lenyomásra menti a kivágott rendszám képét, neve tartalmaz egy számlálót</a:t>
            </a:r>
          </a:p>
          <a:p>
            <a:r>
              <a:rPr lang="hu-HU" sz="2000" dirty="0">
                <a:solidFill>
                  <a:schemeClr val="tx1"/>
                </a:solidFill>
              </a:rPr>
              <a:t>Rajzol egy téglalapot a képre, ami a visszajelző üzenet háttere lesz</a:t>
            </a:r>
          </a:p>
          <a:p>
            <a:r>
              <a:rPr lang="hu-HU" sz="2000" dirty="0">
                <a:solidFill>
                  <a:schemeClr val="tx1"/>
                </a:solidFill>
              </a:rPr>
              <a:t>Kiírja, hogy a rendszám el lett mentve</a:t>
            </a:r>
          </a:p>
          <a:p>
            <a:r>
              <a:rPr lang="hu-HU" sz="2000" dirty="0">
                <a:solidFill>
                  <a:schemeClr val="tx1"/>
                </a:solidFill>
              </a:rPr>
              <a:t>Frissíti a képet</a:t>
            </a:r>
          </a:p>
          <a:p>
            <a:r>
              <a:rPr lang="hu-HU" sz="2000" dirty="0">
                <a:solidFill>
                  <a:schemeClr val="tx1"/>
                </a:solidFill>
              </a:rPr>
              <a:t>Növeli a számlálót, hogy a következő kép másik számot kapjon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3E84092-FFE5-4512-88A0-33530621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80" y="4395832"/>
            <a:ext cx="9413017" cy="22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1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B5A651-B8F2-4B7A-ADF7-048DB77B4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789"/>
            <a:ext cx="10515600" cy="868057"/>
          </a:xfrm>
        </p:spPr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V./1. A kód tesztelése: </a:t>
            </a:r>
            <a:r>
              <a:rPr lang="hu-HU" dirty="0" err="1">
                <a:solidFill>
                  <a:schemeClr val="tx1"/>
                </a:solidFill>
              </a:rPr>
              <a:t>Number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 dirty="0" err="1">
                <a:solidFill>
                  <a:schemeClr val="tx1"/>
                </a:solidFill>
              </a:rPr>
              <a:t>Plate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53753C-CB50-4AE2-94DF-52CC76B09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94" y="1031846"/>
            <a:ext cx="11534862" cy="5561901"/>
          </a:xfrm>
        </p:spPr>
        <p:txBody>
          <a:bodyPr/>
          <a:lstStyle/>
          <a:p>
            <a:pPr marL="0" indent="0">
              <a:buNone/>
            </a:pPr>
            <a:r>
              <a:rPr lang="hu-HU" sz="3000" dirty="0">
                <a:solidFill>
                  <a:schemeClr val="tx1"/>
                </a:solidFill>
              </a:rPr>
              <a:t>Tesztelési lehetőségek:</a:t>
            </a:r>
          </a:p>
          <a:p>
            <a:pPr marL="0" indent="0">
              <a:buNone/>
            </a:pPr>
            <a:endParaRPr lang="hu-H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35821"/>
      </p:ext>
    </p:extLst>
  </p:cSld>
  <p:clrMapOvr>
    <a:masterClrMapping/>
  </p:clrMapOvr>
</p:sld>
</file>

<file path=ppt/theme/theme1.xml><?xml version="1.0" encoding="utf-8"?>
<a:theme xmlns:a="http://schemas.openxmlformats.org/drawingml/2006/main" name="Bázis">
  <a:themeElements>
    <a:clrScheme name="Báz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áz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áz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TM03457444[[fn=Bázis]]</Template>
  <TotalTime>0</TotalTime>
  <Words>456</Words>
  <Application>Microsoft Office PowerPoint</Application>
  <PresentationFormat>Szélesvásznú</PresentationFormat>
  <Paragraphs>59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28" baseType="lpstr">
      <vt:lpstr>Corbel</vt:lpstr>
      <vt:lpstr>Bázis</vt:lpstr>
      <vt:lpstr>Projekt</vt:lpstr>
      <vt:lpstr>Tartalom</vt:lpstr>
      <vt:lpstr>I. Feladatkiosztás</vt:lpstr>
      <vt:lpstr>II. Projektmenedzser eszköz</vt:lpstr>
      <vt:lpstr>III. Programozás eszközei</vt:lpstr>
      <vt:lpstr>IV./1. A kód felépítése: Number Plate</vt:lpstr>
      <vt:lpstr>IV./1. A kód felépítése: Number Plate</vt:lpstr>
      <vt:lpstr>IV./1. A kód felépítése: Number Plate</vt:lpstr>
      <vt:lpstr>V./1. A kód tesztelése: Number Plate</vt:lpstr>
      <vt:lpstr>VI./1. A program bemutatása: Number Plate</vt:lpstr>
      <vt:lpstr>IV./2. A kód felépítése: Virtual Paint</vt:lpstr>
      <vt:lpstr>IV./2. A kód felépítése: Virtual Paint</vt:lpstr>
      <vt:lpstr>IV./2. A kód felépítése: Virtual Paint</vt:lpstr>
      <vt:lpstr>IV./2. A kód felépítése: Virtual Paint</vt:lpstr>
      <vt:lpstr>V./2. A kód tesztelése: Virtual Paint</vt:lpstr>
      <vt:lpstr>VI./2. A program bemutatása: Virtual Paint</vt:lpstr>
      <vt:lpstr>IV./3. A kód felépítése: Document Scanner</vt:lpstr>
      <vt:lpstr>IV./3. A kód felépítése: Document Scanner</vt:lpstr>
      <vt:lpstr>IV./3. A kód felépítése: Document Scanner</vt:lpstr>
      <vt:lpstr>IV./3. A kód felépítése: Document Scanner</vt:lpstr>
      <vt:lpstr>IV./3. A kód felépítése: Document Scanner</vt:lpstr>
      <vt:lpstr>IV./3. A kód felépítése: Document Scanner</vt:lpstr>
      <vt:lpstr>IV./3. A kód felépítése: Document Scanner</vt:lpstr>
      <vt:lpstr>V./3. A kód tesztelése: Document Scanner</vt:lpstr>
      <vt:lpstr>VI./3. A program bemutatása: Document Scanner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Bauer Patrik</dc:creator>
  <cp:lastModifiedBy>Bauer Patrik</cp:lastModifiedBy>
  <cp:revision>33</cp:revision>
  <dcterms:created xsi:type="dcterms:W3CDTF">2025-03-19T13:20:13Z</dcterms:created>
  <dcterms:modified xsi:type="dcterms:W3CDTF">2025-05-14T09:29:28Z</dcterms:modified>
</cp:coreProperties>
</file>