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4" r:id="rId14"/>
    <p:sldId id="272" r:id="rId15"/>
    <p:sldId id="273" r:id="rId16"/>
    <p:sldId id="259" r:id="rId17"/>
    <p:sldId id="275" r:id="rId18"/>
    <p:sldId id="276" r:id="rId19"/>
    <p:sldId id="277" r:id="rId20"/>
    <p:sldId id="278" r:id="rId21"/>
    <p:sldId id="279" r:id="rId22"/>
    <p:sldId id="280" r:id="rId23"/>
    <p:sldId id="26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83830-DA7D-4442-8872-381127E4232D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3F85B-7F95-488D-BDAD-899351077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269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3F85B-7F95-488D-BDAD-899351077DDD}" type="slidenum">
              <a:rPr lang="en-GB" smtClean="0"/>
              <a:t>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20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3F85B-7F95-488D-BDAD-899351077DDD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6930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3F85B-7F95-488D-BDAD-899351077DD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109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3F85B-7F95-488D-BDAD-899351077DD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700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3F85B-7F95-488D-BDAD-899351077DD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480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60D33-F588-465B-B34F-C918D6951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F295F-2C99-411E-AE45-24467C952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F0DDC-D866-4A73-8755-D559F1136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A92F-86A9-459C-AEAA-CD3A0FBF4334}" type="datetime1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4372A-88CD-418D-BD4C-640CDCCE9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7371E-2297-4C58-80E7-B4F5367E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8D0A-0749-4ED1-A1B9-3BAA543A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64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D37D-B274-4584-BAB6-F7DF8A537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B8856-5B90-4C4F-817F-7C709E08F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E5C52-A495-4494-99BA-DCC76636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0161-67B1-49ED-87F3-7D361F35900C}" type="datetime1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46200-22F3-4DEF-9BA3-537316EA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333F9-78BE-4913-8FB5-50D220A7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8D0A-0749-4ED1-A1B9-3BAA543A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08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BC6CC3-2BDF-49F1-846E-CF2A06B94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4535B-B06D-419E-9AC1-A3BF7008A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D42D4-7418-4B1B-AFC6-6391AF844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D0063-D396-4894-B95D-9B165CD04C44}" type="datetime1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CF9C4-144C-4343-9B88-545C13E9C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50E9E-CB6F-4E03-AA59-FA2E797D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8D0A-0749-4ED1-A1B9-3BAA543A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95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B20EC-CF05-47DE-9BE1-2E2E7B549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5A3A-9268-4DA9-8B4A-AD35E29D5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0F895-65BA-4D91-905B-077B5B0A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E85E-2A1F-4334-9C19-1A2E3F490752}" type="datetime1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68F82-97C6-4610-AA38-DBB9460C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D08DE-DA43-4B54-B264-E6A84331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8D0A-0749-4ED1-A1B9-3BAA543A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93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8690A-AEDE-4DC2-8398-35DC60C3B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65FAF-5FA6-48E2-B841-74988B165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61644-C855-473C-B91E-2800989A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F827-1323-415D-862A-485CED7A631D}" type="datetime1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576EC-B375-4EE4-95D8-CC26A453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79986-B9CA-460C-ADAB-6B2274EA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8D0A-0749-4ED1-A1B9-3BAA543A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5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7AF5-0CE1-4DB7-8432-A948A41D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2AC6E-2447-49BC-8FF3-52269C8F3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65BA8-725B-4D31-8FAB-A0E7974EB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75235-D2FA-438E-B8F4-2FBE04497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A7EF-2FE9-4560-91C0-E5CB3DBBBB13}" type="datetime1">
              <a:rPr lang="en-GB" smtClean="0"/>
              <a:t>07/07/2020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E06A4-28F0-4627-87ED-6108DF80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CAA45-8F90-4170-9EF7-1D2DA66C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8D0A-0749-4ED1-A1B9-3BAA543A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97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CC6AA-AFF2-4036-8D14-561329905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E23BF-5F1B-4F93-9A10-457ACDFA4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EA0F5-3F7E-4FED-84A6-4AB1C8F50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355EE-D868-40D8-89A4-4D6FD6F68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A032E8-B12D-410D-93BB-BF9BBF419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941C11-B528-4F5D-BEA3-2AE3969C4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E463-0B05-49E3-B5E5-F4F88DFA056C}" type="datetime1">
              <a:rPr lang="en-GB" smtClean="0"/>
              <a:t>07/07/2020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65A487-C2B1-4A19-8E39-E7B059E8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F9074E-FB03-4B36-B7C0-9806967C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8D0A-0749-4ED1-A1B9-3BAA543A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61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4044-3D83-43B2-942D-6C345AFA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B01BC7-136F-405B-B218-6CBDDE95C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4A5-5BB8-4444-811C-31854A00FA13}" type="datetime1">
              <a:rPr lang="en-GB" smtClean="0"/>
              <a:t>07/07/2020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2599E-7D99-4240-A961-A74A03F1B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7660F-9CA6-4A02-8D1C-98DCA9A1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8D0A-0749-4ED1-A1B9-3BAA543A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08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9C7A9-5E04-4E9C-B350-7E56C097C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6AA8-A735-4880-965A-97D8768A08A0}" type="datetime1">
              <a:rPr lang="en-GB" smtClean="0"/>
              <a:t>07/07/2020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D46E8C-2DB5-412F-A15B-186BA9DB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00EE9-436D-4061-9C2F-3EED38D95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8D0A-0749-4ED1-A1B9-3BAA543A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39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BF1A-4C74-4CEC-A07A-D8993F6F6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2EE02-B24B-45EC-B206-D8805FBDD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DEE37-C55F-42A8-A204-C6ECAE770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DB449-4B5F-431B-A359-46DE8C53C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CE82-9C83-4AF4-83BE-366FA2E8E223}" type="datetime1">
              <a:rPr lang="en-GB" smtClean="0"/>
              <a:t>07/07/2020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A688E-75E6-4C63-B624-A5F8822F3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FE8BD-8123-4950-B794-23EF413E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8D0A-0749-4ED1-A1B9-3BAA543A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2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A60D-CFE6-4B13-A436-DD841DD62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B2A653-B036-41C1-9ADF-2A35E5475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C1B50-58BE-49EC-9C79-81A0B76AB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051D1-901B-4422-AE95-2E33EB51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573E-745E-4373-BD48-A9777975120A}" type="datetime1">
              <a:rPr lang="en-GB" smtClean="0"/>
              <a:t>07/07/2020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E3A91-CE70-4258-B41D-C2923AFD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7AF7D-0448-4D26-863F-7D939900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8D0A-0749-4ED1-A1B9-3BAA543A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96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F8E8F-F7FB-4E5B-8070-CF61BD007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0CD78-8EC0-4E44-9F43-F4189D5E3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08771-19E1-493F-B444-7F6B7FED3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4FC57-2FA3-4DF6-9F17-8022C6563E1C}" type="datetime1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CDE79-CC22-4401-82D0-AF1E11F84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2CE12-7A7F-485D-9C36-07A7BB564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48D0A-0749-4ED1-A1B9-3BAA543A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17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CCAC-F2B2-4771-9D09-5E3555CE5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372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hr-HR" b="1" dirty="0"/>
              <a:t>Primjena evolucijskih algoritama u bioinformatici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20E6F-A267-4962-98EF-C9E73C4BE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11078"/>
            <a:ext cx="9144000" cy="1655762"/>
          </a:xfrm>
        </p:spPr>
        <p:txBody>
          <a:bodyPr/>
          <a:lstStyle/>
          <a:p>
            <a:r>
              <a:rPr lang="hr-HR" dirty="0"/>
              <a:t>Patrik Okanović</a:t>
            </a:r>
          </a:p>
          <a:p>
            <a:r>
              <a:rPr lang="hr-HR" dirty="0"/>
              <a:t>Voditelj: prof. dr. sc. Marin Golub</a:t>
            </a:r>
          </a:p>
          <a:p>
            <a:r>
              <a:rPr lang="hr-HR" dirty="0"/>
              <a:t>Zagreb, 2019./2020.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88FB9D-D35A-45F7-B997-952D10F14034}"/>
              </a:ext>
            </a:extLst>
          </p:cNvPr>
          <p:cNvSpPr txBox="1"/>
          <p:nvPr/>
        </p:nvSpPr>
        <p:spPr>
          <a:xfrm>
            <a:off x="4797879" y="489857"/>
            <a:ext cx="2596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dirty="0"/>
              <a:t>ZAVRŠNI RAD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052550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C7AF-CB00-4F59-8E18-C27D72B5F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Poravnanje sljedova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7ECEC-D949-43BC-A78D-9D17839A7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29701" cy="4351338"/>
          </a:xfrm>
        </p:spPr>
        <p:txBody>
          <a:bodyPr>
            <a:normAutofit fontScale="77500" lnSpcReduction="20000"/>
          </a:bodyPr>
          <a:lstStyle/>
          <a:p>
            <a:r>
              <a:rPr lang="hr-HR" dirty="0"/>
              <a:t>Poravnanje sljedova najčešći je prvi korak u bioinformatičkoj analizi.</a:t>
            </a:r>
          </a:p>
          <a:p>
            <a:r>
              <a:rPr lang="hr-HR" dirty="0"/>
              <a:t>Poravnanje dva slijeda</a:t>
            </a:r>
          </a:p>
          <a:p>
            <a:r>
              <a:rPr lang="hr-HR" dirty="0"/>
              <a:t>Kod poravnanja više sljedova odjednom ideja je smjestiti homologna mjesta u promatranim sljedovima u iste stupce</a:t>
            </a:r>
          </a:p>
          <a:p>
            <a:r>
              <a:rPr lang="hr-HR" dirty="0"/>
              <a:t>Heurističke metode:</a:t>
            </a:r>
          </a:p>
          <a:p>
            <a:pPr lvl="1"/>
            <a:r>
              <a:rPr lang="hr-HR" dirty="0"/>
              <a:t>Progresivna</a:t>
            </a:r>
          </a:p>
          <a:p>
            <a:pPr lvl="1"/>
            <a:r>
              <a:rPr lang="hr-HR" dirty="0"/>
              <a:t>Iterativna</a:t>
            </a:r>
          </a:p>
          <a:p>
            <a:pPr lvl="1"/>
            <a:r>
              <a:rPr lang="hr-HR" dirty="0"/>
              <a:t>Skriveni Markovljevi modeli</a:t>
            </a:r>
          </a:p>
          <a:p>
            <a:pPr lvl="1"/>
            <a:r>
              <a:rPr lang="hr-HR" dirty="0"/>
              <a:t>Temeljene na filogenetskom predznanju</a:t>
            </a:r>
          </a:p>
          <a:p>
            <a:pPr lvl="1"/>
            <a:r>
              <a:rPr lang="hr-HR" dirty="0"/>
              <a:t>Genetski algoritam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F50B9-25E7-49F8-90AF-820A6413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8D0A-0749-4ED1-A1B9-3BAA543AB8D5}" type="slidenum">
              <a:rPr lang="en-GB" smtClean="0"/>
              <a:t>9</a:t>
            </a:fld>
            <a:r>
              <a:rPr lang="hr-HR" dirty="0"/>
              <a:t> / 22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06A4A8-CB32-43B0-B9B8-093CCABF4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901" y="1360046"/>
            <a:ext cx="6952386" cy="510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04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A288-CBDE-46F8-BD74-120FE251D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Razvojno okruženje za evolucijsko računanje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DAFFC-EDC6-498E-9AD3-6F3B586E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8D0A-0749-4ED1-A1B9-3BAA543AB8D5}" type="slidenum">
              <a:rPr lang="en-GB" smtClean="0"/>
              <a:t>10</a:t>
            </a:fld>
            <a:r>
              <a:rPr lang="hr-HR" dirty="0"/>
              <a:t> / 22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840C11-4E8B-4DF8-8194-50973BA8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33386"/>
          </a:xfrm>
        </p:spPr>
        <p:txBody>
          <a:bodyPr/>
          <a:lstStyle/>
          <a:p>
            <a:r>
              <a:rPr lang="hr-HR" dirty="0"/>
              <a:t>Evolutionary Computation Framework</a:t>
            </a:r>
          </a:p>
          <a:p>
            <a:r>
              <a:rPr lang="hr-HR" dirty="0"/>
              <a:t>Podržani genotipi: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BitString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FloatingPoint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hr-H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Binary genotype, Tree genotype</a:t>
            </a:r>
            <a:r>
              <a:rPr lang="hr-H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Permutation genotype</a:t>
            </a:r>
            <a:endParaRPr lang="hr-HR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r-HR" dirty="0">
                <a:latin typeface="Calibri (Body)"/>
                <a:cs typeface="Courier New" panose="02070309020205020404" pitchFamily="49" charset="0"/>
              </a:rPr>
              <a:t>Potrebno predati konfiguracijsku datoteku kao ulazni parametar</a:t>
            </a:r>
          </a:p>
          <a:p>
            <a:r>
              <a:rPr lang="hr-HR" dirty="0"/>
              <a:t>Neki od podržanih algoritama: </a:t>
            </a:r>
          </a:p>
          <a:p>
            <a:pPr lvl="1"/>
            <a:r>
              <a:rPr lang="hr-HR" dirty="0"/>
              <a:t>Genetski algoritam</a:t>
            </a:r>
          </a:p>
          <a:p>
            <a:pPr lvl="1"/>
            <a:r>
              <a:rPr lang="hr-HR" dirty="0"/>
              <a:t>Algoritam roja čestica</a:t>
            </a:r>
          </a:p>
          <a:p>
            <a:pPr lvl="1"/>
            <a:r>
              <a:rPr lang="hr-HR" dirty="0"/>
              <a:t>Algoritam kolonije pčela</a:t>
            </a:r>
          </a:p>
          <a:p>
            <a:pPr lvl="1"/>
            <a:r>
              <a:rPr lang="hr-HR" dirty="0"/>
              <a:t>Evolucijska strategija</a:t>
            </a:r>
          </a:p>
          <a:p>
            <a:pPr marL="457200" lvl="1" indent="0">
              <a:buNone/>
            </a:pPr>
            <a:endParaRPr lang="hr-HR" dirty="0"/>
          </a:p>
          <a:p>
            <a:pPr marL="457200" lvl="1" indent="0">
              <a:buNone/>
            </a:pPr>
            <a:endParaRPr lang="hr-HR" dirty="0"/>
          </a:p>
          <a:p>
            <a:pPr lvl="1"/>
            <a:endParaRPr lang="hr-HR" dirty="0"/>
          </a:p>
          <a:p>
            <a:pPr marL="457200" lvl="1" indent="0">
              <a:buNone/>
            </a:pPr>
            <a:endParaRPr lang="hr-HR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1947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6DE9-727D-432C-8BD7-D5ADDD41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Implementacija genetskog algoritma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866F4-0BEF-45E0-91AB-A0B8DC5C1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Ulazni podaci predani u FASTA formatu</a:t>
            </a:r>
          </a:p>
          <a:p>
            <a:r>
              <a:rPr lang="hr-HR" dirty="0"/>
              <a:t>Jedinka: kolekcija stringova</a:t>
            </a:r>
          </a:p>
          <a:p>
            <a:r>
              <a:rPr lang="hr-HR" dirty="0"/>
              <a:t>Primjer generirane jedinke:</a:t>
            </a:r>
          </a:p>
          <a:p>
            <a:pPr marL="0" indent="0">
              <a:buNone/>
            </a:pP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ATTGC-CGACT</a:t>
            </a:r>
          </a:p>
          <a:p>
            <a:pPr marL="0" indent="0">
              <a:buNone/>
            </a:pP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--A----C---</a:t>
            </a:r>
          </a:p>
          <a:p>
            <a:pPr marL="0" indent="0">
              <a:buNone/>
            </a:pP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G--A-CCCTAG</a:t>
            </a:r>
            <a:endParaRPr lang="hr-H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r-HR" dirty="0">
                <a:cs typeface="Courier New" panose="02070309020205020404" pitchFamily="49" charset="0"/>
              </a:rPr>
              <a:t>Troturnirska selekcija</a:t>
            </a:r>
            <a:endParaRPr lang="en-GB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53ABD-C95A-45E5-BD39-C7CDCD15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8D0A-0749-4ED1-A1B9-3BAA543AB8D5}" type="slidenum">
              <a:rPr lang="en-GB" smtClean="0"/>
              <a:t>11</a:t>
            </a:fld>
            <a:r>
              <a:rPr lang="hr-HR" dirty="0"/>
              <a:t> / 22</a:t>
            </a:r>
            <a:endParaRPr lang="en-GB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3FDE30-ECAD-4405-B160-91BA1382A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731" y="1323975"/>
            <a:ext cx="4077269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676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EAACE-1A00-462D-891A-102310A9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Križanje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A3E9E-7BC7-46E4-B273-15D122CD3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</a:t>
            </a:r>
            <a:r>
              <a:rPr lang="en-GB" dirty="0" err="1"/>
              <a:t>otrebno</a:t>
            </a:r>
            <a:r>
              <a:rPr lang="en-GB" dirty="0"/>
              <a:t> je </a:t>
            </a:r>
            <a:r>
              <a:rPr lang="en-GB" dirty="0" err="1"/>
              <a:t>naslijediti</a:t>
            </a:r>
            <a:r>
              <a:rPr lang="hr-HR" dirty="0"/>
              <a:t> </a:t>
            </a:r>
            <a:r>
              <a:rPr lang="en-GB" dirty="0" err="1"/>
              <a:t>klasu</a:t>
            </a:r>
            <a:r>
              <a:rPr lang="en-GB" dirty="0"/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CrossoverOp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implementirati</a:t>
            </a:r>
            <a:r>
              <a:rPr lang="en-GB" dirty="0"/>
              <a:t> </a:t>
            </a:r>
            <a:r>
              <a:rPr lang="en-GB" dirty="0" err="1"/>
              <a:t>zadanu</a:t>
            </a:r>
            <a:r>
              <a:rPr lang="en-GB" dirty="0"/>
              <a:t> </a:t>
            </a:r>
            <a:r>
              <a:rPr lang="en-GB" dirty="0" err="1"/>
              <a:t>metodu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mate(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GenotypeP</a:t>
            </a: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gen1, GenotypeP gen2, GenotypeP child).</a:t>
            </a:r>
            <a:endParaRPr lang="hr-H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r-HR" dirty="0"/>
              <a:t>K</a:t>
            </a:r>
            <a:r>
              <a:rPr lang="en-GB" dirty="0" err="1"/>
              <a:t>rižanj</a:t>
            </a:r>
            <a:r>
              <a:rPr lang="hr-HR" dirty="0"/>
              <a:t>e</a:t>
            </a:r>
            <a:r>
              <a:rPr lang="en-GB" dirty="0"/>
              <a:t> s</a:t>
            </a:r>
            <a:r>
              <a:rPr lang="hr-HR" dirty="0"/>
              <a:t> </a:t>
            </a:r>
            <a:r>
              <a:rPr lang="en-GB" dirty="0" err="1"/>
              <a:t>jednom</a:t>
            </a:r>
            <a:r>
              <a:rPr lang="en-GB" dirty="0"/>
              <a:t> to</a:t>
            </a:r>
            <a:r>
              <a:rPr lang="hr-HR" dirty="0"/>
              <a:t>č</a:t>
            </a:r>
            <a:r>
              <a:rPr lang="en-GB" dirty="0" err="1"/>
              <a:t>kom</a:t>
            </a:r>
            <a:r>
              <a:rPr lang="en-GB" dirty="0"/>
              <a:t> </a:t>
            </a:r>
            <a:r>
              <a:rPr lang="en-GB" dirty="0" err="1"/>
              <a:t>prekida</a:t>
            </a:r>
            <a:endParaRPr lang="hr-HR" dirty="0"/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2D96B-D2AD-4E03-A9C0-F79EFE7B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8D0A-0749-4ED1-A1B9-3BAA543AB8D5}" type="slidenum">
              <a:rPr lang="en-GB" smtClean="0"/>
              <a:t>12</a:t>
            </a:fld>
            <a:r>
              <a:rPr lang="hr-HR" dirty="0"/>
              <a:t>/ 22</a:t>
            </a:r>
            <a:endParaRPr lang="en-GB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225C02-2834-4741-B62B-C97D63ADE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71" y="3843012"/>
            <a:ext cx="7373379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56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D2053-BB3D-4F4B-B32D-1BC2BC84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Mutacija</a:t>
            </a:r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9ADE3-3C99-4488-A790-6CA46D70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8D0A-0749-4ED1-A1B9-3BAA543AB8D5}" type="slidenum">
              <a:rPr lang="en-GB" smtClean="0"/>
              <a:t>13</a:t>
            </a:fld>
            <a:r>
              <a:rPr lang="hr-HR" dirty="0"/>
              <a:t> / 22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6F2D4F-8223-44E6-831F-F1A0CF323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Operatori</a:t>
            </a:r>
            <a:r>
              <a:rPr lang="en-GB" dirty="0"/>
              <a:t> </a:t>
            </a:r>
            <a:r>
              <a:rPr lang="en-GB" dirty="0" err="1"/>
              <a:t>mutacije</a:t>
            </a:r>
            <a:r>
              <a:rPr lang="en-GB" dirty="0"/>
              <a:t> u </a:t>
            </a:r>
            <a:r>
              <a:rPr lang="en-GB" dirty="0" err="1"/>
              <a:t>ECFu</a:t>
            </a:r>
            <a:r>
              <a:rPr lang="en-GB" dirty="0"/>
              <a:t> </a:t>
            </a:r>
            <a:r>
              <a:rPr lang="en-GB" dirty="0" err="1"/>
              <a:t>ostvaruju</a:t>
            </a:r>
            <a:r>
              <a:rPr lang="en-GB" dirty="0"/>
              <a:t> se </a:t>
            </a:r>
            <a:r>
              <a:rPr lang="en-GB" dirty="0" err="1"/>
              <a:t>naslje</a:t>
            </a:r>
            <a:r>
              <a:rPr lang="hr-HR" dirty="0"/>
              <a:t>đ</a:t>
            </a:r>
            <a:r>
              <a:rPr lang="en-GB" dirty="0" err="1"/>
              <a:t>ivanjem</a:t>
            </a:r>
            <a:r>
              <a:rPr lang="en-GB" dirty="0"/>
              <a:t> </a:t>
            </a:r>
            <a:r>
              <a:rPr lang="en-GB" dirty="0" err="1"/>
              <a:t>razreda</a:t>
            </a:r>
            <a:r>
              <a:rPr lang="en-GB" dirty="0"/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MutationOp</a:t>
            </a:r>
            <a:endParaRPr lang="hr-H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r-HR" dirty="0">
                <a:cs typeface="Courier New" panose="02070309020205020404" pitchFamily="49" charset="0"/>
              </a:rPr>
              <a:t>Implementirani operatori mutacije</a:t>
            </a: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MsaGenotypeMut</a:t>
            </a: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MsaGenotypeMutDeleteGap</a:t>
            </a:r>
            <a:endParaRPr lang="hr-H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MsaGenotypeMutInsertGap</a:t>
            </a:r>
            <a:endParaRPr lang="hr-H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hr-H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658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2AB58-235C-41CC-957F-E98EAA93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Jednostavna mutacija</a:t>
            </a:r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6D6E7-BC93-4BFA-91D6-57E57B661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8D0A-0749-4ED1-A1B9-3BAA543AB8D5}" type="slidenum">
              <a:rPr lang="en-GB" smtClean="0"/>
              <a:t>14</a:t>
            </a:fld>
            <a:r>
              <a:rPr lang="hr-HR" dirty="0"/>
              <a:t>/ 22</a:t>
            </a:r>
            <a:endParaRPr lang="en-GB" dirty="0"/>
          </a:p>
        </p:txBody>
      </p:sp>
      <p:pic>
        <p:nvPicPr>
          <p:cNvPr id="12" name="Content Placeholder 11" descr="A close up of a logo&#10;&#10;Description automatically generated">
            <a:extLst>
              <a:ext uri="{FF2B5EF4-FFF2-40B4-BE49-F238E27FC236}">
                <a16:creationId xmlns:a16="http://schemas.microsoft.com/office/drawing/2014/main" id="{BC03E670-3A9F-418D-9A43-B75D11B44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350" y="2594569"/>
            <a:ext cx="5734850" cy="2857899"/>
          </a:xfr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B77F048C-DB54-40E5-942E-01DBA8CCA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74" y="2417773"/>
            <a:ext cx="2781688" cy="2324424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EE5E49-5C6D-450C-B6AB-09131F97F6FC}"/>
              </a:ext>
            </a:extLst>
          </p:cNvPr>
          <p:cNvCxnSpPr>
            <a:cxnSpLocks/>
          </p:cNvCxnSpPr>
          <p:nvPr/>
        </p:nvCxnSpPr>
        <p:spPr>
          <a:xfrm>
            <a:off x="2286856" y="3146805"/>
            <a:ext cx="0" cy="2821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F3136C-022F-4E40-8424-A2F953F4B370}"/>
              </a:ext>
            </a:extLst>
          </p:cNvPr>
          <p:cNvCxnSpPr>
            <a:cxnSpLocks/>
          </p:cNvCxnSpPr>
          <p:nvPr/>
        </p:nvCxnSpPr>
        <p:spPr>
          <a:xfrm>
            <a:off x="2603642" y="3155538"/>
            <a:ext cx="0" cy="28219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56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2277-7E32-4B2B-A67A-55A340B9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Mutacija umetanja praznina</a:t>
            </a:r>
            <a:endParaRPr lang="en-GB" b="1" dirty="0"/>
          </a:p>
        </p:txBody>
      </p:sp>
      <p:pic>
        <p:nvPicPr>
          <p:cNvPr id="6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39E6E4EB-30EA-4A61-B01A-2C2A2078A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2499235"/>
            <a:ext cx="2797140" cy="239569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C2E5-AD4D-41E8-B100-B0CE5330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8D0A-0749-4ED1-A1B9-3BAA543AB8D5}" type="slidenum">
              <a:rPr lang="en-GB" smtClean="0"/>
              <a:t>15</a:t>
            </a:fld>
            <a:r>
              <a:rPr lang="hr-HR" dirty="0"/>
              <a:t> / 22</a:t>
            </a:r>
            <a:endParaRPr lang="en-GB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D8EBB3-F324-4E9B-9CFF-5E99DA5EF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41" y="2617099"/>
            <a:ext cx="5376946" cy="215997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F0E0E8-D450-4A6C-9593-89EA410F011A}"/>
              </a:ext>
            </a:extLst>
          </p:cNvPr>
          <p:cNvCxnSpPr>
            <a:cxnSpLocks/>
          </p:cNvCxnSpPr>
          <p:nvPr/>
        </p:nvCxnSpPr>
        <p:spPr>
          <a:xfrm>
            <a:off x="2768884" y="2334904"/>
            <a:ext cx="0" cy="28219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47B619-DB0A-4813-87B5-3F6E118E6102}"/>
              </a:ext>
            </a:extLst>
          </p:cNvPr>
          <p:cNvCxnSpPr>
            <a:cxnSpLocks/>
          </p:cNvCxnSpPr>
          <p:nvPr/>
        </p:nvCxnSpPr>
        <p:spPr>
          <a:xfrm>
            <a:off x="3784742" y="3146805"/>
            <a:ext cx="0" cy="28219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0B9228-8692-49D8-946C-E90D0354172E}"/>
              </a:ext>
            </a:extLst>
          </p:cNvPr>
          <p:cNvCxnSpPr>
            <a:cxnSpLocks/>
          </p:cNvCxnSpPr>
          <p:nvPr/>
        </p:nvCxnSpPr>
        <p:spPr>
          <a:xfrm>
            <a:off x="3530742" y="4069938"/>
            <a:ext cx="0" cy="28219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88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54D9-E89D-491B-A641-B6BA397C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Mutacija brisanja praznina</a:t>
            </a:r>
            <a:endParaRPr lang="en-GB" b="1" dirty="0"/>
          </a:p>
        </p:txBody>
      </p:sp>
      <p:pic>
        <p:nvPicPr>
          <p:cNvPr id="6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8F6C68C4-4A7C-472D-93D4-6189CBB47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2645091"/>
            <a:ext cx="2841775" cy="216276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B579E-BAC6-4880-BAB1-81469B56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8D0A-0749-4ED1-A1B9-3BAA543AB8D5}" type="slidenum">
              <a:rPr lang="en-GB" smtClean="0"/>
              <a:t>16</a:t>
            </a:fld>
            <a:r>
              <a:rPr lang="hr-HR" dirty="0"/>
              <a:t>/ 22</a:t>
            </a:r>
            <a:endParaRPr lang="en-GB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EF9E60E-80D6-4526-8D10-0185FEDAC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075" y="2432832"/>
            <a:ext cx="5888089" cy="23750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1572D2-3338-4A16-90A1-09791F4F53BD}"/>
              </a:ext>
            </a:extLst>
          </p:cNvPr>
          <p:cNvCxnSpPr>
            <a:cxnSpLocks/>
          </p:cNvCxnSpPr>
          <p:nvPr/>
        </p:nvCxnSpPr>
        <p:spPr>
          <a:xfrm>
            <a:off x="3099084" y="2362896"/>
            <a:ext cx="0" cy="28219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529FD3-1B14-4154-86A5-7E689990B6DB}"/>
              </a:ext>
            </a:extLst>
          </p:cNvPr>
          <p:cNvCxnSpPr>
            <a:cxnSpLocks/>
          </p:cNvCxnSpPr>
          <p:nvPr/>
        </p:nvCxnSpPr>
        <p:spPr>
          <a:xfrm>
            <a:off x="2438684" y="3146805"/>
            <a:ext cx="0" cy="28219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4B4EF8-76BD-4068-9311-CEBB6E81DF5A}"/>
              </a:ext>
            </a:extLst>
          </p:cNvPr>
          <p:cNvCxnSpPr>
            <a:cxnSpLocks/>
          </p:cNvCxnSpPr>
          <p:nvPr/>
        </p:nvCxnSpPr>
        <p:spPr>
          <a:xfrm>
            <a:off x="4000784" y="4049404"/>
            <a:ext cx="0" cy="28219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46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F197C-BA7A-4EDC-8074-A47A3BC5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Evaluacijska funkcija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969A0-005D-43DD-B0D2-3CB26ADA3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</a:t>
            </a:r>
            <a:r>
              <a:rPr lang="en-GB" dirty="0" err="1"/>
              <a:t>etod</a:t>
            </a:r>
            <a:r>
              <a:rPr lang="hr-HR" dirty="0"/>
              <a:t>a</a:t>
            </a:r>
            <a:r>
              <a:rPr lang="en-GB" dirty="0"/>
              <a:t> </a:t>
            </a:r>
            <a:r>
              <a:rPr lang="en-GB" dirty="0" err="1"/>
              <a:t>sume</a:t>
            </a:r>
            <a:r>
              <a:rPr lang="en-GB" dirty="0"/>
              <a:t> </a:t>
            </a:r>
            <a:r>
              <a:rPr lang="en-GB" dirty="0" err="1"/>
              <a:t>parova</a:t>
            </a:r>
            <a:endParaRPr lang="hr-HR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2E7D9-E876-4F0C-962C-92F13552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8D0A-0749-4ED1-A1B9-3BAA543AB8D5}" type="slidenum">
              <a:rPr lang="en-GB" smtClean="0"/>
              <a:t>17</a:t>
            </a:fld>
            <a:r>
              <a:rPr lang="hr-HR" dirty="0"/>
              <a:t>/ 22</a:t>
            </a:r>
            <a:endParaRPr lang="en-GB" dirty="0"/>
          </a:p>
        </p:txBody>
      </p:sp>
      <p:pic>
        <p:nvPicPr>
          <p:cNvPr id="6" name="Picture 5" descr="A picture containing clock, window, light, tower&#10;&#10;Description automatically generated">
            <a:extLst>
              <a:ext uri="{FF2B5EF4-FFF2-40B4-BE49-F238E27FC236}">
                <a16:creationId xmlns:a16="http://schemas.microsoft.com/office/drawing/2014/main" id="{67D8B174-56E2-40FD-A95F-BB93B0E71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760" y="136525"/>
            <a:ext cx="3200440" cy="2833175"/>
          </a:xfrm>
          <a:prstGeom prst="rect">
            <a:avLst/>
          </a:prstGeom>
        </p:spPr>
      </p:pic>
      <p:pic>
        <p:nvPicPr>
          <p:cNvPr id="8" name="Picture 7" descr="A picture containing large, many, table, bird&#10;&#10;Description automatically generated">
            <a:extLst>
              <a:ext uri="{FF2B5EF4-FFF2-40B4-BE49-F238E27FC236}">
                <a16:creationId xmlns:a16="http://schemas.microsoft.com/office/drawing/2014/main" id="{DE3E5545-B124-4FDB-A207-1EE1309E2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82" y="3006238"/>
            <a:ext cx="9745435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66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3D51-B7CF-4DE5-9294-D00C7988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Rezultati</a:t>
            </a:r>
            <a:endParaRPr lang="en-GB" b="1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2EA7B8-220E-4DE1-A63D-46EEAEFD5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17" y="2048940"/>
            <a:ext cx="4800600" cy="276011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A9B82-F408-4A0C-B4A7-BE42150AB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8D0A-0749-4ED1-A1B9-3BAA543AB8D5}" type="slidenum">
              <a:rPr lang="en-GB" smtClean="0"/>
              <a:t>18</a:t>
            </a:fld>
            <a:r>
              <a:rPr lang="hr-HR" dirty="0"/>
              <a:t>/ 22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3ACD1-819F-47A1-B3BB-270D32276139}"/>
              </a:ext>
            </a:extLst>
          </p:cNvPr>
          <p:cNvSpPr txBox="1"/>
          <p:nvPr/>
        </p:nvSpPr>
        <p:spPr>
          <a:xfrm>
            <a:off x="673100" y="5259644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Koristeći sva tri operatora mutacije</a:t>
            </a:r>
            <a:endParaRPr lang="en-GB" dirty="0"/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71CF67A-DF67-43B4-9328-82296D572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601" y="1413690"/>
            <a:ext cx="7107998" cy="403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7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95D16-9ED1-4BE5-A649-FCD1335D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Uvod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F97CB-539C-497D-AD08-E6EA0D57E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Motivacija</a:t>
            </a:r>
          </a:p>
          <a:p>
            <a:r>
              <a:rPr lang="hr-HR" dirty="0"/>
              <a:t>Heuristike</a:t>
            </a:r>
          </a:p>
          <a:p>
            <a:r>
              <a:rPr lang="hr-HR" dirty="0"/>
              <a:t>Što je to evolucijsko računarstvo?</a:t>
            </a:r>
          </a:p>
          <a:p>
            <a:r>
              <a:rPr lang="hr-HR" dirty="0"/>
              <a:t>Jedan od odgovora bi bio : „evolucijsko računanje je područje računarske znanosti koje razmatra algoritme koji simuliraju evolucijski razvoj vrsta, život i ponašanje jedinke u društvu ili pak simuliraju različite aspekte umjetnog života.“[Čupić, Bašić, Golub, Neizrazito, evolucijsko i neuroračunarstvo, 2013.]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67F5-1947-4769-B3D1-FEF1A918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8D0A-0749-4ED1-A1B9-3BAA543AB8D5}" type="slidenum">
              <a:rPr lang="en-GB" smtClean="0"/>
              <a:t>1</a:t>
            </a:fld>
            <a:r>
              <a:rPr lang="hr-HR" dirty="0"/>
              <a:t>/ 22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582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133C1-4B24-46A7-9CF3-3F81A66CF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21349A-DB39-40C9-B352-F60B9C411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256" y="1282700"/>
            <a:ext cx="8173488" cy="389779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98923-A1AE-4F50-9863-0A8D8AC5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8D0A-0749-4ED1-A1B9-3BAA543AB8D5}" type="slidenum">
              <a:rPr lang="en-GB" smtClean="0"/>
              <a:t>19</a:t>
            </a:fld>
            <a:r>
              <a:rPr lang="hr-HR" dirty="0"/>
              <a:t>/ 22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CD7DA-384C-47AA-9E41-3AF692A43E59}"/>
              </a:ext>
            </a:extLst>
          </p:cNvPr>
          <p:cNvSpPr txBox="1"/>
          <p:nvPr/>
        </p:nvSpPr>
        <p:spPr>
          <a:xfrm>
            <a:off x="4064000" y="5575300"/>
            <a:ext cx="406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/>
              <a:t>Koristeći isključivo operator brisanja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46743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9C235-651D-4EF2-9369-7C438795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Poravnanje DNA MYH16 genetskim algoritmom</a:t>
            </a:r>
            <a:endParaRPr lang="en-GB" b="1" dirty="0"/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993520C-793F-4101-86BF-91D150B0D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62" y="2476500"/>
            <a:ext cx="11352075" cy="284030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F7A98-A4FC-4063-8A74-EE356D0A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8D0A-0749-4ED1-A1B9-3BAA543AB8D5}" type="slidenum">
              <a:rPr lang="en-GB" smtClean="0"/>
              <a:t>20</a:t>
            </a:fld>
            <a:r>
              <a:rPr lang="hr-HR" dirty="0"/>
              <a:t>/ 22</a:t>
            </a:r>
            <a:endParaRPr lang="en-GB" dirty="0"/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CCD1D64-2C84-4098-B955-58B98BA14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62" y="1709701"/>
            <a:ext cx="11352075" cy="464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7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4562-5BB8-4A1F-A49A-29545D86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Zaključak		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FC58B-6437-4A62-8D53-E1173EE5C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Iako</a:t>
            </a:r>
            <a:r>
              <a:rPr lang="en-GB" dirty="0"/>
              <a:t> </a:t>
            </a:r>
            <a:r>
              <a:rPr lang="en-GB" dirty="0" err="1"/>
              <a:t>genetski</a:t>
            </a:r>
            <a:r>
              <a:rPr lang="en-GB" dirty="0"/>
              <a:t> </a:t>
            </a:r>
            <a:r>
              <a:rPr lang="en-GB" dirty="0" err="1"/>
              <a:t>algoritam</a:t>
            </a:r>
            <a:r>
              <a:rPr lang="en-GB" dirty="0"/>
              <a:t> </a:t>
            </a:r>
            <a:r>
              <a:rPr lang="en-GB" dirty="0" err="1"/>
              <a:t>postiže</a:t>
            </a:r>
            <a:r>
              <a:rPr lang="en-GB" dirty="0"/>
              <a:t> </a:t>
            </a:r>
            <a:r>
              <a:rPr lang="en-GB" dirty="0" err="1"/>
              <a:t>dobre</a:t>
            </a:r>
            <a:r>
              <a:rPr lang="en-GB" dirty="0"/>
              <a:t> </a:t>
            </a:r>
            <a:r>
              <a:rPr lang="en-GB" dirty="0" err="1"/>
              <a:t>rezultate</a:t>
            </a:r>
            <a:r>
              <a:rPr lang="en-GB" dirty="0"/>
              <a:t> za </a:t>
            </a:r>
            <a:r>
              <a:rPr lang="en-GB" dirty="0" err="1"/>
              <a:t>poravnanje</a:t>
            </a:r>
            <a:r>
              <a:rPr lang="en-GB" dirty="0"/>
              <a:t> </a:t>
            </a:r>
            <a:r>
              <a:rPr lang="en-GB" dirty="0" err="1"/>
              <a:t>manjeg</a:t>
            </a:r>
            <a:r>
              <a:rPr lang="en-GB" dirty="0"/>
              <a:t> </a:t>
            </a:r>
            <a:r>
              <a:rPr lang="en-GB" dirty="0" err="1"/>
              <a:t>broja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manje</a:t>
            </a:r>
            <a:r>
              <a:rPr lang="hr-HR" dirty="0"/>
              <a:t> </a:t>
            </a:r>
            <a:r>
              <a:rPr lang="en-GB" dirty="0" err="1"/>
              <a:t>duljine</a:t>
            </a:r>
            <a:r>
              <a:rPr lang="en-GB" dirty="0"/>
              <a:t> DNA </a:t>
            </a:r>
            <a:r>
              <a:rPr lang="en-GB" dirty="0" err="1"/>
              <a:t>lanaca</a:t>
            </a:r>
            <a:r>
              <a:rPr lang="en-GB" dirty="0"/>
              <a:t>, </a:t>
            </a:r>
            <a:r>
              <a:rPr lang="en-GB" dirty="0" err="1"/>
              <a:t>razlika</a:t>
            </a:r>
            <a:r>
              <a:rPr lang="en-GB" dirty="0"/>
              <a:t> </a:t>
            </a:r>
            <a:r>
              <a:rPr lang="en-GB" dirty="0" err="1"/>
              <a:t>izme</a:t>
            </a:r>
            <a:r>
              <a:rPr lang="hr-HR" dirty="0"/>
              <a:t>đ</a:t>
            </a:r>
            <a:r>
              <a:rPr lang="en-GB" dirty="0"/>
              <a:t>u </a:t>
            </a:r>
            <a:r>
              <a:rPr lang="en-GB" dirty="0" err="1"/>
              <a:t>poravnanja</a:t>
            </a:r>
            <a:r>
              <a:rPr lang="en-GB" dirty="0"/>
              <a:t> </a:t>
            </a:r>
            <a:r>
              <a:rPr lang="en-GB" dirty="0" err="1"/>
              <a:t>uz</a:t>
            </a:r>
            <a:r>
              <a:rPr lang="en-GB" dirty="0"/>
              <a:t> </a:t>
            </a:r>
            <a:r>
              <a:rPr lang="en-GB" dirty="0" err="1"/>
              <a:t>pomo</a:t>
            </a:r>
            <a:r>
              <a:rPr lang="hr-HR" dirty="0"/>
              <a:t>ć</a:t>
            </a:r>
            <a:r>
              <a:rPr lang="en-GB" dirty="0"/>
              <a:t> </a:t>
            </a:r>
            <a:r>
              <a:rPr lang="en-GB" dirty="0" err="1"/>
              <a:t>alata</a:t>
            </a:r>
            <a:r>
              <a:rPr lang="en-GB" dirty="0"/>
              <a:t> </a:t>
            </a:r>
            <a:r>
              <a:rPr lang="en-GB" dirty="0" err="1"/>
              <a:t>Clustal</a:t>
            </a:r>
            <a:r>
              <a:rPr lang="en-GB" dirty="0"/>
              <a:t> Omega </a:t>
            </a:r>
            <a:r>
              <a:rPr lang="en-GB" dirty="0" err="1"/>
              <a:t>koji</a:t>
            </a:r>
            <a:r>
              <a:rPr lang="en-GB" dirty="0"/>
              <a:t> se</a:t>
            </a:r>
            <a:r>
              <a:rPr lang="hr-HR" dirty="0"/>
              <a:t> </a:t>
            </a:r>
            <a:r>
              <a:rPr lang="en-GB" dirty="0" err="1"/>
              <a:t>temelji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progresivnoj</a:t>
            </a:r>
            <a:r>
              <a:rPr lang="en-GB" dirty="0"/>
              <a:t> </a:t>
            </a:r>
            <a:r>
              <a:rPr lang="en-GB" dirty="0" err="1"/>
              <a:t>metodi</a:t>
            </a:r>
            <a:r>
              <a:rPr lang="en-GB" dirty="0"/>
              <a:t> </a:t>
            </a:r>
            <a:r>
              <a:rPr lang="en-GB" dirty="0" err="1"/>
              <a:t>poravnanja</a:t>
            </a:r>
            <a:r>
              <a:rPr lang="en-GB" dirty="0"/>
              <a:t> </a:t>
            </a:r>
            <a:r>
              <a:rPr lang="en-GB" dirty="0" err="1"/>
              <a:t>postaje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hr-HR" dirty="0"/>
              <a:t>ć</a:t>
            </a:r>
            <a:r>
              <a:rPr lang="en-GB" dirty="0"/>
              <a:t>a s </a:t>
            </a:r>
            <a:r>
              <a:rPr lang="en-GB" dirty="0" err="1"/>
              <a:t>ve</a:t>
            </a:r>
            <a:r>
              <a:rPr lang="hr-HR" dirty="0"/>
              <a:t>ć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primjerima</a:t>
            </a:r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44AA2-7D38-4204-9E11-90FD8036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8D0A-0749-4ED1-A1B9-3BAA543AB8D5}" type="slidenum">
              <a:rPr lang="en-GB" smtClean="0"/>
              <a:t>21</a:t>
            </a:fld>
            <a:r>
              <a:rPr lang="hr-HR" dirty="0"/>
              <a:t>/ 22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9254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30B6E-8AD3-4A0B-8731-9F2FE92AD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17"/>
            <a:ext cx="10515600" cy="1325563"/>
          </a:xfrm>
        </p:spPr>
        <p:txBody>
          <a:bodyPr/>
          <a:lstStyle/>
          <a:p>
            <a:r>
              <a:rPr lang="hr-HR" b="1" dirty="0"/>
              <a:t>Literatura</a:t>
            </a:r>
            <a:endParaRPr lang="en-GB" b="1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2407F9-A13A-4D30-A2F4-89238049B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84" y="1252255"/>
            <a:ext cx="5822216" cy="554252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43102-18D3-45F3-B152-D3191593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8D0A-0749-4ED1-A1B9-3BAA543AB8D5}" type="slidenum">
              <a:rPr lang="en-GB" smtClean="0"/>
              <a:t>22</a:t>
            </a:fld>
            <a:r>
              <a:rPr lang="hr-HR" dirty="0"/>
              <a:t> /22</a:t>
            </a:r>
            <a:endParaRPr lang="en-GB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8932EA-307C-4094-8030-402E0B9C7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18" y="1116806"/>
            <a:ext cx="5218589" cy="411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5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27089-2D06-49B2-8D15-A431E100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D2D56C-96FB-4FBF-9EC1-73642225BC9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40" y="594360"/>
            <a:ext cx="11287760" cy="5669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7C55E-DFB3-464F-8181-358B40AA3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8D0A-0749-4ED1-A1B9-3BAA543AB8D5}" type="slidenum">
              <a:rPr lang="en-GB" smtClean="0"/>
              <a:t>2</a:t>
            </a:fld>
            <a:r>
              <a:rPr lang="hr-HR" dirty="0"/>
              <a:t> / 22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696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2DC1A9-6800-4B1F-8C66-AED4014D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580" y="480240"/>
            <a:ext cx="4803636" cy="1311664"/>
          </a:xfrm>
        </p:spPr>
        <p:txBody>
          <a:bodyPr>
            <a:normAutofit/>
          </a:bodyPr>
          <a:lstStyle/>
          <a:p>
            <a:r>
              <a:rPr lang="hr-HR" b="1" dirty="0">
                <a:solidFill>
                  <a:srgbClr val="000000"/>
                </a:solidFill>
              </a:rPr>
              <a:t>Genetski algoritam</a:t>
            </a:r>
            <a:endParaRPr lang="en-GB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1ED69-8952-47C6-A142-6033CE755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Autofit/>
          </a:bodyPr>
          <a:lstStyle/>
          <a:p>
            <a:r>
              <a:rPr lang="pl-PL" dirty="0">
                <a:solidFill>
                  <a:srgbClr val="000000"/>
                </a:solidFill>
              </a:rPr>
              <a:t>Genetski algoritam je heuristička metoda optimiranja koja imitira prirodni evolucijski proces</a:t>
            </a:r>
          </a:p>
          <a:p>
            <a:r>
              <a:rPr lang="pl-PL" dirty="0">
                <a:solidFill>
                  <a:srgbClr val="000000"/>
                </a:solidFill>
              </a:rPr>
              <a:t>Radimo s populacijom kromosoma</a:t>
            </a:r>
          </a:p>
          <a:p>
            <a:r>
              <a:rPr lang="pl-PL" dirty="0">
                <a:solidFill>
                  <a:srgbClr val="000000"/>
                </a:solidFill>
              </a:rPr>
              <a:t>Svaki kromosom je jedno rješenje problema</a:t>
            </a:r>
          </a:p>
          <a:p>
            <a:r>
              <a:rPr lang="pl-PL" dirty="0">
                <a:solidFill>
                  <a:srgbClr val="000000"/>
                </a:solidFill>
              </a:rPr>
              <a:t>Svako rješenje ima svoju dobrotu (engl. fitness) ili kaznu</a:t>
            </a:r>
          </a:p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26709-9912-4A68-9B72-B8660C3C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9337040" y="6060973"/>
            <a:ext cx="2059618" cy="162729"/>
          </a:xfrm>
        </p:spPr>
        <p:txBody>
          <a:bodyPr>
            <a:normAutofit fontScale="47500" lnSpcReduction="20000"/>
          </a:bodyPr>
          <a:lstStyle/>
          <a:p>
            <a:pPr>
              <a:spcAft>
                <a:spcPts val="600"/>
              </a:spcAft>
            </a:pPr>
            <a:fld id="{D5348D0A-0749-4ED1-A1B9-3BAA543AB8D5}" type="slidenum">
              <a:rPr lang="en-GB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GB" sz="1100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994B395A-458D-4BF4-958B-0C578A17764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348D0A-0749-4ED1-A1B9-3BAA543AB8D5}" type="slidenum">
              <a:rPr lang="en-GB" smtClean="0"/>
              <a:pPr/>
              <a:t>3</a:t>
            </a:fld>
            <a:r>
              <a:rPr lang="hr-HR" dirty="0"/>
              <a:t> / 22</a:t>
            </a:r>
            <a:endParaRPr lang="en-GB" dirty="0"/>
          </a:p>
        </p:txBody>
      </p:sp>
      <p:pic>
        <p:nvPicPr>
          <p:cNvPr id="6" name="Picture 5" descr="A person wearing a white shirt and black hair&#10;&#10;Description automatically generated">
            <a:extLst>
              <a:ext uri="{FF2B5EF4-FFF2-40B4-BE49-F238E27FC236}">
                <a16:creationId xmlns:a16="http://schemas.microsoft.com/office/drawing/2014/main" id="{45D3FF74-4661-4862-9800-B206E4E92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422" y="1196276"/>
            <a:ext cx="4629998" cy="446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6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492F1-E175-442C-8F43-82BC5442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8D0A-0749-4ED1-A1B9-3BAA543AB8D5}" type="slidenum">
              <a:rPr lang="en-GB" smtClean="0"/>
              <a:t>4</a:t>
            </a:fld>
            <a:r>
              <a:rPr lang="hr-HR" dirty="0"/>
              <a:t> / 22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4670C1-2275-4C1A-90E6-2BD18FF14642}"/>
              </a:ext>
            </a:extLst>
          </p:cNvPr>
          <p:cNvSpPr/>
          <p:nvPr/>
        </p:nvSpPr>
        <p:spPr>
          <a:xfrm>
            <a:off x="5124893" y="628158"/>
            <a:ext cx="723300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Genetski_algoritam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 = 0</a:t>
            </a:r>
          </a:p>
          <a:p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generiraj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po</a:t>
            </a: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etnu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populaciju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potencijalnih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rješenja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P(0);</a:t>
            </a:r>
          </a:p>
          <a:p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nije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zadovoljen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uvjet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završetka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evolucijskog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procesa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 = t + 1;</a:t>
            </a:r>
          </a:p>
          <a:p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selektiraj P’(t) iz P(t-1);</a:t>
            </a:r>
          </a:p>
          <a:p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križaj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jedinke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P’(t)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djecu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spremi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u P(t);</a:t>
            </a:r>
          </a:p>
          <a:p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mutiraj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jedinke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P(t);</a:t>
            </a:r>
          </a:p>
          <a:p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Ispiši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rješenje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5D847-D015-4B36-9407-9F172741E554}"/>
              </a:ext>
            </a:extLst>
          </p:cNvPr>
          <p:cNvSpPr txBox="1"/>
          <p:nvPr/>
        </p:nvSpPr>
        <p:spPr>
          <a:xfrm>
            <a:off x="255181" y="1180214"/>
            <a:ext cx="48697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800" dirty="0"/>
              <a:t>Utjecaj operatora: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800" b="1" dirty="0"/>
              <a:t>Selekcija – </a:t>
            </a:r>
            <a:r>
              <a:rPr lang="hr-HR" sz="2800" dirty="0"/>
              <a:t>brzina kovergencije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800" b="1" dirty="0"/>
              <a:t>Križanje – </a:t>
            </a:r>
            <a:r>
              <a:rPr lang="hr-HR" sz="2800" dirty="0"/>
              <a:t>pretraživanje okoline roditelja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800" b="1" dirty="0"/>
              <a:t>Mutacija – </a:t>
            </a:r>
            <a:r>
              <a:rPr lang="hr-HR" sz="2800" dirty="0"/>
              <a:t>bijeg iz lokalnih ekstrema, veliki skokovi u prostoru pretraživanja</a:t>
            </a:r>
            <a:endParaRPr lang="hr-HR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800" dirty="0"/>
              <a:t>Generacijski i eliminacijski genetski algoritam</a:t>
            </a:r>
          </a:p>
        </p:txBody>
      </p:sp>
    </p:spTree>
    <p:extLst>
      <p:ext uri="{BB962C8B-B14F-4D97-AF65-F5344CB8AC3E}">
        <p14:creationId xmlns:p14="http://schemas.microsoft.com/office/powerpoint/2010/main" val="243414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6670-DF05-40D9-AB8F-4CD9B9A6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3-turnirska selekcija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8BE9C-EF1B-4975-82E6-C974F992E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785"/>
            <a:ext cx="10515600" cy="4351338"/>
          </a:xfrm>
        </p:spPr>
        <p:txBody>
          <a:bodyPr/>
          <a:lstStyle/>
          <a:p>
            <a:r>
              <a:rPr lang="en-GB" dirty="0"/>
              <a:t>3-turnirska </a:t>
            </a:r>
            <a:r>
              <a:rPr lang="en-GB" dirty="0" err="1"/>
              <a:t>eliminacijska</a:t>
            </a:r>
            <a:r>
              <a:rPr lang="en-GB" dirty="0"/>
              <a:t> </a:t>
            </a:r>
            <a:r>
              <a:rPr lang="en-GB" dirty="0" err="1"/>
              <a:t>selekcija</a:t>
            </a:r>
            <a:r>
              <a:rPr lang="en-GB" dirty="0"/>
              <a:t> </a:t>
            </a:r>
            <a:r>
              <a:rPr lang="en-GB" dirty="0" err="1"/>
              <a:t>odabire</a:t>
            </a:r>
            <a:r>
              <a:rPr lang="en-GB" dirty="0"/>
              <a:t> </a:t>
            </a:r>
            <a:r>
              <a:rPr lang="en-GB" dirty="0" err="1"/>
              <a:t>slu</a:t>
            </a:r>
            <a:r>
              <a:rPr lang="hr-HR" dirty="0"/>
              <a:t>č</a:t>
            </a:r>
            <a:r>
              <a:rPr lang="en-GB" dirty="0" err="1"/>
              <a:t>ajno</a:t>
            </a:r>
            <a:r>
              <a:rPr lang="en-GB" dirty="0"/>
              <a:t> tri </a:t>
            </a:r>
            <a:r>
              <a:rPr lang="en-GB" dirty="0" err="1"/>
              <a:t>razli</a:t>
            </a:r>
            <a:r>
              <a:rPr lang="hr-HR" dirty="0"/>
              <a:t>č</a:t>
            </a:r>
            <a:r>
              <a:rPr lang="en-GB" dirty="0" err="1"/>
              <a:t>ite</a:t>
            </a:r>
            <a:r>
              <a:rPr lang="en-GB" dirty="0"/>
              <a:t> </a:t>
            </a:r>
            <a:r>
              <a:rPr lang="en-GB" dirty="0" err="1"/>
              <a:t>jedinke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</a:t>
            </a:r>
            <a:r>
              <a:rPr lang="en-GB" dirty="0" err="1"/>
              <a:t>populacije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hr-HR" dirty="0"/>
              <a:t> </a:t>
            </a:r>
            <a:r>
              <a:rPr lang="en-GB" dirty="0" err="1"/>
              <a:t>eliminira</a:t>
            </a:r>
            <a:r>
              <a:rPr lang="en-GB" dirty="0"/>
              <a:t> </a:t>
            </a:r>
            <a:r>
              <a:rPr lang="en-GB" dirty="0" err="1"/>
              <a:t>najlošiju</a:t>
            </a:r>
            <a:r>
              <a:rPr lang="en-GB" dirty="0"/>
              <a:t> </a:t>
            </a:r>
            <a:r>
              <a:rPr lang="en-GB" dirty="0" err="1"/>
              <a:t>jedinku</a:t>
            </a:r>
            <a:r>
              <a:rPr lang="en-GB" dirty="0"/>
              <a:t> za </a:t>
            </a:r>
            <a:r>
              <a:rPr lang="en-GB" dirty="0" err="1"/>
              <a:t>razliku</a:t>
            </a:r>
            <a:r>
              <a:rPr lang="en-GB" dirty="0"/>
              <a:t> od 3-turnirske </a:t>
            </a:r>
            <a:r>
              <a:rPr lang="en-GB" dirty="0" err="1"/>
              <a:t>generacijske</a:t>
            </a:r>
            <a:r>
              <a:rPr lang="en-GB" dirty="0"/>
              <a:t> </a:t>
            </a:r>
            <a:r>
              <a:rPr lang="en-GB" dirty="0" err="1"/>
              <a:t>selekcije</a:t>
            </a:r>
            <a:r>
              <a:rPr lang="en-GB" dirty="0"/>
              <a:t> </a:t>
            </a:r>
            <a:r>
              <a:rPr lang="en-GB" dirty="0" err="1"/>
              <a:t>koja</a:t>
            </a:r>
            <a:r>
              <a:rPr lang="en-GB" dirty="0"/>
              <a:t> </a:t>
            </a:r>
            <a:r>
              <a:rPr lang="en-GB" dirty="0" err="1"/>
              <a:t>kopira</a:t>
            </a:r>
            <a:r>
              <a:rPr lang="hr-HR" dirty="0"/>
              <a:t> </a:t>
            </a:r>
            <a:r>
              <a:rPr lang="pl-PL" dirty="0"/>
              <a:t>najbolju jedinku u novu populaciju</a:t>
            </a: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F22C-163F-4D01-AE39-2A21A862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15705" y="6357303"/>
            <a:ext cx="2743200" cy="365125"/>
          </a:xfrm>
        </p:spPr>
        <p:txBody>
          <a:bodyPr/>
          <a:lstStyle/>
          <a:p>
            <a:fld id="{D5348D0A-0749-4ED1-A1B9-3BAA543AB8D5}" type="slidenum">
              <a:rPr lang="en-GB" smtClean="0"/>
              <a:t>5</a:t>
            </a:fld>
            <a:r>
              <a:rPr lang="hr-HR" dirty="0"/>
              <a:t> / 22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B644BC-AD54-42F6-8037-E35233FC2066}"/>
                  </a:ext>
                </a:extLst>
              </p:cNvPr>
              <p:cNvSpPr txBox="1"/>
              <p:nvPr/>
            </p:nvSpPr>
            <p:spPr>
              <a:xfrm>
                <a:off x="3811712" y="3821986"/>
                <a:ext cx="3969249" cy="1210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hr-HR" sz="2800" i="1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hr-HR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hr-H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r-HR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hr-HR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hr-H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hr-H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hr-HR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r-H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hr-HR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lang="hr-H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hr-H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hr-HR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r-H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r-HR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hr-HR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hr-H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hr-HR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r-HR" sz="2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hr-HR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B644BC-AD54-42F6-8037-E35233FC2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712" y="3821986"/>
                <a:ext cx="3969249" cy="12102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82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7FD9-31EF-408B-8332-B365CA5CA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Optimizacijski problemi iz bioinformatike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5D41B-85E7-4AB2-BF89-CEB535D50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Populacijska genetika u kojoj je potrebno simulirati prirodni tijek razmnožavanja i evoluciju </a:t>
            </a:r>
          </a:p>
          <a:p>
            <a:r>
              <a:rPr lang="hr-HR" dirty="0"/>
              <a:t>Genetsko predviđanje kojim je potrebno odrediti položaj kodirajućeg gena u slijedu</a:t>
            </a:r>
          </a:p>
          <a:p>
            <a:r>
              <a:rPr lang="hr-HR" dirty="0"/>
              <a:t>Poravnanje više slijedova odjednom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043C3-6E3C-42D9-8B9D-1947D6EC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8D0A-0749-4ED1-A1B9-3BAA543AB8D5}" type="slidenum">
              <a:rPr lang="en-GB" smtClean="0"/>
              <a:t>6</a:t>
            </a:fld>
            <a:r>
              <a:rPr lang="hr-HR" dirty="0"/>
              <a:t> / 22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0157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490B-009C-41E5-A721-F09EC7F77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hr-HR" b="1" dirty="0"/>
              <a:t>Populacijska genetika</a:t>
            </a:r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8D4AA-47F4-4790-8493-B793AE95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8D0A-0749-4ED1-A1B9-3BAA543AB8D5}" type="slidenum">
              <a:rPr lang="en-GB" smtClean="0"/>
              <a:t>7</a:t>
            </a:fld>
            <a:r>
              <a:rPr lang="hr-HR" dirty="0"/>
              <a:t> / 22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60609D-7157-4895-8FFE-344C23EDE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Proučava distribuciju alela, dva alternativna gena koja određuju istu osobinu.</a:t>
            </a:r>
          </a:p>
          <a:p>
            <a:r>
              <a:rPr lang="hr-HR" dirty="0"/>
              <a:t>Distribucija alela uzorkovana:</a:t>
            </a:r>
          </a:p>
          <a:p>
            <a:pPr lvl="1"/>
            <a:r>
              <a:rPr lang="hr-HR" dirty="0"/>
              <a:t>Prirodnom selekcijom</a:t>
            </a:r>
          </a:p>
          <a:p>
            <a:pPr lvl="1"/>
            <a:r>
              <a:rPr lang="hr-HR" dirty="0"/>
              <a:t>Genetskim driftom</a:t>
            </a:r>
          </a:p>
          <a:p>
            <a:pPr lvl="1"/>
            <a:r>
              <a:rPr lang="hr-HR" dirty="0"/>
              <a:t>Mutacijama</a:t>
            </a:r>
          </a:p>
          <a:p>
            <a:pPr lvl="1"/>
            <a:r>
              <a:rPr lang="hr-HR" dirty="0"/>
              <a:t>Tokom gena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3E4261-F4F5-422B-ABF6-8915B38BC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55" y="381668"/>
            <a:ext cx="5609691" cy="5795295"/>
          </a:xfrm>
          <a:prstGeom prst="rect">
            <a:avLst/>
          </a:prstGeom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33234EA-96EE-4139-858A-F427CFD81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955" y="350846"/>
            <a:ext cx="6087046" cy="585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5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255D-CDE0-4F90-B399-D24B8C02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Genetsko predviđanje</a:t>
            </a:r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9C035-F5C6-47A6-A94F-019BA9DF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8D0A-0749-4ED1-A1B9-3BAA543AB8D5}" type="slidenum">
              <a:rPr lang="en-GB" smtClean="0"/>
              <a:t>8</a:t>
            </a:fld>
            <a:r>
              <a:rPr lang="hr-HR" dirty="0"/>
              <a:t> / 22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FFD1DE-8125-4F54-BD17-6D2CB0F58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62573" cy="4351338"/>
          </a:xfrm>
        </p:spPr>
        <p:txBody>
          <a:bodyPr/>
          <a:lstStyle/>
          <a:p>
            <a:r>
              <a:rPr lang="hr-HR" dirty="0"/>
              <a:t>Jedan od izazovnijih problema bioinformatike</a:t>
            </a:r>
          </a:p>
          <a:p>
            <a:r>
              <a:rPr lang="hr-HR" dirty="0"/>
              <a:t>Cilj: identificirati područja u lancu koja će kodirati proteine</a:t>
            </a:r>
            <a:endParaRPr lang="en-GB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0FB19A7-8F93-4A1F-9580-496B54756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91667"/>
            <a:ext cx="5607598" cy="1076325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84FAEC48-6DB4-48D6-B3EB-EDD301C69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552" y="2467992"/>
            <a:ext cx="6617590" cy="469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4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660</Words>
  <Application>Microsoft Office PowerPoint</Application>
  <PresentationFormat>Widescreen</PresentationFormat>
  <Paragraphs>129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(Body)</vt:lpstr>
      <vt:lpstr>Calibri Light</vt:lpstr>
      <vt:lpstr>Cambria Math</vt:lpstr>
      <vt:lpstr>Courier New</vt:lpstr>
      <vt:lpstr>Office Theme</vt:lpstr>
      <vt:lpstr>Primjena evolucijskih algoritama u bioinformatici </vt:lpstr>
      <vt:lpstr>Uvod</vt:lpstr>
      <vt:lpstr>PowerPoint Presentation</vt:lpstr>
      <vt:lpstr>Genetski algoritam</vt:lpstr>
      <vt:lpstr>PowerPoint Presentation</vt:lpstr>
      <vt:lpstr>3-turnirska selekcija</vt:lpstr>
      <vt:lpstr>Optimizacijski problemi iz bioinformatike</vt:lpstr>
      <vt:lpstr>Populacijska genetika</vt:lpstr>
      <vt:lpstr>Genetsko predviđanje</vt:lpstr>
      <vt:lpstr>Poravnanje sljedova</vt:lpstr>
      <vt:lpstr>Razvojno okruženje za evolucijsko računanje</vt:lpstr>
      <vt:lpstr>Implementacija genetskog algoritma</vt:lpstr>
      <vt:lpstr>Križanje</vt:lpstr>
      <vt:lpstr>Mutacija</vt:lpstr>
      <vt:lpstr>Jednostavna mutacija</vt:lpstr>
      <vt:lpstr>Mutacija umetanja praznina</vt:lpstr>
      <vt:lpstr>Mutacija brisanja praznina</vt:lpstr>
      <vt:lpstr>Evaluacijska funkcija</vt:lpstr>
      <vt:lpstr>Rezultati</vt:lpstr>
      <vt:lpstr>PowerPoint Presentation</vt:lpstr>
      <vt:lpstr>Poravnanje DNA MYH16 genetskim algoritmom</vt:lpstr>
      <vt:lpstr>Zaključak  </vt:lpstr>
      <vt:lpstr>Literatura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zasnovani na inteligenciji rojeva </dc:title>
  <dc:creator>Patrik Okanovic</dc:creator>
  <cp:lastModifiedBy>Patrik Okanovic</cp:lastModifiedBy>
  <cp:revision>36</cp:revision>
  <dcterms:created xsi:type="dcterms:W3CDTF">2019-05-15T18:15:08Z</dcterms:created>
  <dcterms:modified xsi:type="dcterms:W3CDTF">2020-07-07T13:42:23Z</dcterms:modified>
</cp:coreProperties>
</file>