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5D3E4FE-FF6B-4B34-BD43-33DF4D9B4EE1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7" name="Rectangl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20FF5F-0940-47D8-B1D9-A97F1FE02A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000000"/>
            </a:gs>
            <a:gs pos="100000">
              <a:srgbClr val="ff82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43040"/>
            <a:ext cx="9142560" cy="238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777240"/>
            <a:ext cx="9142560" cy="842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4478400"/>
            <a:ext cx="9142560" cy="66384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9"/>
          <p:cNvSpPr/>
          <p:nvPr/>
        </p:nvSpPr>
        <p:spPr>
          <a:xfrm>
            <a:off x="-9000" y="4539960"/>
            <a:ext cx="2247840" cy="5335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0"/>
          <p:cNvSpPr/>
          <p:nvPr/>
        </p:nvSpPr>
        <p:spPr>
          <a:xfrm>
            <a:off x="2359080" y="4533120"/>
            <a:ext cx="6783480" cy="53352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 hidden="1"/>
          <p:cNvSpPr/>
          <p:nvPr/>
        </p:nvSpPr>
        <p:spPr>
          <a:xfrm>
            <a:off x="0" y="743040"/>
            <a:ext cx="9142560" cy="238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Rectangle 8" hidden="1"/>
          <p:cNvSpPr/>
          <p:nvPr/>
        </p:nvSpPr>
        <p:spPr>
          <a:xfrm>
            <a:off x="0" y="777240"/>
            <a:ext cx="9142560" cy="842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0" y="1143000"/>
            <a:ext cx="9142560" cy="8557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Rectangle 7"/>
          <p:cNvSpPr/>
          <p:nvPr/>
        </p:nvSpPr>
        <p:spPr>
          <a:xfrm>
            <a:off x="0" y="1200240"/>
            <a:ext cx="1293840" cy="74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Rectangle 8"/>
          <p:cNvSpPr/>
          <p:nvPr/>
        </p:nvSpPr>
        <p:spPr>
          <a:xfrm>
            <a:off x="1371600" y="1200240"/>
            <a:ext cx="7770960" cy="74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"/>
          <p:cNvSpPr/>
          <p:nvPr/>
        </p:nvSpPr>
        <p:spPr>
          <a:xfrm>
            <a:off x="0" y="743040"/>
            <a:ext cx="9142560" cy="238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Rectangle 8"/>
          <p:cNvSpPr/>
          <p:nvPr/>
        </p:nvSpPr>
        <p:spPr>
          <a:xfrm>
            <a:off x="0" y="777240"/>
            <a:ext cx="9142560" cy="842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TextBox 2"/>
          <p:cNvSpPr/>
          <p:nvPr/>
        </p:nvSpPr>
        <p:spPr>
          <a:xfrm>
            <a:off x="8571240" y="4875840"/>
            <a:ext cx="5713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 algn="r">
              <a:lnSpc>
                <a:spcPct val="100000"/>
              </a:lnSpc>
            </a:pPr>
            <a:fld id="{164D052B-5D5C-4B9D-92EA-EE6C5BC3CC68}" type="slidenum">
              <a:rPr b="0" lang="en-US" sz="1050" spc="-1" strike="noStrike">
                <a:solidFill>
                  <a:srgbClr val="000000"/>
                </a:solidFill>
                <a:latin typeface="Segoe UI Light"/>
                <a:ea typeface="DejaVu Sans"/>
              </a:rPr>
              <a:t>&lt;номер&gt;</a:t>
            </a:fld>
            <a:endParaRPr b="0" lang="ru-RU" sz="105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743040"/>
            <a:ext cx="9142560" cy="23868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Rectangle 8" hidden="1"/>
          <p:cNvSpPr/>
          <p:nvPr/>
        </p:nvSpPr>
        <p:spPr>
          <a:xfrm>
            <a:off x="0" y="777240"/>
            <a:ext cx="9142560" cy="84240"/>
          </a:xfrm>
          <a:prstGeom prst="rect">
            <a:avLst/>
          </a:prstGeom>
          <a:solidFill>
            <a:srgbClr val="ff8200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76320" y="378720"/>
            <a:ext cx="8990280" cy="17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4600" spc="-1" strike="noStrike">
                <a:solidFill>
                  <a:srgbClr val="ffffff"/>
                </a:solidFill>
                <a:latin typeface="Segoe UI Semibold"/>
                <a:ea typeface="Segoe UI Black"/>
              </a:rPr>
              <a:t>deque:</a:t>
            </a:r>
            <a:r>
              <a:rPr b="1" lang="en-US" sz="4600" spc="-1" strike="noStrike">
                <a:solidFill>
                  <a:srgbClr val="ffffff"/>
                </a:solidFill>
                <a:latin typeface="Segoe UI Light"/>
                <a:ea typeface="Segoe UI Black"/>
              </a:rPr>
              <a:t> Устройство и 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4" name="Rectangle 4"/>
          <p:cNvSpPr/>
          <p:nvPr/>
        </p:nvSpPr>
        <p:spPr>
          <a:xfrm>
            <a:off x="2362320" y="4537440"/>
            <a:ext cx="678024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Date Placeholder 27"/>
          <p:cNvSpPr/>
          <p:nvPr/>
        </p:nvSpPr>
        <p:spPr>
          <a:xfrm>
            <a:off x="0" y="4551480"/>
            <a:ext cx="2208240" cy="5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October 31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Segoe UI Light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ffffff"/>
                </a:solidFill>
                <a:latin typeface="Segoe UI Light"/>
                <a:ea typeface="DejaVu Sans"/>
              </a:rPr>
              <a:t> 2021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2451240" y="0"/>
            <a:ext cx="42400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849680" y="0"/>
            <a:ext cx="544320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000" y="0"/>
            <a:ext cx="905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0" y="519840"/>
            <a:ext cx="9142920" cy="41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714960"/>
            <a:ext cx="9142920" cy="371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6360" y="786240"/>
            <a:ext cx="9142920" cy="37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2340000" y="252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1440000" y="12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1440000" y="12373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Реализация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558000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"/>
          <p:cNvSpPr/>
          <p:nvPr/>
        </p:nvSpPr>
        <p:spPr>
          <a:xfrm>
            <a:off x="285732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"/>
          <p:cNvSpPr/>
          <p:nvPr/>
        </p:nvSpPr>
        <p:spPr>
          <a:xfrm>
            <a:off x="4500000" y="39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0" y="1368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Сигнатура класса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7680" y="1068480"/>
            <a:ext cx="3351600" cy="38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template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deque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static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constexpr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enum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class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Direction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{ LEFT, RIGHT 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left_idx{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}, start_chunk{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idx, 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reverse)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get_idx(std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050360" y="1080000"/>
            <a:ext cx="4588920" cy="39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public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default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list);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value);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erase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pos);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erase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from,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to);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back()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front()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size() </a:t>
            </a:r>
            <a:r>
              <a:rPr b="0" lang="ru-RU" sz="105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05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05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Arial"/>
                <a:ea typeface="DejaVu Sans"/>
              </a:rPr>
              <a:t>clear</a:t>
            </a: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1440000" y="12373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Внешний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0" y="1368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67680" y="1068480"/>
            <a:ext cx="3351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default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050360" y="1080000"/>
            <a:ext cx="4588920" cy="21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deque(std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initializer_list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list)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size_{list.size()}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list.end();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chunks.reserve(size_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for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2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list.begin(),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end;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min(to </a:t>
            </a:r>
            <a:r>
              <a:rPr b="0" lang="ru-RU" sz="12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CHUNK_SIZE, end))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chunks.emplace_back(from, to);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0" y="3461760"/>
            <a:ext cx="48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3793680"/>
            <a:ext cx="43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chunks.emplace_back(list.begin(), list.begin()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4396320"/>
            <a:ext cx="43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chunks.emplace_back(list.begin()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Microsoft YaHe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, list.end())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500000" y="3808080"/>
            <a:ext cx="43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500000" y="4333680"/>
            <a:ext cx="43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2340000" y="252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440000" y="12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1440000" y="12373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Что такое дек?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8000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285732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4500000" y="39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1404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push_back, pop_back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1080000"/>
            <a:ext cx="4499280" cy="21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RIGHT);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5580000" y="1080000"/>
            <a:ext cx="338040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pop_back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chunks.back().pop_back();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342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0" y="3461760"/>
            <a:ext cx="44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220000" y="3461760"/>
            <a:ext cx="37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3794040"/>
            <a:ext cx="43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chunks.push_back(9);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860000" y="3808080"/>
            <a:ext cx="395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9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 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1404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push_front, pop_front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1080000"/>
            <a:ext cx="485928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push_front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(need_allocation(Direction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allocate(Direction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start_chunk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chunks.front().push_back(value);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5580000" y="1080000"/>
            <a:ext cx="338040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Arial"/>
                <a:ea typeface="DejaVu Sans"/>
              </a:rPr>
              <a:t>pop_front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chunks.front().pop_back();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size_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38952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0" y="3895560"/>
            <a:ext cx="44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040000" y="3895920"/>
            <a:ext cx="4644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424188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4716000" y="4241520"/>
            <a:ext cx="44636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7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460188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chunks.push_front(-1);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356360" y="4618080"/>
            <a:ext cx="4823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chunks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 {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0, -1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}, {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} }, left_idx = 6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1404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operator[]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1080000"/>
            <a:ext cx="42832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3780000"/>
            <a:ext cx="914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0" y="3895560"/>
            <a:ext cx="44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7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500000" y="388188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chunks.push_front(0);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4284000" y="1080000"/>
            <a:ext cx="485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operator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[](std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&amp;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chunks[get_chunk(idx)][get_idx(idx)];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424188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myDeque[0] ==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4601520"/>
            <a:ext cx="43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myDeque[8] == 8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440000" y="12373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Внутренний интерфейс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0" y="1368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need_allocation, allocate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1080360"/>
            <a:ext cx="42832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need_allocation(Direction direction)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(direction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LEFT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chunks.back().size()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536360" y="1080000"/>
            <a:ext cx="446328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b00040"/>
                </a:solidFill>
                <a:latin typeface="Arial"/>
                <a:ea typeface="DejaVu Sans"/>
              </a:rPr>
              <a:t>void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ff"/>
                </a:solidFill>
                <a:latin typeface="Arial"/>
                <a:ea typeface="DejaVu Sans"/>
              </a:rPr>
              <a:t>allocate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(Direction direction)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&lt;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&gt;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new_chunk;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new_chunk.reserve(CHUNK_SIZE);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400" spc="-1" strike="noStrike">
                <a:solidFill>
                  <a:srgbClr val="008000"/>
                </a:solidFill>
                <a:latin typeface="Arial"/>
                <a:ea typeface="DejaVu Sans"/>
              </a:rPr>
              <a:t>if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(direction 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==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Direction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LEFT)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chunks.insert(chunks.begin(), 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r>
              <a:rPr b="0" lang="ru-RU" sz="1400" spc="-1" strike="noStrike">
                <a:solidFill>
                  <a:srgbClr val="008000"/>
                </a:solidFill>
                <a:latin typeface="Arial"/>
                <a:ea typeface="DejaVu Sans"/>
              </a:rPr>
              <a:t>else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chunks.push_back(std</a:t>
            </a:r>
            <a:r>
              <a:rPr b="0" lang="ru-RU" sz="14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move(new_chunk));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14040"/>
            <a:ext cx="899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get_chunk, get_idx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1080000"/>
            <a:ext cx="4283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get_chunk(std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  <a:ea typeface="DejaVu Sans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  <a:ea typeface="DejaVu Sans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  <a:ea typeface="DejaVu Sans"/>
              </a:rPr>
              <a:t>/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233964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>
            <a:off x="4284000" y="1080360"/>
            <a:ext cx="360" cy="287964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4320000" y="1045440"/>
            <a:ext cx="49136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idx, 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bool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reverse)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const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(left_idx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(reverse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?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CHUNK_SIZE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4284000" y="270000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4320000" y="2769840"/>
            <a:ext cx="4823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auto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std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::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size_t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ru-RU" sz="1800" spc="-1" strike="noStrike">
                <a:solidFill>
                  <a:srgbClr val="008000"/>
                </a:solidFill>
                <a:latin typeface="Arial"/>
              </a:rPr>
              <a:t>return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get_idx(idx, get_chunk(idx)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start_chunk);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4284000" y="3960000"/>
            <a:ext cx="4860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0" y="2353680"/>
            <a:ext cx="41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deque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&lt;</a:t>
            </a:r>
            <a:r>
              <a:rPr b="0" lang="ru-RU" sz="1800" spc="-1" strike="noStrike">
                <a:solidFill>
                  <a:srgbClr val="b00040"/>
                </a:solidFill>
                <a:latin typeface="Arial"/>
              </a:rPr>
              <a:t>int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myDeque{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2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4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3420000"/>
            <a:ext cx="41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700" spc="-1" strike="noStrike">
                <a:solidFill>
                  <a:srgbClr val="047642"/>
                </a:solidFill>
                <a:latin typeface="Arial"/>
              </a:rPr>
              <a:t>// chunks = {{0, -1}, {1, 2, 3, 4, 5}}, left_idx = 6, start_chunk = 1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2713680"/>
            <a:ext cx="34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3960000"/>
            <a:ext cx="4284000" cy="36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"/>
          <p:cNvSpPr/>
          <p:nvPr/>
        </p:nvSpPr>
        <p:spPr>
          <a:xfrm>
            <a:off x="0" y="3060000"/>
            <a:ext cx="34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myDeque.push_front(</a:t>
            </a:r>
            <a:r>
              <a:rPr b="0" lang="ru-RU" sz="1800" spc="-1" strike="noStrike">
                <a:solidFill>
                  <a:srgbClr val="666666"/>
                </a:solidFill>
                <a:latin typeface="Arial"/>
              </a:rPr>
              <a:t>-1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4022280"/>
            <a:ext cx="125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4324320"/>
            <a:ext cx="3779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4680000"/>
            <a:ext cx="2339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1980000" y="4680000"/>
            <a:ext cx="2339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1080000" y="4022280"/>
            <a:ext cx="143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0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2340000" y="4022640"/>
            <a:ext cx="143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-1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4284000" y="3960000"/>
            <a:ext cx="360" cy="1183680"/>
          </a:xfrm>
          <a:prstGeom prst="line">
            <a:avLst/>
          </a:prstGeom>
          <a:ln w="0">
            <a:solidFill>
              <a:srgbClr val="ffa6a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"/>
          <p:cNvSpPr/>
          <p:nvPr/>
        </p:nvSpPr>
        <p:spPr>
          <a:xfrm>
            <a:off x="4320000" y="4017960"/>
            <a:ext cx="125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myDeque[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5400000" y="4017960"/>
            <a:ext cx="143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chunks[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][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]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6660000" y="4017960"/>
            <a:ext cx="1439640" cy="30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2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320000" y="4324320"/>
            <a:ext cx="3779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chunk_idx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9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/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4320000" y="4680000"/>
            <a:ext cx="23396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idx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6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+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3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%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8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=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Arial"/>
              </a:rPr>
              <a:t>1</a:t>
            </a: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440000" y="12391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The end</a:t>
            </a:r>
            <a:endParaRPr b="0" lang="ru-RU" sz="4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863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80000" y="1080000"/>
            <a:ext cx="863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Двусвязная 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(от </a:t>
            </a: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англ. deque — double ended queue; двусторонняя очередь) — абстрактный тип данных, в котором элементы можно добавлять и удалять как в начало, так и в конец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2700000"/>
            <a:ext cx="9142560" cy="211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117720"/>
            <a:ext cx="863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с динамическим массивом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080000"/>
            <a:ext cx="360" cy="4063680"/>
          </a:xfrm>
          <a:prstGeom prst="line">
            <a:avLst/>
          </a:prstGeom>
          <a:ln w="0">
            <a:solidFill>
              <a:srgbClr val="ff82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0" y="1080000"/>
            <a:ext cx="44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55308d"/>
                </a:solidFill>
                <a:latin typeface="Arial"/>
                <a:ea typeface="DejaVu Sans"/>
              </a:rPr>
              <a:t>Двусторонняя очередь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860000" y="180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4644000" y="1093680"/>
            <a:ext cx="449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Динамический массив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620000"/>
            <a:ext cx="4498920" cy="35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Вставка в начало: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DejaVu Sans"/>
              </a:rPr>
              <a:t>O(1)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00000" y="1620000"/>
            <a:ext cx="4642920" cy="35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1. Вставка в конец: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2.Вставка в начало: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3. Удаление последнего элемента: </a:t>
            </a:r>
            <a:r>
              <a:rPr b="0" lang="ru-RU" sz="1800" spc="-1" strike="noStrike">
                <a:solidFill>
                  <a:srgbClr val="00ff03"/>
                </a:solidFill>
                <a:latin typeface="Arial"/>
                <a:ea typeface="Microsoft YaHei"/>
              </a:rPr>
              <a:t>O(1)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Удаление первого элемента: </a:t>
            </a:r>
            <a:r>
              <a:rPr b="0" lang="ru-RU" sz="1800" spc="-1" strike="noStrike">
                <a:solidFill>
                  <a:srgbClr val="ff9600"/>
                </a:solidFill>
                <a:latin typeface="Arial"/>
                <a:ea typeface="Microsoft YaHei"/>
              </a:rPr>
              <a:t>O(n)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2340000" y="252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440000" y="12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1440000" y="1237320"/>
            <a:ext cx="755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дека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58000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2857320" y="21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00000" y="396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180000" y="180000"/>
            <a:ext cx="395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0" y="0"/>
            <a:ext cx="68389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latin typeface="Arial"/>
                <a:ea typeface="DejaVu Sans"/>
              </a:rPr>
              <a:t>Организация памяти</a:t>
            </a:r>
            <a:endParaRPr b="0" lang="ru-RU" sz="46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180000" y="1093680"/>
            <a:ext cx="881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0000"/>
                </a:solidFill>
                <a:latin typeface="Arial"/>
                <a:ea typeface="DejaVu Sans"/>
              </a:rPr>
              <a:t>Один из способов организации памяти дека: использование динамического массива динамических массивов, причем внутренние массивы имеют фиксированный размер.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354120" y="720"/>
            <a:ext cx="243504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353760" y="0"/>
            <a:ext cx="243540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2800" y="0"/>
            <a:ext cx="303696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WidescreenPres</Template>
  <TotalTime>368</TotalTime>
  <Application>LibreOffice/7.1.3.2$Windows_X86_64 LibreOffice_project/47f78053abe362b9384784d31a6e56f8511eb1c1</Application>
  <AppVersion>15.0000</AppVersion>
  <Words>7479</Words>
  <Paragraphs>1052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2012-01-03T18:42:20Z</dcterms:created>
  <dc:creator/>
  <dc:description/>
  <dc:language>ru-RU</dc:language>
  <cp:lastModifiedBy/>
  <dcterms:modified xsi:type="dcterms:W3CDTF">2021-10-30T22:10:53Z</dcterms:modified>
  <cp:revision>97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77</vt:i4>
  </property>
  <property fmtid="{D5CDD505-2E9C-101B-9397-08002B2CF9AE}" pid="4" name="PresentationFormat">
    <vt:lpwstr>On-screen Show (16:9)</vt:lpwstr>
  </property>
  <property fmtid="{D5CDD505-2E9C-101B-9397-08002B2CF9AE}" pid="5" name="Slides">
    <vt:i4>86</vt:i4>
  </property>
  <property fmtid="{D5CDD505-2E9C-101B-9397-08002B2CF9AE}" pid="6" name="_TemplateID">
    <vt:lpwstr>TC101769309990</vt:lpwstr>
  </property>
</Properties>
</file>