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_rels/item1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11.png" ContentType="image/png"/>
  <Override PartName="/ppt/media/image5.jpeg" ContentType="image/jpeg"/>
  <Override PartName="/ppt/media/image6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E6905A0-63D4-4013-AF65-F1D1F69BED5E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61" name="Rectangl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8898FED-26E3-4D8C-9E1B-D622F0DAFB1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75000">
              <a:srgbClr val="000000"/>
            </a:gs>
            <a:gs pos="100000">
              <a:srgbClr val="ff82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743040"/>
            <a:ext cx="9143280" cy="23940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777240"/>
            <a:ext cx="9143280" cy="8496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Rectangle 6"/>
          <p:cNvSpPr/>
          <p:nvPr/>
        </p:nvSpPr>
        <p:spPr>
          <a:xfrm>
            <a:off x="0" y="4478400"/>
            <a:ext cx="9143280" cy="66456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Rectangle 9"/>
          <p:cNvSpPr/>
          <p:nvPr/>
        </p:nvSpPr>
        <p:spPr>
          <a:xfrm>
            <a:off x="-9000" y="4539960"/>
            <a:ext cx="2248560" cy="534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Rectangle 10"/>
          <p:cNvSpPr/>
          <p:nvPr/>
        </p:nvSpPr>
        <p:spPr>
          <a:xfrm>
            <a:off x="2359080" y="4533120"/>
            <a:ext cx="6784200" cy="53424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 hidden="1"/>
          <p:cNvSpPr/>
          <p:nvPr/>
        </p:nvSpPr>
        <p:spPr>
          <a:xfrm>
            <a:off x="0" y="743040"/>
            <a:ext cx="9143280" cy="23940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Rectangle 8" hidden="1"/>
          <p:cNvSpPr/>
          <p:nvPr/>
        </p:nvSpPr>
        <p:spPr>
          <a:xfrm>
            <a:off x="0" y="777240"/>
            <a:ext cx="9143280" cy="8496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Rectangle 6"/>
          <p:cNvSpPr/>
          <p:nvPr/>
        </p:nvSpPr>
        <p:spPr>
          <a:xfrm>
            <a:off x="0" y="1143000"/>
            <a:ext cx="9143280" cy="85644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Rectangle 7"/>
          <p:cNvSpPr/>
          <p:nvPr/>
        </p:nvSpPr>
        <p:spPr>
          <a:xfrm>
            <a:off x="0" y="1200240"/>
            <a:ext cx="1294560" cy="7423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Rectangle 8"/>
          <p:cNvSpPr/>
          <p:nvPr/>
        </p:nvSpPr>
        <p:spPr>
          <a:xfrm>
            <a:off x="1371600" y="1200240"/>
            <a:ext cx="7771680" cy="7423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6"/>
          <p:cNvSpPr/>
          <p:nvPr/>
        </p:nvSpPr>
        <p:spPr>
          <a:xfrm>
            <a:off x="0" y="743040"/>
            <a:ext cx="9143280" cy="23940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" name="Rectangle 8"/>
          <p:cNvSpPr/>
          <p:nvPr/>
        </p:nvSpPr>
        <p:spPr>
          <a:xfrm>
            <a:off x="0" y="777240"/>
            <a:ext cx="9143280" cy="8496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" name="TextBox 2"/>
          <p:cNvSpPr/>
          <p:nvPr/>
        </p:nvSpPr>
        <p:spPr>
          <a:xfrm>
            <a:off x="8571240" y="4876560"/>
            <a:ext cx="57204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spAutoFit/>
          </a:bodyPr>
          <a:p>
            <a:pPr algn="r">
              <a:lnSpc>
                <a:spcPct val="100000"/>
              </a:lnSpc>
            </a:pPr>
            <a:fld id="{A77C3695-E48B-4474-A124-8990A6347EA0}" type="slidenum">
              <a:rPr b="0" lang="en-US" sz="1050" spc="-1" strike="noStrike">
                <a:solidFill>
                  <a:srgbClr val="000000"/>
                </a:solidFill>
                <a:latin typeface="Segoe UI Light"/>
                <a:ea typeface="DejaVu Sans"/>
              </a:rPr>
              <a:t>&lt;номер&gt;</a:t>
            </a:fld>
            <a:endParaRPr b="0" lang="ru-RU" sz="1050" spc="-1" strike="noStrike"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6" hidden="1"/>
          <p:cNvSpPr/>
          <p:nvPr/>
        </p:nvSpPr>
        <p:spPr>
          <a:xfrm>
            <a:off x="0" y="743040"/>
            <a:ext cx="9143280" cy="23940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Rectangle 8" hidden="1"/>
          <p:cNvSpPr/>
          <p:nvPr/>
        </p:nvSpPr>
        <p:spPr>
          <a:xfrm>
            <a:off x="0" y="777240"/>
            <a:ext cx="9143280" cy="8496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3"/>
          <p:cNvSpPr/>
          <p:nvPr/>
        </p:nvSpPr>
        <p:spPr>
          <a:xfrm>
            <a:off x="76320" y="378720"/>
            <a:ext cx="8991000" cy="178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US" sz="4600" spc="-1" strike="noStrike">
                <a:solidFill>
                  <a:srgbClr val="ffffff"/>
                </a:solidFill>
                <a:latin typeface="Segoe UI Semibold"/>
                <a:ea typeface="Segoe UI Black"/>
              </a:rPr>
              <a:t>deque:</a:t>
            </a:r>
            <a:r>
              <a:rPr b="1" lang="en-US" sz="4600" spc="-1" strike="noStrike">
                <a:solidFill>
                  <a:srgbClr val="ffffff"/>
                </a:solidFill>
                <a:latin typeface="Segoe UI Light"/>
                <a:ea typeface="Segoe UI Black"/>
              </a:rPr>
              <a:t> Устройство и реализация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174" name="Rectangle 4"/>
          <p:cNvSpPr/>
          <p:nvPr/>
        </p:nvSpPr>
        <p:spPr>
          <a:xfrm>
            <a:off x="2362320" y="4537440"/>
            <a:ext cx="6780960" cy="5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Date Placeholder 27"/>
          <p:cNvSpPr/>
          <p:nvPr/>
        </p:nvSpPr>
        <p:spPr>
          <a:xfrm>
            <a:off x="0" y="4551480"/>
            <a:ext cx="2208960" cy="5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Segoe UI Light"/>
              </a:rPr>
              <a:t>October 31</a:t>
            </a:r>
            <a:r>
              <a:rPr b="0" lang="en-US" sz="1800" spc="-1" strike="noStrike" baseline="30000">
                <a:solidFill>
                  <a:srgbClr val="ffffff"/>
                </a:solidFill>
                <a:latin typeface="Segoe UI Light"/>
              </a:rPr>
              <a:t>th</a:t>
            </a:r>
            <a:r>
              <a:rPr b="0" lang="en-US" sz="1800" spc="-1" strike="noStrike">
                <a:solidFill>
                  <a:srgbClr val="ffffff"/>
                </a:solidFill>
                <a:latin typeface="Segoe UI Light"/>
              </a:rPr>
              <a:t> 2021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2451240" y="0"/>
            <a:ext cx="424080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1849680" y="0"/>
            <a:ext cx="544392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45000" y="0"/>
            <a:ext cx="905364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0" y="519840"/>
            <a:ext cx="9143640" cy="410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0" y="714960"/>
            <a:ext cx="9143640" cy="371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36360" y="786240"/>
            <a:ext cx="9143640" cy="371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/>
          <p:nvPr/>
        </p:nvSpPr>
        <p:spPr>
          <a:xfrm>
            <a:off x="2340000" y="25200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>
            <a:off x="1440000" y="12600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"/>
          <p:cNvSpPr/>
          <p:nvPr/>
        </p:nvSpPr>
        <p:spPr>
          <a:xfrm>
            <a:off x="1440000" y="1237320"/>
            <a:ext cx="755964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</a:rPr>
              <a:t>Реализация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5580000" y="21600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"/>
          <p:cNvSpPr/>
          <p:nvPr/>
        </p:nvSpPr>
        <p:spPr>
          <a:xfrm>
            <a:off x="2857320" y="21600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"/>
          <p:cNvSpPr/>
          <p:nvPr/>
        </p:nvSpPr>
        <p:spPr>
          <a:xfrm>
            <a:off x="4500000" y="39600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"/>
          <p:cNvSpPr txBox="1"/>
          <p:nvPr/>
        </p:nvSpPr>
        <p:spPr>
          <a:xfrm>
            <a:off x="0" y="13680"/>
            <a:ext cx="90000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4400" spc="-1" strike="noStrike">
                <a:latin typeface="Arial"/>
              </a:rPr>
              <a:t>Сигнатура класса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67680" y="1068480"/>
            <a:ext cx="3352320" cy="384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template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class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ff"/>
                </a:solidFill>
                <a:latin typeface="Arial"/>
              </a:rPr>
              <a:t>T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class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ff"/>
                </a:solidFill>
                <a:latin typeface="Arial"/>
              </a:rPr>
              <a:t>deque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{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static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constexpr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CHUNK_SIZE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enum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class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ff"/>
                </a:solidFill>
                <a:latin typeface="Arial"/>
              </a:rPr>
              <a:t>Direction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{ LEFT, RIGHT };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vector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vector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&gt;&gt;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chunks;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size_{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left_idx{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}, original_chunk{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need_allocation(Direction direction)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</a:rPr>
              <a:t>bool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ff"/>
                </a:solidFill>
                <a:latin typeface="Arial"/>
              </a:rPr>
              <a:t>allocate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(Direction direction);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get_chunk(std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idx)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get_idx(std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idx, 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</a:rPr>
              <a:t>bool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reverse)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get_idx(std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idx)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4050360" y="1080000"/>
            <a:ext cx="4589640" cy="397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public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:</a:t>
            </a:r>
            <a:endParaRPr b="0" lang="ru-RU" sz="1100" spc="-1" strike="noStrike">
              <a:latin typeface="Arial"/>
            </a:endParaRPr>
          </a:p>
          <a:p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deque()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default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100" spc="-1" strike="noStrike">
              <a:latin typeface="Arial"/>
            </a:endParaRPr>
          </a:p>
          <a:p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deque(std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initializer_list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&gt;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list);</a:t>
            </a:r>
            <a:endParaRPr b="0" lang="ru-RU" sz="1100" spc="-1" strike="noStrike">
              <a:latin typeface="Arial"/>
            </a:endParaRPr>
          </a:p>
          <a:p>
            <a:endParaRPr b="0" lang="ru-RU" sz="1100" spc="-1" strike="noStrike">
              <a:latin typeface="Arial"/>
            </a:endParaRPr>
          </a:p>
          <a:p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00ff"/>
                </a:solidFill>
                <a:latin typeface="Arial"/>
              </a:rPr>
              <a:t>push_front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T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value);</a:t>
            </a:r>
            <a:endParaRPr b="0" lang="ru-RU" sz="1100" spc="-1" strike="noStrike">
              <a:latin typeface="Arial"/>
            </a:endParaRPr>
          </a:p>
          <a:p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00ff"/>
                </a:solidFill>
                <a:latin typeface="Arial"/>
              </a:rPr>
              <a:t>pop_front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();</a:t>
            </a:r>
            <a:endParaRPr b="0" lang="ru-RU" sz="1100" spc="-1" strike="noStrike">
              <a:latin typeface="Arial"/>
            </a:endParaRPr>
          </a:p>
          <a:p>
            <a:endParaRPr b="0" lang="ru-RU" sz="1100" spc="-1" strike="noStrike">
              <a:latin typeface="Arial"/>
            </a:endParaRPr>
          </a:p>
          <a:p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00ff"/>
                </a:solidFill>
                <a:latin typeface="Arial"/>
              </a:rPr>
              <a:t>push_back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T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value);</a:t>
            </a:r>
            <a:endParaRPr b="0" lang="ru-RU" sz="1100" spc="-1" strike="noStrike">
              <a:latin typeface="Arial"/>
            </a:endParaRPr>
          </a:p>
          <a:p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00ff"/>
                </a:solidFill>
                <a:latin typeface="Arial"/>
              </a:rPr>
              <a:t>pop_back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();</a:t>
            </a:r>
            <a:endParaRPr b="0" lang="ru-RU" sz="1100" spc="-1" strike="noStrike">
              <a:latin typeface="Arial"/>
            </a:endParaRPr>
          </a:p>
          <a:p>
            <a:endParaRPr b="0" lang="ru-RU" sz="1100" spc="-1" strike="noStrike">
              <a:latin typeface="Arial"/>
            </a:endParaRPr>
          </a:p>
          <a:p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00ff"/>
                </a:solidFill>
                <a:latin typeface="Arial"/>
              </a:rPr>
              <a:t>erase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(std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pos);</a:t>
            </a:r>
            <a:endParaRPr b="0" lang="ru-RU" sz="1100" spc="-1" strike="noStrike">
              <a:latin typeface="Arial"/>
            </a:endParaRPr>
          </a:p>
          <a:p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00ff"/>
                </a:solidFill>
                <a:latin typeface="Arial"/>
              </a:rPr>
              <a:t>erase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(std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from, std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to);</a:t>
            </a:r>
            <a:endParaRPr b="0" lang="ru-RU" sz="1100" spc="-1" strike="noStrike">
              <a:latin typeface="Arial"/>
            </a:endParaRPr>
          </a:p>
          <a:p>
            <a:endParaRPr b="0" lang="ru-RU" sz="1100" spc="-1" strike="noStrike">
              <a:latin typeface="Arial"/>
            </a:endParaRPr>
          </a:p>
          <a:p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operator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[](std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idx)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T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100" spc="-1" strike="noStrike">
              <a:latin typeface="Arial"/>
            </a:endParaRPr>
          </a:p>
          <a:p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operator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[](std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idx)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T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100" spc="-1" strike="noStrike">
              <a:latin typeface="Arial"/>
            </a:endParaRPr>
          </a:p>
          <a:p>
            <a:endParaRPr b="0" lang="ru-RU" sz="1100" spc="-1" strike="noStrike">
              <a:latin typeface="Arial"/>
            </a:endParaRPr>
          </a:p>
          <a:p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back()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T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100" spc="-1" strike="noStrike">
              <a:latin typeface="Arial"/>
            </a:endParaRPr>
          </a:p>
          <a:p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back()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T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100" spc="-1" strike="noStrike">
              <a:latin typeface="Arial"/>
            </a:endParaRPr>
          </a:p>
          <a:p>
            <a:endParaRPr b="0" lang="ru-RU" sz="1100" spc="-1" strike="noStrike">
              <a:latin typeface="Arial"/>
            </a:endParaRPr>
          </a:p>
          <a:p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front()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T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100" spc="-1" strike="noStrike">
              <a:latin typeface="Arial"/>
            </a:endParaRPr>
          </a:p>
          <a:p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front()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T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100" spc="-1" strike="noStrike">
              <a:latin typeface="Arial"/>
            </a:endParaRPr>
          </a:p>
          <a:p>
            <a:endParaRPr b="0" lang="ru-RU" sz="1100" spc="-1" strike="noStrike">
              <a:latin typeface="Arial"/>
            </a:endParaRPr>
          </a:p>
          <a:p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size()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std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100" spc="-1" strike="noStrike">
              <a:latin typeface="Arial"/>
            </a:endParaRPr>
          </a:p>
          <a:p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00ff"/>
                </a:solidFill>
                <a:latin typeface="Arial"/>
              </a:rPr>
              <a:t>clear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();</a:t>
            </a:r>
            <a:endParaRPr b="0" lang="ru-RU" sz="1100" spc="-1" strike="noStrike">
              <a:latin typeface="Arial"/>
            </a:endParaRPr>
          </a:p>
          <a:p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ru-RU" sz="11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1440000" y="1237320"/>
            <a:ext cx="755964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</a:rPr>
              <a:t>Внешний интерфейс</a:t>
            </a:r>
            <a:endParaRPr b="0" lang="ru-RU" sz="4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"/>
          <p:cNvSpPr txBox="1"/>
          <p:nvPr/>
        </p:nvSpPr>
        <p:spPr>
          <a:xfrm>
            <a:off x="0" y="13680"/>
            <a:ext cx="90000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4400" spc="-1" strike="noStrike">
                <a:latin typeface="Arial"/>
              </a:rPr>
              <a:t>Конструкторы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67680" y="1068480"/>
            <a:ext cx="3352320" cy="551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deque()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default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4050360" y="1080000"/>
            <a:ext cx="4589640" cy="21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deque(std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initializer_list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list)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size_{list.size()}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end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list.end();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chunks.reserve(size_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/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CHUNK_SIZE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+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for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from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list.begin(), to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min(from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+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CHUNK_SIZE, end);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from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end;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from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+=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CHUNK_SIZE, to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min(to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+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CHUNK_SIZE, end))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chunks.emplace_back(from, to);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0" y="3420000"/>
            <a:ext cx="9144000" cy="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"/>
          <p:cNvSpPr txBox="1"/>
          <p:nvPr/>
        </p:nvSpPr>
        <p:spPr>
          <a:xfrm>
            <a:off x="0" y="3461760"/>
            <a:ext cx="48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9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0" y="3793680"/>
            <a:ext cx="43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chunks.emplace_back(list.begin(), list.begin()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0" y="4396320"/>
            <a:ext cx="43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chunks.emplace_back(list.begin()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Microsoft YaHei"/>
              </a:rPr>
              <a:t>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Microsoft YaHei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list.end())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4500000" y="3808080"/>
            <a:ext cx="43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4500000" y="4333680"/>
            <a:ext cx="43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},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9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"/>
          <p:cNvSpPr/>
          <p:nvPr/>
        </p:nvSpPr>
        <p:spPr>
          <a:xfrm>
            <a:off x="2340000" y="25200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1440000" y="12600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1440000" y="1237320"/>
            <a:ext cx="755964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</a:rPr>
              <a:t>Что такое дек?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5580000" y="21600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2857320" y="21600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>
            <a:off x="4500000" y="39600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"/>
          <p:cNvSpPr txBox="1"/>
          <p:nvPr/>
        </p:nvSpPr>
        <p:spPr>
          <a:xfrm>
            <a:off x="0" y="14040"/>
            <a:ext cx="90000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4400" spc="-1" strike="noStrike">
                <a:latin typeface="Arial"/>
              </a:rPr>
              <a:t>push_back, pop_back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0" y="1080000"/>
            <a:ext cx="4500000" cy="21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Arial"/>
              </a:rPr>
              <a:t>push_back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value) {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(need_allocation(Direction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RIGHT)) {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allocate(Direction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RIGHT);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chunks.back().push_back(value);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size_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+=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5580000" y="1080000"/>
            <a:ext cx="3381120" cy="111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Arial"/>
              </a:rPr>
              <a:t>pop_back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() {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chunks.back().pop_back();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size_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0" y="3420000"/>
            <a:ext cx="9144000" cy="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"/>
          <p:cNvSpPr txBox="1"/>
          <p:nvPr/>
        </p:nvSpPr>
        <p:spPr>
          <a:xfrm>
            <a:off x="0" y="3461760"/>
            <a:ext cx="450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5220000" y="3461760"/>
            <a:ext cx="37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0" y="3794040"/>
            <a:ext cx="43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chunks.push_back(9);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4860000" y="3808080"/>
            <a:ext cx="396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},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9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"/>
          <p:cNvSpPr txBox="1"/>
          <p:nvPr/>
        </p:nvSpPr>
        <p:spPr>
          <a:xfrm>
            <a:off x="0" y="14040"/>
            <a:ext cx="90000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4400" spc="-1" strike="noStrike">
                <a:latin typeface="Arial"/>
              </a:rPr>
              <a:t>push_front, pop_front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0" y="1080000"/>
            <a:ext cx="4860000" cy="316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Arial"/>
              </a:rPr>
              <a:t>push_front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value) {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(need_allocation(Direction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LEFT)) {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allocate(Direction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LEFT);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start_chunk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+=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(left_idx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?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CHUNK_SIZE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chunks.front().push_back(value);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size_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+=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5580000" y="1080000"/>
            <a:ext cx="3381120" cy="111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Arial"/>
              </a:rPr>
              <a:t>pop_front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() {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chunks.front().pop_back();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size_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0" y="3780000"/>
            <a:ext cx="9144000" cy="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 txBox="1"/>
          <p:nvPr/>
        </p:nvSpPr>
        <p:spPr>
          <a:xfrm>
            <a:off x="0" y="3895560"/>
            <a:ext cx="450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5220000" y="3895560"/>
            <a:ext cx="37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0" y="4241880"/>
            <a:ext cx="432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chunks.push_front(0);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4860000" y="4241880"/>
            <a:ext cx="396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},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0" y="4601880"/>
            <a:ext cx="432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chunks.push_front(-1);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4680000" y="4617720"/>
            <a:ext cx="43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0, -1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},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"/>
          <p:cNvSpPr txBox="1"/>
          <p:nvPr/>
        </p:nvSpPr>
        <p:spPr>
          <a:xfrm>
            <a:off x="0" y="14040"/>
            <a:ext cx="90000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4400" spc="-1" strike="noStrike">
                <a:latin typeface="Arial"/>
              </a:rPr>
              <a:t>operator[]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0" y="1080000"/>
            <a:ext cx="42840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operator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[](std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idx)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{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chunks[get_chunk(idx)][get_idx(idx)];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>
            <a:off x="0" y="3780000"/>
            <a:ext cx="9144000" cy="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 txBox="1"/>
          <p:nvPr/>
        </p:nvSpPr>
        <p:spPr>
          <a:xfrm>
            <a:off x="0" y="3895560"/>
            <a:ext cx="450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4500000" y="3881880"/>
            <a:ext cx="432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chunks.push_front(0);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4284000" y="1080000"/>
            <a:ext cx="486000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operator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[](std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{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chunks[get_chunk(idx)][get_idx(idx)];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0" y="4241880"/>
            <a:ext cx="432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myDeque[0] == 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0" y="4680000"/>
            <a:ext cx="432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myDeque[8] == 8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"/>
          <p:cNvSpPr/>
          <p:nvPr/>
        </p:nvSpPr>
        <p:spPr>
          <a:xfrm>
            <a:off x="1440000" y="1237320"/>
            <a:ext cx="755964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</a:rPr>
              <a:t>Внешний интерфейс</a:t>
            </a:r>
            <a:endParaRPr b="0" lang="ru-RU" sz="4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"/>
          <p:cNvSpPr txBox="1"/>
          <p:nvPr/>
        </p:nvSpPr>
        <p:spPr>
          <a:xfrm>
            <a:off x="0" y="13680"/>
            <a:ext cx="90000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4400" spc="-1" strike="noStrike">
                <a:latin typeface="Arial"/>
              </a:rPr>
              <a:t>need_allocation, allocate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0" y="3420000"/>
            <a:ext cx="9144000" cy="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"/>
          <p:cNvSpPr txBox="1"/>
          <p:nvPr/>
        </p:nvSpPr>
        <p:spPr>
          <a:xfrm>
            <a:off x="0" y="1080360"/>
            <a:ext cx="42840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operator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[](std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idx)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{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chunks[get_chunk(idx)][get_idx(idx)];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"/>
          <p:cNvSpPr/>
          <p:nvPr/>
        </p:nvSpPr>
        <p:spPr>
          <a:xfrm>
            <a:off x="0" y="0"/>
            <a:ext cx="863964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latin typeface="Arial"/>
              </a:rPr>
              <a:t>Определение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180000" y="1080000"/>
            <a:ext cx="8639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latin typeface="Arial"/>
              </a:rPr>
              <a:t>Двусвязная очередь</a:t>
            </a:r>
            <a:r>
              <a:rPr b="0" lang="ru-RU" sz="1800" spc="-1" strike="noStrike">
                <a:latin typeface="Arial"/>
              </a:rPr>
              <a:t> (от </a:t>
            </a:r>
            <a:r>
              <a:rPr b="0" lang="ru-RU" sz="1800" spc="-1" strike="noStrike">
                <a:solidFill>
                  <a:srgbClr val="55308d"/>
                </a:solidFill>
                <a:latin typeface="Arial"/>
              </a:rPr>
              <a:t>англ. deque — double ended queue; двусторонняя очередь) — абстрактный тип данных, в котором элементы можно добавлять и удалять как в начало, так и в конец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0" y="2700000"/>
            <a:ext cx="9143280" cy="211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"/>
          <p:cNvSpPr/>
          <p:nvPr/>
        </p:nvSpPr>
        <p:spPr>
          <a:xfrm>
            <a:off x="0" y="117720"/>
            <a:ext cx="863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latin typeface="Arial"/>
              </a:rPr>
              <a:t>Сравнение с динамическим массивом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4500000" y="1080000"/>
            <a:ext cx="360" cy="4063680"/>
          </a:xfrm>
          <a:prstGeom prst="line">
            <a:avLst/>
          </a:prstGeom>
          <a:ln w="0">
            <a:solidFill>
              <a:srgbClr val="ff82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0" y="1080000"/>
            <a:ext cx="449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55308d"/>
                </a:solidFill>
                <a:latin typeface="Arial"/>
              </a:rPr>
              <a:t>Двусторонняя очередь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4860000" y="18000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4644000" y="1093680"/>
            <a:ext cx="449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0000"/>
                </a:solidFill>
                <a:latin typeface="Arial"/>
              </a:rPr>
              <a:t>Динамический массив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0" y="1620000"/>
            <a:ext cx="4499640" cy="352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1. Вставка в конец: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2. Вставка в начало: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3. Удаление последнего элемента: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4. Удаление первого элемента: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</a:rPr>
              <a:t>O(1)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4500000" y="1620000"/>
            <a:ext cx="4643640" cy="352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  <a:ea typeface="Microsoft YaHei"/>
              </a:rPr>
              <a:t>1. Вставка в конец: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Microsoft YaHei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2.Вставка в начало: </a:t>
            </a:r>
            <a:r>
              <a:rPr b="0" lang="ru-RU" sz="1800" spc="-1" strike="noStrike">
                <a:solidFill>
                  <a:srgbClr val="ff9600"/>
                </a:solidFill>
                <a:latin typeface="Arial"/>
                <a:ea typeface="Microsoft YaHei"/>
              </a:rPr>
              <a:t>O(n)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3. Удаление последнего элемента: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Microsoft YaHei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4. Удаление первого элемента: </a:t>
            </a:r>
            <a:r>
              <a:rPr b="0" lang="ru-RU" sz="1800" spc="-1" strike="noStrike">
                <a:solidFill>
                  <a:srgbClr val="ff9600"/>
                </a:solidFill>
                <a:latin typeface="Arial"/>
                <a:ea typeface="Microsoft YaHei"/>
              </a:rPr>
              <a:t>O(n)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"/>
          <p:cNvSpPr/>
          <p:nvPr/>
        </p:nvSpPr>
        <p:spPr>
          <a:xfrm>
            <a:off x="2340000" y="25200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1440000" y="12600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>
            <a:off x="1440000" y="1237320"/>
            <a:ext cx="755964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</a:rPr>
              <a:t>Устройство дека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5580000" y="21600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2857320" y="21600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4500000" y="39600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180000" y="180000"/>
            <a:ext cx="395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0" y="0"/>
            <a:ext cx="683964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latin typeface="Arial"/>
              </a:rPr>
              <a:t>Организация памяти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180000" y="1093680"/>
            <a:ext cx="8819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0000"/>
                </a:solidFill>
                <a:latin typeface="Arial"/>
              </a:rPr>
              <a:t>Один из способов организации памяти дека: использование динамического массива динамических массивов, причем внутренние массивы имеют фиксированный размер.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3354120" y="720"/>
            <a:ext cx="243576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3353760" y="0"/>
            <a:ext cx="243612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3052800" y="0"/>
            <a:ext cx="303768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WidescreenPres</Template>
  <TotalTime>267</TotalTime>
  <Application>LibreOffice/7.1.3.2$Windows_X86_64 LibreOffice_project/47f78053abe362b9384784d31a6e56f8511eb1c1</Application>
  <AppVersion>15.0000</AppVersion>
  <Words>7479</Words>
  <Paragraphs>1052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2012-01-03T18:42:20Z</dcterms:created>
  <dc:creator/>
  <dc:description/>
  <dc:language>ru-RU</dc:language>
  <cp:lastModifiedBy/>
  <dcterms:modified xsi:type="dcterms:W3CDTF">2021-10-30T18:58:45Z</dcterms:modified>
  <cp:revision>67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77</vt:i4>
  </property>
  <property fmtid="{D5CDD505-2E9C-101B-9397-08002B2CF9AE}" pid="4" name="PresentationFormat">
    <vt:lpwstr>On-screen Show (16:9)</vt:lpwstr>
  </property>
  <property fmtid="{D5CDD505-2E9C-101B-9397-08002B2CF9AE}" pid="5" name="Slides">
    <vt:i4>86</vt:i4>
  </property>
  <property fmtid="{D5CDD505-2E9C-101B-9397-08002B2CF9AE}" pid="6" name="_TemplateID">
    <vt:lpwstr>TC101769309990</vt:lpwstr>
  </property>
</Properties>
</file>