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58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9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64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66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3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50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3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5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6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7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FF14-2C92-491C-8BC7-4EA60175A541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8062-18B8-46C4-89BD-278F80343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21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uuuumcaa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intuit.ru/studies/courses/1007/229/lecture/5954?page=5" TargetMode="External"/><Relationship Id="rId3" Type="http://schemas.openxmlformats.org/officeDocument/2006/relationships/hyperlink" Target="https://evergreens.com.ua/ru/articles/uml-diagrams.html" TargetMode="External"/><Relationship Id="rId7" Type="http://schemas.openxmlformats.org/officeDocument/2006/relationships/hyperlink" Target="https://intuit.ru/studies/courses/1007/229/lecture/5954?page=4" TargetMode="External"/><Relationship Id="rId2" Type="http://schemas.openxmlformats.org/officeDocument/2006/relationships/hyperlink" Target="https://ru.wikipedia.org/wiki/U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uit.ru/studies/courses/1007/229/lecture/5954?page=3" TargetMode="External"/><Relationship Id="rId11" Type="http://schemas.openxmlformats.org/officeDocument/2006/relationships/hyperlink" Target="https://karaokeonlain.ru/vidy-diagramm-uml-modelirovanie-na-uml-obshchie-diagrammy-opredelenie-i-sostav/" TargetMode="External"/><Relationship Id="rId5" Type="http://schemas.openxmlformats.org/officeDocument/2006/relationships/hyperlink" Target="https://intuit.ru/studies/courses/1007/229/lecture/5954?page=2" TargetMode="External"/><Relationship Id="rId10" Type="http://schemas.openxmlformats.org/officeDocument/2006/relationships/hyperlink" Target="https://habr.com/ru/post/508710/" TargetMode="External"/><Relationship Id="rId4" Type="http://schemas.openxmlformats.org/officeDocument/2006/relationships/hyperlink" Target="https://intuit.ru/studies/courses/1007/229/lecture/5954" TargetMode="External"/><Relationship Id="rId9" Type="http://schemas.openxmlformats.org/officeDocument/2006/relationships/hyperlink" Target="https://clck.ru/YY2n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599" y="2124686"/>
            <a:ext cx="11667392" cy="2387600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Знакомство с </a:t>
            </a:r>
            <a:r>
              <a:rPr lang="en-US" sz="8000" dirty="0" err="1" smtClean="0"/>
              <a:t>Uml</a:t>
            </a:r>
            <a:r>
              <a:rPr lang="en-US" sz="6600" dirty="0" smtClean="0"/>
              <a:t/>
            </a:r>
            <a:br>
              <a:rPr lang="en-US" sz="6600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15400" y="6383214"/>
            <a:ext cx="3276600" cy="474785"/>
          </a:xfrm>
        </p:spPr>
        <p:txBody>
          <a:bodyPr/>
          <a:lstStyle/>
          <a:p>
            <a:r>
              <a:rPr lang="ru-RU" dirty="0" smtClean="0"/>
              <a:t>Подготовил: </a:t>
            </a:r>
            <a:r>
              <a:rPr lang="en-US" dirty="0" err="1" smtClean="0"/>
              <a:t>suuuumcaa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9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https://habrastorage.org/r/w1560/webt/fy/ea/gv/fyeagvt6jnk57o6hdkegem61ly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555388"/>
            <a:ext cx="5568327" cy="33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s://habrastorage.org/r/w1560/webt/wr/6n/26/wr6n26qbnsdpvlknj151uwatzv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795"/>
            <a:ext cx="5855677" cy="356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88" name="Picture 4" descr="https://habrastorage.org/r/w1560/webt/rk/8i/9l/rk8i9lhvjrrvsu8cuthg50fdx0s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76" y="-8796"/>
            <a:ext cx="6336323" cy="35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08076" y="-61595"/>
            <a:ext cx="301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>
                <a:solidFill>
                  <a:schemeClr val="bg1"/>
                </a:solidFill>
              </a:rPr>
              <a:t>Диаграмма обзора взаимодействия</a:t>
            </a:r>
          </a:p>
        </p:txBody>
      </p:sp>
      <p:pic>
        <p:nvPicPr>
          <p:cNvPr id="16392" name="Picture 8" descr="https://habrastorage.org/r/w1560/webt/w6/c-/d2/w6c-d293zgdofgpqc4zkvpvh2d0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324" y="3552092"/>
            <a:ext cx="6623675" cy="330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 rot="16200000">
            <a:off x="4087123" y="1756468"/>
            <a:ext cx="3617221" cy="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>
            <a:off x="0" y="3528966"/>
            <a:ext cx="12192000" cy="7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Зачем в UML столько диаграмм?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Причина этого заключается в том, что можно взглянуть на систему с разных точек зрения ведь в разработке программного обеспечения будут участвовать многие заинтересованные стороны, такие как: аналитики, конструкторы, кодеры, тестеры, контроль качества, клиенты, технические авторы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dirty="0">
                <a:effectLst/>
              </a:rPr>
              <a:t>Все эти люди заинтересованы в различных аспектах системы, и каждый из них требует разного уровня детализации.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Например, кодер должен понимать проект системы и уметь преобразовывать проект в код низкого уровня.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Напротив, технический писатель интересуется поведением системы в целом и должен понимать, как функционирует продукт.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UML пытается предоставить язык настолько выразительным образом, что все заинтересованные стороны могут извлечь выгоду, как минимум из одной диаграммы UML.</a:t>
            </a:r>
          </a:p>
        </p:txBody>
      </p:sp>
    </p:spTree>
    <p:extLst>
      <p:ext uri="{BB962C8B-B14F-4D97-AF65-F5344CB8AC3E}">
        <p14:creationId xmlns:p14="http://schemas.microsoft.com/office/powerpoint/2010/main" val="321115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 smtClean="0">
                <a:effectLst/>
              </a:rPr>
              <a:t>ГЛОССАРИЙ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Система</a:t>
            </a:r>
            <a:r>
              <a:rPr lang="ru-RU" dirty="0">
                <a:effectLst/>
              </a:rPr>
              <a:t> - совокупность взаимосвязанных управляемых подсистем, объединенных общей целью функционирования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Системой</a:t>
            </a:r>
            <a:r>
              <a:rPr lang="ru-RU" dirty="0">
                <a:effectLst/>
              </a:rPr>
              <a:t> называют набор подсистем, организованных для достижения определенной цели и описываемых с помощью совокупности моделей, возможно, с различных точек зрения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Подсистема</a:t>
            </a:r>
            <a:r>
              <a:rPr lang="ru-RU" dirty="0">
                <a:effectLst/>
              </a:rPr>
              <a:t> - это система, функционирование которой не зависит от сервисов других подсистем. Программная система структурируется в виде совокупности относительно независимых подсистем. Также определяются взаимодействия между </a:t>
            </a:r>
            <a:r>
              <a:rPr lang="ru-RU" dirty="0" smtClean="0">
                <a:effectLst/>
              </a:rPr>
              <a:t>подсистемами.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Модель</a:t>
            </a:r>
            <a:r>
              <a:rPr lang="ru-RU" dirty="0">
                <a:effectLst/>
              </a:rPr>
              <a:t> - это некий (материальный или нет) </a:t>
            </a:r>
            <a:r>
              <a:rPr lang="ru-RU" i="1" dirty="0">
                <a:effectLst/>
              </a:rPr>
              <a:t>объект</a:t>
            </a:r>
            <a:r>
              <a:rPr lang="ru-RU" dirty="0">
                <a:effectLst/>
              </a:rPr>
              <a:t>, отображающий лишь наиболее значимые для данной задачи характеристики системы. Модели бывают разные - материальные и нематериальные, искусственные и естественные, декоративные и математические.</a:t>
            </a:r>
          </a:p>
        </p:txBody>
      </p:sp>
    </p:spTree>
    <p:extLst>
      <p:ext uri="{BB962C8B-B14F-4D97-AF65-F5344CB8AC3E}">
        <p14:creationId xmlns:p14="http://schemas.microsoft.com/office/powerpoint/2010/main" val="1785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 smtClean="0">
                <a:effectLst/>
              </a:rPr>
              <a:t>ГЛОССАРИЙ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Диаграмма</a:t>
            </a:r>
            <a:r>
              <a:rPr lang="ru-RU" dirty="0">
                <a:effectLst/>
              </a:rPr>
              <a:t> - это графическое </a:t>
            </a:r>
            <a:r>
              <a:rPr lang="ru-RU" i="1" dirty="0">
                <a:effectLst/>
              </a:rPr>
              <a:t>представление</a:t>
            </a:r>
            <a:r>
              <a:rPr lang="ru-RU" dirty="0">
                <a:effectLst/>
              </a:rPr>
              <a:t> </a:t>
            </a:r>
            <a:r>
              <a:rPr lang="ru-RU" i="1" dirty="0">
                <a:effectLst/>
              </a:rPr>
              <a:t>множества</a:t>
            </a:r>
            <a:r>
              <a:rPr lang="ru-RU" dirty="0">
                <a:effectLst/>
              </a:rPr>
              <a:t> элементов. Обычно изображается в виде графа с вершинами (сущностями) и ребрами (отношениями). </a:t>
            </a:r>
            <a:endParaRPr lang="ru-RU" dirty="0" smtClean="0">
              <a:effectLst/>
            </a:endParaRPr>
          </a:p>
          <a:p>
            <a:pPr marL="0" indent="0">
              <a:buNone/>
            </a:pPr>
            <a:r>
              <a:rPr lang="ru-RU" b="1" dirty="0" err="1">
                <a:effectLst/>
              </a:rPr>
              <a:t>Эктор</a:t>
            </a:r>
            <a:r>
              <a:rPr lang="ru-RU" b="1" dirty="0">
                <a:effectLst/>
              </a:rPr>
              <a:t> (</a:t>
            </a:r>
            <a:r>
              <a:rPr lang="ru-RU" b="1" dirty="0" err="1">
                <a:effectLst/>
              </a:rPr>
              <a:t>actor</a:t>
            </a:r>
            <a:r>
              <a:rPr lang="ru-RU" b="1" dirty="0">
                <a:effectLst/>
              </a:rPr>
              <a:t>)</a:t>
            </a:r>
            <a:r>
              <a:rPr lang="ru-RU" dirty="0">
                <a:effectLst/>
              </a:rPr>
              <a:t> - это множество логически связанных ролей, исполняемых при взаимодействии с прецедентами или сущностями (система, подсистема или класс). </a:t>
            </a:r>
            <a:r>
              <a:rPr lang="ru-RU" dirty="0" err="1" smtClean="0">
                <a:effectLst/>
              </a:rPr>
              <a:t>Эктером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может быть человек или другая система, подсистема или класс, которые представляют нечто вне сущности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Прецедент (</a:t>
            </a:r>
            <a:r>
              <a:rPr lang="ru-RU" b="1" dirty="0" err="1">
                <a:effectLst/>
              </a:rPr>
              <a:t>use-case</a:t>
            </a:r>
            <a:r>
              <a:rPr lang="ru-RU" b="1" dirty="0">
                <a:effectLst/>
              </a:rPr>
              <a:t>)</a:t>
            </a:r>
            <a:r>
              <a:rPr lang="ru-RU" dirty="0">
                <a:effectLst/>
              </a:rPr>
              <a:t> - описание отдельного аспекта поведения системы с точки зрения </a:t>
            </a:r>
            <a:r>
              <a:rPr lang="ru-RU" dirty="0" smtClean="0">
                <a:effectLst/>
              </a:rPr>
              <a:t>пользователя.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Объект (</a:t>
            </a:r>
            <a:r>
              <a:rPr lang="en-US" b="1" dirty="0">
                <a:effectLst/>
              </a:rPr>
              <a:t>object)</a:t>
            </a:r>
            <a:r>
              <a:rPr lang="en-US" dirty="0">
                <a:effectLst/>
              </a:rPr>
              <a:t> - </a:t>
            </a:r>
            <a:r>
              <a:rPr lang="ru-RU" dirty="0">
                <a:effectLst/>
              </a:rPr>
              <a:t>экземпляр класса.</a:t>
            </a:r>
            <a:endParaRPr lang="ru-RU" dirty="0" smtClean="0">
              <a:effectLst/>
            </a:endParaRPr>
          </a:p>
          <a:p>
            <a:pPr marL="0" indent="0">
              <a:buNone/>
            </a:pP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98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 smtClean="0">
                <a:effectLst/>
              </a:rPr>
              <a:t>ГЛОССАРИЙ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effectLst/>
              </a:rPr>
              <a:t>Диаграмма</a:t>
            </a:r>
            <a:r>
              <a:rPr lang="ru-RU" dirty="0">
                <a:effectLst/>
              </a:rPr>
              <a:t> - это графическое </a:t>
            </a:r>
            <a:r>
              <a:rPr lang="ru-RU" i="1" dirty="0">
                <a:effectLst/>
              </a:rPr>
              <a:t>представление</a:t>
            </a:r>
            <a:r>
              <a:rPr lang="ru-RU" dirty="0">
                <a:effectLst/>
              </a:rPr>
              <a:t> </a:t>
            </a:r>
            <a:r>
              <a:rPr lang="ru-RU" i="1" dirty="0">
                <a:effectLst/>
              </a:rPr>
              <a:t>множества</a:t>
            </a:r>
            <a:r>
              <a:rPr lang="ru-RU" dirty="0">
                <a:effectLst/>
              </a:rPr>
              <a:t> элементов. Обычно изображается в виде графа с вершинами (сущностями) и ребрами (отношениями). </a:t>
            </a:r>
            <a:endParaRPr lang="ru-RU" dirty="0" smtClean="0">
              <a:effectLst/>
            </a:endParaRPr>
          </a:p>
          <a:p>
            <a:pPr marL="0" indent="0">
              <a:buNone/>
            </a:pPr>
            <a:r>
              <a:rPr lang="ru-RU" b="1" dirty="0" err="1">
                <a:effectLst/>
              </a:rPr>
              <a:t>Эктор</a:t>
            </a:r>
            <a:r>
              <a:rPr lang="ru-RU" b="1" dirty="0">
                <a:effectLst/>
              </a:rPr>
              <a:t> (</a:t>
            </a:r>
            <a:r>
              <a:rPr lang="ru-RU" b="1" dirty="0" err="1">
                <a:effectLst/>
              </a:rPr>
              <a:t>actor</a:t>
            </a:r>
            <a:r>
              <a:rPr lang="ru-RU" b="1" dirty="0">
                <a:effectLst/>
              </a:rPr>
              <a:t>)</a:t>
            </a:r>
            <a:r>
              <a:rPr lang="ru-RU" dirty="0">
                <a:effectLst/>
              </a:rPr>
              <a:t> - это множество логически связанных ролей, исполняемых при взаимодействии с прецедентами или сущностями (система, подсистема или класс). </a:t>
            </a:r>
            <a:r>
              <a:rPr lang="ru-RU" dirty="0" err="1" smtClean="0">
                <a:effectLst/>
              </a:rPr>
              <a:t>Эктером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может быть человек или другая система, подсистема или класс, которые представляют нечто вне сущности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Прецедент (</a:t>
            </a:r>
            <a:r>
              <a:rPr lang="ru-RU" b="1" dirty="0" err="1">
                <a:effectLst/>
              </a:rPr>
              <a:t>use-case</a:t>
            </a:r>
            <a:r>
              <a:rPr lang="ru-RU" b="1" dirty="0">
                <a:effectLst/>
              </a:rPr>
              <a:t>)</a:t>
            </a:r>
            <a:r>
              <a:rPr lang="ru-RU" dirty="0">
                <a:effectLst/>
              </a:rPr>
              <a:t> - описание отдельного аспекта поведения системы с точки зрения </a:t>
            </a:r>
            <a:r>
              <a:rPr lang="ru-RU" dirty="0" smtClean="0">
                <a:effectLst/>
              </a:rPr>
              <a:t>пользователя.</a:t>
            </a:r>
          </a:p>
          <a:p>
            <a:pPr marL="0" indent="0">
              <a:buNone/>
            </a:pPr>
            <a:r>
              <a:rPr lang="ru-RU" b="1" dirty="0">
                <a:effectLst/>
              </a:rPr>
              <a:t>Объект (</a:t>
            </a:r>
            <a:r>
              <a:rPr lang="en-US" b="1" dirty="0">
                <a:effectLst/>
              </a:rPr>
              <a:t>object)</a:t>
            </a:r>
            <a:r>
              <a:rPr lang="en-US" dirty="0">
                <a:effectLst/>
              </a:rPr>
              <a:t> - </a:t>
            </a:r>
            <a:r>
              <a:rPr lang="ru-RU" dirty="0">
                <a:effectLst/>
              </a:rPr>
              <a:t>экземпляр класса.</a:t>
            </a:r>
            <a:endParaRPr lang="ru-RU" dirty="0" smtClean="0">
              <a:effectLst/>
            </a:endParaRPr>
          </a:p>
          <a:p>
            <a:pPr marL="0" indent="0">
              <a:buNone/>
            </a:pPr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5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35469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effectLst/>
              </a:rPr>
              <a:t>СПАСИБО ЗА ВНИМАНИЕ</a:t>
            </a:r>
            <a:endParaRPr lang="ru-RU" sz="54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0" y="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Если у Вас есть какие-то вопросы, предложения или благодарности: </a:t>
            </a:r>
          </a:p>
          <a:p>
            <a:pPr algn="ctr"/>
            <a:r>
              <a:rPr lang="en-US" dirty="0" smtClean="0"/>
              <a:t>Gmail </a:t>
            </a:r>
            <a:r>
              <a:rPr lang="en-US" dirty="0"/>
              <a:t>- </a:t>
            </a:r>
            <a:r>
              <a:rPr lang="en-US" dirty="0" smtClean="0">
                <a:hlinkClick r:id="rId2"/>
              </a:rPr>
              <a:t>suuuumcaa@gmail.com</a:t>
            </a:r>
            <a:endParaRPr lang="en-US" dirty="0" smtClean="0"/>
          </a:p>
          <a:p>
            <a:pPr algn="ctr"/>
            <a:r>
              <a:rPr lang="en-US" dirty="0" smtClean="0"/>
              <a:t>Telegram - @</a:t>
            </a:r>
            <a:r>
              <a:rPr lang="en-US" dirty="0" err="1" smtClean="0"/>
              <a:t>suuuumcaa</a:t>
            </a:r>
            <a:endParaRPr lang="en-US" dirty="0" smtClean="0"/>
          </a:p>
          <a:p>
            <a:pPr algn="ctr"/>
            <a:r>
              <a:rPr lang="en-US" dirty="0"/>
              <a:t>VK - id224697209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0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 smtClean="0">
                <a:effectLst/>
              </a:rPr>
              <a:t>Используемая информация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hlinkClick r:id="rId2"/>
              </a:rPr>
              <a:t>https://</a:t>
            </a:r>
            <a:r>
              <a:rPr lang="en-US" dirty="0" smtClean="0">
                <a:effectLst/>
                <a:hlinkClick r:id="rId2"/>
              </a:rPr>
              <a:t>ru.wikipedia.org/wiki/UML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3"/>
              </a:rPr>
              <a:t>https://</a:t>
            </a:r>
            <a:r>
              <a:rPr lang="en-US" dirty="0" smtClean="0">
                <a:effectLst/>
                <a:hlinkClick r:id="rId3"/>
              </a:rPr>
              <a:t>evergreens.com.ua/ru/articles/uml-diagrams.html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4"/>
              </a:rPr>
              <a:t>https://</a:t>
            </a:r>
            <a:r>
              <a:rPr lang="en-US" dirty="0" smtClean="0">
                <a:effectLst/>
                <a:hlinkClick r:id="rId4"/>
              </a:rPr>
              <a:t>intuit.ru/studies/courses/1007/229/lecture/5954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5"/>
              </a:rPr>
              <a:t>https://</a:t>
            </a:r>
            <a:r>
              <a:rPr lang="en-US" dirty="0" smtClean="0">
                <a:effectLst/>
                <a:hlinkClick r:id="rId5"/>
              </a:rPr>
              <a:t>intuit.ru/studies/courses/1007/229/lecture/5954?page=2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6"/>
              </a:rPr>
              <a:t>https://</a:t>
            </a:r>
            <a:r>
              <a:rPr lang="en-US" dirty="0" smtClean="0">
                <a:effectLst/>
                <a:hlinkClick r:id="rId6"/>
              </a:rPr>
              <a:t>intuit.ru/studies/courses/1007/229/lecture/5954?page=3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7"/>
              </a:rPr>
              <a:t>https://</a:t>
            </a:r>
            <a:r>
              <a:rPr lang="en-US" dirty="0" smtClean="0">
                <a:effectLst/>
                <a:hlinkClick r:id="rId7"/>
              </a:rPr>
              <a:t>intuit.ru/studies/courses/1007/229/lecture/5954?page=4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8"/>
              </a:rPr>
              <a:t>https://</a:t>
            </a:r>
            <a:r>
              <a:rPr lang="en-US" dirty="0" smtClean="0">
                <a:effectLst/>
                <a:hlinkClick r:id="rId8"/>
              </a:rPr>
              <a:t>intuit.ru/studies/courses/1007/229/lecture/5954?page=5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9"/>
              </a:rPr>
              <a:t>https://</a:t>
            </a:r>
            <a:r>
              <a:rPr lang="en-US" dirty="0" smtClean="0">
                <a:effectLst/>
                <a:hlinkClick r:id="rId9"/>
              </a:rPr>
              <a:t>clck.ru/YY2np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10"/>
              </a:rPr>
              <a:t>https://habr.com/ru/post/508710</a:t>
            </a:r>
            <a:r>
              <a:rPr lang="en-US" dirty="0" smtClean="0">
                <a:effectLst/>
                <a:hlinkClick r:id="rId10"/>
              </a:rPr>
              <a:t>/</a:t>
            </a:r>
            <a:endParaRPr lang="ru-RU" dirty="0" smtClean="0">
              <a:effectLst/>
            </a:endParaRPr>
          </a:p>
          <a:p>
            <a:r>
              <a:rPr lang="en-US" dirty="0">
                <a:effectLst/>
                <a:hlinkClick r:id="rId11"/>
              </a:rPr>
              <a:t>https://karaokeonlain.ru/vidy-diagramm-uml-modelirovanie-na-uml-obshchie-diagrammy-opredelenie-i-sostav</a:t>
            </a:r>
            <a:r>
              <a:rPr lang="en-US" dirty="0" smtClean="0">
                <a:effectLst/>
                <a:hlinkClick r:id="rId11"/>
              </a:rPr>
              <a:t>/</a:t>
            </a:r>
            <a:endParaRPr lang="ru-RU" dirty="0" smtClean="0">
              <a:effectLst/>
            </a:endParaRPr>
          </a:p>
          <a:p>
            <a:endParaRPr lang="ru-R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7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sz="4000" dirty="0" err="1" smtClean="0"/>
              <a:t>uml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UML (</a:t>
            </a:r>
            <a:r>
              <a:rPr lang="ru-RU" i="1" dirty="0" err="1">
                <a:effectLst/>
              </a:rPr>
              <a:t>modeling</a:t>
            </a:r>
            <a:r>
              <a:rPr lang="ru-RU" dirty="0">
                <a:effectLst/>
              </a:rPr>
              <a:t> подразумевает создание модели, описывающей объект. </a:t>
            </a:r>
            <a:r>
              <a:rPr lang="ru-RU" i="1" dirty="0" err="1">
                <a:effectLst/>
              </a:rPr>
              <a:t>Unified</a:t>
            </a:r>
            <a:r>
              <a:rPr lang="ru-RU" dirty="0">
                <a:effectLst/>
              </a:rPr>
              <a:t> (универсальный, единый) — подходит для широкого класса проектируемых программных систем, различных областей приложений, типов организаций, уровней компетентности, размеров проектов) — язык графического описания для объектного моделирования в области разработки программного обеспечения, для моделирования бизнес-процессов, системного проектирования и отображения организационных структур.</a:t>
            </a:r>
          </a:p>
        </p:txBody>
      </p:sp>
      <p:pic>
        <p:nvPicPr>
          <p:cNvPr id="1026" name="Picture 2" descr="UML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30" y="4906108"/>
            <a:ext cx="2104563" cy="153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3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 smtClean="0"/>
              <a:t>Для чего </a:t>
            </a:r>
            <a:r>
              <a:rPr lang="ru-RU" b="1" dirty="0" smtClean="0">
                <a:effectLst/>
              </a:rPr>
              <a:t>используется</a:t>
            </a:r>
            <a:r>
              <a:rPr lang="ru-RU" dirty="0" smtClean="0"/>
              <a:t> </a:t>
            </a:r>
            <a:r>
              <a:rPr lang="en-US" sz="4000" dirty="0" err="1" smtClean="0"/>
              <a:t>uml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Одна из задач UML — служить средством коммуникации внутри команды и при общении с заказчиком. Давайте рассмотрим возможные варианты использования диаграмм. </a:t>
            </a:r>
            <a:endParaRPr lang="ru-RU" dirty="0" smtClean="0">
              <a:effectLst/>
            </a:endParaRPr>
          </a:p>
          <a:p>
            <a:r>
              <a:rPr lang="ru-RU" b="1" dirty="0">
                <a:effectLst/>
              </a:rPr>
              <a:t>Проектирование. </a:t>
            </a:r>
            <a:r>
              <a:rPr lang="ru-RU" dirty="0">
                <a:effectLst/>
              </a:rPr>
              <a:t>UML-диаграммы помогут при </a:t>
            </a:r>
            <a:r>
              <a:rPr lang="ru-RU" dirty="0" smtClean="0">
                <a:effectLst/>
              </a:rPr>
              <a:t>моделировании </a:t>
            </a:r>
            <a:r>
              <a:rPr lang="ru-RU" dirty="0">
                <a:effectLst/>
              </a:rPr>
              <a:t>архитектуры больших проектов, в которой можно собрать как крупные, так и более мелкие детали и нарисовать каркас (схему) приложения. По нему впоследствии будет строиться код.  </a:t>
            </a:r>
            <a:endParaRPr lang="ru-RU" dirty="0" smtClean="0">
              <a:effectLst/>
            </a:endParaRPr>
          </a:p>
          <a:p>
            <a:r>
              <a:rPr lang="ru-RU" b="1" dirty="0">
                <a:effectLst/>
              </a:rPr>
              <a:t>Реверс-инжиниринг</a:t>
            </a:r>
            <a:r>
              <a:rPr lang="ru-RU" dirty="0">
                <a:effectLst/>
              </a:rPr>
              <a:t> — создание UML-модели из существующего кода приложения, обратное построение. Может применяться, например, на проектах поддержки, где есть написанный код, </a:t>
            </a:r>
            <a:r>
              <a:rPr lang="ru-RU" dirty="0" smtClean="0">
                <a:effectLst/>
              </a:rPr>
              <a:t>но документация неполная </a:t>
            </a:r>
            <a:r>
              <a:rPr lang="ru-RU" dirty="0">
                <a:effectLst/>
              </a:rPr>
              <a:t>или отсутствует. 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Из моделей можно извлекать текстовую информацию и генерировать относительно удобочитаемые тексты — документировать. Текст и графика будут дополнять друг друга.</a:t>
            </a:r>
          </a:p>
          <a:p>
            <a:endParaRPr lang="ru-RU" dirty="0">
              <a:effectLst/>
            </a:endParaRPr>
          </a:p>
          <a:p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59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/>
              <a:t>Типы диаграмм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В UML 14 типов диаграмм. Их можно разделить на 2 категории:</a:t>
            </a:r>
          </a:p>
          <a:p>
            <a:r>
              <a:rPr lang="ru-RU" b="1" dirty="0" smtClean="0">
                <a:effectLst/>
              </a:rPr>
              <a:t>Структурные</a:t>
            </a:r>
            <a:r>
              <a:rPr lang="ru-RU" b="1" dirty="0">
                <a:effectLst/>
              </a:rPr>
              <a:t> </a:t>
            </a:r>
            <a:r>
              <a:rPr lang="ru-RU" dirty="0">
                <a:effectLst/>
              </a:rPr>
              <a:t>, </a:t>
            </a:r>
            <a:r>
              <a:rPr lang="ru-RU" dirty="0" smtClean="0">
                <a:effectLst/>
              </a:rPr>
              <a:t>представляющие </a:t>
            </a:r>
            <a:r>
              <a:rPr lang="ru-RU" dirty="0">
                <a:effectLst/>
              </a:rPr>
              <a:t>информационную структуру;</a:t>
            </a:r>
          </a:p>
          <a:p>
            <a:r>
              <a:rPr lang="ru-RU" b="1" dirty="0" smtClean="0">
                <a:effectLst/>
              </a:rPr>
              <a:t>Поведенческие</a:t>
            </a:r>
            <a:r>
              <a:rPr lang="ru-RU" b="1" dirty="0">
                <a:effectLst/>
              </a:rPr>
              <a:t> </a:t>
            </a:r>
            <a:r>
              <a:rPr lang="ru-RU" dirty="0">
                <a:effectLst/>
              </a:rPr>
              <a:t>, представляющие поведение системы и различные аспекты взаимодействий. Отдельным подвидом диаграмм поведения считаются </a:t>
            </a:r>
            <a:r>
              <a:rPr lang="ru-RU" i="1" dirty="0">
                <a:effectLst/>
              </a:rPr>
              <a:t>диаграммы взаимодействия </a:t>
            </a:r>
            <a:r>
              <a:rPr lang="ru-RU" dirty="0">
                <a:effectLst/>
              </a:rPr>
              <a:t>.</a:t>
            </a:r>
          </a:p>
          <a:p>
            <a:pPr marL="0" indent="0">
              <a:buNone/>
            </a:pPr>
            <a:endParaRPr lang="ru-RU" dirty="0">
              <a:effectLst/>
            </a:endParaRPr>
          </a:p>
          <a:p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73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  Структурные </a:t>
            </a:r>
            <a:r>
              <a:rPr lang="ru-RU" dirty="0" smtClean="0">
                <a:effectLst/>
              </a:rPr>
              <a:t>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effectLst/>
              </a:rPr>
              <a:t>Диаграмма классов </a:t>
            </a:r>
            <a:r>
              <a:rPr lang="ru-RU" dirty="0">
                <a:effectLst/>
              </a:rPr>
              <a:t>является ключевым элементом в объектно-ориентированном моделировании. С помощью этой диаграммы (собственно, через </a:t>
            </a:r>
            <a:r>
              <a:rPr lang="ru-RU" i="1" dirty="0">
                <a:effectLst/>
              </a:rPr>
              <a:t>классы </a:t>
            </a:r>
            <a:r>
              <a:rPr lang="ru-RU" dirty="0">
                <a:effectLst/>
              </a:rPr>
              <a:t>, их </a:t>
            </a:r>
            <a:r>
              <a:rPr lang="ru-RU" i="1" dirty="0">
                <a:effectLst/>
              </a:rPr>
              <a:t>атрибуты </a:t>
            </a:r>
            <a:r>
              <a:rPr lang="ru-RU" dirty="0">
                <a:effectLst/>
              </a:rPr>
              <a:t>, </a:t>
            </a:r>
            <a:r>
              <a:rPr lang="ru-RU" i="1" dirty="0">
                <a:effectLst/>
              </a:rPr>
              <a:t>методы </a:t>
            </a:r>
            <a:r>
              <a:rPr lang="ru-RU" dirty="0">
                <a:effectLst/>
              </a:rPr>
              <a:t>и зависимости между классами) описывается модель предметной области и структура моделируемой системы.</a:t>
            </a:r>
          </a:p>
          <a:p>
            <a:r>
              <a:rPr lang="ru-RU" b="1" dirty="0">
                <a:effectLst/>
              </a:rPr>
              <a:t>Диаграмма компонентов </a:t>
            </a:r>
            <a:r>
              <a:rPr lang="ru-RU" dirty="0">
                <a:effectLst/>
              </a:rPr>
              <a:t>отображает разбиение программного кода на крупные блоки (структурные компоненты) и показывает </a:t>
            </a:r>
            <a:r>
              <a:rPr lang="ru-RU" i="1" dirty="0">
                <a:effectLst/>
              </a:rPr>
              <a:t>зависимости </a:t>
            </a:r>
            <a:r>
              <a:rPr lang="ru-RU" dirty="0">
                <a:effectLst/>
              </a:rPr>
              <a:t>между ними. Компонентами могут быть пакеты, модули, библиотеки, файлы и т.д.</a:t>
            </a:r>
          </a:p>
          <a:p>
            <a:r>
              <a:rPr lang="ru-RU" b="1" dirty="0">
                <a:effectLst/>
              </a:rPr>
              <a:t>Объектная диаграмма </a:t>
            </a:r>
            <a:r>
              <a:rPr lang="ru-RU" dirty="0">
                <a:effectLst/>
              </a:rPr>
              <a:t>показывает полный или частичный срез моделируемой системы в заданный момент времени. Она представляет </a:t>
            </a:r>
            <a:r>
              <a:rPr lang="ru-RU" dirty="0" err="1">
                <a:effectLst/>
              </a:rPr>
              <a:t>экземплеры</a:t>
            </a:r>
            <a:r>
              <a:rPr lang="ru-RU" dirty="0">
                <a:effectLst/>
              </a:rPr>
              <a:t> классов (объекты), их состояние (текущие значения </a:t>
            </a:r>
            <a:r>
              <a:rPr lang="ru-RU" dirty="0" err="1">
                <a:effectLst/>
              </a:rPr>
              <a:t>аттрибутов</a:t>
            </a:r>
            <a:r>
              <a:rPr lang="ru-RU" dirty="0">
                <a:effectLst/>
              </a:rPr>
              <a:t>) и отношения между ними.</a:t>
            </a:r>
          </a:p>
          <a:p>
            <a:r>
              <a:rPr lang="ru-RU" b="1" dirty="0">
                <a:effectLst/>
              </a:rPr>
              <a:t>Диаграмма композитной структуры </a:t>
            </a:r>
            <a:r>
              <a:rPr lang="ru-RU" dirty="0">
                <a:effectLst/>
              </a:rPr>
              <a:t>демонстрирует внутреннюю структуру классов и, по возможности, взаимодействия между элементами этой структуры.</a:t>
            </a:r>
          </a:p>
          <a:p>
            <a:r>
              <a:rPr lang="ru-RU" b="1" dirty="0">
                <a:effectLst/>
              </a:rPr>
              <a:t>Диаграмма пакетов </a:t>
            </a:r>
            <a:r>
              <a:rPr lang="ru-RU" dirty="0">
                <a:effectLst/>
              </a:rPr>
              <a:t>показывает пакеты и отношения между ними. Этот вид диаграмм служит для упрощения структуры модели (и, соответственно, работы с ней) через объединение элементов модели в группы по некоторым критериям.</a:t>
            </a:r>
          </a:p>
          <a:p>
            <a:r>
              <a:rPr lang="ru-RU" b="1" dirty="0">
                <a:effectLst/>
              </a:rPr>
              <a:t>Диаграмма развертывания </a:t>
            </a:r>
            <a:r>
              <a:rPr lang="ru-RU" dirty="0">
                <a:effectLst/>
              </a:rPr>
              <a:t>моделирует развертывание программных компонентов (</a:t>
            </a:r>
            <a:r>
              <a:rPr lang="ru-RU" i="1" dirty="0" smtClean="0">
                <a:effectLst/>
              </a:rPr>
              <a:t>артефактов</a:t>
            </a:r>
            <a:r>
              <a:rPr lang="ru-RU" dirty="0" smtClean="0">
                <a:effectLst/>
              </a:rPr>
              <a:t>) </a:t>
            </a:r>
            <a:r>
              <a:rPr lang="ru-RU" dirty="0">
                <a:effectLst/>
              </a:rPr>
              <a:t>на вычислительных ресурсах/аппаратных компонентах (</a:t>
            </a:r>
            <a:r>
              <a:rPr lang="ru-RU" i="1" dirty="0" smtClean="0">
                <a:effectLst/>
              </a:rPr>
              <a:t>узлах</a:t>
            </a:r>
            <a:r>
              <a:rPr lang="ru-RU" dirty="0" smtClean="0">
                <a:effectLst/>
              </a:rPr>
              <a:t>).</a:t>
            </a:r>
            <a:endParaRPr lang="ru-RU" dirty="0">
              <a:effectLst/>
            </a:endParaRPr>
          </a:p>
          <a:p>
            <a:r>
              <a:rPr lang="ru-RU" b="1" dirty="0">
                <a:effectLst/>
              </a:rPr>
              <a:t>Диаграмма профилей </a:t>
            </a:r>
            <a:r>
              <a:rPr lang="ru-RU" dirty="0">
                <a:effectLst/>
              </a:rPr>
              <a:t>описывает механизм расширения, позволяющий приспособить UML к разнообразным предметным областям и сферам деятельности</a:t>
            </a:r>
            <a:r>
              <a:rPr lang="ru-RU" dirty="0" smtClean="0">
                <a:effectLst/>
              </a:rPr>
              <a:t>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6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habrastorage.org/r/w1560/webt/_f/xw/jo/_fxwjox5thnp7l9c5yayfy4pa4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793"/>
            <a:ext cx="5855678" cy="356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habrastorage.org/r/w1560/webt/ff/dr/83/ffdr83yesqcv78hua6zxt45tby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77" y="-8794"/>
            <a:ext cx="6336323" cy="35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552092"/>
            <a:ext cx="5855678" cy="3305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212" y="3384157"/>
            <a:ext cx="1858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u="sng" dirty="0" smtClean="0">
                <a:solidFill>
                  <a:schemeClr val="bg1"/>
                </a:solidFill>
              </a:rPr>
              <a:t>Диаграмма объектов</a:t>
            </a:r>
            <a:endParaRPr lang="ru-RU" sz="1400" b="1" u="sng" dirty="0">
              <a:solidFill>
                <a:schemeClr val="bg1"/>
              </a:solidFill>
            </a:endParaRPr>
          </a:p>
        </p:txBody>
      </p:sp>
      <p:pic>
        <p:nvPicPr>
          <p:cNvPr id="14354" name="Picture 18" descr="Диаграмма композитной структуры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77" y="3552091"/>
            <a:ext cx="6336323" cy="33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568326" y="3421467"/>
            <a:ext cx="2916251" cy="532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u="sng" dirty="0">
                <a:solidFill>
                  <a:schemeClr val="bg1"/>
                </a:solidFill>
              </a:rPr>
              <a:t>Диаграмма композитной структуры</a:t>
            </a:r>
          </a:p>
        </p:txBody>
      </p:sp>
      <p:pic>
        <p:nvPicPr>
          <p:cNvPr id="17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>
            <a:off x="-1" y="3384157"/>
            <a:ext cx="12192000" cy="7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 rot="16200000">
            <a:off x="2134926" y="3381726"/>
            <a:ext cx="6866797" cy="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42" y="-15891"/>
            <a:ext cx="12207942" cy="6873891"/>
          </a:xfrm>
          <a:prstGeom prst="rect">
            <a:avLst/>
          </a:prstGeom>
        </p:spPr>
      </p:pic>
      <p:pic>
        <p:nvPicPr>
          <p:cNvPr id="15364" name="Picture 4" descr="https://habrastorage.org/r/w1560/webt/hu/eq/h9/hueqh9ow4b15ivon2h5jahaxyck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77" y="-12592"/>
            <a:ext cx="6336323" cy="35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s://habrastorage.org/r/w1560/webt/x2/sm/5t/x2sm5tb7tz6lgeg0opfnrqmxnm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2592"/>
            <a:ext cx="5855678" cy="356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6" name="Picture 6" descr="https://habrastorage.org/r/w1560/webt/jn/c2/8v/jnc28vsuumwxobgsxmvvszusz1i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38" y="3555389"/>
            <a:ext cx="5855678" cy="33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>
            <a:off x="0" y="3528966"/>
            <a:ext cx="12192000" cy="7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 rot="16200000">
            <a:off x="4087123" y="1756468"/>
            <a:ext cx="3617221" cy="8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</p:spPr>
        <p:txBody>
          <a:bodyPr/>
          <a:lstStyle/>
          <a:p>
            <a:pPr algn="ctr"/>
            <a:r>
              <a:rPr lang="ru-RU" dirty="0">
                <a:effectLst/>
              </a:rPr>
              <a:t>  Поведенческие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946" y="1415562"/>
            <a:ext cx="10357339" cy="544243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effectLst/>
              </a:rPr>
              <a:t>Диаграмма деятельности </a:t>
            </a:r>
            <a:r>
              <a:rPr lang="ru-RU" dirty="0">
                <a:effectLst/>
              </a:rPr>
              <a:t>показывает действия (</a:t>
            </a:r>
            <a:r>
              <a:rPr lang="ru-RU" i="1" dirty="0" err="1" smtClean="0">
                <a:effectLst/>
              </a:rPr>
              <a:t>actions</a:t>
            </a:r>
            <a:r>
              <a:rPr lang="ru-RU" dirty="0" smtClean="0">
                <a:effectLst/>
              </a:rPr>
              <a:t>) </a:t>
            </a:r>
            <a:r>
              <a:rPr lang="ru-RU" dirty="0">
                <a:effectLst/>
              </a:rPr>
              <a:t>из которых состоит некоторая деятельность (</a:t>
            </a:r>
            <a:r>
              <a:rPr lang="ru-RU" i="1" dirty="0" err="1">
                <a:effectLst/>
              </a:rPr>
              <a:t>activity</a:t>
            </a:r>
            <a:r>
              <a:rPr lang="ru-RU" i="1" dirty="0">
                <a:effectLst/>
              </a:rPr>
              <a:t> </a:t>
            </a:r>
            <a:r>
              <a:rPr lang="ru-RU" dirty="0">
                <a:effectLst/>
              </a:rPr>
              <a:t>). Диаграммы деятельности используются для моделирования </a:t>
            </a:r>
            <a:r>
              <a:rPr lang="ru-RU" dirty="0" err="1">
                <a:effectLst/>
              </a:rPr>
              <a:t>бизнесс</a:t>
            </a:r>
            <a:r>
              <a:rPr lang="ru-RU" dirty="0">
                <a:effectLst/>
              </a:rPr>
              <a:t>-процессов, технологических процессов, последовательных и параллельных вычислений.</a:t>
            </a:r>
          </a:p>
          <a:p>
            <a:r>
              <a:rPr lang="ru-RU" b="1" dirty="0">
                <a:effectLst/>
              </a:rPr>
              <a:t>Диаграмма вариантов использования </a:t>
            </a:r>
            <a:r>
              <a:rPr lang="ru-RU" dirty="0">
                <a:effectLst/>
              </a:rPr>
              <a:t>(или </a:t>
            </a:r>
            <a:r>
              <a:rPr lang="ru-RU" i="1" dirty="0">
                <a:effectLst/>
              </a:rPr>
              <a:t>диаграмма </a:t>
            </a:r>
            <a:r>
              <a:rPr lang="ru-RU" i="1" dirty="0" smtClean="0">
                <a:effectLst/>
              </a:rPr>
              <a:t>прецедентов</a:t>
            </a:r>
            <a:r>
              <a:rPr lang="ru-RU" dirty="0" smtClean="0">
                <a:effectLst/>
              </a:rPr>
              <a:t>) </a:t>
            </a:r>
            <a:r>
              <a:rPr lang="ru-RU" dirty="0">
                <a:effectLst/>
              </a:rPr>
              <a:t>описывает отношения между актёрами (действующими лицами) и вариантами использования моделируемой системы (ее возможностями). Основное назначение диаграммы - быть универсальным средством для заказчиков, разработчиков и конечных пользователей, с помощью которого можно было бы совместно обсуждать систему - ее возможности и поведение.</a:t>
            </a:r>
          </a:p>
          <a:p>
            <a:r>
              <a:rPr lang="ru-RU" b="1" dirty="0">
                <a:effectLst/>
              </a:rPr>
              <a:t>Диаграмма состояний </a:t>
            </a:r>
            <a:r>
              <a:rPr lang="ru-RU" dirty="0">
                <a:effectLst/>
              </a:rPr>
              <a:t>изображает динамическое поведение сущности, показывая как эта сущность в зависимости от своего текущего состояния реагирует на различные события. По сути это диаграмма состояний из теории </a:t>
            </a:r>
            <a:r>
              <a:rPr lang="ru-RU" dirty="0" err="1">
                <a:effectLst/>
              </a:rPr>
              <a:t>атоматов</a:t>
            </a:r>
            <a:r>
              <a:rPr lang="ru-RU" dirty="0">
                <a:effectLst/>
              </a:rPr>
              <a:t>.</a:t>
            </a:r>
          </a:p>
          <a:p>
            <a:r>
              <a:rPr lang="ru-RU" b="1" dirty="0">
                <a:effectLst/>
              </a:rPr>
              <a:t>Диаграмма коммуникации </a:t>
            </a:r>
            <a:r>
              <a:rPr lang="ru-RU" dirty="0">
                <a:effectLst/>
              </a:rPr>
              <a:t>(в </a:t>
            </a:r>
            <a:r>
              <a:rPr lang="ru-RU" dirty="0" smtClean="0">
                <a:effectLst/>
              </a:rPr>
              <a:t>ранних версиях</a:t>
            </a:r>
            <a:r>
              <a:rPr lang="ru-RU" dirty="0">
                <a:effectLst/>
              </a:rPr>
              <a:t> </a:t>
            </a:r>
            <a:r>
              <a:rPr lang="ru-RU" i="1" dirty="0">
                <a:effectLst/>
              </a:rPr>
              <a:t>диаграмма </a:t>
            </a:r>
            <a:r>
              <a:rPr lang="ru-RU" i="1" dirty="0" smtClean="0">
                <a:effectLst/>
              </a:rPr>
              <a:t>кооперации</a:t>
            </a:r>
            <a:r>
              <a:rPr lang="ru-RU" dirty="0" smtClean="0">
                <a:effectLst/>
              </a:rPr>
              <a:t>) </a:t>
            </a:r>
            <a:r>
              <a:rPr lang="ru-RU" dirty="0">
                <a:effectLst/>
              </a:rPr>
              <a:t>показывает взаимодействия между частями композитной структуры и ролями кооперации. На диаграмме явно указываются отношения между элементами (объектами).</a:t>
            </a:r>
          </a:p>
          <a:p>
            <a:r>
              <a:rPr lang="ru-RU" b="1" dirty="0">
                <a:effectLst/>
              </a:rPr>
              <a:t>Диаграмма последовательности </a:t>
            </a:r>
            <a:r>
              <a:rPr lang="ru-RU" dirty="0">
                <a:effectLst/>
              </a:rPr>
              <a:t>используется для визуализации последовательности взаимодействий объектов. Показывает </a:t>
            </a:r>
            <a:r>
              <a:rPr lang="ru-RU" dirty="0" smtClean="0">
                <a:effectLst/>
              </a:rPr>
              <a:t>жизненный цикл</a:t>
            </a:r>
            <a:r>
              <a:rPr lang="ru-RU" dirty="0">
                <a:effectLst/>
              </a:rPr>
              <a:t> заданного объекта и взаимодействие актеров (действующих лиц) в рамках некоторого варианта использования, последовательность сообщений которыми они обмениваются.</a:t>
            </a:r>
          </a:p>
          <a:p>
            <a:r>
              <a:rPr lang="ru-RU" b="1" dirty="0">
                <a:effectLst/>
              </a:rPr>
              <a:t>Диаграмма обзора взаимодействия </a:t>
            </a:r>
            <a:r>
              <a:rPr lang="ru-RU" dirty="0">
                <a:effectLst/>
              </a:rPr>
              <a:t>включает часть диаграммы последовательности и конструкции потока управления. Помогает рассмотреть взаимодействие объектов с различных точек зрения.</a:t>
            </a:r>
          </a:p>
          <a:p>
            <a:r>
              <a:rPr lang="ru-RU" b="1" dirty="0">
                <a:effectLst/>
              </a:rPr>
              <a:t>Диаграмма синхронизации</a:t>
            </a:r>
            <a:r>
              <a:rPr lang="ru-RU" dirty="0">
                <a:effectLst/>
              </a:rPr>
              <a:t> </a:t>
            </a:r>
            <a:r>
              <a:rPr lang="ru-RU" dirty="0" smtClean="0">
                <a:effectLst/>
              </a:rPr>
              <a:t>(или </a:t>
            </a:r>
            <a:r>
              <a:rPr lang="ru-RU" i="1" dirty="0" smtClean="0">
                <a:effectLst/>
              </a:rPr>
              <a:t>временная </a:t>
            </a:r>
            <a:r>
              <a:rPr lang="ru-RU" i="1" dirty="0">
                <a:effectLst/>
              </a:rPr>
              <a:t>диаграмма</a:t>
            </a:r>
            <a:r>
              <a:rPr lang="ru-RU" i="1" dirty="0" smtClean="0">
                <a:effectLst/>
              </a:rPr>
              <a:t>) </a:t>
            </a:r>
            <a:r>
              <a:rPr lang="ru-RU" dirty="0" smtClean="0">
                <a:effectLst/>
              </a:rPr>
              <a:t>- </a:t>
            </a:r>
            <a:r>
              <a:rPr lang="ru-RU" dirty="0">
                <a:effectLst/>
              </a:rPr>
              <a:t>отдельный подвид диаграмм взаимодействия, </a:t>
            </a:r>
            <a:r>
              <a:rPr lang="ru-RU" dirty="0" err="1">
                <a:effectLst/>
              </a:rPr>
              <a:t>специализируйющийся</a:t>
            </a:r>
            <a:r>
              <a:rPr lang="ru-RU" dirty="0">
                <a:effectLst/>
              </a:rPr>
              <a:t> на </a:t>
            </a:r>
            <a:r>
              <a:rPr lang="ru-RU" dirty="0" err="1">
                <a:effectLst/>
              </a:rPr>
              <a:t>тайминге</a:t>
            </a:r>
            <a:r>
              <a:rPr lang="ru-RU" dirty="0">
                <a:effectLst/>
              </a:rPr>
              <a:t>. Диаграммы этого вида используются для исследования поведения объектов в течение определенного периода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47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https://habrastorage.org/r/w1560/webt/wf/67/mr/wf67mrwroyogobe5agpoaj2juy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552090"/>
            <a:ext cx="5855678" cy="330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habrastorage.org/r/w1560/webt/q7/tm/yr/q7tmyr_d_aosxppt8i6rbk20gg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78" y="-8798"/>
            <a:ext cx="6336322" cy="35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s://habrastorage.org/r/w1560/webt/5h/dm/mh/5hdmmhiwtzdrswnnw6vgqy8ezzw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796"/>
            <a:ext cx="5855678" cy="35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https://cdn.education-wiki.com/img/software-development-basics/2739288/uml-object-diagram-2.jpg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6" name="Picture 8" descr="https://habrastorage.org/r/w1560/webt/sj/6h/gz/sj6hgzpzw-zsymldpiizkaap2rg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76" y="3552088"/>
            <a:ext cx="6336324" cy="330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>
            <a:off x="0" y="3528966"/>
            <a:ext cx="12192000" cy="7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линия, угол, прямоугольник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76" t="46364" r="21226" b="48518"/>
          <a:stretch/>
        </p:blipFill>
        <p:spPr bwMode="auto">
          <a:xfrm rot="16200000">
            <a:off x="2458736" y="3384859"/>
            <a:ext cx="6866797" cy="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2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121</TotalTime>
  <Words>1201</Words>
  <Application>Microsoft Office PowerPoint</Application>
  <PresentationFormat>Широкоэкранный</PresentationFormat>
  <Paragraphs>66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Контур</vt:lpstr>
      <vt:lpstr>Знакомство с Uml </vt:lpstr>
      <vt:lpstr>Что такое uml?</vt:lpstr>
      <vt:lpstr>Для чего используется uml?</vt:lpstr>
      <vt:lpstr>Типы диаграмм UML</vt:lpstr>
      <vt:lpstr>  Структурные диаграммы</vt:lpstr>
      <vt:lpstr>Презентация PowerPoint</vt:lpstr>
      <vt:lpstr>Презентация PowerPoint</vt:lpstr>
      <vt:lpstr>  Поведенческие диаграммы</vt:lpstr>
      <vt:lpstr>Презентация PowerPoint</vt:lpstr>
      <vt:lpstr>Презентация PowerPoint</vt:lpstr>
      <vt:lpstr>Зачем в UML столько диаграмм?</vt:lpstr>
      <vt:lpstr>ГЛОССАРИЙ</vt:lpstr>
      <vt:lpstr>ГЛОССАРИЙ</vt:lpstr>
      <vt:lpstr>ГЛОССАРИЙ</vt:lpstr>
      <vt:lpstr>СПАСИБО ЗА ВНИМАНИЕ</vt:lpstr>
      <vt:lpstr>Используемая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(Entity-Relationship and Use Case Diagram)</dc:title>
  <dc:creator>Пользователь Windows</dc:creator>
  <cp:lastModifiedBy>Пользователь Windows</cp:lastModifiedBy>
  <cp:revision>28</cp:revision>
  <dcterms:created xsi:type="dcterms:W3CDTF">2021-10-31T05:10:26Z</dcterms:created>
  <dcterms:modified xsi:type="dcterms:W3CDTF">2021-10-31T07:12:54Z</dcterms:modified>
</cp:coreProperties>
</file>