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jpeg" ContentType="image/jpeg"/>
  <Override PartName="/ppt/media/image6.jpeg" ContentType="image/jpeg"/>
  <Override PartName="/ppt/media/image8.jpeg" ContentType="image/jpeg"/>
  <Override PartName="/ppt/media/image9.jpeg" ContentType="image/jpeg"/>
  <Override PartName="/ppt/media/image10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40EE5DB-85BA-4962-9AB8-620CC2F2CCC7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86" name="Rectangl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411FC73-8CB5-4124-A075-1E8D153964E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75000">
              <a:srgbClr val="000000"/>
            </a:gs>
            <a:gs pos="100000">
              <a:srgbClr val="ff82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743040"/>
            <a:ext cx="9141840" cy="23796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777240"/>
            <a:ext cx="9141840" cy="8352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Rectangle 6"/>
          <p:cNvSpPr/>
          <p:nvPr/>
        </p:nvSpPr>
        <p:spPr>
          <a:xfrm>
            <a:off x="0" y="4478400"/>
            <a:ext cx="9141840" cy="66312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Rectangle 9"/>
          <p:cNvSpPr/>
          <p:nvPr/>
        </p:nvSpPr>
        <p:spPr>
          <a:xfrm>
            <a:off x="-9000" y="4539960"/>
            <a:ext cx="2247120" cy="53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Rectangle 10"/>
          <p:cNvSpPr/>
          <p:nvPr/>
        </p:nvSpPr>
        <p:spPr>
          <a:xfrm>
            <a:off x="2359080" y="4533120"/>
            <a:ext cx="6782760" cy="53280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 hidden="1"/>
          <p:cNvSpPr/>
          <p:nvPr/>
        </p:nvSpPr>
        <p:spPr>
          <a:xfrm>
            <a:off x="0" y="743040"/>
            <a:ext cx="9141840" cy="23796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Rectangle 8" hidden="1"/>
          <p:cNvSpPr/>
          <p:nvPr/>
        </p:nvSpPr>
        <p:spPr>
          <a:xfrm>
            <a:off x="0" y="777240"/>
            <a:ext cx="9141840" cy="8352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Rectangle 6"/>
          <p:cNvSpPr/>
          <p:nvPr/>
        </p:nvSpPr>
        <p:spPr>
          <a:xfrm>
            <a:off x="0" y="1143000"/>
            <a:ext cx="9141840" cy="85500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Rectangle 7"/>
          <p:cNvSpPr/>
          <p:nvPr/>
        </p:nvSpPr>
        <p:spPr>
          <a:xfrm>
            <a:off x="0" y="1200240"/>
            <a:ext cx="1293120" cy="7408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Rectangle 8"/>
          <p:cNvSpPr/>
          <p:nvPr/>
        </p:nvSpPr>
        <p:spPr>
          <a:xfrm>
            <a:off x="1371600" y="1200240"/>
            <a:ext cx="7770240" cy="7408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"/>
          <p:cNvSpPr/>
          <p:nvPr/>
        </p:nvSpPr>
        <p:spPr>
          <a:xfrm>
            <a:off x="0" y="743040"/>
            <a:ext cx="9141840" cy="23796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Rectangle 8"/>
          <p:cNvSpPr/>
          <p:nvPr/>
        </p:nvSpPr>
        <p:spPr>
          <a:xfrm>
            <a:off x="0" y="777240"/>
            <a:ext cx="9141840" cy="8352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TextBox 2"/>
          <p:cNvSpPr/>
          <p:nvPr/>
        </p:nvSpPr>
        <p:spPr>
          <a:xfrm>
            <a:off x="8571240" y="4875120"/>
            <a:ext cx="57060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 algn="r">
              <a:lnSpc>
                <a:spcPct val="100000"/>
              </a:lnSpc>
            </a:pPr>
            <a:fld id="{9D80D8DC-0931-4952-87FE-B0A2AC3BC29C}" type="slidenum">
              <a:rPr b="0" lang="en-US" sz="1050" spc="-1" strike="noStrike">
                <a:solidFill>
                  <a:srgbClr val="000000"/>
                </a:solidFill>
                <a:latin typeface="Segoe UI Light"/>
                <a:ea typeface="DejaVu Sans"/>
              </a:rPr>
              <a:t>&lt;номер&gt;</a:t>
            </a:fld>
            <a:endParaRPr b="0" lang="ru-RU" sz="1050" spc="-1" strike="noStrike"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6" hidden="1"/>
          <p:cNvSpPr/>
          <p:nvPr/>
        </p:nvSpPr>
        <p:spPr>
          <a:xfrm>
            <a:off x="0" y="743040"/>
            <a:ext cx="9141840" cy="23796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Rectangle 8" hidden="1"/>
          <p:cNvSpPr/>
          <p:nvPr/>
        </p:nvSpPr>
        <p:spPr>
          <a:xfrm>
            <a:off x="0" y="777240"/>
            <a:ext cx="9141840" cy="8352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3"/>
          <p:cNvSpPr/>
          <p:nvPr/>
        </p:nvSpPr>
        <p:spPr>
          <a:xfrm>
            <a:off x="76320" y="378720"/>
            <a:ext cx="8989560" cy="177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4600" spc="-1" strike="noStrike">
                <a:solidFill>
                  <a:srgbClr val="ffffff"/>
                </a:solidFill>
                <a:latin typeface="Segoe UI Semibold"/>
                <a:ea typeface="Segoe UI Black"/>
              </a:rPr>
              <a:t>deque:</a:t>
            </a:r>
            <a:r>
              <a:rPr b="1" lang="en-US" sz="4600" spc="-1" strike="noStrike">
                <a:solidFill>
                  <a:srgbClr val="ffffff"/>
                </a:solidFill>
                <a:latin typeface="Segoe UI Light"/>
                <a:ea typeface="Segoe UI Black"/>
              </a:rPr>
              <a:t> Устройство и реализация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74" name="Rectangle 4"/>
          <p:cNvSpPr/>
          <p:nvPr/>
        </p:nvSpPr>
        <p:spPr>
          <a:xfrm>
            <a:off x="2362320" y="4537440"/>
            <a:ext cx="67795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Date Placeholder 27"/>
          <p:cNvSpPr/>
          <p:nvPr/>
        </p:nvSpPr>
        <p:spPr>
          <a:xfrm>
            <a:off x="0" y="4551480"/>
            <a:ext cx="22075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egoe UI Light"/>
                <a:ea typeface="DejaVu Sans"/>
              </a:rPr>
              <a:t>October 31</a:t>
            </a:r>
            <a:r>
              <a:rPr b="0" lang="en-US" sz="1800" spc="-1" strike="noStrike" baseline="30000">
                <a:solidFill>
                  <a:srgbClr val="ffffff"/>
                </a:solidFill>
                <a:latin typeface="Segoe UI Light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ffffff"/>
                </a:solidFill>
                <a:latin typeface="Segoe UI Light"/>
                <a:ea typeface="DejaVu Sans"/>
              </a:rPr>
              <a:t> 2021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2451240" y="0"/>
            <a:ext cx="4239360" cy="51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849680" y="0"/>
            <a:ext cx="5442480" cy="51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45000" y="0"/>
            <a:ext cx="9052200" cy="51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0" y="519840"/>
            <a:ext cx="9142200" cy="410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36360" y="786240"/>
            <a:ext cx="9142200" cy="371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"/>
          <p:cNvSpPr/>
          <p:nvPr/>
        </p:nvSpPr>
        <p:spPr>
          <a:xfrm>
            <a:off x="2340000" y="252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1440000" y="126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1440000" y="1237320"/>
            <a:ext cx="75582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Реализация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5580000" y="216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2857320" y="216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"/>
          <p:cNvSpPr/>
          <p:nvPr/>
        </p:nvSpPr>
        <p:spPr>
          <a:xfrm>
            <a:off x="4500000" y="396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/>
          <p:nvPr/>
        </p:nvSpPr>
        <p:spPr>
          <a:xfrm>
            <a:off x="0" y="13680"/>
            <a:ext cx="899856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Сигнатура класса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67680" y="1068480"/>
            <a:ext cx="3350880" cy="38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template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  <a:ea typeface="DejaVu Sans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  <a:ea typeface="DejaVu Sans"/>
              </a:rPr>
              <a:t>deque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static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constexpr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enum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  <a:ea typeface="DejaVu Sans"/>
              </a:rPr>
              <a:t>Direction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{ LEFT, RIGHT 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&gt;&gt;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size_{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left_idx{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}, start_chunk{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need_allocation(Direction direction)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bool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  <a:ea typeface="DejaVu Sans"/>
              </a:rPr>
              <a:t>allocate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(Direction direction);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get_chunk(std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get_idx(std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idx,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bool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reverse)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get_idx(std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4050360" y="1080000"/>
            <a:ext cx="458820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public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deque()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deque(std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initializer_list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list);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push_front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value);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pop_front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push_back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value);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pop_back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operator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[](std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operator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[](std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back()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back()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front()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front()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size()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clear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05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"/>
          <p:cNvSpPr/>
          <p:nvPr/>
        </p:nvSpPr>
        <p:spPr>
          <a:xfrm>
            <a:off x="1440000" y="1237320"/>
            <a:ext cx="75582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Внешний интерфейс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0" y="13680"/>
            <a:ext cx="899856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Конструкторы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67680" y="1068480"/>
            <a:ext cx="3350880" cy="5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deque()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allocate(Direction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RIGHT);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4050360" y="1080000"/>
            <a:ext cx="4588200" cy="21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deque(std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initializer_list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list)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size_{list.size()}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end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list.end();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chunks.reserve(size_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for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list.begin(), 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min(from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CHUNK_SIZE, end);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end;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+=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CHUNK_SIZE, 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min(to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CHUNK_SIZE, end))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chunks.emplace_back(from, to);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0" y="34200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"/>
          <p:cNvSpPr/>
          <p:nvPr/>
        </p:nvSpPr>
        <p:spPr>
          <a:xfrm>
            <a:off x="0" y="3461760"/>
            <a:ext cx="485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0" y="3793680"/>
            <a:ext cx="431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chunks.emplace_back(list.begin(), list.begin()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0" y="4396320"/>
            <a:ext cx="431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chunks.emplace_back(list.begin()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Microsoft YaHei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Microsoft YaHei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, list.end())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4500000" y="3808080"/>
            <a:ext cx="431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4500000" y="4333680"/>
            <a:ext cx="431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},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"/>
          <p:cNvSpPr/>
          <p:nvPr/>
        </p:nvSpPr>
        <p:spPr>
          <a:xfrm>
            <a:off x="0" y="14040"/>
            <a:ext cx="899856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push_back, pop_back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0" y="1080000"/>
            <a:ext cx="4498560" cy="21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  <a:ea typeface="DejaVu Sans"/>
              </a:rPr>
              <a:t>push_back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(need_allocation(Direction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RIGHT))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allocate(Direction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RIGHT);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chunks.back().push_back(value);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5400000" y="1080000"/>
            <a:ext cx="355968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  <a:ea typeface="DejaVu Sans"/>
              </a:rPr>
              <a:t>pop_back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chunks.back().pop_back();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0" y="34200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0" y="3461760"/>
            <a:ext cx="449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5220000" y="3461760"/>
            <a:ext cx="377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0" y="3794040"/>
            <a:ext cx="431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chunks.push_back(9);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4860000" y="3808080"/>
            <a:ext cx="395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},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2340000" y="252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1440000" y="126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1440000" y="1237320"/>
            <a:ext cx="75582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Что такое дек?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5580000" y="216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2857320" y="216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4500000" y="396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"/>
          <p:cNvSpPr/>
          <p:nvPr/>
        </p:nvSpPr>
        <p:spPr>
          <a:xfrm>
            <a:off x="0" y="14040"/>
            <a:ext cx="899856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push_front, pop_front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0" y="1080000"/>
            <a:ext cx="4858560" cy="31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  <a:ea typeface="DejaVu Sans"/>
              </a:rPr>
              <a:t>push_front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(need_allocation(Direction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LEFT))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allocate(Direction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start_chunk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?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chunks.front().push_back(value);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5580000" y="1080000"/>
            <a:ext cx="337968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  <a:ea typeface="DejaVu Sans"/>
              </a:rPr>
              <a:t>pop_front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chunks.front().pop_back();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0" y="38952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"/>
          <p:cNvSpPr/>
          <p:nvPr/>
        </p:nvSpPr>
        <p:spPr>
          <a:xfrm>
            <a:off x="0" y="3895560"/>
            <a:ext cx="449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5040000" y="3895920"/>
            <a:ext cx="46432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 }, left_idx = 0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0" y="4241880"/>
            <a:ext cx="431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chunks.push_front(0);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4716000" y="4241520"/>
            <a:ext cx="446292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},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 }, left_idx = 7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0" y="4601880"/>
            <a:ext cx="431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chunks.push_front(-1);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4356360" y="4618080"/>
            <a:ext cx="4822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0, -1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},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 }, left_idx = 6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"/>
          <p:cNvSpPr/>
          <p:nvPr/>
        </p:nvSpPr>
        <p:spPr>
          <a:xfrm>
            <a:off x="0" y="14040"/>
            <a:ext cx="899856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operator[]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0" y="1080000"/>
            <a:ext cx="4282560" cy="16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operator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[](std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chunks[get_chunk(idx)][get_idx(idx)];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0" y="37800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>
            <a:off x="0" y="3895560"/>
            <a:ext cx="449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500000" y="3881880"/>
            <a:ext cx="431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chunks.push_front(0);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4284000" y="1080000"/>
            <a:ext cx="485856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operator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[](std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chunks[get_chunk(idx)][get_idx(idx)];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0" y="4241880"/>
            <a:ext cx="431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myDeque[0] ==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0" y="4601520"/>
            <a:ext cx="431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myDeque[8] == 8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>
          <a:xfrm>
            <a:off x="1440000" y="1237320"/>
            <a:ext cx="75582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Внутренний интерфейс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0" y="13680"/>
            <a:ext cx="899856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need_allocation, allocate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0" y="1080360"/>
            <a:ext cx="4282560" cy="16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need_allocation(Direction direction)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bool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(direction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else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chunks.back().size()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4392360" y="1080000"/>
            <a:ext cx="4751280" cy="23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0000ff"/>
                </a:solidFill>
                <a:latin typeface="Arial"/>
                <a:ea typeface="DejaVu Sans"/>
              </a:rPr>
              <a:t>allocate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(Direction direction)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new_chunk;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new_chunk.reserve(CHUNK_SIZE);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8000"/>
                </a:solidFill>
                <a:latin typeface="Arial"/>
                <a:ea typeface="DejaVu Sans"/>
              </a:rPr>
              <a:t>if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(direction 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Direction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LEFT)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chunks.insert(chunks.begin(), std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move(new_chunk));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r>
              <a:rPr b="0" lang="ru-RU" sz="1600" spc="-1" strike="noStrike">
                <a:solidFill>
                  <a:srgbClr val="008000"/>
                </a:solidFill>
                <a:latin typeface="Arial"/>
                <a:ea typeface="DejaVu Sans"/>
              </a:rPr>
              <a:t>else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chunks.push_back(std</a:t>
            </a: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move(new_chunk));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"/>
          <p:cNvSpPr/>
          <p:nvPr/>
        </p:nvSpPr>
        <p:spPr>
          <a:xfrm>
            <a:off x="0" y="14040"/>
            <a:ext cx="899856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get_chunk, get_idx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0" y="1080000"/>
            <a:ext cx="4282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get_chunk(std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0" y="2339640"/>
            <a:ext cx="428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4284000" y="1080360"/>
            <a:ext cx="360" cy="287964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>
            <a:off x="4320000" y="1045440"/>
            <a:ext cx="4912920" cy="16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get_idx(std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idx,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bool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reverse)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%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(reverse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?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4284000" y="2700000"/>
            <a:ext cx="4860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"/>
          <p:cNvSpPr/>
          <p:nvPr/>
        </p:nvSpPr>
        <p:spPr>
          <a:xfrm>
            <a:off x="4320000" y="2769840"/>
            <a:ext cx="48229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get_idx(std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get_idx(idx, get_chunk(idx)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start_chunk);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4284000" y="4017960"/>
            <a:ext cx="4860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0" y="2353680"/>
            <a:ext cx="413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0" y="3420000"/>
            <a:ext cx="413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700" spc="-1" strike="noStrike">
                <a:solidFill>
                  <a:srgbClr val="047642"/>
                </a:solidFill>
                <a:latin typeface="Arial"/>
                <a:ea typeface="DejaVu Sans"/>
              </a:rPr>
              <a:t>// chunks = {{0, -1}, {1, 2, 3, 4, 5}}, left_idx = 6, start_chunk = 1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0" y="2713680"/>
            <a:ext cx="341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myDeque.push_front(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0" y="4017600"/>
            <a:ext cx="428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0" y="3060000"/>
            <a:ext cx="341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myDeque.push_front(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0" y="4022280"/>
            <a:ext cx="125892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myDeque[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0" y="4324320"/>
            <a:ext cx="377892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chunk_idx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0" y="4680000"/>
            <a:ext cx="233892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%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1980000" y="4680000"/>
            <a:ext cx="233892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1080000" y="4022280"/>
            <a:ext cx="143892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chunks[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2340000" y="4022640"/>
            <a:ext cx="143892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-1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4284000" y="3960000"/>
            <a:ext cx="360" cy="118368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"/>
          <p:cNvSpPr/>
          <p:nvPr/>
        </p:nvSpPr>
        <p:spPr>
          <a:xfrm>
            <a:off x="4320000" y="4017960"/>
            <a:ext cx="125892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myDeque[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5400000" y="4017960"/>
            <a:ext cx="143892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chunks[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6660000" y="4017960"/>
            <a:ext cx="143892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4320000" y="4324320"/>
            <a:ext cx="377892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chunk_idx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9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4320000" y="4680000"/>
            <a:ext cx="233892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%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1440000" y="1239120"/>
            <a:ext cx="75582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The end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/>
        </p:nvSpPr>
        <p:spPr>
          <a:xfrm>
            <a:off x="0" y="0"/>
            <a:ext cx="86382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Определение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180000" y="1080000"/>
            <a:ext cx="86382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Двусвязная очередь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(от </a:t>
            </a:r>
            <a:r>
              <a:rPr b="0" lang="ru-RU" sz="1800" spc="-1" strike="noStrike">
                <a:solidFill>
                  <a:srgbClr val="55308d"/>
                </a:solidFill>
                <a:latin typeface="Arial"/>
                <a:ea typeface="DejaVu Sans"/>
              </a:rPr>
              <a:t>англ.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55308d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— double ended queue; двусторонняя очередь) — абстрактный тип данных, в котором элементы можно добавлять и удалять как в начало, так и в конец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0" y="2700000"/>
            <a:ext cx="9141840" cy="211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0" y="117720"/>
            <a:ext cx="8638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Сравнение с динамическим массивом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4500000" y="1080000"/>
            <a:ext cx="360" cy="4063680"/>
          </a:xfrm>
          <a:prstGeom prst="line">
            <a:avLst/>
          </a:prstGeom>
          <a:ln w="0">
            <a:solidFill>
              <a:srgbClr val="ff82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0" y="1080000"/>
            <a:ext cx="449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55308d"/>
                </a:solidFill>
                <a:latin typeface="Arial"/>
                <a:ea typeface="DejaVu Sans"/>
              </a:rPr>
              <a:t>Двусторонняя очередь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860000" y="180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4644000" y="1093680"/>
            <a:ext cx="449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0000"/>
                </a:solidFill>
                <a:latin typeface="Arial"/>
                <a:ea typeface="DejaVu Sans"/>
              </a:rPr>
              <a:t>Динамический массив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1620000"/>
            <a:ext cx="4498200" cy="35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Вставка в конец: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Вставка в начало: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Удаление последнего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Удаление первого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4500000" y="1620000"/>
            <a:ext cx="4642200" cy="35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1. Вставка в конец: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Microsoft YaHei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2.Вставка в начало: </a:t>
            </a:r>
            <a:r>
              <a:rPr b="0" lang="ru-RU" sz="1800" spc="-1" strike="noStrike">
                <a:solidFill>
                  <a:srgbClr val="ff9600"/>
                </a:solidFill>
                <a:latin typeface="Arial"/>
                <a:ea typeface="Microsoft YaHei"/>
              </a:rPr>
              <a:t>O(n)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3. Удаление последнего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Microsoft YaHei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4. Удаление первого элемента: </a:t>
            </a:r>
            <a:r>
              <a:rPr b="0" lang="ru-RU" sz="1800" spc="-1" strike="noStrike">
                <a:solidFill>
                  <a:srgbClr val="ff9600"/>
                </a:solidFill>
                <a:latin typeface="Arial"/>
                <a:ea typeface="Microsoft YaHei"/>
              </a:rPr>
              <a:t>O(n)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/>
          <p:nvPr/>
        </p:nvSpPr>
        <p:spPr>
          <a:xfrm>
            <a:off x="2340000" y="252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1440000" y="126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1440000" y="1237320"/>
            <a:ext cx="75582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Устройство дека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5580000" y="216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2857320" y="216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4500000" y="396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180000" y="180000"/>
            <a:ext cx="395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0" y="0"/>
            <a:ext cx="68382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  <a:ea typeface="DejaVu Sans"/>
              </a:rPr>
              <a:t>Организация памяти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180000" y="1093680"/>
            <a:ext cx="88182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0000"/>
                </a:solidFill>
                <a:latin typeface="Arial"/>
                <a:ea typeface="DejaVu Sans"/>
              </a:rPr>
              <a:t>Один из способов организации памяти дека: использование динамического массива динамических массивов, причем внутренние массивы имеют фиксированный размер.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3354120" y="720"/>
            <a:ext cx="2434320" cy="514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3353760" y="0"/>
            <a:ext cx="2434680" cy="51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052800" y="0"/>
            <a:ext cx="3036240" cy="51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WidescreenPres</Template>
  <TotalTime>556</TotalTime>
  <Application>LibreOffice/7.1.3.2$Windows_X86_64 LibreOffice_project/47f78053abe362b9384784d31a6e56f8511eb1c1</Application>
  <AppVersion>15.0000</AppVersion>
  <Words>7479</Words>
  <Paragraphs>1052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2012-01-03T18:42:20Z</dcterms:created>
  <dc:creator/>
  <dc:description/>
  <dc:language>ru-RU</dc:language>
  <cp:lastModifiedBy/>
  <dcterms:modified xsi:type="dcterms:W3CDTF">2021-10-31T12:22:33Z</dcterms:modified>
  <cp:revision>113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77</vt:i4>
  </property>
  <property fmtid="{D5CDD505-2E9C-101B-9397-08002B2CF9AE}" pid="4" name="PresentationFormat">
    <vt:lpwstr>On-screen Show (16:9)</vt:lpwstr>
  </property>
  <property fmtid="{D5CDD505-2E9C-101B-9397-08002B2CF9AE}" pid="5" name="Slides">
    <vt:i4>86</vt:i4>
  </property>
  <property fmtid="{D5CDD505-2E9C-101B-9397-08002B2CF9AE}" pid="6" name="_TemplateID">
    <vt:lpwstr>TC101769309990</vt:lpwstr>
  </property>
</Properties>
</file>