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4893277f9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4893277f9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4893277f9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4893277f9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4893277f9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4893277f9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4893277f9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4893277f9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4893277f9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4893277f9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4893277f9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4893277f9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4893277f9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4893277f9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4893277f9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4893277f9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4893277f9_4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4893277f9_4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4893277f9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4893277f9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C78D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300"/>
              <a:t>Git e GitHub</a:t>
            </a:r>
            <a:endParaRPr sz="63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Patrizio Affini, 5^AI 3-05-2020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Conflitti con Git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6228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700"/>
              <a:t>I conflitti sorgono generalmente quando due persone cambiano le stesse linee in un file o se uno sviluppatore ha eliminato un file mentre un altro lo stava modificando. In questi casi, Git non può determinare automaticamente ciò che è corretto. Per identificare se è avvenuto un conflitto utilizziamo il comando “</a:t>
            </a:r>
            <a:r>
              <a:rPr b="1" lang="it" sz="1700">
                <a:highlight>
                  <a:srgbClr val="FFFF00"/>
                </a:highlight>
              </a:rPr>
              <a:t>Git status</a:t>
            </a:r>
            <a:r>
              <a:rPr lang="it" sz="1700"/>
              <a:t>”.</a:t>
            </a:r>
            <a:br>
              <a:rPr lang="it" sz="1700"/>
            </a:br>
            <a:r>
              <a:rPr lang="it" sz="1700"/>
              <a:t>Il modo più semplice per risolvere un conflitto è modificare il file stesso.</a:t>
            </a:r>
            <a:br>
              <a:rPr lang="it" sz="1700"/>
            </a:br>
            <a:r>
              <a:rPr lang="it" sz="1700"/>
              <a:t>Bisogna aprire il file dove si è verificato il conflitto in un editor di testo e, una volta che il file è stato modificato, utilizzare “</a:t>
            </a:r>
            <a:r>
              <a:rPr b="1" lang="it" sz="1700">
                <a:highlight>
                  <a:srgbClr val="FFFF00"/>
                </a:highlight>
              </a:rPr>
              <a:t>git add nomeFile.txt</a:t>
            </a:r>
            <a:r>
              <a:rPr lang="it" sz="1700"/>
              <a:t>” per aggiungere il nuovo contenuto corretto.</a:t>
            </a:r>
            <a:endParaRPr sz="1700"/>
          </a:p>
        </p:txBody>
      </p:sp>
      <p:pic>
        <p:nvPicPr>
          <p:cNvPr descr="Resolve merge conflicts - Atlassian Documentation"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025" y="125200"/>
            <a:ext cx="2457074" cy="13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6973500" y="1373600"/>
            <a:ext cx="1613400" cy="5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it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Esempio di conflitto</a:t>
            </a:r>
            <a:endParaRPr i="1"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800"/>
              <a:t>FINE</a:t>
            </a:r>
            <a:endParaRPr sz="6800"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Che cosa sono Git e GitHub?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87900" y="925075"/>
            <a:ext cx="697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 è una piattaforma che permette ai programmatori di usufruire di Git, un’applicazione creata da Linus Torvalds, creatore di Linux.</a:t>
            </a:r>
            <a:br>
              <a:rPr lang="it"/>
            </a:br>
            <a:r>
              <a:rPr lang="it"/>
              <a:t>Git è un’applicazione da terminale che permette di fare il </a:t>
            </a:r>
            <a:r>
              <a:rPr b="1" lang="it"/>
              <a:t>versioning</a:t>
            </a:r>
            <a:r>
              <a:rPr lang="it"/>
              <a:t> del codice dei programming. </a:t>
            </a:r>
            <a:br>
              <a:rPr lang="it"/>
            </a:br>
            <a:r>
              <a:rPr lang="it"/>
              <a:t>Il versioning è il procedimento di salvataggio di piccoli step del proprio progetto.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highlight>
                  <a:srgbClr val="FEFEFE"/>
                </a:highlight>
              </a:rPr>
              <a:t>Così facendo si ha una suddivisione del progetto e un feedback su larga scala da parte di più persone simultaneamente, </a:t>
            </a:r>
            <a:br>
              <a:rPr lang="it">
                <a:highlight>
                  <a:srgbClr val="FEFEFE"/>
                </a:highlight>
              </a:rPr>
            </a:br>
            <a:r>
              <a:rPr lang="it">
                <a:highlight>
                  <a:srgbClr val="FEFEFE"/>
                </a:highlight>
              </a:rPr>
              <a:t>migliorando l’efficienza del codice stesso ma anche </a:t>
            </a:r>
            <a:br>
              <a:rPr lang="it">
                <a:highlight>
                  <a:srgbClr val="FEFEFE"/>
                </a:highlight>
              </a:rPr>
            </a:br>
            <a:r>
              <a:rPr lang="it">
                <a:highlight>
                  <a:srgbClr val="FEFEFE"/>
                </a:highlight>
              </a:rPr>
              <a:t>permettendo un apprendimento più rapido ed esteso</a:t>
            </a:r>
            <a:endParaRPr/>
          </a:p>
        </p:txBody>
      </p:sp>
      <p:pic>
        <p:nvPicPr>
          <p:cNvPr descr="La storia di Github: punto di riferimento per gli sviluppatori"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70288">
            <a:off x="7090300" y="335700"/>
            <a:ext cx="1801350" cy="122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uide to Git: Uploading your Folders to GitHub or Bitbucket - Unit ..."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29574">
            <a:off x="6928925" y="2057400"/>
            <a:ext cx="1917100" cy="10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GitHub e lavoro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6521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highlight>
                  <a:srgbClr val="FEFEFE"/>
                </a:highlight>
              </a:rPr>
              <a:t>È comune, soprattutto in America, per gli sviluppatori condividere il proprio link GitHub, in questo modo gli </a:t>
            </a:r>
            <a:r>
              <a:rPr b="1" lang="it">
                <a:highlight>
                  <a:srgbClr val="FEFEFE"/>
                </a:highlight>
              </a:rPr>
              <a:t>Head Hunters</a:t>
            </a:r>
            <a:r>
              <a:rPr lang="it">
                <a:highlight>
                  <a:srgbClr val="FEFEFE"/>
                </a:highlight>
              </a:rPr>
              <a:t>, le persone che analizzano il profilo del candidato, possono controllare che tipo di codice è in grado di creare ma anche le sue </a:t>
            </a:r>
            <a:r>
              <a:rPr b="1" lang="it">
                <a:highlight>
                  <a:srgbClr val="FEFEFE"/>
                </a:highlight>
              </a:rPr>
              <a:t>soft skill</a:t>
            </a:r>
            <a:r>
              <a:rPr lang="it">
                <a:highlight>
                  <a:srgbClr val="FEFEFE"/>
                </a:highlight>
              </a:rPr>
              <a:t>, ovvero come è in grado di comunicare con gli altri componenti del progetto.</a:t>
            </a:r>
            <a:endParaRPr>
              <a:highlight>
                <a:srgbClr val="FEFEFE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highlight>
                  <a:srgbClr val="FEFEFE"/>
                </a:highlight>
              </a:rPr>
              <a:t>Bisogna tenere conto però che chi utilizza GitHub non può nascondere nulla quindi sì, può essere aiutato, ma allo stesso modo gli altri possono attingere dalle tue idee.</a:t>
            </a:r>
            <a:endParaRPr>
              <a:highlight>
                <a:srgbClr val="FEFEFE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funziona GitHub?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Tutto inizia con un’idea, un’idea che può nascere dagli sviluppatori o anche dagli utenti di un determinato software. Per condividere questa idea bisogna aprire la finestra “</a:t>
            </a:r>
            <a:r>
              <a:rPr b="1" i="1" lang="it" sz="1700"/>
              <a:t>Issue</a:t>
            </a:r>
            <a:r>
              <a:rPr lang="it" sz="1700"/>
              <a:t>”. In questa sessione sono riportate le discussioni tra i diversi utenti, i bug riportati, richieste di migliorie oppure semplici domande.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700"/>
              <a:t>I programmatori, una volta deciso di sviluppare l’idea, creano una “</a:t>
            </a:r>
            <a:r>
              <a:rPr b="1" lang="it" sz="1700"/>
              <a:t>Branch</a:t>
            </a:r>
            <a:r>
              <a:rPr lang="it" sz="1700"/>
              <a:t>” del codice, ovvero una copia su cui lavorare. GitHub tiene traccia delle migliorie che un utente fa così, una volta che condividerà il risultato, gli altri utenti potranno visionare i cambiamenti e dare opinioni personali. Se qualcuno vuole fare modifiche può farlo senza problemi dato che ogni persona che</a:t>
            </a:r>
            <a:br>
              <a:rPr lang="it" sz="1700"/>
            </a:br>
            <a:r>
              <a:rPr lang="it" sz="1700"/>
              <a:t>lavora sul progetto ha una copia di esso. Una volta accordati </a:t>
            </a:r>
            <a:br>
              <a:rPr lang="it" sz="1700"/>
            </a:br>
            <a:r>
              <a:rPr lang="it" sz="1700"/>
              <a:t>sulle modifiche il codice può essere reintegrato nell’originale</a:t>
            </a:r>
            <a:endParaRPr sz="1700"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56212" l="39079" r="29776" t="29674"/>
          <a:stretch/>
        </p:blipFill>
        <p:spPr>
          <a:xfrm>
            <a:off x="5467551" y="274950"/>
            <a:ext cx="2847874" cy="72550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Termini importanti per GitHub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61844" y="1000874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Repository</a:t>
            </a:r>
            <a:r>
              <a:rPr lang="it"/>
              <a:t>, è l’insieme di file che costituiscono un progetto;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Commit</a:t>
            </a:r>
            <a:r>
              <a:rPr lang="it"/>
              <a:t>, è il bottone che permette il salvataggio delle modifiche sul file;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Commit h</a:t>
            </a:r>
            <a:r>
              <a:rPr b="1" lang="it"/>
              <a:t>ash</a:t>
            </a:r>
            <a:r>
              <a:rPr lang="it"/>
              <a:t>, un identificatore univoco per ogni Commit fatto;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Branch</a:t>
            </a:r>
            <a:r>
              <a:rPr lang="it"/>
              <a:t>, la copia di un determinato commit che permette di lavorare sul codice senza modificare il codice principale;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Merge</a:t>
            </a:r>
            <a:r>
              <a:rPr lang="it"/>
              <a:t>, azione per richiedere di inserire le modifiche in un branch diverso da quello di appartenenza;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Fork</a:t>
            </a:r>
            <a:r>
              <a:rPr lang="it"/>
              <a:t>, azione che permette ad un account di creare una replica perfetta della repository, della cronologia dei commit e dei branch di un’altra persona;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Pull request</a:t>
            </a:r>
            <a:r>
              <a:rPr lang="it"/>
              <a:t>, richiesta di inviare le proprie modifiche del codice</a:t>
            </a:r>
            <a:br>
              <a:rPr lang="it"/>
            </a:br>
            <a:r>
              <a:rPr lang="it"/>
              <a:t>alla repository principale, dalla quale abbiamo fatto il Fork.</a:t>
            </a:r>
            <a:br>
              <a:rPr lang="it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Stato di un Issue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Ogni Issue ha un determinato numero per identificarle. Possono apparire in 2 stati: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open</a:t>
            </a:r>
            <a:r>
              <a:rPr lang="it"/>
              <a:t>, ovvero è stata comunicata l’idea/problema e il proprietario della          repository può vedere di cosa si tratta;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it"/>
              <a:t>closed</a:t>
            </a:r>
            <a:r>
              <a:rPr lang="it"/>
              <a:t>, ovvero quando si è trovata una soluzione alla Issue espressa. Questo stato può essere attivato solo dal creatore stesso dell’issue o dal proprietario della repository, non altri utenti.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Per chiudere una issue si può premere sul tasto “Close Issue”, oppure nel commento di modifica si può scrivere “</a:t>
            </a:r>
            <a:r>
              <a:rPr b="1" lang="it">
                <a:highlight>
                  <a:srgbClr val="FFFF00"/>
                </a:highlight>
              </a:rPr>
              <a:t>fixes #</a:t>
            </a:r>
            <a:r>
              <a:rPr b="1" i="1" lang="it" sz="1600">
                <a:highlight>
                  <a:srgbClr val="FFFF00"/>
                </a:highlight>
              </a:rPr>
              <a:t>numeroIssue</a:t>
            </a:r>
            <a:r>
              <a:rPr lang="it"/>
              <a:t>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Lavorare con Git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35500" y="925075"/>
            <a:ext cx="8520600" cy="4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Su GitHub possiamo fare modifiche su un web server e condividerlo con gli altri utenti che lo utilizzano però con Git possiamo fare le stesse modifiche ma offline.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 sz="1500"/>
              <a:t>Come fare?</a:t>
            </a:r>
            <a:br>
              <a:rPr lang="it" sz="1500"/>
            </a:br>
            <a:r>
              <a:rPr lang="it" sz="1500"/>
              <a:t>1. Aprire il terminale e selezionare una cartella dove poter aggiungere file</a:t>
            </a:r>
            <a:br>
              <a:rPr lang="it" sz="1500"/>
            </a:br>
            <a:r>
              <a:rPr lang="it" sz="1500"/>
              <a:t>2. Premere il comando “</a:t>
            </a:r>
            <a:r>
              <a:rPr b="1" i="1" lang="it" sz="1500">
                <a:highlight>
                  <a:srgbClr val="FFFF00"/>
                </a:highlight>
              </a:rPr>
              <a:t>Git clone URL repository</a:t>
            </a:r>
            <a:r>
              <a:rPr lang="it" sz="1500"/>
              <a:t>”, per creare la repository in locale</a:t>
            </a:r>
            <a:br>
              <a:rPr lang="it" sz="1500"/>
            </a:br>
            <a:r>
              <a:rPr lang="it" sz="1500"/>
              <a:t>3. Entro nella repository e modifico il file con un editor di testo</a:t>
            </a:r>
            <a:br>
              <a:rPr lang="it" sz="1500"/>
            </a:br>
            <a:r>
              <a:rPr lang="it" sz="1500"/>
              <a:t>4. accedo con un account attraverso i comandi :</a:t>
            </a:r>
            <a:br>
              <a:rPr lang="it" sz="1500"/>
            </a:br>
            <a:r>
              <a:rPr lang="it" sz="1500"/>
              <a:t>	“</a:t>
            </a:r>
            <a:r>
              <a:rPr b="1" lang="it" sz="1500">
                <a:highlight>
                  <a:srgbClr val="FFFF00"/>
                </a:highlight>
              </a:rPr>
              <a:t>git config --global user.name </a:t>
            </a:r>
            <a:r>
              <a:rPr b="1" i="1" lang="it" sz="1500">
                <a:highlight>
                  <a:srgbClr val="FFFF00"/>
                </a:highlight>
              </a:rPr>
              <a:t>‘Username’</a:t>
            </a:r>
            <a:r>
              <a:rPr lang="it" sz="1500"/>
              <a:t> ”</a:t>
            </a:r>
            <a:br>
              <a:rPr lang="it" sz="1500"/>
            </a:br>
            <a:r>
              <a:rPr lang="it" sz="1500"/>
              <a:t>	</a:t>
            </a:r>
            <a:r>
              <a:rPr lang="it" sz="1500"/>
              <a:t>“</a:t>
            </a:r>
            <a:r>
              <a:rPr b="1" lang="it" sz="1500">
                <a:highlight>
                  <a:srgbClr val="FFFF00"/>
                </a:highlight>
              </a:rPr>
              <a:t>git config --global user.email </a:t>
            </a:r>
            <a:r>
              <a:rPr b="1" i="1" lang="it" sz="1500">
                <a:highlight>
                  <a:srgbClr val="FFFF00"/>
                </a:highlight>
              </a:rPr>
              <a:t>‘Email</a:t>
            </a:r>
            <a:r>
              <a:rPr b="1" lang="it" sz="1500">
                <a:highlight>
                  <a:srgbClr val="FFFF00"/>
                </a:highlight>
              </a:rPr>
              <a:t>’ </a:t>
            </a:r>
            <a:r>
              <a:rPr lang="it" sz="1500"/>
              <a:t>”</a:t>
            </a:r>
            <a:br>
              <a:rPr lang="it" sz="1500"/>
            </a:br>
            <a:r>
              <a:rPr lang="it" sz="1500"/>
              <a:t>5. Posso vedere lo stato della repository con il comando “</a:t>
            </a:r>
            <a:r>
              <a:rPr b="1" lang="it" sz="1500">
                <a:highlight>
                  <a:srgbClr val="FFFF00"/>
                </a:highlight>
              </a:rPr>
              <a:t>Git status</a:t>
            </a:r>
            <a:r>
              <a:rPr lang="it" sz="1500"/>
              <a:t>”</a:t>
            </a:r>
            <a:br>
              <a:rPr lang="it" sz="1500"/>
            </a:br>
            <a:r>
              <a:rPr lang="it" sz="1500"/>
              <a:t>6. Confermo le modifiche che ho fatto con “</a:t>
            </a:r>
            <a:r>
              <a:rPr b="1" lang="it" sz="1500">
                <a:highlight>
                  <a:srgbClr val="FFFF00"/>
                </a:highlight>
              </a:rPr>
              <a:t>Git commit -a -m “</a:t>
            </a:r>
            <a:r>
              <a:rPr b="1" i="1" lang="it" sz="1500">
                <a:highlight>
                  <a:srgbClr val="FFFF00"/>
                </a:highlight>
              </a:rPr>
              <a:t>Message</a:t>
            </a:r>
            <a:r>
              <a:rPr b="1" lang="it" sz="1500">
                <a:highlight>
                  <a:srgbClr val="FFFF00"/>
                </a:highlight>
              </a:rPr>
              <a:t>”</a:t>
            </a:r>
            <a:r>
              <a:rPr lang="it" sz="1500"/>
              <a:t> ”</a:t>
            </a:r>
            <a:br>
              <a:rPr lang="it" sz="1500"/>
            </a:br>
            <a:r>
              <a:rPr lang="it" sz="1500"/>
              <a:t>    </a:t>
            </a:r>
            <a:r>
              <a:rPr b="1" lang="it" sz="1500"/>
              <a:t>-a</a:t>
            </a:r>
            <a:r>
              <a:rPr lang="it" sz="1500"/>
              <a:t> significa tutti i file git e </a:t>
            </a:r>
            <a:r>
              <a:rPr b="1" lang="it" sz="1500"/>
              <a:t>-m</a:t>
            </a:r>
            <a:r>
              <a:rPr lang="it" sz="1500"/>
              <a:t> significa messaggio</a:t>
            </a:r>
            <a:br>
              <a:rPr lang="it" sz="1500"/>
            </a:br>
            <a:r>
              <a:rPr lang="it" sz="1500"/>
              <a:t>7. Con il comando “</a:t>
            </a:r>
            <a:r>
              <a:rPr b="1" lang="it" sz="1500">
                <a:highlight>
                  <a:srgbClr val="FFFF00"/>
                </a:highlight>
              </a:rPr>
              <a:t>Git log</a:t>
            </a:r>
            <a:r>
              <a:rPr lang="it" sz="1500"/>
              <a:t>” vedo tutte le modifiche fatte in locale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Push tra Git e GitHub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Push è l’azione di inviare a GitHub. Pull è l’azione contraria, prendere da GitHub.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Abbiamo già visto come prendere file da GitHub nella diapositiva precedente quindi ora vediamo come fare il PUSH.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 </a:t>
            </a:r>
            <a:r>
              <a:rPr lang="it" sz="2000"/>
              <a:t>“</a:t>
            </a:r>
            <a:r>
              <a:rPr b="1" lang="it" sz="2000">
                <a:highlight>
                  <a:srgbClr val="FFFF00"/>
                </a:highlight>
              </a:rPr>
              <a:t>Git push origin master</a:t>
            </a:r>
            <a:r>
              <a:rPr lang="it" sz="2000"/>
              <a:t>”</a:t>
            </a:r>
            <a:r>
              <a:rPr lang="it"/>
              <a:t> </a:t>
            </a:r>
            <a:br>
              <a:rPr lang="it"/>
            </a:br>
            <a:r>
              <a:rPr lang="it"/>
              <a:t>dove ‘origin’ rappresenta il </a:t>
            </a:r>
            <a:r>
              <a:rPr b="1" lang="it"/>
              <a:t>remote server </a:t>
            </a:r>
            <a:r>
              <a:rPr lang="it"/>
              <a:t>e ‘master’ il </a:t>
            </a:r>
            <a:r>
              <a:rPr b="1" lang="it"/>
              <a:t>branch</a:t>
            </a:r>
            <a:r>
              <a:rPr lang="it"/>
              <a:t> al quale inviare le modifiche.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Remote Git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In git possiamo lavorare con i server remoti che abbiamo a disposizione.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Possiamo vedere la lista di server remoti salvati con il comando: </a:t>
            </a:r>
            <a:r>
              <a:rPr b="1" lang="it" sz="1600">
                <a:highlight>
                  <a:srgbClr val="FFFF00"/>
                </a:highlight>
              </a:rPr>
              <a:t>git remote -v.</a:t>
            </a:r>
            <a:br>
              <a:rPr b="1" lang="it" sz="1600">
                <a:highlight>
                  <a:srgbClr val="FFFF00"/>
                </a:highlight>
              </a:rPr>
            </a:br>
            <a:r>
              <a:rPr b="1" lang="it" sz="1600"/>
              <a:t>-v </a:t>
            </a:r>
            <a:r>
              <a:rPr lang="it" sz="1600"/>
              <a:t>significa verbose, prolisso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Un server remoto può anche essere aggiunto dagli utenti tramite il comando:</a:t>
            </a:r>
            <a:endParaRPr sz="1600"/>
          </a:p>
          <a:p>
            <a:pPr indent="0" lvl="0" marL="152400" marR="152400" rtl="0" algn="ctr">
              <a:lnSpc>
                <a:spcPct val="14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600">
                <a:highlight>
                  <a:srgbClr val="FFFF00"/>
                </a:highlight>
              </a:rPr>
              <a:t>git remote add identificatoreServerRemoto UrlServerRemoto</a:t>
            </a:r>
            <a:endParaRPr b="1" sz="1600">
              <a:highlight>
                <a:srgbClr val="FFFF00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/>
              <a:t>Tramite un server remoto si può operare sui file:</a:t>
            </a:r>
            <a:br>
              <a:rPr lang="it" sz="1600"/>
            </a:br>
            <a:r>
              <a:rPr lang="it" sz="1600"/>
              <a:t>- rinominarli: </a:t>
            </a:r>
            <a:r>
              <a:rPr b="1" lang="it" sz="1100">
                <a:solidFill>
                  <a:srgbClr val="24292E"/>
                </a:solidFill>
                <a:highlight>
                  <a:srgbClr val="FFFF00"/>
                </a:highlight>
              </a:rPr>
              <a:t>git remote rename identificatoreServerRemoto nomeFileVecchio nomeFileNuovo</a:t>
            </a:r>
            <a:br>
              <a:rPr b="1" lang="it" sz="1000">
                <a:solidFill>
                  <a:srgbClr val="24292E"/>
                </a:solidFill>
                <a:highlight>
                  <a:srgbClr val="FFFF00"/>
                </a:highlight>
              </a:rPr>
            </a:br>
            <a:r>
              <a:rPr lang="it" sz="1600"/>
              <a:t>- eliminarli: </a:t>
            </a:r>
            <a:r>
              <a:rPr b="1" lang="it" sz="1500">
                <a:solidFill>
                  <a:srgbClr val="24292E"/>
                </a:solidFill>
                <a:highlight>
                  <a:srgbClr val="FFFF00"/>
                </a:highlight>
              </a:rPr>
              <a:t>git remote rm nomeFile</a:t>
            </a:r>
            <a:endParaRPr b="1" sz="1500">
              <a:solidFill>
                <a:srgbClr val="24292E"/>
              </a:solidFill>
              <a:highlight>
                <a:srgbClr val="FFFF00"/>
              </a:highlight>
            </a:endParaRPr>
          </a:p>
          <a:p>
            <a:pPr indent="0" lvl="0" marL="0" marR="1524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