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3"/>
    <p:restoredTop sz="94315"/>
  </p:normalViewPr>
  <p:slideViewPr>
    <p:cSldViewPr snapToGrid="0" snapToObjects="1">
      <p:cViewPr>
        <p:scale>
          <a:sx n="96" d="100"/>
          <a:sy n="96" d="100"/>
        </p:scale>
        <p:origin x="214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3A70-06C1-D847-9172-17326408BE7D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F944-0CE6-3C40-B416-312A8B76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Straight Connector 673"/>
          <p:cNvCxnSpPr>
            <a:stCxn id="4" idx="1"/>
            <a:endCxn id="40" idx="1"/>
          </p:cNvCxnSpPr>
          <p:nvPr/>
        </p:nvCxnSpPr>
        <p:spPr>
          <a:xfrm flipV="1">
            <a:off x="6413798" y="3632385"/>
            <a:ext cx="3739016" cy="19018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52815" y="241040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Trust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152813" y="4150248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project understanding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35032" y="478710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Inter-org. awareness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7768809" y="563557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Project quality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0152814" y="328276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sensitivity (privacy)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8469518" y="18821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Synergy </a:t>
            </a:r>
            <a:br>
              <a:rPr lang="en-US" sz="1600" dirty="0" smtClean="0"/>
            </a:br>
            <a:r>
              <a:rPr lang="en-US" sz="1600" dirty="0" smtClean="0"/>
              <a:t>(agile </a:t>
            </a:r>
            <a:r>
              <a:rPr lang="en-US" sz="1600" dirty="0" err="1" smtClean="0"/>
              <a:t>collab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cxnSp>
        <p:nvCxnSpPr>
          <p:cNvPr id="60" name="Straight Connector 59"/>
          <p:cNvCxnSpPr>
            <a:stCxn id="157" idx="3"/>
            <a:endCxn id="162" idx="1"/>
          </p:cNvCxnSpPr>
          <p:nvPr/>
        </p:nvCxnSpPr>
        <p:spPr>
          <a:xfrm>
            <a:off x="1862149" y="1440214"/>
            <a:ext cx="8290668" cy="38296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1"/>
            <a:endCxn id="5" idx="1"/>
          </p:cNvCxnSpPr>
          <p:nvPr/>
        </p:nvCxnSpPr>
        <p:spPr>
          <a:xfrm flipV="1">
            <a:off x="6413798" y="2760030"/>
            <a:ext cx="3739017" cy="89137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  <a:endCxn id="8" idx="1"/>
          </p:cNvCxnSpPr>
          <p:nvPr/>
        </p:nvCxnSpPr>
        <p:spPr>
          <a:xfrm>
            <a:off x="7157869" y="3301779"/>
            <a:ext cx="1377163" cy="183494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1"/>
            <a:endCxn id="7" idx="1"/>
          </p:cNvCxnSpPr>
          <p:nvPr/>
        </p:nvCxnSpPr>
        <p:spPr>
          <a:xfrm>
            <a:off x="6413798" y="3651403"/>
            <a:ext cx="3739015" cy="84846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1"/>
            <a:endCxn id="38" idx="0"/>
          </p:cNvCxnSpPr>
          <p:nvPr/>
        </p:nvCxnSpPr>
        <p:spPr>
          <a:xfrm>
            <a:off x="6413798" y="3651403"/>
            <a:ext cx="2099082" cy="19841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1"/>
            <a:endCxn id="42" idx="2"/>
          </p:cNvCxnSpPr>
          <p:nvPr/>
        </p:nvCxnSpPr>
        <p:spPr>
          <a:xfrm flipV="1">
            <a:off x="6413798" y="2581433"/>
            <a:ext cx="2799791" cy="1069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3"/>
            <a:endCxn id="7" idx="2"/>
          </p:cNvCxnSpPr>
          <p:nvPr/>
        </p:nvCxnSpPr>
        <p:spPr>
          <a:xfrm flipV="1">
            <a:off x="10023173" y="4849495"/>
            <a:ext cx="873711" cy="28723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9" idx="2"/>
            <a:endCxn id="7" idx="3"/>
          </p:cNvCxnSpPr>
          <p:nvPr/>
        </p:nvCxnSpPr>
        <p:spPr>
          <a:xfrm rot="5400000" flipH="1" flipV="1">
            <a:off x="7780655" y="2442545"/>
            <a:ext cx="1802971" cy="5917626"/>
          </a:xfrm>
          <a:prstGeom prst="bentConnector4">
            <a:avLst>
              <a:gd name="adj1" fmla="val -12679"/>
              <a:gd name="adj2" fmla="val 103863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2" idx="3"/>
            <a:endCxn id="7" idx="3"/>
          </p:cNvCxnSpPr>
          <p:nvPr/>
        </p:nvCxnSpPr>
        <p:spPr>
          <a:xfrm>
            <a:off x="9957659" y="2231810"/>
            <a:ext cx="1683295" cy="2268062"/>
          </a:xfrm>
          <a:prstGeom prst="bentConnector3">
            <a:avLst>
              <a:gd name="adj1" fmla="val 113581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39" idx="2"/>
            <a:endCxn id="39" idx="1"/>
          </p:cNvCxnSpPr>
          <p:nvPr/>
        </p:nvCxnSpPr>
        <p:spPr>
          <a:xfrm rot="5400000" flipH="1">
            <a:off x="5176481" y="5755997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74008" y="1090590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Flexible contract</a:t>
            </a:r>
            <a:endParaRPr lang="en-US" sz="1600" b="1" dirty="0"/>
          </a:p>
        </p:txBody>
      </p:sp>
      <p:cxnSp>
        <p:nvCxnSpPr>
          <p:cNvPr id="158" name="Straight Connector 157"/>
          <p:cNvCxnSpPr>
            <a:stCxn id="157" idx="3"/>
            <a:endCxn id="42" idx="1"/>
          </p:cNvCxnSpPr>
          <p:nvPr/>
        </p:nvCxnSpPr>
        <p:spPr>
          <a:xfrm>
            <a:off x="1862149" y="1440214"/>
            <a:ext cx="6607369" cy="7915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0152817" y="11288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Negotiation &amp; competition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6413798" y="212747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Inter-org. CI&amp;D</a:t>
            </a:r>
            <a:endParaRPr lang="en-US" sz="1600" b="1" dirty="0"/>
          </a:p>
        </p:txBody>
      </p:sp>
      <p:cxnSp>
        <p:nvCxnSpPr>
          <p:cNvPr id="166" name="Straight Connector 165"/>
          <p:cNvCxnSpPr>
            <a:stCxn id="157" idx="3"/>
            <a:endCxn id="165" idx="1"/>
          </p:cNvCxnSpPr>
          <p:nvPr/>
        </p:nvCxnSpPr>
        <p:spPr>
          <a:xfrm flipV="1">
            <a:off x="1862149" y="562371"/>
            <a:ext cx="4551649" cy="8778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4007" y="193102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Responsibility split &amp; IPR</a:t>
            </a:r>
            <a:endParaRPr lang="en-US" sz="1600" dirty="0"/>
          </a:p>
        </p:txBody>
      </p:sp>
      <p:cxnSp>
        <p:nvCxnSpPr>
          <p:cNvPr id="172" name="Straight Connector 171"/>
          <p:cNvCxnSpPr>
            <a:stCxn id="171" idx="3"/>
            <a:endCxn id="165" idx="1"/>
          </p:cNvCxnSpPr>
          <p:nvPr/>
        </p:nvCxnSpPr>
        <p:spPr>
          <a:xfrm>
            <a:off x="1862148" y="542726"/>
            <a:ext cx="4551650" cy="19645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5" idx="2"/>
            <a:endCxn id="4" idx="1"/>
          </p:cNvCxnSpPr>
          <p:nvPr/>
        </p:nvCxnSpPr>
        <p:spPr>
          <a:xfrm flipV="1">
            <a:off x="5104069" y="3651403"/>
            <a:ext cx="1309729" cy="1118799"/>
          </a:xfrm>
          <a:prstGeom prst="line">
            <a:avLst/>
          </a:prstGeom>
          <a:ln w="50800" cmpd="dbl">
            <a:solidFill>
              <a:srgbClr val="FF0000"/>
            </a:solidFill>
            <a:prstDash val="sysDot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0"/>
            <a:endCxn id="175" idx="0"/>
          </p:cNvCxnSpPr>
          <p:nvPr/>
        </p:nvCxnSpPr>
        <p:spPr>
          <a:xfrm>
            <a:off x="3915947" y="2366290"/>
            <a:ext cx="1188122" cy="170466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2" idx="0"/>
            <a:endCxn id="188" idx="2"/>
          </p:cNvCxnSpPr>
          <p:nvPr/>
        </p:nvCxnSpPr>
        <p:spPr>
          <a:xfrm flipV="1">
            <a:off x="3069289" y="3065537"/>
            <a:ext cx="846658" cy="10054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96" idx="0"/>
            <a:endCxn id="188" idx="1"/>
          </p:cNvCxnSpPr>
          <p:nvPr/>
        </p:nvCxnSpPr>
        <p:spPr>
          <a:xfrm>
            <a:off x="1118077" y="2013409"/>
            <a:ext cx="2053799" cy="70250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2"/>
            <a:endCxn id="196" idx="1"/>
          </p:cNvCxnSpPr>
          <p:nvPr/>
        </p:nvCxnSpPr>
        <p:spPr>
          <a:xfrm rot="5400000" flipH="1">
            <a:off x="571230" y="2165810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3" idx="2"/>
            <a:endCxn id="192" idx="2"/>
          </p:cNvCxnSpPr>
          <p:nvPr/>
        </p:nvCxnSpPr>
        <p:spPr>
          <a:xfrm>
            <a:off x="1053297" y="4350650"/>
            <a:ext cx="2015992" cy="4195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  <a:endCxn id="188" idx="1"/>
          </p:cNvCxnSpPr>
          <p:nvPr/>
        </p:nvCxnSpPr>
        <p:spPr>
          <a:xfrm flipV="1">
            <a:off x="1053297" y="2715914"/>
            <a:ext cx="2118579" cy="16347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39" idx="1"/>
            <a:endCxn id="38" idx="1"/>
          </p:cNvCxnSpPr>
          <p:nvPr/>
        </p:nvCxnSpPr>
        <p:spPr>
          <a:xfrm>
            <a:off x="4979257" y="5953220"/>
            <a:ext cx="2789552" cy="319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79257" y="5603596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access</a:t>
            </a:r>
            <a:endParaRPr lang="en-US" sz="1600" dirty="0"/>
          </a:p>
        </p:txBody>
      </p:sp>
      <p:sp>
        <p:nvSpPr>
          <p:cNvPr id="203" name="Rectangle 202"/>
          <p:cNvSpPr/>
          <p:nvPr/>
        </p:nvSpPr>
        <p:spPr>
          <a:xfrm>
            <a:off x="309226" y="3651403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(inter-org.) harmonized tooling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374006" y="2013409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(adoption of) open source &amp; standards</a:t>
            </a:r>
            <a:endParaRPr lang="en-US" sz="1600" dirty="0"/>
          </a:p>
        </p:txBody>
      </p:sp>
      <p:sp>
        <p:nvSpPr>
          <p:cNvPr id="192" name="Rectangle 191"/>
          <p:cNvSpPr/>
          <p:nvPr/>
        </p:nvSpPr>
        <p:spPr>
          <a:xfrm>
            <a:off x="2325218" y="4070954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(perception of) physical distance</a:t>
            </a:r>
            <a:endParaRPr lang="en-US" sz="1600" dirty="0"/>
          </a:p>
        </p:txBody>
      </p:sp>
      <p:sp>
        <p:nvSpPr>
          <p:cNvPr id="461" name="TextBox 460"/>
          <p:cNvSpPr txBox="1"/>
          <p:nvPr/>
        </p:nvSpPr>
        <p:spPr>
          <a:xfrm>
            <a:off x="2976951" y="799530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462" name="TextBox 461"/>
          <p:cNvSpPr txBox="1"/>
          <p:nvPr/>
        </p:nvSpPr>
        <p:spPr>
          <a:xfrm>
            <a:off x="-855828" y="8630897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➖</a:t>
            </a:r>
            <a:endParaRPr lang="en-US" sz="1600" dirty="0"/>
          </a:p>
        </p:txBody>
      </p:sp>
      <p:sp>
        <p:nvSpPr>
          <p:cNvPr id="188" name="Rectangle 187"/>
          <p:cNvSpPr/>
          <p:nvPr/>
        </p:nvSpPr>
        <p:spPr>
          <a:xfrm>
            <a:off x="3171876" y="2366290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(Efficient) information sharing</a:t>
            </a:r>
            <a:endParaRPr lang="en-US" sz="1600" dirty="0"/>
          </a:p>
        </p:txBody>
      </p:sp>
      <p:sp>
        <p:nvSpPr>
          <p:cNvPr id="175" name="Rectangle 174"/>
          <p:cNvSpPr/>
          <p:nvPr/>
        </p:nvSpPr>
        <p:spPr>
          <a:xfrm>
            <a:off x="4359998" y="4070955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Project complexity</a:t>
            </a:r>
            <a:endParaRPr lang="en-US" sz="1600" dirty="0"/>
          </a:p>
        </p:txBody>
      </p:sp>
      <p:sp>
        <p:nvSpPr>
          <p:cNvPr id="629" name="Rectangle 628"/>
          <p:cNvSpPr/>
          <p:nvPr/>
        </p:nvSpPr>
        <p:spPr>
          <a:xfrm>
            <a:off x="198183" y="4982027"/>
            <a:ext cx="4311825" cy="1875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300505" y="5434585"/>
            <a:ext cx="1152000" cy="6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dependent (direct)</a:t>
            </a:r>
            <a:endParaRPr lang="en-US" sz="1400" dirty="0"/>
          </a:p>
        </p:txBody>
      </p:sp>
      <p:sp>
        <p:nvSpPr>
          <p:cNvPr id="631" name="Rectangle 630"/>
          <p:cNvSpPr/>
          <p:nvPr/>
        </p:nvSpPr>
        <p:spPr>
          <a:xfrm>
            <a:off x="1686684" y="5434585"/>
            <a:ext cx="1152000" cy="6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 driven (indirect)</a:t>
            </a:r>
            <a:endParaRPr lang="en-US" sz="1400" dirty="0"/>
          </a:p>
        </p:txBody>
      </p:sp>
      <p:sp>
        <p:nvSpPr>
          <p:cNvPr id="632" name="Rectangle 631"/>
          <p:cNvSpPr/>
          <p:nvPr/>
        </p:nvSpPr>
        <p:spPr>
          <a:xfrm>
            <a:off x="3072864" y="5434585"/>
            <a:ext cx="1152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agnostic</a:t>
            </a:r>
            <a:endParaRPr lang="en-US" sz="1400" dirty="0"/>
          </a:p>
        </p:txBody>
      </p:sp>
      <p:cxnSp>
        <p:nvCxnSpPr>
          <p:cNvPr id="645" name="Straight Connector 644"/>
          <p:cNvCxnSpPr>
            <a:stCxn id="4" idx="0"/>
            <a:endCxn id="165" idx="2"/>
          </p:cNvCxnSpPr>
          <p:nvPr/>
        </p:nvCxnSpPr>
        <p:spPr>
          <a:xfrm flipV="1">
            <a:off x="7157869" y="911994"/>
            <a:ext cx="0" cy="2389785"/>
          </a:xfrm>
          <a:prstGeom prst="line">
            <a:avLst/>
          </a:prstGeom>
          <a:ln w="25400" cmpd="sng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13798" y="3301779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Information transparency</a:t>
            </a:r>
            <a:endParaRPr lang="en-US" sz="1600" b="1"/>
          </a:p>
        </p:txBody>
      </p:sp>
      <p:cxnSp>
        <p:nvCxnSpPr>
          <p:cNvPr id="656" name="Straight Connector 655"/>
          <p:cNvCxnSpPr/>
          <p:nvPr/>
        </p:nvCxnSpPr>
        <p:spPr>
          <a:xfrm flipV="1">
            <a:off x="339550" y="6696359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339550" y="6489374"/>
            <a:ext cx="900000" cy="0"/>
          </a:xfrm>
          <a:prstGeom prst="line">
            <a:avLst/>
          </a:prstGeom>
          <a:ln w="50800" cmpd="dbl">
            <a:solidFill>
              <a:srgbClr val="FF0000"/>
            </a:solidFill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339550" y="6235423"/>
            <a:ext cx="900000" cy="3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1" name="TextBox 660"/>
          <p:cNvSpPr txBox="1"/>
          <p:nvPr/>
        </p:nvSpPr>
        <p:spPr>
          <a:xfrm>
            <a:off x="1298176" y="6119336"/>
            <a:ext cx="2863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Positive impact     (dashed = indirect)</a:t>
            </a:r>
          </a:p>
          <a:p>
            <a:r>
              <a:rPr lang="en-US" sz="1400" dirty="0" smtClean="0"/>
              <a:t>Negative impact   (dashed = indirect)</a:t>
            </a:r>
          </a:p>
          <a:p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463" name="TextBox 462"/>
          <p:cNvSpPr txBox="1"/>
          <p:nvPr/>
        </p:nvSpPr>
        <p:spPr>
          <a:xfrm>
            <a:off x="6454619" y="2237344"/>
            <a:ext cx="11288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F1.1: ➕</a:t>
            </a:r>
            <a:r>
              <a:rPr lang="en-US" sz="1600" smtClean="0"/>
              <a:t>/➖</a:t>
            </a:r>
            <a:endParaRPr lang="en-US" sz="1600" dirty="0" smtClean="0"/>
          </a:p>
        </p:txBody>
      </p:sp>
      <p:sp>
        <p:nvSpPr>
          <p:cNvPr id="665" name="TextBox 664"/>
          <p:cNvSpPr txBox="1"/>
          <p:nvPr/>
        </p:nvSpPr>
        <p:spPr>
          <a:xfrm>
            <a:off x="7768150" y="274929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672" name="TextBox 671"/>
          <p:cNvSpPr txBox="1"/>
          <p:nvPr/>
        </p:nvSpPr>
        <p:spPr>
          <a:xfrm>
            <a:off x="7718343" y="434961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673" name="TextBox 672"/>
          <p:cNvSpPr txBox="1"/>
          <p:nvPr/>
        </p:nvSpPr>
        <p:spPr>
          <a:xfrm>
            <a:off x="8613253" y="3472617"/>
            <a:ext cx="11993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trike="sngStrike" dirty="0" smtClean="0">
                <a:solidFill>
                  <a:srgbClr val="FF0000"/>
                </a:solidFill>
              </a:rPr>
              <a:t>F2.1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F2.3</a:t>
            </a:r>
            <a:r>
              <a:rPr lang="en-US" sz="1600" dirty="0" smtClean="0"/>
              <a:t>: ➖</a:t>
            </a:r>
            <a:endParaRPr lang="en-US" sz="1600" dirty="0"/>
          </a:p>
        </p:txBody>
      </p:sp>
      <p:sp>
        <p:nvSpPr>
          <p:cNvPr id="677" name="TextBox 676"/>
          <p:cNvSpPr txBox="1"/>
          <p:nvPr/>
        </p:nvSpPr>
        <p:spPr>
          <a:xfrm>
            <a:off x="8862153" y="282113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cxnSp>
        <p:nvCxnSpPr>
          <p:cNvPr id="678" name="Straight Connector 104"/>
          <p:cNvCxnSpPr>
            <a:stCxn id="5" idx="3"/>
            <a:endCxn id="165" idx="3"/>
          </p:cNvCxnSpPr>
          <p:nvPr/>
        </p:nvCxnSpPr>
        <p:spPr>
          <a:xfrm flipH="1" flipV="1">
            <a:off x="7901939" y="562371"/>
            <a:ext cx="3739017" cy="2197659"/>
          </a:xfrm>
          <a:prstGeom prst="bentConnector3">
            <a:avLst>
              <a:gd name="adj1" fmla="val -1034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104"/>
          <p:cNvCxnSpPr>
            <a:stCxn id="5" idx="3"/>
            <a:endCxn id="42" idx="0"/>
          </p:cNvCxnSpPr>
          <p:nvPr/>
        </p:nvCxnSpPr>
        <p:spPr>
          <a:xfrm flipH="1" flipV="1">
            <a:off x="9213589" y="1882186"/>
            <a:ext cx="2427367" cy="877844"/>
          </a:xfrm>
          <a:prstGeom prst="bentConnector4">
            <a:avLst>
              <a:gd name="adj1" fmla="val -15938"/>
              <a:gd name="adj2" fmla="val 25023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7" name="TextBox 686"/>
          <p:cNvSpPr txBox="1"/>
          <p:nvPr/>
        </p:nvSpPr>
        <p:spPr>
          <a:xfrm>
            <a:off x="9361012" y="40508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sp>
        <p:nvSpPr>
          <p:cNvPr id="688" name="Rectangle 687"/>
          <p:cNvSpPr/>
          <p:nvPr/>
        </p:nvSpPr>
        <p:spPr>
          <a:xfrm>
            <a:off x="11959441" y="212747"/>
            <a:ext cx="1213338" cy="5545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Added this link! (EK)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39" idx="2"/>
            <a:endCxn id="4" idx="2"/>
          </p:cNvCxnSpPr>
          <p:nvPr/>
        </p:nvCxnSpPr>
        <p:spPr>
          <a:xfrm flipV="1">
            <a:off x="5723328" y="4107048"/>
            <a:ext cx="1434541" cy="2195795"/>
          </a:xfrm>
          <a:prstGeom prst="line">
            <a:avLst/>
          </a:prstGeom>
          <a:ln w="50800" cmpd="dbl">
            <a:solidFill>
              <a:srgbClr val="FF0000"/>
            </a:solidFill>
            <a:prstDash val="sysDot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0"/>
            <a:endCxn id="39" idx="0"/>
          </p:cNvCxnSpPr>
          <p:nvPr/>
        </p:nvCxnSpPr>
        <p:spPr>
          <a:xfrm flipH="1">
            <a:off x="5723328" y="3407801"/>
            <a:ext cx="1434541" cy="219579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92" idx="2"/>
            <a:endCxn id="188" idx="2"/>
          </p:cNvCxnSpPr>
          <p:nvPr/>
        </p:nvCxnSpPr>
        <p:spPr>
          <a:xfrm flipV="1">
            <a:off x="3533930" y="2986000"/>
            <a:ext cx="1057197" cy="1548241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>
            <a:stCxn id="4" idx="1"/>
            <a:endCxn id="40" idx="1"/>
          </p:cNvCxnSpPr>
          <p:nvPr/>
        </p:nvCxnSpPr>
        <p:spPr>
          <a:xfrm flipV="1">
            <a:off x="6413798" y="3632385"/>
            <a:ext cx="3739016" cy="125040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52815" y="2410406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Trust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152812" y="5051734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Inter-org. awareness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90514" y="5635571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Project quality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0152814" y="3282761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sensitivity (privacy)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469518" y="1882186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Synergy </a:t>
            </a:r>
            <a:br>
              <a:rPr lang="en-US" sz="1600" dirty="0"/>
            </a:br>
            <a:r>
              <a:rPr lang="en-US" sz="1600" dirty="0"/>
              <a:t>(agile </a:t>
            </a:r>
            <a:r>
              <a:rPr lang="en-US" sz="1600" dirty="0" err="1"/>
              <a:t>collab</a:t>
            </a:r>
            <a:r>
              <a:rPr lang="en-US" sz="1600" dirty="0"/>
              <a:t>.)</a:t>
            </a:r>
          </a:p>
        </p:txBody>
      </p:sp>
      <p:cxnSp>
        <p:nvCxnSpPr>
          <p:cNvPr id="60" name="Straight Connector 59"/>
          <p:cNvCxnSpPr>
            <a:stCxn id="157" idx="3"/>
            <a:endCxn id="162" idx="1"/>
          </p:cNvCxnSpPr>
          <p:nvPr/>
        </p:nvCxnSpPr>
        <p:spPr>
          <a:xfrm>
            <a:off x="1862149" y="1440214"/>
            <a:ext cx="8290668" cy="0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1"/>
            <a:endCxn id="5" idx="1"/>
          </p:cNvCxnSpPr>
          <p:nvPr/>
        </p:nvCxnSpPr>
        <p:spPr>
          <a:xfrm flipV="1">
            <a:off x="6413798" y="2760030"/>
            <a:ext cx="3739017" cy="99739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  <a:endCxn id="8" idx="1"/>
          </p:cNvCxnSpPr>
          <p:nvPr/>
        </p:nvCxnSpPr>
        <p:spPr>
          <a:xfrm>
            <a:off x="7157869" y="3407801"/>
            <a:ext cx="2994943" cy="19935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0"/>
            <a:endCxn id="7" idx="1"/>
          </p:cNvCxnSpPr>
          <p:nvPr/>
        </p:nvCxnSpPr>
        <p:spPr>
          <a:xfrm>
            <a:off x="7157869" y="3407801"/>
            <a:ext cx="2992326" cy="10938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0"/>
            <a:endCxn id="38" idx="0"/>
          </p:cNvCxnSpPr>
          <p:nvPr/>
        </p:nvCxnSpPr>
        <p:spPr>
          <a:xfrm>
            <a:off x="7157869" y="3407801"/>
            <a:ext cx="1076716" cy="2227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1"/>
            <a:endCxn id="42" idx="2"/>
          </p:cNvCxnSpPr>
          <p:nvPr/>
        </p:nvCxnSpPr>
        <p:spPr>
          <a:xfrm flipV="1">
            <a:off x="6413798" y="2581433"/>
            <a:ext cx="2799791" cy="1175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9" idx="2"/>
            <a:endCxn id="114" idx="3"/>
          </p:cNvCxnSpPr>
          <p:nvPr/>
        </p:nvCxnSpPr>
        <p:spPr>
          <a:xfrm rot="5400000" flipH="1" flipV="1">
            <a:off x="7863732" y="2528239"/>
            <a:ext cx="1634200" cy="5915008"/>
          </a:xfrm>
          <a:prstGeom prst="bentConnector4">
            <a:avLst>
              <a:gd name="adj1" fmla="val -13988"/>
              <a:gd name="adj2" fmla="val 103865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2" idx="3"/>
            <a:endCxn id="36" idx="3"/>
          </p:cNvCxnSpPr>
          <p:nvPr/>
        </p:nvCxnSpPr>
        <p:spPr>
          <a:xfrm>
            <a:off x="9957659" y="2231810"/>
            <a:ext cx="1680677" cy="2125998"/>
          </a:xfrm>
          <a:prstGeom prst="bentConnector3">
            <a:avLst>
              <a:gd name="adj1" fmla="val 113602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74008" y="1090590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Flexible contract</a:t>
            </a:r>
          </a:p>
        </p:txBody>
      </p:sp>
      <p:cxnSp>
        <p:nvCxnSpPr>
          <p:cNvPr id="158" name="Straight Connector 157"/>
          <p:cNvCxnSpPr>
            <a:stCxn id="157" idx="3"/>
            <a:endCxn id="42" idx="1"/>
          </p:cNvCxnSpPr>
          <p:nvPr/>
        </p:nvCxnSpPr>
        <p:spPr>
          <a:xfrm>
            <a:off x="1862149" y="1440214"/>
            <a:ext cx="6607369" cy="7915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0152817" y="1090590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Negotiation &amp; competition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6413798" y="193102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Inter-org. CI&amp;D</a:t>
            </a:r>
            <a:endParaRPr lang="en-US" sz="1600" b="1" dirty="0"/>
          </a:p>
        </p:txBody>
      </p:sp>
      <p:cxnSp>
        <p:nvCxnSpPr>
          <p:cNvPr id="166" name="Straight Connector 165"/>
          <p:cNvCxnSpPr>
            <a:stCxn id="157" idx="3"/>
            <a:endCxn id="165" idx="1"/>
          </p:cNvCxnSpPr>
          <p:nvPr/>
        </p:nvCxnSpPr>
        <p:spPr>
          <a:xfrm flipV="1">
            <a:off x="1862149" y="542726"/>
            <a:ext cx="4551649" cy="8974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4007" y="193102"/>
            <a:ext cx="1488141" cy="699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Responsibility split &amp; IPR</a:t>
            </a:r>
            <a:endParaRPr lang="en-US" sz="1600" dirty="0"/>
          </a:p>
        </p:txBody>
      </p:sp>
      <p:cxnSp>
        <p:nvCxnSpPr>
          <p:cNvPr id="172" name="Straight Connector 171"/>
          <p:cNvCxnSpPr>
            <a:stCxn id="171" idx="3"/>
            <a:endCxn id="165" idx="1"/>
          </p:cNvCxnSpPr>
          <p:nvPr/>
        </p:nvCxnSpPr>
        <p:spPr>
          <a:xfrm>
            <a:off x="1862148" y="542726"/>
            <a:ext cx="4551650" cy="0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0"/>
            <a:endCxn id="4" idx="1"/>
          </p:cNvCxnSpPr>
          <p:nvPr/>
        </p:nvCxnSpPr>
        <p:spPr>
          <a:xfrm>
            <a:off x="4591127" y="2286753"/>
            <a:ext cx="1822671" cy="14706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96" idx="0"/>
            <a:endCxn id="188" idx="1"/>
          </p:cNvCxnSpPr>
          <p:nvPr/>
        </p:nvCxnSpPr>
        <p:spPr>
          <a:xfrm>
            <a:off x="1118077" y="2013409"/>
            <a:ext cx="2728979" cy="6229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2"/>
            <a:endCxn id="196" idx="1"/>
          </p:cNvCxnSpPr>
          <p:nvPr/>
        </p:nvCxnSpPr>
        <p:spPr>
          <a:xfrm rot="5400000" flipH="1">
            <a:off x="571230" y="2165810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3" idx="0"/>
            <a:endCxn id="192" idx="1"/>
          </p:cNvCxnSpPr>
          <p:nvPr/>
        </p:nvCxnSpPr>
        <p:spPr>
          <a:xfrm>
            <a:off x="1076293" y="3186885"/>
            <a:ext cx="1713566" cy="99773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  <a:endCxn id="188" idx="1"/>
          </p:cNvCxnSpPr>
          <p:nvPr/>
        </p:nvCxnSpPr>
        <p:spPr>
          <a:xfrm flipV="1">
            <a:off x="1076293" y="2636377"/>
            <a:ext cx="2770763" cy="124975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79257" y="5603596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access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32222" y="3186885"/>
            <a:ext cx="1488141" cy="699247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(inter-org.) harmonized tooling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74006" y="2013409"/>
            <a:ext cx="1488141" cy="699247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(adoption of) open source &amp; standards</a:t>
            </a:r>
            <a:endParaRPr lang="en-US" sz="1600" dirty="0"/>
          </a:p>
        </p:txBody>
      </p:sp>
      <p:sp>
        <p:nvSpPr>
          <p:cNvPr id="188" name="Rectangle 187"/>
          <p:cNvSpPr/>
          <p:nvPr/>
        </p:nvSpPr>
        <p:spPr>
          <a:xfrm>
            <a:off x="3847056" y="2286753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(Efficient) information sharing</a:t>
            </a:r>
            <a:endParaRPr lang="en-US" sz="1600" dirty="0"/>
          </a:p>
        </p:txBody>
      </p:sp>
      <p:sp>
        <p:nvSpPr>
          <p:cNvPr id="629" name="Rectangle 628"/>
          <p:cNvSpPr/>
          <p:nvPr/>
        </p:nvSpPr>
        <p:spPr>
          <a:xfrm>
            <a:off x="318096" y="4754891"/>
            <a:ext cx="4512737" cy="1875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420418" y="5207449"/>
            <a:ext cx="1152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Software dependent (direct)</a:t>
            </a:r>
            <a:endParaRPr lang="en-US" sz="1400" dirty="0"/>
          </a:p>
        </p:txBody>
      </p:sp>
      <p:sp>
        <p:nvSpPr>
          <p:cNvPr id="631" name="Rectangle 630"/>
          <p:cNvSpPr/>
          <p:nvPr/>
        </p:nvSpPr>
        <p:spPr>
          <a:xfrm>
            <a:off x="1806597" y="5207449"/>
            <a:ext cx="1152000" cy="64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 driven (indirect)</a:t>
            </a:r>
          </a:p>
        </p:txBody>
      </p:sp>
      <p:sp>
        <p:nvSpPr>
          <p:cNvPr id="632" name="Rectangle 631"/>
          <p:cNvSpPr/>
          <p:nvPr/>
        </p:nvSpPr>
        <p:spPr>
          <a:xfrm>
            <a:off x="3192777" y="5207449"/>
            <a:ext cx="1152000" cy="6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Software agnostic</a:t>
            </a:r>
            <a:endParaRPr lang="en-US" sz="1400" dirty="0"/>
          </a:p>
        </p:txBody>
      </p:sp>
      <p:cxnSp>
        <p:nvCxnSpPr>
          <p:cNvPr id="645" name="Straight Connector 644"/>
          <p:cNvCxnSpPr>
            <a:stCxn id="4" idx="0"/>
            <a:endCxn id="165" idx="2"/>
          </p:cNvCxnSpPr>
          <p:nvPr/>
        </p:nvCxnSpPr>
        <p:spPr>
          <a:xfrm flipV="1">
            <a:off x="7157869" y="892349"/>
            <a:ext cx="0" cy="2515452"/>
          </a:xfrm>
          <a:prstGeom prst="line">
            <a:avLst/>
          </a:prstGeom>
          <a:ln w="25400" cmpd="sng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13798" y="3407801"/>
            <a:ext cx="1488141" cy="699247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Information transparency</a:t>
            </a:r>
          </a:p>
        </p:txBody>
      </p:sp>
      <p:cxnSp>
        <p:nvCxnSpPr>
          <p:cNvPr id="656" name="Straight Connector 655"/>
          <p:cNvCxnSpPr/>
          <p:nvPr/>
        </p:nvCxnSpPr>
        <p:spPr>
          <a:xfrm flipV="1">
            <a:off x="459463" y="6469223"/>
            <a:ext cx="12600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459463" y="6240555"/>
            <a:ext cx="1260000" cy="0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459463" y="6008287"/>
            <a:ext cx="1260000" cy="3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1" name="TextBox 660"/>
          <p:cNvSpPr txBox="1"/>
          <p:nvPr/>
        </p:nvSpPr>
        <p:spPr>
          <a:xfrm>
            <a:off x="1695547" y="5870819"/>
            <a:ext cx="2863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Positive impact     (dashed = indirect)</a:t>
            </a:r>
          </a:p>
          <a:p>
            <a:r>
              <a:rPr lang="en-US" sz="1400" dirty="0" smtClean="0"/>
              <a:t>Negative impact   (dashed = indirect)</a:t>
            </a:r>
          </a:p>
          <a:p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463" name="TextBox 462"/>
          <p:cNvSpPr txBox="1"/>
          <p:nvPr/>
        </p:nvSpPr>
        <p:spPr>
          <a:xfrm>
            <a:off x="6454619" y="2237344"/>
            <a:ext cx="11288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F1.1: ➕</a:t>
            </a:r>
            <a:r>
              <a:rPr lang="en-US" sz="1600" smtClean="0"/>
              <a:t>/➖</a:t>
            </a:r>
            <a:endParaRPr lang="en-US" sz="1600" dirty="0" smtClean="0"/>
          </a:p>
        </p:txBody>
      </p:sp>
      <p:sp>
        <p:nvSpPr>
          <p:cNvPr id="665" name="TextBox 664"/>
          <p:cNvSpPr txBox="1"/>
          <p:nvPr/>
        </p:nvSpPr>
        <p:spPr>
          <a:xfrm>
            <a:off x="7768150" y="274929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672" name="TextBox 671"/>
          <p:cNvSpPr txBox="1"/>
          <p:nvPr/>
        </p:nvSpPr>
        <p:spPr>
          <a:xfrm>
            <a:off x="8791036" y="474642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673" name="TextBox 672"/>
          <p:cNvSpPr txBox="1"/>
          <p:nvPr/>
        </p:nvSpPr>
        <p:spPr>
          <a:xfrm>
            <a:off x="8759025" y="348586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F2.3: ➖</a:t>
            </a:r>
            <a:endParaRPr lang="en-US" sz="1600" dirty="0"/>
          </a:p>
        </p:txBody>
      </p:sp>
      <p:sp>
        <p:nvSpPr>
          <p:cNvPr id="677" name="TextBox 676"/>
          <p:cNvSpPr txBox="1"/>
          <p:nvPr/>
        </p:nvSpPr>
        <p:spPr>
          <a:xfrm>
            <a:off x="8862153" y="282113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cxnSp>
        <p:nvCxnSpPr>
          <p:cNvPr id="678" name="Straight Connector 104"/>
          <p:cNvCxnSpPr>
            <a:stCxn id="5" idx="3"/>
            <a:endCxn id="165" idx="3"/>
          </p:cNvCxnSpPr>
          <p:nvPr/>
        </p:nvCxnSpPr>
        <p:spPr>
          <a:xfrm flipH="1" flipV="1">
            <a:off x="7901939" y="542726"/>
            <a:ext cx="3739017" cy="2217304"/>
          </a:xfrm>
          <a:prstGeom prst="bentConnector3">
            <a:avLst>
              <a:gd name="adj1" fmla="val -1036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104"/>
          <p:cNvCxnSpPr>
            <a:stCxn id="5" idx="3"/>
            <a:endCxn id="42" idx="0"/>
          </p:cNvCxnSpPr>
          <p:nvPr/>
        </p:nvCxnSpPr>
        <p:spPr>
          <a:xfrm flipH="1" flipV="1">
            <a:off x="9213589" y="1882186"/>
            <a:ext cx="2427367" cy="877844"/>
          </a:xfrm>
          <a:prstGeom prst="bentConnector4">
            <a:avLst>
              <a:gd name="adj1" fmla="val -15938"/>
              <a:gd name="adj2" fmla="val 253256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7" name="TextBox 686"/>
          <p:cNvSpPr txBox="1"/>
          <p:nvPr/>
        </p:nvSpPr>
        <p:spPr>
          <a:xfrm>
            <a:off x="8110060" y="376996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715540" y="336584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F3.1: ➖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851037" y="371708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224184" y="299446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92" name="Rectangle 191"/>
          <p:cNvSpPr/>
          <p:nvPr/>
        </p:nvSpPr>
        <p:spPr>
          <a:xfrm>
            <a:off x="2789859" y="3834994"/>
            <a:ext cx="1488141" cy="6992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(perception of) physical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79624" y="40555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F3.3: </a:t>
            </a:r>
            <a:r>
              <a:rPr lang="en-US" sz="1600" dirty="0" smtClean="0"/>
              <a:t>➖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504998" y="491264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F4.1: ➕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504998" y="5144978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F4.2: ➕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5463657" y="4885456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F5.1: ➕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596484" y="635780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F5.2: ➕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501171" y="452727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F5.2: ➖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5102150" y="1776672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F7.1: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3739421" y="84447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F7.1: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702484" y="126607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F7.2: ➖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371593" y="221808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F8.1: ➕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209689" y="276180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F8.2: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497579" y="3076127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861397" y="414696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71715" y="2030372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F6.1: ➕</a:t>
            </a:r>
            <a:endParaRPr lang="en-US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50195" y="4151989"/>
            <a:ext cx="1488141" cy="701320"/>
            <a:chOff x="10160881" y="4150248"/>
            <a:chExt cx="1488141" cy="701320"/>
          </a:xfrm>
        </p:grpSpPr>
        <p:sp>
          <p:nvSpPr>
            <p:cNvPr id="36" name="TextBox 35"/>
            <p:cNvSpPr txBox="1"/>
            <p:nvPr/>
          </p:nvSpPr>
          <p:spPr>
            <a:xfrm>
              <a:off x="10670869" y="4171401"/>
              <a:ext cx="97815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               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670869" y="4482236"/>
              <a:ext cx="97815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               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881" y="4150248"/>
              <a:ext cx="1488141" cy="6992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Shared project understanding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8842255" y="82086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1928" y="5874984"/>
            <a:ext cx="5661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Fn</a:t>
            </a:r>
            <a:r>
              <a:rPr lang="en-US" sz="1200" dirty="0" smtClean="0"/>
              <a:t>: ➕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9311" y="6104657"/>
            <a:ext cx="5661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Fn</a:t>
            </a:r>
            <a:r>
              <a:rPr lang="en-US" sz="1200" dirty="0" smtClean="0"/>
              <a:t>: ➖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80082" y="6334818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Fn</a:t>
            </a:r>
            <a:r>
              <a:rPr lang="en-US" sz="1200" dirty="0" smtClean="0"/>
              <a:t>: ➕/➖</a:t>
            </a:r>
          </a:p>
        </p:txBody>
      </p:sp>
    </p:spTree>
    <p:extLst>
      <p:ext uri="{BB962C8B-B14F-4D97-AF65-F5344CB8AC3E}">
        <p14:creationId xmlns:p14="http://schemas.microsoft.com/office/powerpoint/2010/main" val="149232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288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Knauss</dc:creator>
  <cp:lastModifiedBy>Eric Knauss</cp:lastModifiedBy>
  <cp:revision>25</cp:revision>
  <dcterms:created xsi:type="dcterms:W3CDTF">2017-10-23T07:58:40Z</dcterms:created>
  <dcterms:modified xsi:type="dcterms:W3CDTF">2017-10-23T16:14:35Z</dcterms:modified>
</cp:coreProperties>
</file>