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5" r:id="rId4"/>
    <p:sldId id="258" r:id="rId5"/>
    <p:sldId id="266" r:id="rId6"/>
    <p:sldId id="268" r:id="rId7"/>
    <p:sldId id="267" r:id="rId8"/>
    <p:sldId id="269" r:id="rId9"/>
    <p:sldId id="270" r:id="rId10"/>
    <p:sldId id="272" r:id="rId11"/>
    <p:sldId id="275" r:id="rId12"/>
    <p:sldId id="271" r:id="rId13"/>
    <p:sldId id="277" r:id="rId14"/>
    <p:sldId id="278" r:id="rId15"/>
    <p:sldId id="279" r:id="rId16"/>
    <p:sldId id="274" r:id="rId17"/>
    <p:sldId id="27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88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0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63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279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5972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83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654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024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739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60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86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23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24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16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76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59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42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86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E29D85-DB10-4B5A-8ADE-EDA9F449FE02}" type="datetimeFigureOut">
              <a:rPr lang="de-DE" smtClean="0"/>
              <a:t>31.05.2022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954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EF520-15DD-44FE-835E-5EA4766C1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Snake - </a:t>
            </a:r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766213-C8AD-4F6F-85A6-A0F9408EE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Webentwicklung - Beispiel</a:t>
            </a:r>
          </a:p>
        </p:txBody>
      </p:sp>
    </p:spTree>
    <p:extLst>
      <p:ext uri="{BB962C8B-B14F-4D97-AF65-F5344CB8AC3E}">
        <p14:creationId xmlns:p14="http://schemas.microsoft.com/office/powerpoint/2010/main" val="54607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D23EC-1FDF-4AD4-89C0-819768A7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736D6-E7FA-41FB-9C1A-941BA1A2B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endParaRPr lang="de-DE" dirty="0"/>
          </a:p>
          <a:p>
            <a:r>
              <a:rPr lang="de-DE" dirty="0">
                <a:solidFill>
                  <a:srgbClr val="002060"/>
                </a:solidFill>
              </a:rPr>
              <a:t>Konzeption</a:t>
            </a:r>
          </a:p>
          <a:p>
            <a:r>
              <a:rPr lang="de-DE" dirty="0"/>
              <a:t>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413485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484347-6269-4685-B56E-79F1E3E87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Konzeption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E1071E4A-42FF-4FAB-82AA-102091039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4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457E1-590C-4918-9043-58BC01EB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7B8CC-3381-4277-A449-E04FDE11D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Aufmalen des Spiels Snake mit allen Elementen</a:t>
            </a:r>
          </a:p>
          <a:p>
            <a:r>
              <a:rPr lang="de-DE" dirty="0"/>
              <a:t>Identifizieren von Klassen/Objekten</a:t>
            </a:r>
          </a:p>
          <a:p>
            <a:r>
              <a:rPr lang="de-DE" dirty="0"/>
              <a:t>Beschreiben der Klassen</a:t>
            </a:r>
          </a:p>
          <a:p>
            <a:pPr lvl="1"/>
            <a:r>
              <a:rPr lang="de-DE" dirty="0"/>
              <a:t>Eigenschaften (Properties)</a:t>
            </a:r>
          </a:p>
          <a:p>
            <a:pPr lvl="1"/>
            <a:r>
              <a:rPr lang="de-DE" dirty="0"/>
              <a:t>Methoden (</a:t>
            </a:r>
            <a:r>
              <a:rPr lang="de-DE" dirty="0" err="1"/>
              <a:t>Functions</a:t>
            </a:r>
            <a:r>
              <a:rPr lang="de-DE" dirty="0"/>
              <a:t>)</a:t>
            </a:r>
          </a:p>
          <a:p>
            <a:r>
              <a:rPr lang="de-DE" dirty="0" err="1"/>
              <a:t>Flußdiagramm</a:t>
            </a:r>
            <a:r>
              <a:rPr lang="de-DE" dirty="0"/>
              <a:t> überlegen</a:t>
            </a:r>
          </a:p>
          <a:p>
            <a:pPr lvl="1"/>
            <a:r>
              <a:rPr lang="de-DE" dirty="0"/>
              <a:t>Von welchem Status zu welchem</a:t>
            </a:r>
          </a:p>
        </p:txBody>
      </p:sp>
    </p:spTree>
    <p:extLst>
      <p:ext uri="{BB962C8B-B14F-4D97-AF65-F5344CB8AC3E}">
        <p14:creationId xmlns:p14="http://schemas.microsoft.com/office/powerpoint/2010/main" val="369178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457E1-590C-4918-9043-58BC01EB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7B8CC-3381-4277-A449-E04FDE11D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Kopf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705817-E26E-4BA5-BEC2-13CA14F67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78" y="863601"/>
            <a:ext cx="6263743" cy="3505207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CA53F45-23D1-46DF-B9C8-6F1FE7B58AB0}"/>
              </a:ext>
            </a:extLst>
          </p:cNvPr>
          <p:cNvCxnSpPr/>
          <p:nvPr/>
        </p:nvCxnSpPr>
        <p:spPr>
          <a:xfrm flipH="1">
            <a:off x="2555748" y="617220"/>
            <a:ext cx="534924" cy="626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B036A17-0327-482C-92AB-E66A9F1C60B5}"/>
              </a:ext>
            </a:extLst>
          </p:cNvPr>
          <p:cNvCxnSpPr/>
          <p:nvPr/>
        </p:nvCxnSpPr>
        <p:spPr>
          <a:xfrm flipH="1">
            <a:off x="5024628" y="800100"/>
            <a:ext cx="534924" cy="626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D04D23-7FC4-4AA7-86A7-D69D0007F255}"/>
              </a:ext>
            </a:extLst>
          </p:cNvPr>
          <p:cNvCxnSpPr/>
          <p:nvPr/>
        </p:nvCxnSpPr>
        <p:spPr>
          <a:xfrm flipH="1">
            <a:off x="6716268" y="800100"/>
            <a:ext cx="534924" cy="626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891F232-186B-4F74-8E8D-89C3181481F9}"/>
              </a:ext>
            </a:extLst>
          </p:cNvPr>
          <p:cNvCxnSpPr/>
          <p:nvPr/>
        </p:nvCxnSpPr>
        <p:spPr>
          <a:xfrm flipH="1">
            <a:off x="6632450" y="1426464"/>
            <a:ext cx="534924" cy="626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CA713-06C7-48E0-B7A6-EAD6627FAD69}"/>
              </a:ext>
            </a:extLst>
          </p:cNvPr>
          <p:cNvCxnSpPr/>
          <p:nvPr/>
        </p:nvCxnSpPr>
        <p:spPr>
          <a:xfrm flipH="1">
            <a:off x="6225508" y="338328"/>
            <a:ext cx="534924" cy="6263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A1CB111-F51A-480F-B6D8-9877B332D3CE}"/>
              </a:ext>
            </a:extLst>
          </p:cNvPr>
          <p:cNvCxnSpPr>
            <a:cxnSpLocks/>
          </p:cNvCxnSpPr>
          <p:nvPr/>
        </p:nvCxnSpPr>
        <p:spPr>
          <a:xfrm flipH="1" flipV="1">
            <a:off x="2113817" y="1654557"/>
            <a:ext cx="624811" cy="5256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296E10E-7555-42B1-BDBE-A49333D4F956}"/>
              </a:ext>
            </a:extLst>
          </p:cNvPr>
          <p:cNvSpPr txBox="1"/>
          <p:nvPr/>
        </p:nvSpPr>
        <p:spPr>
          <a:xfrm>
            <a:off x="2770632" y="2007108"/>
            <a:ext cx="85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/>
                </a:solidFill>
              </a:rPr>
              <a:t>Kopf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ED343EA-F913-427F-AE25-7DE30859F03D}"/>
              </a:ext>
            </a:extLst>
          </p:cNvPr>
          <p:cNvSpPr txBox="1"/>
          <p:nvPr/>
        </p:nvSpPr>
        <p:spPr>
          <a:xfrm>
            <a:off x="3045333" y="309103"/>
            <a:ext cx="6101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2"/>
                </a:solidFill>
              </a:rPr>
              <a:t>Körper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24BEA79-2AEA-4603-B131-DA89ED8A15E1}"/>
              </a:ext>
            </a:extLst>
          </p:cNvPr>
          <p:cNvSpPr txBox="1"/>
          <p:nvPr/>
        </p:nvSpPr>
        <p:spPr>
          <a:xfrm>
            <a:off x="5254371" y="384548"/>
            <a:ext cx="6101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>
                <a:solidFill>
                  <a:schemeClr val="bg2"/>
                </a:solidFill>
              </a:rPr>
              <a:t>Essen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884D13-B91A-4A03-BF8A-B0913B7C27C8}"/>
              </a:ext>
            </a:extLst>
          </p:cNvPr>
          <p:cNvSpPr txBox="1"/>
          <p:nvPr/>
        </p:nvSpPr>
        <p:spPr>
          <a:xfrm>
            <a:off x="7167374" y="1207508"/>
            <a:ext cx="6101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2"/>
                </a:solidFill>
              </a:rPr>
              <a:t>Feld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A7A8851-7B82-4563-A516-3D3C152BBB5A}"/>
              </a:ext>
            </a:extLst>
          </p:cNvPr>
          <p:cNvSpPr txBox="1"/>
          <p:nvPr/>
        </p:nvSpPr>
        <p:spPr>
          <a:xfrm>
            <a:off x="7203854" y="493769"/>
            <a:ext cx="6633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2"/>
                </a:solidFill>
              </a:rPr>
              <a:t>Rechter Rand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C9C5479-FB2F-442A-9257-93D6D2D14CCE}"/>
              </a:ext>
            </a:extLst>
          </p:cNvPr>
          <p:cNvSpPr txBox="1"/>
          <p:nvPr/>
        </p:nvSpPr>
        <p:spPr>
          <a:xfrm>
            <a:off x="6657943" y="-4079"/>
            <a:ext cx="6919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2"/>
                </a:solidFill>
              </a:rPr>
              <a:t>Oberer Rand</a:t>
            </a:r>
          </a:p>
        </p:txBody>
      </p:sp>
    </p:spTree>
    <p:extLst>
      <p:ext uri="{BB962C8B-B14F-4D97-AF65-F5344CB8AC3E}">
        <p14:creationId xmlns:p14="http://schemas.microsoft.com/office/powerpoint/2010/main" val="367790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35FA7-6797-4955-88D1-C54DC4DD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 - 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11BC8-666D-49F8-AFF6-8807E9228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Klassen</a:t>
            </a:r>
          </a:p>
          <a:p>
            <a:pPr lvl="1"/>
            <a:r>
              <a:rPr lang="de-DE" dirty="0" err="1"/>
              <a:t>GameBoard</a:t>
            </a:r>
            <a:endParaRPr lang="de-DE" dirty="0"/>
          </a:p>
          <a:p>
            <a:pPr lvl="2"/>
            <a:r>
              <a:rPr lang="de-DE" dirty="0"/>
              <a:t>Eigenschaften:</a:t>
            </a:r>
          </a:p>
          <a:p>
            <a:pPr lvl="3"/>
            <a:r>
              <a:rPr lang="de-DE" dirty="0"/>
              <a:t>Fields[X-Achse] [Y-Achse]</a:t>
            </a:r>
          </a:p>
          <a:p>
            <a:pPr lvl="3"/>
            <a:r>
              <a:rPr lang="de-DE" dirty="0"/>
              <a:t>Width: </a:t>
            </a:r>
            <a:r>
              <a:rPr lang="de-DE" dirty="0" err="1"/>
              <a:t>number</a:t>
            </a:r>
            <a:endParaRPr lang="de-DE" dirty="0"/>
          </a:p>
          <a:p>
            <a:pPr lvl="3"/>
            <a:r>
              <a:rPr lang="de-DE" dirty="0"/>
              <a:t>Height: </a:t>
            </a:r>
            <a:r>
              <a:rPr lang="de-DE" dirty="0" err="1"/>
              <a:t>number</a:t>
            </a:r>
            <a:endParaRPr lang="de-DE" dirty="0"/>
          </a:p>
          <a:p>
            <a:pPr lvl="1"/>
            <a:r>
              <a:rPr lang="de-DE" dirty="0"/>
              <a:t>Snake</a:t>
            </a:r>
          </a:p>
          <a:p>
            <a:pPr lvl="2"/>
            <a:r>
              <a:rPr lang="de-DE" dirty="0"/>
              <a:t>Eigenschaften:</a:t>
            </a:r>
          </a:p>
          <a:p>
            <a:pPr lvl="3"/>
            <a:r>
              <a:rPr lang="de-DE" dirty="0" err="1"/>
              <a:t>Length</a:t>
            </a:r>
            <a:r>
              <a:rPr lang="de-DE" dirty="0"/>
              <a:t>: </a:t>
            </a:r>
            <a:r>
              <a:rPr lang="de-DE" dirty="0" err="1"/>
              <a:t>number</a:t>
            </a:r>
            <a:endParaRPr lang="de-DE" dirty="0"/>
          </a:p>
          <a:p>
            <a:pPr lvl="3"/>
            <a:r>
              <a:rPr lang="de-DE" dirty="0" err="1"/>
              <a:t>Direction</a:t>
            </a:r>
            <a:r>
              <a:rPr lang="de-DE" dirty="0"/>
              <a:t>: </a:t>
            </a:r>
            <a:r>
              <a:rPr lang="de-DE" dirty="0" err="1"/>
              <a:t>enum</a:t>
            </a:r>
            <a:r>
              <a:rPr lang="de-DE" dirty="0"/>
              <a:t> (Up, Right, Down, </a:t>
            </a:r>
            <a:r>
              <a:rPr lang="de-DE" dirty="0" err="1"/>
              <a:t>Left</a:t>
            </a:r>
            <a:r>
              <a:rPr lang="de-DE" dirty="0"/>
              <a:t>)</a:t>
            </a:r>
          </a:p>
          <a:p>
            <a:pPr lvl="3"/>
            <a:r>
              <a:rPr lang="de-DE" dirty="0" err="1"/>
              <a:t>HeadPosition</a:t>
            </a:r>
            <a:r>
              <a:rPr lang="de-DE" dirty="0"/>
              <a:t>: Position</a:t>
            </a:r>
          </a:p>
          <a:p>
            <a:pPr lvl="3"/>
            <a:r>
              <a:rPr lang="de-DE" dirty="0" err="1"/>
              <a:t>TailPositions</a:t>
            </a:r>
            <a:r>
              <a:rPr lang="de-DE" dirty="0"/>
              <a:t> [</a:t>
            </a:r>
            <a:r>
              <a:rPr lang="de-DE" dirty="0" err="1"/>
              <a:t>Positions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Food</a:t>
            </a:r>
          </a:p>
          <a:p>
            <a:pPr lvl="2"/>
            <a:r>
              <a:rPr lang="de-DE" dirty="0"/>
              <a:t>Eigenschaft</a:t>
            </a:r>
          </a:p>
          <a:p>
            <a:pPr lvl="3"/>
            <a:r>
              <a:rPr lang="de-DE" dirty="0"/>
              <a:t>Position (X, Y)</a:t>
            </a:r>
          </a:p>
        </p:txBody>
      </p:sp>
    </p:spTree>
    <p:extLst>
      <p:ext uri="{BB962C8B-B14F-4D97-AF65-F5344CB8AC3E}">
        <p14:creationId xmlns:p14="http://schemas.microsoft.com/office/powerpoint/2010/main" val="46133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35FA7-6797-4955-88D1-C54DC4DD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 - 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11BC8-666D-49F8-AFF6-8807E9228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Klassen</a:t>
            </a:r>
          </a:p>
          <a:p>
            <a:pPr lvl="1"/>
            <a:r>
              <a:rPr lang="de-DE" dirty="0" err="1"/>
              <a:t>GameBoard</a:t>
            </a:r>
            <a:endParaRPr lang="de-DE" dirty="0"/>
          </a:p>
          <a:p>
            <a:pPr lvl="2"/>
            <a:r>
              <a:rPr lang="de-DE" dirty="0"/>
              <a:t>Methoden</a:t>
            </a:r>
          </a:p>
          <a:p>
            <a:pPr lvl="3"/>
            <a:r>
              <a:rPr lang="de-DE" dirty="0"/>
              <a:t>Start()</a:t>
            </a:r>
          </a:p>
          <a:p>
            <a:pPr lvl="3"/>
            <a:r>
              <a:rPr lang="de-DE" dirty="0"/>
              <a:t>Pause()</a:t>
            </a:r>
          </a:p>
          <a:p>
            <a:pPr lvl="3"/>
            <a:r>
              <a:rPr lang="de-DE" dirty="0" err="1"/>
              <a:t>CurrentGameStatus</a:t>
            </a:r>
            <a:endParaRPr lang="de-DE" dirty="0"/>
          </a:p>
          <a:p>
            <a:pPr lvl="3"/>
            <a:r>
              <a:rPr lang="de-DE" dirty="0"/>
              <a:t>Draw()</a:t>
            </a:r>
          </a:p>
          <a:p>
            <a:pPr lvl="1"/>
            <a:r>
              <a:rPr lang="de-DE" dirty="0"/>
              <a:t>Snake</a:t>
            </a:r>
          </a:p>
          <a:p>
            <a:pPr lvl="2"/>
            <a:r>
              <a:rPr lang="de-DE" dirty="0"/>
              <a:t>Methoden</a:t>
            </a:r>
          </a:p>
          <a:p>
            <a:pPr lvl="3"/>
            <a:r>
              <a:rPr lang="de-DE" dirty="0"/>
              <a:t>Move(</a:t>
            </a:r>
            <a:r>
              <a:rPr lang="de-DE" dirty="0" err="1"/>
              <a:t>GameBoard</a:t>
            </a:r>
            <a:r>
              <a:rPr lang="de-DE" dirty="0"/>
              <a:t>): </a:t>
            </a:r>
            <a:r>
              <a:rPr lang="de-DE" dirty="0" err="1"/>
              <a:t>boolean</a:t>
            </a:r>
            <a:endParaRPr lang="de-DE" dirty="0"/>
          </a:p>
          <a:p>
            <a:pPr lvl="3"/>
            <a:r>
              <a:rPr lang="de-DE" dirty="0" err="1"/>
              <a:t>CanMove</a:t>
            </a:r>
            <a:r>
              <a:rPr lang="de-DE" dirty="0"/>
              <a:t>(</a:t>
            </a:r>
            <a:r>
              <a:rPr lang="de-DE" dirty="0" err="1"/>
              <a:t>GameBoard</a:t>
            </a:r>
            <a:r>
              <a:rPr lang="de-DE" dirty="0"/>
              <a:t>): </a:t>
            </a:r>
            <a:r>
              <a:rPr lang="de-DE" dirty="0" err="1"/>
              <a:t>boolean</a:t>
            </a:r>
            <a:endParaRPr lang="de-DE" dirty="0"/>
          </a:p>
          <a:p>
            <a:pPr lvl="3"/>
            <a:r>
              <a:rPr lang="de-DE" dirty="0" err="1"/>
              <a:t>ConsumeFood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Food</a:t>
            </a:r>
          </a:p>
          <a:p>
            <a:pPr lvl="2"/>
            <a:r>
              <a:rPr lang="de-DE" dirty="0"/>
              <a:t>Methode</a:t>
            </a:r>
          </a:p>
          <a:p>
            <a:pPr lvl="3"/>
            <a:r>
              <a:rPr lang="de-DE" dirty="0"/>
              <a:t>Spawn()</a:t>
            </a:r>
          </a:p>
          <a:p>
            <a:pPr lvl="3"/>
            <a:r>
              <a:rPr lang="de-DE" dirty="0" err="1"/>
              <a:t>CanEat</a:t>
            </a:r>
            <a:r>
              <a:rPr lang="de-DE" dirty="0"/>
              <a:t>(Position)</a:t>
            </a:r>
          </a:p>
        </p:txBody>
      </p:sp>
    </p:spTree>
    <p:extLst>
      <p:ext uri="{BB962C8B-B14F-4D97-AF65-F5344CB8AC3E}">
        <p14:creationId xmlns:p14="http://schemas.microsoft.com/office/powerpoint/2010/main" val="219187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D23EC-1FDF-4AD4-89C0-819768A7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736D6-E7FA-41FB-9C1A-941BA1A2B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endParaRPr lang="de-DE" dirty="0"/>
          </a:p>
          <a:p>
            <a:r>
              <a:rPr lang="de-DE" dirty="0"/>
              <a:t>Konzeption</a:t>
            </a:r>
          </a:p>
          <a:p>
            <a:r>
              <a:rPr lang="de-DE" dirty="0">
                <a:solidFill>
                  <a:srgbClr val="002060"/>
                </a:solidFill>
              </a:rPr>
              <a:t>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900552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484347-6269-4685-B56E-79F1E3E87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E1071E4A-42FF-4FAB-82AA-102091039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671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A42D7-2BCC-4E19-9870-4CA7F783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Hausaufgabe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2B643-4886-494C-AB88-4942EE93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Führe die </a:t>
            </a:r>
            <a:r>
              <a:rPr lang="de-DE"/>
              <a:t>Implementierung durch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66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D23EC-1FDF-4AD4-89C0-819768A7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736D6-E7FA-41FB-9C1A-941BA1A2B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</a:rPr>
              <a:t>Typescript</a:t>
            </a:r>
            <a:endParaRPr lang="de-DE" dirty="0">
              <a:solidFill>
                <a:srgbClr val="002060"/>
              </a:solidFill>
            </a:endParaRPr>
          </a:p>
          <a:p>
            <a:r>
              <a:rPr lang="de-DE" dirty="0"/>
              <a:t>Konzeption</a:t>
            </a:r>
          </a:p>
          <a:p>
            <a:r>
              <a:rPr lang="de-DE" dirty="0"/>
              <a:t>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98545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484347-6269-4685-B56E-79F1E3E87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E1071E4A-42FF-4FAB-82AA-102091039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71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4466E-4310-484B-88D0-6ECBA7F5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795C0-C896-4339-AB5C-260D6685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Begriffe &amp; Beispiele</a:t>
            </a:r>
          </a:p>
        </p:txBody>
      </p:sp>
    </p:spTree>
    <p:extLst>
      <p:ext uri="{BB962C8B-B14F-4D97-AF65-F5344CB8AC3E}">
        <p14:creationId xmlns:p14="http://schemas.microsoft.com/office/powerpoint/2010/main" val="31256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689F1-2C7C-42F0-A627-C1B8E548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- begriffe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EE0A57-89A3-4CEF-8899-56848F7D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467870" cy="3615267"/>
          </a:xfrm>
        </p:spPr>
        <p:txBody>
          <a:bodyPr>
            <a:normAutofit/>
          </a:bodyPr>
          <a:lstStyle/>
          <a:p>
            <a:r>
              <a:rPr lang="de-DE" dirty="0"/>
              <a:t>Typen</a:t>
            </a:r>
          </a:p>
          <a:p>
            <a:pPr lvl="1"/>
            <a:r>
              <a:rPr lang="de-DE" dirty="0" err="1"/>
              <a:t>Number</a:t>
            </a:r>
            <a:endParaRPr lang="de-DE" dirty="0"/>
          </a:p>
          <a:p>
            <a:pPr lvl="1"/>
            <a:r>
              <a:rPr lang="de-DE" dirty="0"/>
              <a:t>String</a:t>
            </a:r>
          </a:p>
          <a:p>
            <a:pPr lvl="1"/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 err="1"/>
              <a:t>Object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13F9D02-DA7E-443E-81CC-DB986DA1589E}"/>
              </a:ext>
            </a:extLst>
          </p:cNvPr>
          <p:cNvSpPr txBox="1">
            <a:spLocks/>
          </p:cNvSpPr>
          <p:nvPr/>
        </p:nvSpPr>
        <p:spPr>
          <a:xfrm>
            <a:off x="5149598" y="689943"/>
            <a:ext cx="346787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Typen (Beispiel)</a:t>
            </a:r>
          </a:p>
          <a:p>
            <a:pPr lvl="1"/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age</a:t>
            </a:r>
            <a:r>
              <a:rPr lang="de-DE" dirty="0"/>
              <a:t> = 25;</a:t>
            </a:r>
          </a:p>
          <a:p>
            <a:pPr lvl="1"/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= “Fritz“</a:t>
            </a:r>
          </a:p>
          <a:p>
            <a:pPr lvl="1"/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(a, b) {    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return</a:t>
            </a:r>
            <a:r>
              <a:rPr lang="de-DE" dirty="0"/>
              <a:t> a + b;</a:t>
            </a:r>
            <a:br>
              <a:rPr lang="de-DE" dirty="0"/>
            </a:br>
            <a:r>
              <a:rPr lang="de-DE" dirty="0"/>
              <a:t>}</a:t>
            </a:r>
          </a:p>
          <a:p>
            <a:pPr lvl="1"/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= { </a:t>
            </a:r>
            <a:br>
              <a:rPr lang="de-DE" dirty="0"/>
            </a:br>
            <a:r>
              <a:rPr lang="de-DE" dirty="0"/>
              <a:t>   “</a:t>
            </a:r>
            <a:r>
              <a:rPr lang="de-DE" dirty="0" err="1"/>
              <a:t>name</a:t>
            </a:r>
            <a:r>
              <a:rPr lang="de-DE" dirty="0"/>
              <a:t>“: “Fritz“ </a:t>
            </a:r>
            <a:br>
              <a:rPr lang="de-DE" dirty="0"/>
            </a:br>
            <a:r>
              <a:rPr lang="de-DE" dirty="0"/>
              <a:t>};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835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689F1-2C7C-42F0-A627-C1B8E548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- begriffe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EE0A57-89A3-4CEF-8899-56848F7D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876015" cy="3615267"/>
          </a:xfrm>
        </p:spPr>
        <p:txBody>
          <a:bodyPr/>
          <a:lstStyle/>
          <a:p>
            <a:r>
              <a:rPr lang="de-DE" dirty="0"/>
              <a:t>Variablen (Variable)</a:t>
            </a:r>
          </a:p>
          <a:p>
            <a:pPr lvl="1"/>
            <a:r>
              <a:rPr lang="de-DE" dirty="0"/>
              <a:t>Speichern Informationen (Zahlen, Text, Listen)</a:t>
            </a:r>
          </a:p>
          <a:p>
            <a:r>
              <a:rPr lang="de-DE" dirty="0"/>
              <a:t>Gültigkeitsbereich (</a:t>
            </a:r>
            <a:r>
              <a:rPr lang="de-DE" dirty="0" err="1"/>
              <a:t>Scope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Block</a:t>
            </a:r>
          </a:p>
          <a:p>
            <a:pPr lvl="1"/>
            <a:r>
              <a:rPr lang="de-DE" dirty="0"/>
              <a:t>Funktion</a:t>
            </a:r>
          </a:p>
          <a:p>
            <a:pPr lvl="1"/>
            <a:r>
              <a:rPr lang="de-DE" dirty="0"/>
              <a:t>Klasse</a:t>
            </a:r>
          </a:p>
          <a:p>
            <a:pPr lvl="1"/>
            <a:r>
              <a:rPr lang="de-DE" dirty="0"/>
              <a:t>Global</a:t>
            </a:r>
          </a:p>
          <a:p>
            <a:pPr lvl="1"/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FBE5F77-6875-44E0-A0B2-086D17E54758}"/>
              </a:ext>
            </a:extLst>
          </p:cNvPr>
          <p:cNvSpPr txBox="1">
            <a:spLocks/>
          </p:cNvSpPr>
          <p:nvPr/>
        </p:nvSpPr>
        <p:spPr>
          <a:xfrm>
            <a:off x="5573439" y="685800"/>
            <a:ext cx="4720429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Variablen (Beispiele)</a:t>
            </a:r>
          </a:p>
          <a:p>
            <a:pPr lvl="1"/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nextYear</a:t>
            </a:r>
            <a:r>
              <a:rPr lang="de-DE" dirty="0"/>
              <a:t> = 2023;</a:t>
            </a:r>
          </a:p>
          <a:p>
            <a:r>
              <a:rPr lang="de-DE" dirty="0"/>
              <a:t>Gültigkeitsbereich (</a:t>
            </a:r>
            <a:r>
              <a:rPr lang="de-DE" dirty="0" err="1"/>
              <a:t>Scope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Block (Beispiel)</a:t>
            </a:r>
            <a:br>
              <a:rPr lang="de-DE" dirty="0"/>
            </a:br>
            <a:r>
              <a:rPr lang="de-DE" dirty="0"/>
              <a:t>{</a:t>
            </a:r>
            <a:br>
              <a:rPr lang="de-DE" dirty="0"/>
            </a:br>
            <a:r>
              <a:rPr lang="de-DE" dirty="0"/>
              <a:t>  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myDay</a:t>
            </a:r>
            <a:r>
              <a:rPr lang="de-DE" dirty="0"/>
              <a:t> = 12;</a:t>
            </a:r>
            <a:br>
              <a:rPr lang="de-DE" dirty="0"/>
            </a:br>
            <a:r>
              <a:rPr lang="de-DE" dirty="0"/>
              <a:t>}</a:t>
            </a:r>
            <a:br>
              <a:rPr lang="de-DE" dirty="0"/>
            </a:br>
            <a:br>
              <a:rPr lang="de-DE" dirty="0"/>
            </a:br>
            <a:r>
              <a:rPr lang="de-DE" dirty="0"/>
              <a:t>// hier gilt </a:t>
            </a:r>
            <a:r>
              <a:rPr lang="de-DE" dirty="0" err="1"/>
              <a:t>myDay</a:t>
            </a:r>
            <a:r>
              <a:rPr lang="de-DE" dirty="0"/>
              <a:t> nicht mehr</a:t>
            </a:r>
          </a:p>
          <a:p>
            <a:pPr lvl="1"/>
            <a:r>
              <a:rPr lang="de-DE" dirty="0"/>
              <a:t>Funktion (Beispiel)</a:t>
            </a:r>
            <a:br>
              <a:rPr lang="de-DE" dirty="0"/>
            </a:b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sub</a:t>
            </a:r>
            <a:r>
              <a:rPr lang="de-DE" dirty="0"/>
              <a:t>(a, b){ </a:t>
            </a:r>
            <a:r>
              <a:rPr lang="de-DE" dirty="0" err="1"/>
              <a:t>return</a:t>
            </a:r>
            <a:r>
              <a:rPr lang="de-DE" dirty="0"/>
              <a:t> a – b; }</a:t>
            </a:r>
          </a:p>
          <a:p>
            <a:pPr lvl="1"/>
            <a:r>
              <a:rPr lang="de-DE" dirty="0"/>
              <a:t>Klasse</a:t>
            </a:r>
            <a:br>
              <a:rPr lang="de-DE" dirty="0"/>
            </a:br>
            <a:r>
              <a:rPr lang="de-DE" dirty="0" err="1"/>
              <a:t>class</a:t>
            </a:r>
            <a:r>
              <a:rPr lang="de-DE" dirty="0"/>
              <a:t> Person{</a:t>
            </a:r>
            <a:br>
              <a:rPr lang="de-DE" dirty="0"/>
            </a:br>
            <a:r>
              <a:rPr lang="de-DE" dirty="0"/>
              <a:t>  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;</a:t>
            </a:r>
          </a:p>
          <a:p>
            <a:pPr lvl="1"/>
            <a:r>
              <a:rPr lang="de-DE" dirty="0"/>
              <a:t>Global</a:t>
            </a:r>
            <a:br>
              <a:rPr lang="de-DE" dirty="0"/>
            </a:br>
            <a:r>
              <a:rPr lang="de-DE" dirty="0" err="1"/>
              <a:t>window.timeout</a:t>
            </a:r>
            <a:r>
              <a:rPr lang="de-DE" dirty="0"/>
              <a:t> = 120;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28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689F1-2C7C-42F0-A627-C1B8E548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- begriffe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EE0A57-89A3-4CEF-8899-56848F7D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095785" cy="3615267"/>
          </a:xfrm>
        </p:spPr>
        <p:txBody>
          <a:bodyPr>
            <a:normAutofit/>
          </a:bodyPr>
          <a:lstStyle/>
          <a:p>
            <a:r>
              <a:rPr lang="de-DE" dirty="0"/>
              <a:t>Funktionen</a:t>
            </a:r>
          </a:p>
          <a:p>
            <a:pPr lvl="1"/>
            <a:r>
              <a:rPr lang="de-DE" dirty="0"/>
              <a:t>Parameter</a:t>
            </a:r>
          </a:p>
          <a:p>
            <a:pPr lvl="1"/>
            <a:r>
              <a:rPr lang="de-DE" dirty="0"/>
              <a:t>Name</a:t>
            </a:r>
          </a:p>
          <a:p>
            <a:pPr lvl="1"/>
            <a:r>
              <a:rPr lang="de-DE" dirty="0"/>
              <a:t>Rückgabewert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6362785-06B5-4DCA-A8F0-D38368D6BB21}"/>
              </a:ext>
            </a:extLst>
          </p:cNvPr>
          <p:cNvSpPr txBox="1">
            <a:spLocks/>
          </p:cNvSpPr>
          <p:nvPr/>
        </p:nvSpPr>
        <p:spPr>
          <a:xfrm>
            <a:off x="6024753" y="685800"/>
            <a:ext cx="5921314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Funktionen (Beispiel)</a:t>
            </a:r>
          </a:p>
          <a:p>
            <a:pPr lvl="1"/>
            <a:r>
              <a:rPr lang="de-DE" dirty="0"/>
              <a:t>Parameter 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(</a:t>
            </a:r>
            <a:r>
              <a:rPr lang="de-DE" b="1" dirty="0"/>
              <a:t>a, b</a:t>
            </a:r>
            <a:r>
              <a:rPr lang="de-DE" dirty="0"/>
              <a:t>) {…}</a:t>
            </a:r>
          </a:p>
          <a:p>
            <a:pPr lvl="1"/>
            <a:r>
              <a:rPr lang="de-DE" dirty="0"/>
              <a:t>Name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b="1" dirty="0" err="1"/>
              <a:t>add</a:t>
            </a:r>
            <a:r>
              <a:rPr lang="de-DE" dirty="0"/>
              <a:t>(a, b) {…}</a:t>
            </a:r>
          </a:p>
          <a:p>
            <a:pPr lvl="1"/>
            <a:r>
              <a:rPr lang="de-DE" dirty="0"/>
              <a:t>Rückgabewert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(</a:t>
            </a:r>
            <a:r>
              <a:rPr lang="de-DE" dirty="0" err="1"/>
              <a:t>a,b</a:t>
            </a:r>
            <a:r>
              <a:rPr lang="de-DE" dirty="0"/>
              <a:t>){ </a:t>
            </a:r>
            <a:r>
              <a:rPr lang="de-DE" b="1" dirty="0" err="1"/>
              <a:t>return</a:t>
            </a:r>
            <a:r>
              <a:rPr lang="de-DE" b="1" dirty="0"/>
              <a:t> </a:t>
            </a:r>
            <a:r>
              <a:rPr lang="de-DE" b="1" dirty="0" err="1"/>
              <a:t>a+b</a:t>
            </a:r>
            <a:r>
              <a:rPr lang="de-DE" b="1" dirty="0"/>
              <a:t>;</a:t>
            </a:r>
            <a:r>
              <a:rPr lang="de-DE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11800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9A230-6B20-472E-902A-043793CF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- Begriffe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DFF470-F9EA-433C-B041-C3766161F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6352351" cy="361526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Klassen</a:t>
            </a:r>
          </a:p>
          <a:p>
            <a:pPr lvl="1"/>
            <a:r>
              <a:rPr lang="de-DE" dirty="0"/>
              <a:t>Schablonen Bsp. </a:t>
            </a:r>
            <a:r>
              <a:rPr lang="de-DE" dirty="0" err="1"/>
              <a:t>class</a:t>
            </a:r>
            <a:r>
              <a:rPr lang="de-DE" dirty="0"/>
              <a:t> Car{}</a:t>
            </a:r>
          </a:p>
          <a:p>
            <a:pPr lvl="1"/>
            <a:r>
              <a:rPr lang="de-DE" dirty="0"/>
              <a:t>Eigenschaften (Properties)</a:t>
            </a:r>
          </a:p>
          <a:p>
            <a:pPr lvl="1"/>
            <a:r>
              <a:rPr lang="de-DE" dirty="0"/>
              <a:t>Methoden (</a:t>
            </a:r>
            <a:r>
              <a:rPr lang="de-DE" dirty="0" err="1"/>
              <a:t>Function</a:t>
            </a:r>
            <a:r>
              <a:rPr lang="de-DE" dirty="0"/>
              <a:t>)</a:t>
            </a:r>
          </a:p>
          <a:p>
            <a:r>
              <a:rPr lang="de-DE" dirty="0"/>
              <a:t>Instanzen (Objekte)</a:t>
            </a:r>
          </a:p>
          <a:p>
            <a:pPr lvl="1"/>
            <a:r>
              <a:rPr lang="de-DE" dirty="0"/>
              <a:t>Instanzen von Klassen  Bsp. </a:t>
            </a:r>
            <a:r>
              <a:rPr lang="de-DE" dirty="0" err="1"/>
              <a:t>var</a:t>
            </a:r>
            <a:r>
              <a:rPr lang="de-DE" dirty="0"/>
              <a:t> fiat = </a:t>
            </a:r>
            <a:r>
              <a:rPr lang="de-DE" dirty="0" err="1"/>
              <a:t>new</a:t>
            </a:r>
            <a:r>
              <a:rPr lang="de-DE" dirty="0"/>
              <a:t> Car();</a:t>
            </a:r>
          </a:p>
          <a:p>
            <a:r>
              <a:rPr lang="de-DE" dirty="0" err="1"/>
              <a:t>Zugriffsmodifier</a:t>
            </a:r>
            <a:endParaRPr lang="de-DE" dirty="0"/>
          </a:p>
          <a:p>
            <a:pPr lvl="1"/>
            <a:r>
              <a:rPr lang="de-DE" dirty="0" err="1"/>
              <a:t>public</a:t>
            </a:r>
            <a:endParaRPr lang="de-DE" dirty="0"/>
          </a:p>
          <a:p>
            <a:pPr lvl="1"/>
            <a:r>
              <a:rPr lang="de-DE" dirty="0"/>
              <a:t>private</a:t>
            </a:r>
          </a:p>
          <a:p>
            <a:pPr lvl="1"/>
            <a:r>
              <a:rPr lang="de-DE" dirty="0" err="1"/>
              <a:t>protected</a:t>
            </a:r>
            <a:endParaRPr lang="de-DE" dirty="0"/>
          </a:p>
          <a:p>
            <a:r>
              <a:rPr lang="de-DE" dirty="0"/>
              <a:t>Vererbung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27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6E78-56F9-45C6-8235-2ED8173C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- Begriffe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C5B5C-E3E4-4D24-9173-08E0E02AF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err="1"/>
              <a:t>export</a:t>
            </a:r>
            <a:endParaRPr lang="de-DE" dirty="0"/>
          </a:p>
          <a:p>
            <a:pPr lvl="1"/>
            <a:r>
              <a:rPr lang="de-DE" dirty="0"/>
              <a:t>Erlaubt den Zugriff einer Klasse/Funktion aus einer anderen Datei heraus</a:t>
            </a:r>
          </a:p>
          <a:p>
            <a:r>
              <a:rPr lang="de-DE" dirty="0" err="1"/>
              <a:t>import</a:t>
            </a:r>
            <a:endParaRPr lang="de-DE" dirty="0"/>
          </a:p>
          <a:p>
            <a:pPr lvl="1"/>
            <a:r>
              <a:rPr lang="de-DE" dirty="0"/>
              <a:t>Importiert den Zugriff einer Klasse/Funktion einer anderen Datei</a:t>
            </a:r>
          </a:p>
          <a:p>
            <a:r>
              <a:rPr lang="de-DE" dirty="0" err="1"/>
              <a:t>enum</a:t>
            </a:r>
            <a:endParaRPr lang="de-DE" dirty="0"/>
          </a:p>
          <a:p>
            <a:pPr lvl="1"/>
            <a:r>
              <a:rPr lang="de-DE" dirty="0"/>
              <a:t>Aufzählung</a:t>
            </a:r>
          </a:p>
          <a:p>
            <a:pPr lvl="1"/>
            <a:r>
              <a:rPr lang="de-DE" dirty="0" err="1"/>
              <a:t>Bsp</a:t>
            </a:r>
            <a:r>
              <a:rPr lang="de-DE" dirty="0"/>
              <a:t>: </a:t>
            </a:r>
            <a:r>
              <a:rPr lang="de-DE" dirty="0" err="1"/>
              <a:t>enum</a:t>
            </a:r>
            <a:r>
              <a:rPr lang="de-DE" dirty="0"/>
              <a:t> </a:t>
            </a:r>
            <a:r>
              <a:rPr lang="de-DE" dirty="0" err="1"/>
              <a:t>GameStatus</a:t>
            </a:r>
            <a:r>
              <a:rPr lang="de-DE" dirty="0"/>
              <a:t>{</a:t>
            </a:r>
            <a:br>
              <a:rPr lang="de-DE" dirty="0"/>
            </a:br>
            <a:r>
              <a:rPr lang="de-DE" dirty="0"/>
              <a:t>   Running,</a:t>
            </a:r>
            <a:br>
              <a:rPr lang="de-DE" dirty="0"/>
            </a:br>
            <a:r>
              <a:rPr lang="de-DE" dirty="0"/>
              <a:t>   </a:t>
            </a:r>
            <a:r>
              <a:rPr lang="de-DE" dirty="0" err="1"/>
              <a:t>Paused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   End</a:t>
            </a:r>
            <a:br>
              <a:rPr lang="de-DE" dirty="0"/>
            </a:br>
            <a:r>
              <a:rPr lang="de-DE" dirty="0"/>
              <a:t>}</a:t>
            </a:r>
          </a:p>
          <a:p>
            <a:r>
              <a:rPr lang="de-DE" dirty="0" err="1"/>
              <a:t>const</a:t>
            </a:r>
            <a:endParaRPr lang="de-DE" dirty="0"/>
          </a:p>
          <a:p>
            <a:pPr lvl="1"/>
            <a:r>
              <a:rPr lang="de-DE" dirty="0"/>
              <a:t>Variable die nicht mehr geändert werden kann</a:t>
            </a:r>
          </a:p>
          <a:p>
            <a:r>
              <a:rPr lang="de-DE" dirty="0" err="1"/>
              <a:t>readonly</a:t>
            </a:r>
            <a:endParaRPr lang="de-DE" dirty="0"/>
          </a:p>
          <a:p>
            <a:pPr lvl="1"/>
            <a:r>
              <a:rPr lang="de-DE" dirty="0"/>
              <a:t>Variable die nur gelesen werden kann</a:t>
            </a:r>
          </a:p>
        </p:txBody>
      </p:sp>
    </p:spTree>
    <p:extLst>
      <p:ext uri="{BB962C8B-B14F-4D97-AF65-F5344CB8AC3E}">
        <p14:creationId xmlns:p14="http://schemas.microsoft.com/office/powerpoint/2010/main" val="58586514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452</Words>
  <Application>Microsoft Office PowerPoint</Application>
  <PresentationFormat>Breitbild</PresentationFormat>
  <Paragraphs>129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Century Gothic</vt:lpstr>
      <vt:lpstr>Wingdings 3</vt:lpstr>
      <vt:lpstr>Segment</vt:lpstr>
      <vt:lpstr>Snake - Typescript</vt:lpstr>
      <vt:lpstr>Übersicht</vt:lpstr>
      <vt:lpstr>Typescript</vt:lpstr>
      <vt:lpstr>Typescript </vt:lpstr>
      <vt:lpstr>Typescript - begriffe</vt:lpstr>
      <vt:lpstr>Typescript - begriffe</vt:lpstr>
      <vt:lpstr>Typescript - begriffe</vt:lpstr>
      <vt:lpstr>Typescript - Begriffe</vt:lpstr>
      <vt:lpstr>Typescript - Begriffe</vt:lpstr>
      <vt:lpstr>Übersicht</vt:lpstr>
      <vt:lpstr>Konzeption</vt:lpstr>
      <vt:lpstr>Konzeption</vt:lpstr>
      <vt:lpstr>Konzeption</vt:lpstr>
      <vt:lpstr>Konzeption - Klassen</vt:lpstr>
      <vt:lpstr>Konzeption - Klassen</vt:lpstr>
      <vt:lpstr>Übersicht</vt:lpstr>
      <vt:lpstr>Implementierung</vt:lpstr>
      <vt:lpstr>Hausaufgabe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(S)CSS, Typescript</dc:title>
  <dc:creator>Patrizio Ricciardello</dc:creator>
  <cp:lastModifiedBy>Patrizio Ricciardello</cp:lastModifiedBy>
  <cp:revision>16</cp:revision>
  <dcterms:created xsi:type="dcterms:W3CDTF">2022-05-30T14:30:24Z</dcterms:created>
  <dcterms:modified xsi:type="dcterms:W3CDTF">2022-05-31T17:57:08Z</dcterms:modified>
</cp:coreProperties>
</file>