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BFE2BEA-9A58-4942-A84A-7F484A4EFF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C75DCB6-74E4-4CA8-9360-9DE8C3712E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ypa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The Difference Between Strategic Management and Strategic Pla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003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286000"/>
            <a:ext cx="4724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REFERAT </a:t>
            </a:r>
            <a:r>
              <a:rPr lang="en-US" b="1" dirty="0">
                <a:solidFill>
                  <a:srgbClr val="002060"/>
                </a:solidFill>
              </a:rPr>
              <a:t>MANAGEMENT STRATEGIC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14" y="5334000"/>
            <a:ext cx="4343400" cy="9144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Cirjaliu</a:t>
            </a:r>
            <a:r>
              <a:rPr lang="en-US" sz="2800" dirty="0" smtClean="0">
                <a:solidFill>
                  <a:srgbClr val="002060"/>
                </a:solidFill>
              </a:rPr>
              <a:t> Romulus Stefan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u="sng" dirty="0" smtClean="0"/>
              <a:t>4.2.2.2</a:t>
            </a:r>
            <a:r>
              <a:rPr lang="en-US" u="sng" dirty="0"/>
              <a:t>. </a:t>
            </a:r>
            <a:r>
              <a:rPr lang="en-US" u="sng" dirty="0" err="1"/>
              <a:t>Obiective</a:t>
            </a:r>
            <a:r>
              <a:rPr lang="en-US" u="sng" dirty="0"/>
              <a:t> </a:t>
            </a:r>
            <a:r>
              <a:rPr lang="en-US" u="sng" dirty="0" err="1" smtClean="0"/>
              <a:t>operationale</a:t>
            </a: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 err="1"/>
              <a:t>Pana</a:t>
            </a:r>
            <a:r>
              <a:rPr lang="en-US" dirty="0"/>
              <a:t> in 2010, 80%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cunoaste</a:t>
            </a:r>
            <a:r>
              <a:rPr lang="en-US" dirty="0"/>
              <a:t>/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constienti</a:t>
            </a:r>
            <a:r>
              <a:rPr lang="en-US" dirty="0"/>
              <a:t> de </a:t>
            </a:r>
            <a:r>
              <a:rPr lang="en-US" dirty="0" err="1"/>
              <a:t>drepturile</a:t>
            </a:r>
            <a:r>
              <a:rPr lang="en-US" dirty="0"/>
              <a:t> de care </a:t>
            </a:r>
            <a:r>
              <a:rPr lang="en-US" dirty="0" err="1"/>
              <a:t>beneficiaza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statute in material </a:t>
            </a:r>
            <a:r>
              <a:rPr lang="en-US" dirty="0" err="1"/>
              <a:t>consumului</a:t>
            </a:r>
            <a:r>
              <a:rPr lang="en-US" dirty="0"/>
              <a:t>.</a:t>
            </a:r>
          </a:p>
          <a:p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sfarsitul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2007, 75%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cunoaste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de </a:t>
            </a:r>
            <a:r>
              <a:rPr lang="en-US" dirty="0" err="1"/>
              <a:t>telefon</a:t>
            </a:r>
            <a:r>
              <a:rPr lang="en-US" dirty="0"/>
              <a:t> (800 080 999 -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gratuit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9660 - </a:t>
            </a:r>
            <a:r>
              <a:rPr lang="en-US" dirty="0" err="1"/>
              <a:t>tarif</a:t>
            </a:r>
            <a:r>
              <a:rPr lang="en-US" dirty="0"/>
              <a:t> normal) la care pot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reclamatii</a:t>
            </a:r>
            <a:r>
              <a:rPr lang="en-US" dirty="0"/>
              <a:t>, in </a:t>
            </a:r>
            <a:r>
              <a:rPr lang="en-US" dirty="0" err="1"/>
              <a:t>urma</a:t>
            </a:r>
            <a:r>
              <a:rPr lang="en-US" b="1" dirty="0"/>
              <a:t> </a:t>
            </a:r>
            <a:r>
              <a:rPr lang="en-US" dirty="0" err="1"/>
              <a:t>difuzarii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spot la TV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in mass-media </a:t>
            </a:r>
            <a:r>
              <a:rPr lang="en-US" dirty="0" err="1"/>
              <a:t>scrisa</a:t>
            </a:r>
            <a:r>
              <a:rPr lang="en-US" dirty="0"/>
              <a:t>.</a:t>
            </a:r>
          </a:p>
          <a:p>
            <a:r>
              <a:rPr lang="en-US" dirty="0" err="1"/>
              <a:t>pana</a:t>
            </a:r>
            <a:r>
              <a:rPr lang="en-US" dirty="0"/>
              <a:t> in 2008, 30%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cunoaste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campaniilor</a:t>
            </a:r>
            <a:r>
              <a:rPr lang="en-US" dirty="0"/>
              <a:t> </a:t>
            </a:r>
            <a:r>
              <a:rPr lang="en-US" dirty="0" err="1"/>
              <a:t>nationale</a:t>
            </a:r>
            <a:r>
              <a:rPr lang="en-US" dirty="0"/>
              <a:t> de </a:t>
            </a:r>
            <a:r>
              <a:rPr lang="en-US" dirty="0" err="1"/>
              <a:t>informare</a:t>
            </a:r>
            <a:r>
              <a:rPr lang="en-US" dirty="0"/>
              <a:t>, </a:t>
            </a:r>
            <a:r>
              <a:rPr lang="en-US" dirty="0" err="1"/>
              <a:t>conferinte</a:t>
            </a:r>
            <a:r>
              <a:rPr lang="en-US" dirty="0"/>
              <a:t> de </a:t>
            </a:r>
            <a:r>
              <a:rPr lang="en-US" dirty="0" err="1"/>
              <a:t>presa</a:t>
            </a:r>
            <a:r>
              <a:rPr lang="en-US" dirty="0"/>
              <a:t> </a:t>
            </a:r>
            <a:r>
              <a:rPr lang="en-US" dirty="0" err="1"/>
              <a:t>derulate</a:t>
            </a:r>
            <a:r>
              <a:rPr lang="en-US" dirty="0"/>
              <a:t> in </a:t>
            </a:r>
            <a:r>
              <a:rPr lang="en-US" dirty="0" err="1"/>
              <a:t>toata</a:t>
            </a:r>
            <a:r>
              <a:rPr lang="en-US" dirty="0"/>
              <a:t> </a:t>
            </a:r>
            <a:r>
              <a:rPr lang="en-US" dirty="0" err="1"/>
              <a:t>tara</a:t>
            </a:r>
            <a:r>
              <a:rPr lang="en-US" dirty="0"/>
              <a:t> 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agentii</a:t>
            </a:r>
            <a:r>
              <a:rPr lang="en-US" dirty="0"/>
              <a:t> A.N.P.C..</a:t>
            </a:r>
          </a:p>
          <a:p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sfarsitul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2008,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oficiu</a:t>
            </a:r>
            <a:r>
              <a:rPr lang="en-US" dirty="0"/>
              <a:t> </a:t>
            </a:r>
            <a:r>
              <a:rPr lang="en-US" dirty="0" err="1"/>
              <a:t>teritorial</a:t>
            </a:r>
            <a:r>
              <a:rPr lang="en-US" dirty="0"/>
              <a:t>, cu </a:t>
            </a:r>
            <a:r>
              <a:rPr lang="en-US" dirty="0" err="1"/>
              <a:t>sprijinul</a:t>
            </a:r>
            <a:r>
              <a:rPr lang="en-US" dirty="0"/>
              <a:t> </a:t>
            </a:r>
            <a:r>
              <a:rPr lang="en-US" dirty="0" err="1"/>
              <a:t>autoritatii</a:t>
            </a:r>
            <a:r>
              <a:rPr lang="en-US" dirty="0"/>
              <a:t> </a:t>
            </a:r>
            <a:r>
              <a:rPr lang="en-US" dirty="0" err="1"/>
              <a:t>centrale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tipari</a:t>
            </a:r>
            <a:r>
              <a:rPr lang="en-US" dirty="0"/>
              <a:t> lunar o </a:t>
            </a:r>
            <a:r>
              <a:rPr lang="en-US" dirty="0" err="1"/>
              <a:t>brosura</a:t>
            </a:r>
            <a:r>
              <a:rPr lang="en-US" dirty="0"/>
              <a:t> </a:t>
            </a:r>
            <a:r>
              <a:rPr lang="en-US" dirty="0" err="1"/>
              <a:t>intitulata</a:t>
            </a:r>
            <a:r>
              <a:rPr lang="en-US" dirty="0"/>
              <a:t> “A.N.P.C. TE </a:t>
            </a:r>
            <a:r>
              <a:rPr lang="en-US" dirty="0" err="1"/>
              <a:t>iNFORMEAZA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Brosura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articole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oficiului</a:t>
            </a:r>
            <a:r>
              <a:rPr lang="en-US" dirty="0"/>
              <a:t> </a:t>
            </a:r>
            <a:r>
              <a:rPr lang="en-US" dirty="0" err="1"/>
              <a:t>teritorial</a:t>
            </a:r>
            <a:r>
              <a:rPr lang="en-US" dirty="0"/>
              <a:t> </a:t>
            </a:r>
            <a:r>
              <a:rPr lang="en-US" dirty="0" err="1"/>
              <a:t>emitent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legislatie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in </a:t>
            </a:r>
            <a:r>
              <a:rPr lang="en-US" dirty="0" err="1"/>
              <a:t>domeniu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numele</a:t>
            </a:r>
            <a:r>
              <a:rPr lang="en-US" dirty="0"/>
              <a:t> ONG-</a:t>
            </a:r>
            <a:r>
              <a:rPr lang="en-US" dirty="0" err="1"/>
              <a:t>urilor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protectiei</a:t>
            </a:r>
            <a:r>
              <a:rPr lang="en-US" dirty="0"/>
              <a:t> </a:t>
            </a:r>
            <a:r>
              <a:rPr lang="en-US" dirty="0" err="1"/>
              <a:t>consumatorilor</a:t>
            </a:r>
            <a:r>
              <a:rPr lang="en-US" dirty="0"/>
              <a:t> care </a:t>
            </a:r>
            <a:r>
              <a:rPr lang="en-US" dirty="0" err="1"/>
              <a:t>functioneaza</a:t>
            </a:r>
            <a:r>
              <a:rPr lang="en-US" dirty="0"/>
              <a:t> in </a:t>
            </a:r>
            <a:r>
              <a:rPr lang="en-US" dirty="0" err="1"/>
              <a:t>teritoriul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 un </a:t>
            </a:r>
            <a:r>
              <a:rPr lang="en-US" dirty="0" err="1"/>
              <a:t>formular</a:t>
            </a:r>
            <a:r>
              <a:rPr lang="en-US" dirty="0"/>
              <a:t> de </a:t>
            </a:r>
            <a:r>
              <a:rPr lang="en-US" dirty="0" err="1"/>
              <a:t>reclamatie</a:t>
            </a:r>
            <a:r>
              <a:rPr lang="en-US" dirty="0"/>
              <a:t> tip,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situat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coperta</a:t>
            </a:r>
            <a:r>
              <a:rPr lang="en-US" dirty="0"/>
              <a:t> din spate a </a:t>
            </a:r>
            <a:r>
              <a:rPr lang="en-US" dirty="0" err="1"/>
              <a:t>brosurii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formular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decupat</a:t>
            </a:r>
            <a:r>
              <a:rPr lang="en-US" dirty="0"/>
              <a:t>, </a:t>
            </a:r>
            <a:r>
              <a:rPr lang="en-US" dirty="0" err="1"/>
              <a:t>completat</a:t>
            </a:r>
            <a:r>
              <a:rPr lang="en-US" dirty="0"/>
              <a:t> cu o </a:t>
            </a:r>
            <a:r>
              <a:rPr lang="en-US" dirty="0" err="1"/>
              <a:t>reclamatie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A.N.P.C.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</a:t>
            </a:r>
          </a:p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 err="1"/>
              <a:t>urma</a:t>
            </a:r>
            <a:r>
              <a:rPr lang="en-US" b="1" dirty="0"/>
              <a:t> </a:t>
            </a:r>
            <a:r>
              <a:rPr lang="en-US" b="1" dirty="0" err="1"/>
              <a:t>acestei</a:t>
            </a:r>
            <a:r>
              <a:rPr lang="en-US" b="1" dirty="0"/>
              <a:t> initiative 60% </a:t>
            </a:r>
            <a:r>
              <a:rPr lang="en-US" b="1" dirty="0" err="1"/>
              <a:t>dintre</a:t>
            </a:r>
            <a:r>
              <a:rPr lang="en-US" b="1" dirty="0"/>
              <a:t> </a:t>
            </a:r>
            <a:r>
              <a:rPr lang="en-US" b="1" dirty="0" err="1"/>
              <a:t>consumatori</a:t>
            </a:r>
            <a:r>
              <a:rPr lang="en-US" b="1" dirty="0"/>
              <a:t> </a:t>
            </a:r>
            <a:r>
              <a:rPr lang="en-US" b="1" dirty="0" err="1"/>
              <a:t>vor</a:t>
            </a:r>
            <a:r>
              <a:rPr lang="en-US" b="1" dirty="0"/>
              <a:t> </a:t>
            </a:r>
            <a:r>
              <a:rPr lang="en-US" b="1" dirty="0" err="1"/>
              <a:t>cunoaste</a:t>
            </a:r>
            <a:r>
              <a:rPr lang="en-US" b="1" dirty="0"/>
              <a:t> </a:t>
            </a:r>
            <a:r>
              <a:rPr lang="en-US" b="1" dirty="0" err="1"/>
              <a:t>activitatile</a:t>
            </a:r>
            <a:r>
              <a:rPr lang="en-US" b="1" dirty="0"/>
              <a:t> </a:t>
            </a:r>
            <a:r>
              <a:rPr lang="en-US" b="1" dirty="0" err="1"/>
              <a:t>desfasurate</a:t>
            </a:r>
            <a:r>
              <a:rPr lang="en-US" b="1" dirty="0"/>
              <a:t> de A.N.P.C in </a:t>
            </a:r>
            <a:r>
              <a:rPr lang="en-US" b="1" dirty="0" err="1"/>
              <a:t>interesul</a:t>
            </a:r>
            <a:r>
              <a:rPr lang="en-US" b="1" dirty="0"/>
              <a:t> </a:t>
            </a:r>
            <a:r>
              <a:rPr lang="en-US" b="1" dirty="0" err="1" smtClean="0"/>
              <a:t>lor</a:t>
            </a:r>
            <a:r>
              <a:rPr lang="en-US" b="1" dirty="0" smtClean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sfarsitul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2010, 65%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elevii</a:t>
            </a:r>
            <a:r>
              <a:rPr lang="en-US" dirty="0"/>
              <a:t> de </a:t>
            </a:r>
            <a:r>
              <a:rPr lang="en-US" dirty="0" err="1"/>
              <a:t>liceu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cunoaste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atributiile</a:t>
            </a:r>
            <a:r>
              <a:rPr lang="en-US" dirty="0"/>
              <a:t> A.N.P.C.,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discipline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protectia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Pana</a:t>
            </a:r>
            <a:r>
              <a:rPr lang="en-US" dirty="0"/>
              <a:t> in 2010, 90%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producatori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informati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actiunile</a:t>
            </a:r>
            <a:r>
              <a:rPr lang="en-US" dirty="0"/>
              <a:t> </a:t>
            </a:r>
            <a:r>
              <a:rPr lang="en-US" dirty="0" err="1"/>
              <a:t>corective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realizate</a:t>
            </a:r>
            <a:r>
              <a:rPr lang="en-US" dirty="0"/>
              <a:t> in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eliminarii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</a:t>
            </a:r>
            <a:r>
              <a:rPr lang="en-US" dirty="0" err="1"/>
              <a:t>periculoase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perioada</a:t>
            </a:r>
            <a:r>
              <a:rPr lang="en-US" dirty="0"/>
              <a:t> 2007- 2008, 30%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producatori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informati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agentii</a:t>
            </a:r>
            <a:r>
              <a:rPr lang="en-US" dirty="0"/>
              <a:t> A.N.P.C.,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campanii</a:t>
            </a:r>
            <a:r>
              <a:rPr lang="en-US" dirty="0"/>
              <a:t> </a:t>
            </a:r>
            <a:r>
              <a:rPr lang="en-US" dirty="0" err="1"/>
              <a:t>realizate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national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</a:t>
            </a:r>
            <a:r>
              <a:rPr lang="en-US" dirty="0" err="1"/>
              <a:t>periculoase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modalitatii</a:t>
            </a:r>
            <a:r>
              <a:rPr lang="en-US" dirty="0"/>
              <a:t> de </a:t>
            </a:r>
            <a:r>
              <a:rPr lang="en-US" dirty="0" err="1"/>
              <a:t>eliminare</a:t>
            </a:r>
            <a:r>
              <a:rPr lang="en-US" dirty="0"/>
              <a:t> a </a:t>
            </a:r>
            <a:r>
              <a:rPr lang="en-US" dirty="0" err="1"/>
              <a:t>acestora</a:t>
            </a:r>
            <a:r>
              <a:rPr lang="en-US" dirty="0"/>
              <a:t> din </a:t>
            </a:r>
            <a:r>
              <a:rPr lang="en-US" dirty="0" err="1"/>
              <a:t>consum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pana</a:t>
            </a:r>
            <a:r>
              <a:rPr lang="en-US" dirty="0"/>
              <a:t> in 2009, 60%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producatori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cunoaste</a:t>
            </a:r>
            <a:r>
              <a:rPr lang="en-US" dirty="0"/>
              <a:t> </a:t>
            </a:r>
            <a:r>
              <a:rPr lang="en-US" dirty="0" err="1"/>
              <a:t>sanctiunile</a:t>
            </a:r>
            <a:r>
              <a:rPr lang="en-US" dirty="0"/>
              <a:t> care se </a:t>
            </a:r>
            <a:r>
              <a:rPr lang="en-US" dirty="0" err="1"/>
              <a:t>aplica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nerespectarii</a:t>
            </a:r>
            <a:r>
              <a:rPr lang="en-US" dirty="0"/>
              <a:t> </a:t>
            </a:r>
            <a:r>
              <a:rPr lang="en-US" dirty="0" err="1"/>
              <a:t>normelor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siguranta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distribuirii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lant</a:t>
            </a:r>
            <a:r>
              <a:rPr lang="en-US" dirty="0"/>
              <a:t> de </a:t>
            </a:r>
            <a:r>
              <a:rPr lang="en-US" dirty="0" err="1"/>
              <a:t>pliante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Ghidului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sfarsitul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2010, 85%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cunoaste</a:t>
            </a:r>
            <a:r>
              <a:rPr lang="en-US" dirty="0"/>
              <a:t> </a:t>
            </a:r>
            <a:r>
              <a:rPr lang="en-US" dirty="0" err="1"/>
              <a:t>regulile</a:t>
            </a:r>
            <a:r>
              <a:rPr lang="en-US" dirty="0"/>
              <a:t> de </a:t>
            </a:r>
            <a:r>
              <a:rPr lang="en-US" dirty="0" err="1"/>
              <a:t>etichetare</a:t>
            </a:r>
            <a:r>
              <a:rPr lang="en-US" dirty="0"/>
              <a:t>, </a:t>
            </a:r>
            <a:r>
              <a:rPr lang="en-US" dirty="0" err="1"/>
              <a:t>ambalare</a:t>
            </a:r>
            <a:r>
              <a:rPr lang="en-US" dirty="0"/>
              <a:t>, </a:t>
            </a:r>
            <a:r>
              <a:rPr lang="en-US" dirty="0" err="1"/>
              <a:t>conservare</a:t>
            </a:r>
            <a:r>
              <a:rPr lang="en-US" dirty="0"/>
              <a:t>, transport, </a:t>
            </a:r>
            <a:r>
              <a:rPr lang="en-US" dirty="0" err="1"/>
              <a:t>depozitare</a:t>
            </a:r>
            <a:r>
              <a:rPr lang="en-US" dirty="0"/>
              <a:t> a </a:t>
            </a:r>
            <a:r>
              <a:rPr lang="en-US" dirty="0" err="1"/>
              <a:t>produselor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4196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Pana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anul</a:t>
            </a:r>
            <a:r>
              <a:rPr lang="en-US" dirty="0"/>
              <a:t> 2010, 50% din ONG-</a:t>
            </a:r>
            <a:r>
              <a:rPr lang="en-US" dirty="0" err="1"/>
              <a:t>urile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protectiei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activ</a:t>
            </a:r>
            <a:r>
              <a:rPr lang="en-US" dirty="0"/>
              <a:t> in </a:t>
            </a:r>
            <a:r>
              <a:rPr lang="en-US" dirty="0" err="1"/>
              <a:t>apararea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 smtClean="0"/>
              <a:t>consumatorilor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perioada</a:t>
            </a:r>
            <a:r>
              <a:rPr lang="en-US" dirty="0"/>
              <a:t> 2007-2008, 95%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sti</a:t>
            </a:r>
            <a:r>
              <a:rPr lang="en-US" dirty="0"/>
              <a:t> de </a:t>
            </a:r>
            <a:r>
              <a:rPr lang="en-US" dirty="0" err="1"/>
              <a:t>existenta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organizatii</a:t>
            </a:r>
            <a:r>
              <a:rPr lang="en-US" dirty="0"/>
              <a:t> non-</a:t>
            </a:r>
            <a:r>
              <a:rPr lang="en-US" dirty="0" err="1"/>
              <a:t>guvernamentale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modalitatile</a:t>
            </a:r>
            <a:r>
              <a:rPr lang="en-US" dirty="0"/>
              <a:t> de </a:t>
            </a:r>
            <a:r>
              <a:rPr lang="en-US" dirty="0" err="1"/>
              <a:t>actiune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perioada</a:t>
            </a:r>
            <a:r>
              <a:rPr lang="en-US" dirty="0"/>
              <a:t> 2008-2009, 40% din ONG-</a:t>
            </a:r>
            <a:r>
              <a:rPr lang="en-US" dirty="0" err="1"/>
              <a:t>uri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in </a:t>
            </a:r>
            <a:r>
              <a:rPr lang="en-US" dirty="0" err="1"/>
              <a:t>sprijinirea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consumatorilor</a:t>
            </a:r>
            <a:r>
              <a:rPr lang="en-US" dirty="0"/>
              <a:t> la </a:t>
            </a:r>
            <a:r>
              <a:rPr lang="en-US" dirty="0" err="1"/>
              <a:t>justitie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anul</a:t>
            </a:r>
            <a:r>
              <a:rPr lang="en-US" dirty="0"/>
              <a:t> 2009, 30% din ONG-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en-US" dirty="0"/>
              <a:t> </a:t>
            </a:r>
            <a:r>
              <a:rPr lang="en-US" dirty="0" err="1"/>
              <a:t>consumatorii</a:t>
            </a:r>
            <a:r>
              <a:rPr lang="en-US" dirty="0"/>
              <a:t> de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actiune</a:t>
            </a:r>
            <a:r>
              <a:rPr lang="en-US" dirty="0"/>
              <a:t> a </a:t>
            </a:r>
            <a:r>
              <a:rPr lang="en-US" dirty="0" err="1"/>
              <a:t>acestora</a:t>
            </a:r>
            <a:r>
              <a:rPr lang="en-US" dirty="0"/>
              <a:t> 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protectiei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distribuirea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brosuri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074" name="Picture 2" descr="https://strategicmanagementinsight.com/wp-content/uploads/featured-Strategic-Managemen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04360"/>
            <a:ext cx="6629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3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Managementul</a:t>
            </a:r>
            <a:r>
              <a:rPr lang="en-US" dirty="0"/>
              <a:t> strategic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managerial care are la </a:t>
            </a:r>
            <a:r>
              <a:rPr lang="en-US" dirty="0" err="1"/>
              <a:t>baza</a:t>
            </a:r>
            <a:r>
              <a:rPr lang="en-US" dirty="0"/>
              <a:t> o </a:t>
            </a:r>
            <a:r>
              <a:rPr lang="en-US" dirty="0" err="1"/>
              <a:t>gandire</a:t>
            </a:r>
            <a:r>
              <a:rPr lang="en-US" dirty="0"/>
              <a:t> </a:t>
            </a:r>
            <a:r>
              <a:rPr lang="en-US" dirty="0" err="1"/>
              <a:t>strategica</a:t>
            </a:r>
            <a:r>
              <a:rPr lang="en-US" dirty="0"/>
              <a:t>.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natura</a:t>
            </a:r>
            <a:r>
              <a:rPr lang="en-US" dirty="0"/>
              <a:t>,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organizatii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fortele</a:t>
            </a:r>
            <a:r>
              <a:rPr lang="en-US" dirty="0"/>
              <a:t> interne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organizatiei</a:t>
            </a:r>
            <a:r>
              <a:rPr lang="en-US" dirty="0"/>
              <a:t> nu </a:t>
            </a:r>
            <a:r>
              <a:rPr lang="en-US" dirty="0" err="1"/>
              <a:t>fiinteaza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are la </a:t>
            </a:r>
            <a:r>
              <a:rPr lang="en-US" dirty="0" err="1"/>
              <a:t>baza</a:t>
            </a:r>
            <a:r>
              <a:rPr lang="en-US" dirty="0"/>
              <a:t> o </a:t>
            </a:r>
            <a:r>
              <a:rPr lang="en-US" dirty="0" err="1"/>
              <a:t>strategie</a:t>
            </a:r>
            <a:r>
              <a:rPr lang="en-US" dirty="0"/>
              <a:t> de management. </a:t>
            </a:r>
            <a:r>
              <a:rPr lang="en-US" dirty="0" err="1"/>
              <a:t>Managementul</a:t>
            </a:r>
            <a:r>
              <a:rPr lang="en-US" dirty="0"/>
              <a:t> strategic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se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asigure</a:t>
            </a:r>
            <a:r>
              <a:rPr lang="en-US" dirty="0"/>
              <a:t> un </a:t>
            </a:r>
            <a:r>
              <a:rPr lang="en-US" dirty="0" err="1"/>
              <a:t>echilibru</a:t>
            </a:r>
            <a:r>
              <a:rPr lang="en-US" dirty="0"/>
              <a:t> </a:t>
            </a:r>
            <a:r>
              <a:rPr lang="en-US" dirty="0" err="1"/>
              <a:t>dinamic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fortele</a:t>
            </a:r>
            <a:r>
              <a:rPr lang="en-US" dirty="0"/>
              <a:t>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institutiei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mediul</a:t>
            </a:r>
            <a:r>
              <a:rPr lang="en-US" dirty="0"/>
              <a:t> extern care </a:t>
            </a:r>
            <a:r>
              <a:rPr lang="en-US" dirty="0" err="1"/>
              <a:t>actioneaza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intelegerea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exacta a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management strategic,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face </a:t>
            </a:r>
            <a:r>
              <a:rPr lang="en-US" dirty="0" err="1"/>
              <a:t>referire</a:t>
            </a:r>
            <a:r>
              <a:rPr lang="en-US" dirty="0"/>
              <a:t> la </a:t>
            </a:r>
            <a:r>
              <a:rPr lang="en-US" dirty="0" err="1"/>
              <a:t>definitia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Thompson: “</a:t>
            </a:r>
            <a:r>
              <a:rPr lang="en-US" dirty="0" err="1"/>
              <a:t>Strategiile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mijloacele</a:t>
            </a:r>
            <a:r>
              <a:rPr lang="en-US" dirty="0"/>
              <a:t> in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scopurilor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scopuri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organizatiei</a:t>
            </a:r>
            <a:r>
              <a:rPr lang="en-US" dirty="0"/>
              <a:t>. </a:t>
            </a:r>
            <a:r>
              <a:rPr lang="en-US" dirty="0" err="1"/>
              <a:t>Strategiile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caile</a:t>
            </a:r>
            <a:r>
              <a:rPr lang="en-US" dirty="0"/>
              <a:t> de </a:t>
            </a:r>
            <a:r>
              <a:rPr lang="en-US" dirty="0" err="1"/>
              <a:t>urmat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deciziile</a:t>
            </a:r>
            <a:r>
              <a:rPr lang="en-US" dirty="0"/>
              <a:t> care se </a:t>
            </a:r>
            <a:r>
              <a:rPr lang="en-US" dirty="0" err="1"/>
              <a:t>iau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organizatia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atinga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niveluri</a:t>
            </a:r>
            <a:r>
              <a:rPr lang="en-US" dirty="0"/>
              <a:t> de </a:t>
            </a:r>
            <a:r>
              <a:rPr lang="en-US" dirty="0" err="1"/>
              <a:t>succes</a:t>
            </a:r>
            <a:r>
              <a:rPr lang="en-US" dirty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6800" u="sng" dirty="0" smtClean="0"/>
              <a:t>1.Viziune</a:t>
            </a:r>
          </a:p>
          <a:p>
            <a:pPr marL="0" indent="0" algn="ctr">
              <a:buNone/>
            </a:pPr>
            <a:endParaRPr lang="en-US" sz="6800" u="sng" dirty="0"/>
          </a:p>
          <a:p>
            <a:pPr marL="0" indent="0">
              <a:buNone/>
            </a:pPr>
            <a:r>
              <a:rPr lang="en-US" sz="6800" dirty="0" smtClean="0"/>
              <a:t>         A.N.P.C</a:t>
            </a:r>
            <a:r>
              <a:rPr lang="en-US" sz="6800" dirty="0"/>
              <a:t>. </a:t>
            </a:r>
            <a:r>
              <a:rPr lang="en-US" sz="6800" dirty="0" err="1"/>
              <a:t>isi</a:t>
            </a:r>
            <a:r>
              <a:rPr lang="en-US" sz="6800" dirty="0"/>
              <a:t> </a:t>
            </a:r>
            <a:r>
              <a:rPr lang="en-US" sz="6800" dirty="0" err="1"/>
              <a:t>propune</a:t>
            </a:r>
            <a:r>
              <a:rPr lang="en-US" sz="6800" dirty="0"/>
              <a:t> </a:t>
            </a:r>
            <a:r>
              <a:rPr lang="en-US" sz="6800" dirty="0" err="1"/>
              <a:t>sa-si</a:t>
            </a:r>
            <a:r>
              <a:rPr lang="en-US" sz="6800" dirty="0"/>
              <a:t> </a:t>
            </a:r>
            <a:r>
              <a:rPr lang="en-US" sz="6800" dirty="0" err="1"/>
              <a:t>mentina</a:t>
            </a:r>
            <a:r>
              <a:rPr lang="en-US" sz="6800" dirty="0"/>
              <a:t> </a:t>
            </a:r>
            <a:r>
              <a:rPr lang="en-US" sz="6800" dirty="0" err="1"/>
              <a:t>pozitia</a:t>
            </a:r>
            <a:r>
              <a:rPr lang="en-US" sz="6800" dirty="0"/>
              <a:t> de </a:t>
            </a:r>
            <a:r>
              <a:rPr lang="en-US" sz="6800" dirty="0" err="1"/>
              <a:t>institutie</a:t>
            </a:r>
            <a:r>
              <a:rPr lang="en-US" sz="6800" dirty="0"/>
              <a:t> </a:t>
            </a:r>
            <a:r>
              <a:rPr lang="en-US" sz="6800" dirty="0" err="1"/>
              <a:t>prioritara</a:t>
            </a:r>
            <a:r>
              <a:rPr lang="en-US" sz="6800" dirty="0"/>
              <a:t> (de </a:t>
            </a:r>
            <a:r>
              <a:rPr lang="en-US" sz="6800" dirty="0" err="1"/>
              <a:t>monopol</a:t>
            </a:r>
            <a:r>
              <a:rPr lang="en-US" sz="6800" dirty="0"/>
              <a:t>) in </a:t>
            </a:r>
            <a:r>
              <a:rPr lang="en-US" sz="6800" dirty="0" err="1"/>
              <a:t>realizarea</a:t>
            </a:r>
            <a:r>
              <a:rPr lang="en-US" sz="6800" dirty="0"/>
              <a:t> </a:t>
            </a:r>
            <a:r>
              <a:rPr lang="en-US" sz="6800" dirty="0" err="1"/>
              <a:t>unui</a:t>
            </a:r>
            <a:r>
              <a:rPr lang="en-US" sz="6800" dirty="0"/>
              <a:t> </a:t>
            </a:r>
            <a:r>
              <a:rPr lang="en-US" sz="6800" dirty="0" err="1"/>
              <a:t>inalt</a:t>
            </a:r>
            <a:r>
              <a:rPr lang="en-US" sz="6800" dirty="0"/>
              <a:t> </a:t>
            </a:r>
            <a:r>
              <a:rPr lang="en-US" sz="6800" dirty="0" err="1"/>
              <a:t>nivel</a:t>
            </a:r>
            <a:r>
              <a:rPr lang="en-US" sz="6800" dirty="0"/>
              <a:t> de </a:t>
            </a:r>
            <a:r>
              <a:rPr lang="en-US" sz="6800" dirty="0" err="1"/>
              <a:t>protectie</a:t>
            </a:r>
            <a:r>
              <a:rPr lang="en-US" sz="6800" dirty="0"/>
              <a:t> a </a:t>
            </a:r>
            <a:r>
              <a:rPr lang="en-US" sz="6800" dirty="0" err="1"/>
              <a:t>consumatorilor</a:t>
            </a:r>
            <a:r>
              <a:rPr lang="en-US" sz="6800" dirty="0" smtClean="0"/>
              <a:t>.</a:t>
            </a:r>
          </a:p>
          <a:p>
            <a:pPr marL="0" indent="0">
              <a:buNone/>
            </a:pPr>
            <a:endParaRPr lang="en-US" sz="6800" dirty="0"/>
          </a:p>
          <a:p>
            <a:pPr marL="0" indent="0" algn="ctr">
              <a:buNone/>
            </a:pPr>
            <a:r>
              <a:rPr lang="en-US" sz="6800" u="sng" dirty="0"/>
              <a:t>2. </a:t>
            </a:r>
            <a:r>
              <a:rPr lang="en-US" sz="6800" u="sng" dirty="0" err="1" smtClean="0"/>
              <a:t>Misiune</a:t>
            </a:r>
            <a:endParaRPr lang="en-US" sz="6800" u="sng" dirty="0" smtClean="0"/>
          </a:p>
          <a:p>
            <a:pPr marL="0" indent="0" algn="ctr">
              <a:buNone/>
            </a:pPr>
            <a:endParaRPr lang="en-US" sz="6800" u="sng" dirty="0"/>
          </a:p>
          <a:p>
            <a:pPr marL="0" indent="0">
              <a:buNone/>
            </a:pPr>
            <a:r>
              <a:rPr lang="en-US" sz="6800" dirty="0" smtClean="0"/>
              <a:t>         A.N.P.C</a:t>
            </a:r>
            <a:r>
              <a:rPr lang="en-US" sz="6800" dirty="0"/>
              <a:t>., cu </a:t>
            </a:r>
            <a:r>
              <a:rPr lang="en-US" sz="6800" dirty="0" err="1"/>
              <a:t>profesionalism</a:t>
            </a:r>
            <a:r>
              <a:rPr lang="en-US" sz="6800" dirty="0"/>
              <a:t>, </a:t>
            </a:r>
            <a:r>
              <a:rPr lang="en-US" sz="6800" dirty="0" err="1"/>
              <a:t>promptitudine</a:t>
            </a:r>
            <a:r>
              <a:rPr lang="en-US" sz="6800" dirty="0"/>
              <a:t>, </a:t>
            </a:r>
            <a:r>
              <a:rPr lang="en-US" sz="6800" dirty="0" err="1"/>
              <a:t>eficienta</a:t>
            </a:r>
            <a:r>
              <a:rPr lang="en-US" sz="6800" dirty="0"/>
              <a:t> </a:t>
            </a:r>
            <a:r>
              <a:rPr lang="en-US" sz="6800" dirty="0" err="1"/>
              <a:t>si</a:t>
            </a:r>
            <a:r>
              <a:rPr lang="en-US" sz="6800" dirty="0"/>
              <a:t> </a:t>
            </a:r>
            <a:r>
              <a:rPr lang="en-US" sz="6800" dirty="0" smtClean="0"/>
              <a:t>respect:</a:t>
            </a:r>
          </a:p>
          <a:p>
            <a:r>
              <a:rPr lang="en-US" sz="6800" dirty="0" err="1" smtClean="0"/>
              <a:t>apara</a:t>
            </a:r>
            <a:r>
              <a:rPr lang="en-US" sz="6800" dirty="0" smtClean="0"/>
              <a:t> </a:t>
            </a:r>
            <a:r>
              <a:rPr lang="en-US" sz="6800" dirty="0" err="1"/>
              <a:t>drepturile</a:t>
            </a:r>
            <a:r>
              <a:rPr lang="en-US" sz="6800" dirty="0"/>
              <a:t> </a:t>
            </a:r>
            <a:r>
              <a:rPr lang="en-US" sz="6800" dirty="0" err="1"/>
              <a:t>consumatorilor</a:t>
            </a:r>
            <a:r>
              <a:rPr lang="en-US" sz="6800" dirty="0"/>
              <a:t> din Romania,</a:t>
            </a:r>
          </a:p>
          <a:p>
            <a:r>
              <a:rPr lang="en-US" sz="6800" dirty="0" err="1"/>
              <a:t>coordoneaza</a:t>
            </a:r>
            <a:r>
              <a:rPr lang="en-US" sz="6800" dirty="0"/>
              <a:t> </a:t>
            </a:r>
            <a:r>
              <a:rPr lang="en-US" sz="6800" dirty="0" err="1"/>
              <a:t>si</a:t>
            </a:r>
            <a:r>
              <a:rPr lang="en-US" sz="6800" dirty="0"/>
              <a:t> </a:t>
            </a:r>
            <a:r>
              <a:rPr lang="en-US" sz="6800" dirty="0" err="1"/>
              <a:t>aplica</a:t>
            </a:r>
            <a:r>
              <a:rPr lang="en-US" sz="6800" dirty="0"/>
              <a:t> </a:t>
            </a:r>
            <a:r>
              <a:rPr lang="en-US" sz="6800" dirty="0" err="1"/>
              <a:t>strategia</a:t>
            </a:r>
            <a:r>
              <a:rPr lang="en-US" sz="6800" dirty="0"/>
              <a:t> </a:t>
            </a:r>
            <a:r>
              <a:rPr lang="en-US" sz="6800" dirty="0" err="1"/>
              <a:t>si</a:t>
            </a:r>
            <a:r>
              <a:rPr lang="en-US" sz="6800" dirty="0"/>
              <a:t> </a:t>
            </a:r>
            <a:r>
              <a:rPr lang="en-US" sz="6800" dirty="0" err="1"/>
              <a:t>politica</a:t>
            </a:r>
            <a:r>
              <a:rPr lang="en-US" sz="6800" dirty="0"/>
              <a:t> </a:t>
            </a:r>
            <a:r>
              <a:rPr lang="en-US" sz="6800" dirty="0" err="1"/>
              <a:t>Guvernului</a:t>
            </a:r>
            <a:r>
              <a:rPr lang="en-US" sz="6800" dirty="0"/>
              <a:t> in </a:t>
            </a:r>
            <a:r>
              <a:rPr lang="en-US" sz="6800" dirty="0" err="1"/>
              <a:t>domeniul</a:t>
            </a:r>
            <a:r>
              <a:rPr lang="en-US" sz="6800" dirty="0"/>
              <a:t> </a:t>
            </a:r>
            <a:r>
              <a:rPr lang="en-US" sz="6800" dirty="0" err="1"/>
              <a:t>protectiei</a:t>
            </a:r>
            <a:r>
              <a:rPr lang="en-US" sz="6800" dirty="0"/>
              <a:t> </a:t>
            </a:r>
            <a:r>
              <a:rPr lang="en-US" sz="6800" dirty="0" err="1"/>
              <a:t>consumatorilor</a:t>
            </a:r>
            <a:r>
              <a:rPr lang="en-US" sz="6800" dirty="0"/>
              <a:t>,</a:t>
            </a:r>
          </a:p>
          <a:p>
            <a:r>
              <a:rPr lang="en-US" sz="6800" dirty="0" err="1"/>
              <a:t>implementeaza</a:t>
            </a:r>
            <a:r>
              <a:rPr lang="en-US" sz="6800" dirty="0"/>
              <a:t> </a:t>
            </a:r>
            <a:r>
              <a:rPr lang="en-US" sz="6800" dirty="0" err="1"/>
              <a:t>legislatia</a:t>
            </a:r>
            <a:r>
              <a:rPr lang="en-US" sz="6800" dirty="0"/>
              <a:t> </a:t>
            </a:r>
            <a:r>
              <a:rPr lang="en-US" sz="6800" dirty="0" err="1"/>
              <a:t>europeana</a:t>
            </a:r>
            <a:r>
              <a:rPr lang="en-US" sz="6800" dirty="0"/>
              <a:t> in </a:t>
            </a:r>
            <a:r>
              <a:rPr lang="en-US" sz="6800" dirty="0" err="1"/>
              <a:t>domeniul</a:t>
            </a:r>
            <a:r>
              <a:rPr lang="en-US" sz="6800" dirty="0"/>
              <a:t> </a:t>
            </a:r>
            <a:r>
              <a:rPr lang="en-US" sz="6800" dirty="0" err="1"/>
              <a:t>protectiei</a:t>
            </a:r>
            <a:r>
              <a:rPr lang="en-US" sz="6800" dirty="0"/>
              <a:t> </a:t>
            </a:r>
            <a:r>
              <a:rPr lang="en-US" sz="6800" dirty="0" err="1"/>
              <a:t>consumatorilor</a:t>
            </a:r>
            <a:r>
              <a:rPr lang="en-US" sz="6800" dirty="0"/>
              <a:t>,</a:t>
            </a:r>
          </a:p>
          <a:p>
            <a:r>
              <a:rPr lang="en-US" sz="6800" dirty="0" err="1"/>
              <a:t>asigura</a:t>
            </a:r>
            <a:r>
              <a:rPr lang="en-US" sz="6800" dirty="0"/>
              <a:t> </a:t>
            </a:r>
            <a:r>
              <a:rPr lang="en-US" sz="6800" dirty="0" err="1"/>
              <a:t>respectarea</a:t>
            </a:r>
            <a:r>
              <a:rPr lang="en-US" sz="6800" dirty="0"/>
              <a:t> </a:t>
            </a:r>
            <a:r>
              <a:rPr lang="en-US" sz="6800" dirty="0" err="1"/>
              <a:t>unor</a:t>
            </a:r>
            <a:r>
              <a:rPr lang="en-US" sz="6800" dirty="0"/>
              <a:t> </a:t>
            </a:r>
            <a:r>
              <a:rPr lang="en-US" sz="6800" dirty="0" err="1"/>
              <a:t>valori</a:t>
            </a:r>
            <a:r>
              <a:rPr lang="en-US" sz="6800" dirty="0"/>
              <a:t> de maxima </a:t>
            </a:r>
            <a:r>
              <a:rPr lang="en-US" sz="6800" dirty="0" err="1"/>
              <a:t>exigenta</a:t>
            </a:r>
            <a:r>
              <a:rPr lang="en-US" sz="6800" dirty="0"/>
              <a:t> (</a:t>
            </a:r>
            <a:r>
              <a:rPr lang="en-US" sz="6800" dirty="0" err="1"/>
              <a:t>sanatate</a:t>
            </a:r>
            <a:r>
              <a:rPr lang="en-US" sz="6800" dirty="0"/>
              <a:t>, </a:t>
            </a:r>
            <a:r>
              <a:rPr lang="en-US" sz="6800" dirty="0" err="1"/>
              <a:t>securitate,viata</a:t>
            </a:r>
            <a:r>
              <a:rPr lang="en-US" sz="6800" dirty="0"/>
              <a:t>)</a:t>
            </a:r>
          </a:p>
          <a:p>
            <a:r>
              <a:rPr lang="en-US" sz="6800" dirty="0" err="1"/>
              <a:t>printr</a:t>
            </a:r>
            <a:r>
              <a:rPr lang="en-US" sz="6800" dirty="0"/>
              <a:t>-un personal </a:t>
            </a:r>
            <a:r>
              <a:rPr lang="en-US" sz="6800" dirty="0" err="1"/>
              <a:t>specializat</a:t>
            </a:r>
            <a:r>
              <a:rPr lang="en-US" sz="6800" dirty="0"/>
              <a:t> </a:t>
            </a:r>
            <a:r>
              <a:rPr lang="en-US" sz="6800" dirty="0" err="1"/>
              <a:t>si</a:t>
            </a:r>
            <a:r>
              <a:rPr lang="en-US" sz="6800" dirty="0"/>
              <a:t> </a:t>
            </a:r>
            <a:r>
              <a:rPr lang="en-US" sz="6800" dirty="0" err="1"/>
              <a:t>utilizand</a:t>
            </a:r>
            <a:r>
              <a:rPr lang="en-US" sz="6800" dirty="0"/>
              <a:t> </a:t>
            </a:r>
            <a:r>
              <a:rPr lang="en-US" sz="6800" dirty="0" err="1"/>
              <a:t>tehnici</a:t>
            </a:r>
            <a:r>
              <a:rPr lang="en-US" sz="6800" dirty="0"/>
              <a:t> </a:t>
            </a:r>
            <a:r>
              <a:rPr lang="en-US" sz="6800" dirty="0" err="1"/>
              <a:t>moderne</a:t>
            </a:r>
            <a:r>
              <a:rPr lang="en-US" sz="6800" dirty="0" smtClean="0"/>
              <a:t>.</a:t>
            </a:r>
          </a:p>
          <a:p>
            <a:endParaRPr lang="en-US" sz="6800" dirty="0"/>
          </a:p>
          <a:p>
            <a:pPr marL="0" indent="0" algn="ctr">
              <a:buNone/>
            </a:pPr>
            <a:r>
              <a:rPr lang="en-US" sz="6800" u="sng" dirty="0"/>
              <a:t>3. </a:t>
            </a:r>
            <a:r>
              <a:rPr lang="en-US" sz="6800" u="sng" dirty="0" err="1"/>
              <a:t>Analiza</a:t>
            </a:r>
            <a:r>
              <a:rPr lang="en-US" sz="6800" u="sng" dirty="0"/>
              <a:t> S.W.O.T</a:t>
            </a:r>
            <a:r>
              <a:rPr lang="en-US" sz="6800" u="sng" dirty="0" smtClean="0"/>
              <a:t>.</a:t>
            </a:r>
          </a:p>
          <a:p>
            <a:pPr marL="0" indent="0" algn="ctr">
              <a:buNone/>
            </a:pPr>
            <a:endParaRPr lang="en-US" sz="6800" u="sng" dirty="0"/>
          </a:p>
          <a:p>
            <a:pPr marL="0" indent="0">
              <a:buNone/>
            </a:pPr>
            <a:r>
              <a:rPr lang="en-US" sz="6800" dirty="0"/>
              <a:t> </a:t>
            </a:r>
            <a:r>
              <a:rPr lang="en-US" sz="6800" dirty="0" smtClean="0"/>
              <a:t>    </a:t>
            </a:r>
            <a:r>
              <a:rPr lang="en-US" sz="6800" u="sng" dirty="0" smtClean="0"/>
              <a:t>3.1</a:t>
            </a:r>
            <a:r>
              <a:rPr lang="en-US" sz="6800" u="sng" dirty="0"/>
              <a:t>. </a:t>
            </a:r>
            <a:r>
              <a:rPr lang="en-US" sz="6800" u="sng" dirty="0" err="1"/>
              <a:t>Analiza</a:t>
            </a:r>
            <a:r>
              <a:rPr lang="en-US" sz="6800" u="sng" dirty="0"/>
              <a:t> </a:t>
            </a:r>
            <a:r>
              <a:rPr lang="en-US" sz="6800" u="sng" dirty="0" err="1" smtClean="0"/>
              <a:t>Interna</a:t>
            </a:r>
            <a:endParaRPr lang="en-US" sz="6800" u="sng" dirty="0" smtClean="0"/>
          </a:p>
          <a:p>
            <a:pPr marL="0" indent="0">
              <a:buNone/>
            </a:pPr>
            <a:endParaRPr lang="en-US" sz="6800" u="sng" dirty="0"/>
          </a:p>
          <a:p>
            <a:pPr marL="0" indent="0">
              <a:buNone/>
            </a:pPr>
            <a:r>
              <a:rPr lang="en-US" sz="6800" dirty="0" smtClean="0"/>
              <a:t>     3.1.1</a:t>
            </a:r>
            <a:r>
              <a:rPr lang="en-US" sz="6800" dirty="0"/>
              <a:t>. </a:t>
            </a:r>
            <a:r>
              <a:rPr lang="en-US" sz="6800" dirty="0" err="1"/>
              <a:t>Puncte</a:t>
            </a:r>
            <a:r>
              <a:rPr lang="en-US" sz="6800" dirty="0"/>
              <a:t> </a:t>
            </a:r>
            <a:r>
              <a:rPr lang="en-US" sz="6800" dirty="0" err="1"/>
              <a:t>tari</a:t>
            </a:r>
            <a:r>
              <a:rPr lang="en-US" sz="6800" dirty="0"/>
              <a:t>:</a:t>
            </a:r>
          </a:p>
          <a:p>
            <a:r>
              <a:rPr lang="en-US" sz="6800" b="1" dirty="0" err="1"/>
              <a:t>existenta</a:t>
            </a:r>
            <a:r>
              <a:rPr lang="en-US" sz="6800" b="1" dirty="0"/>
              <a:t> </a:t>
            </a:r>
            <a:r>
              <a:rPr lang="en-US" sz="6800" b="1" dirty="0" err="1"/>
              <a:t>unor</a:t>
            </a:r>
            <a:r>
              <a:rPr lang="en-US" sz="6800" b="1" dirty="0"/>
              <a:t> </a:t>
            </a:r>
            <a:r>
              <a:rPr lang="en-US" sz="6800" b="1" dirty="0" err="1"/>
              <a:t>laboratoare</a:t>
            </a:r>
            <a:r>
              <a:rPr lang="en-US" sz="6800" b="1" dirty="0"/>
              <a:t> de </a:t>
            </a:r>
            <a:r>
              <a:rPr lang="en-US" sz="6800" b="1" dirty="0" err="1"/>
              <a:t>analiza</a:t>
            </a:r>
            <a:r>
              <a:rPr lang="en-US" sz="6800" b="1" dirty="0"/>
              <a:t> </a:t>
            </a:r>
            <a:r>
              <a:rPr lang="en-US" sz="6800" b="1" dirty="0" err="1"/>
              <a:t>si</a:t>
            </a:r>
            <a:r>
              <a:rPr lang="en-US" sz="6800" b="1" dirty="0"/>
              <a:t> </a:t>
            </a:r>
            <a:r>
              <a:rPr lang="en-US" sz="6800" b="1" dirty="0" err="1"/>
              <a:t>expertiza</a:t>
            </a:r>
            <a:endParaRPr lang="en-US" sz="6800" dirty="0"/>
          </a:p>
          <a:p>
            <a:pPr marL="0" indent="0">
              <a:buNone/>
            </a:pPr>
            <a:r>
              <a:rPr lang="en-US" sz="6800" dirty="0" smtClean="0"/>
              <a:t>     In </a:t>
            </a:r>
            <a:r>
              <a:rPr lang="en-US" sz="6800" dirty="0" err="1"/>
              <a:t>subordinea</a:t>
            </a:r>
            <a:r>
              <a:rPr lang="en-US" sz="6800" dirty="0"/>
              <a:t> </a:t>
            </a:r>
            <a:r>
              <a:rPr lang="en-US" sz="6800" dirty="0" err="1"/>
              <a:t>autoritatii</a:t>
            </a:r>
            <a:r>
              <a:rPr lang="en-US" sz="6800" dirty="0"/>
              <a:t> se </a:t>
            </a:r>
            <a:r>
              <a:rPr lang="en-US" sz="6800" dirty="0" err="1"/>
              <a:t>afla</a:t>
            </a:r>
            <a:r>
              <a:rPr lang="en-US" sz="6800" dirty="0"/>
              <a:t> o </a:t>
            </a:r>
            <a:r>
              <a:rPr lang="en-US" sz="6800" dirty="0" err="1"/>
              <a:t>serie</a:t>
            </a:r>
            <a:r>
              <a:rPr lang="en-US" sz="6800" dirty="0"/>
              <a:t> de </a:t>
            </a:r>
            <a:r>
              <a:rPr lang="en-US" sz="6800" dirty="0" err="1"/>
              <a:t>centre</a:t>
            </a:r>
            <a:r>
              <a:rPr lang="en-US" sz="6800" dirty="0"/>
              <a:t> de </a:t>
            </a:r>
            <a:r>
              <a:rPr lang="en-US" sz="6800" dirty="0" err="1"/>
              <a:t>analiza</a:t>
            </a:r>
            <a:r>
              <a:rPr lang="en-US" sz="6800" dirty="0"/>
              <a:t> </a:t>
            </a:r>
            <a:r>
              <a:rPr lang="en-US" sz="6800" dirty="0" err="1"/>
              <a:t>si</a:t>
            </a:r>
            <a:r>
              <a:rPr lang="en-US" sz="6800" dirty="0"/>
              <a:t> </a:t>
            </a:r>
            <a:r>
              <a:rPr lang="en-US" sz="6800" dirty="0" err="1"/>
              <a:t>expertiza</a:t>
            </a:r>
            <a:r>
              <a:rPr lang="en-US" sz="6800" dirty="0"/>
              <a:t> </a:t>
            </a:r>
            <a:r>
              <a:rPr lang="en-US" sz="6800" dirty="0" err="1"/>
              <a:t>acreditate</a:t>
            </a:r>
            <a:r>
              <a:rPr lang="en-US" sz="6800" dirty="0"/>
              <a:t> international, </a:t>
            </a:r>
            <a:r>
              <a:rPr lang="en-US" sz="6800" dirty="0" err="1"/>
              <a:t>exemplu</a:t>
            </a:r>
            <a:r>
              <a:rPr lang="en-US" sz="6800" dirty="0"/>
              <a:t> LAREX, </a:t>
            </a:r>
            <a:r>
              <a:rPr lang="en-US" sz="6800" dirty="0" err="1"/>
              <a:t>Laborator</a:t>
            </a:r>
            <a:r>
              <a:rPr lang="en-US" sz="6800" dirty="0"/>
              <a:t> </a:t>
            </a:r>
            <a:r>
              <a:rPr lang="en-US" sz="6800" dirty="0" err="1"/>
              <a:t>pentru</a:t>
            </a:r>
            <a:r>
              <a:rPr lang="en-US" sz="6800" dirty="0"/>
              <a:t> </a:t>
            </a:r>
            <a:r>
              <a:rPr lang="en-US" sz="6800" dirty="0" err="1"/>
              <a:t>analiza</a:t>
            </a:r>
            <a:r>
              <a:rPr lang="en-US" sz="6800" dirty="0"/>
              <a:t> </a:t>
            </a:r>
            <a:r>
              <a:rPr lang="en-US" sz="6800" dirty="0" err="1"/>
              <a:t>calitatii</a:t>
            </a:r>
            <a:r>
              <a:rPr lang="en-US" sz="6800" dirty="0"/>
              <a:t> </a:t>
            </a:r>
            <a:r>
              <a:rPr lang="en-US" sz="6800" dirty="0" err="1"/>
              <a:t>vinurilor</a:t>
            </a:r>
            <a:r>
              <a:rPr lang="en-US" sz="6800" dirty="0"/>
              <a:t> </a:t>
            </a:r>
            <a:r>
              <a:rPr lang="en-US" sz="6800" dirty="0" err="1"/>
              <a:t>si</a:t>
            </a:r>
            <a:r>
              <a:rPr lang="en-US" sz="6800" dirty="0"/>
              <a:t> </a:t>
            </a:r>
            <a:r>
              <a:rPr lang="en-US" sz="6800" dirty="0" err="1"/>
              <a:t>bauturilor</a:t>
            </a:r>
            <a:r>
              <a:rPr lang="en-US" sz="6800" dirty="0"/>
              <a:t> </a:t>
            </a:r>
            <a:r>
              <a:rPr lang="en-US" sz="6800" dirty="0" err="1"/>
              <a:t>alcolice</a:t>
            </a:r>
            <a:r>
              <a:rPr lang="en-US" sz="6800" dirty="0"/>
              <a:t>. Cu </a:t>
            </a:r>
            <a:r>
              <a:rPr lang="en-US" sz="6800" dirty="0" err="1"/>
              <a:t>ajutorul</a:t>
            </a:r>
            <a:r>
              <a:rPr lang="en-US" sz="6800" dirty="0"/>
              <a:t> </a:t>
            </a:r>
            <a:r>
              <a:rPr lang="en-US" sz="6800" dirty="0" err="1"/>
              <a:t>acestora</a:t>
            </a:r>
            <a:r>
              <a:rPr lang="en-US" sz="6800" dirty="0"/>
              <a:t> A.N.P.C. </a:t>
            </a:r>
            <a:r>
              <a:rPr lang="en-US" sz="6800" dirty="0" err="1"/>
              <a:t>asigura</a:t>
            </a:r>
            <a:r>
              <a:rPr lang="en-US" sz="6800" dirty="0"/>
              <a:t> </a:t>
            </a:r>
            <a:r>
              <a:rPr lang="en-US" sz="6800" dirty="0" err="1"/>
              <a:t>respectarea</a:t>
            </a:r>
            <a:r>
              <a:rPr lang="en-US" sz="6800" dirty="0"/>
              <a:t> </a:t>
            </a:r>
            <a:r>
              <a:rPr lang="en-US" sz="6800" dirty="0" err="1"/>
              <a:t>drepturilor</a:t>
            </a:r>
            <a:r>
              <a:rPr lang="en-US" sz="6800" dirty="0"/>
              <a:t> </a:t>
            </a:r>
            <a:r>
              <a:rPr lang="en-US" sz="6800" dirty="0" err="1"/>
              <a:t>consumatorilor</a:t>
            </a:r>
            <a:r>
              <a:rPr lang="en-US" sz="6800" dirty="0"/>
              <a:t> </a:t>
            </a:r>
            <a:r>
              <a:rPr lang="en-US" sz="6800" dirty="0" err="1"/>
              <a:t>si</a:t>
            </a:r>
            <a:r>
              <a:rPr lang="en-US" sz="6800" dirty="0"/>
              <a:t> </a:t>
            </a:r>
            <a:r>
              <a:rPr lang="en-US" sz="6800" dirty="0" err="1"/>
              <a:t>ofera</a:t>
            </a:r>
            <a:r>
              <a:rPr lang="en-US" sz="6800" dirty="0"/>
              <a:t> </a:t>
            </a:r>
            <a:r>
              <a:rPr lang="en-US" sz="6800" dirty="0" err="1"/>
              <a:t>garantia</a:t>
            </a:r>
            <a:r>
              <a:rPr lang="en-US" sz="6800" dirty="0"/>
              <a:t> </a:t>
            </a:r>
            <a:r>
              <a:rPr lang="en-US" sz="6800" dirty="0" err="1"/>
              <a:t>ca</a:t>
            </a:r>
            <a:r>
              <a:rPr lang="en-US" sz="6800" dirty="0"/>
              <a:t> </a:t>
            </a:r>
            <a:r>
              <a:rPr lang="en-US" sz="6800" dirty="0" err="1"/>
              <a:t>produsele</a:t>
            </a:r>
            <a:r>
              <a:rPr lang="en-US" sz="6800" dirty="0"/>
              <a:t> </a:t>
            </a:r>
            <a:r>
              <a:rPr lang="en-US" sz="6800" dirty="0" err="1"/>
              <a:t>respecta</a:t>
            </a:r>
            <a:r>
              <a:rPr lang="en-US" sz="6800" dirty="0"/>
              <a:t> </a:t>
            </a:r>
            <a:r>
              <a:rPr lang="en-US" sz="6800" dirty="0" err="1"/>
              <a:t>standardele</a:t>
            </a:r>
            <a:r>
              <a:rPr lang="en-US" sz="6800" dirty="0"/>
              <a:t> </a:t>
            </a:r>
            <a:r>
              <a:rPr lang="en-US" sz="6800" dirty="0" err="1"/>
              <a:t>cerute</a:t>
            </a:r>
            <a:r>
              <a:rPr lang="en-US" sz="6800" dirty="0"/>
              <a:t> de </a:t>
            </a:r>
            <a:r>
              <a:rPr lang="en-US" sz="6800" dirty="0" err="1"/>
              <a:t>lege</a:t>
            </a:r>
            <a:r>
              <a:rPr lang="en-US" sz="6800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recunoasterea</a:t>
            </a:r>
            <a:r>
              <a:rPr lang="en-US" b="1" dirty="0"/>
              <a:t> </a:t>
            </a:r>
            <a:r>
              <a:rPr lang="en-US" b="1" dirty="0" err="1"/>
              <a:t>autoritatii</a:t>
            </a:r>
            <a:r>
              <a:rPr lang="en-US" b="1" dirty="0"/>
              <a:t> </a:t>
            </a:r>
            <a:r>
              <a:rPr lang="en-US" b="1" dirty="0" err="1"/>
              <a:t>ca</a:t>
            </a:r>
            <a:r>
              <a:rPr lang="en-US" b="1" dirty="0"/>
              <a:t> </a:t>
            </a:r>
            <a:r>
              <a:rPr lang="en-US" b="1" dirty="0" err="1"/>
              <a:t>partener</a:t>
            </a:r>
            <a:r>
              <a:rPr lang="en-US" b="1" dirty="0"/>
              <a:t> de dialog </a:t>
            </a:r>
            <a:r>
              <a:rPr lang="en-US" b="1" dirty="0" err="1"/>
              <a:t>pe</a:t>
            </a:r>
            <a:r>
              <a:rPr lang="en-US" b="1" dirty="0"/>
              <a:t> plan </a:t>
            </a:r>
            <a:r>
              <a:rPr lang="en-US" b="1" dirty="0" smtClean="0"/>
              <a:t>European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A.N.P.C</a:t>
            </a:r>
            <a:r>
              <a:rPr lang="en-US" dirty="0"/>
              <a:t>.-</a:t>
            </a:r>
            <a:r>
              <a:rPr lang="en-US" dirty="0" err="1"/>
              <a:t>ului</a:t>
            </a:r>
            <a:r>
              <a:rPr lang="en-US" dirty="0"/>
              <a:t> i s-a </a:t>
            </a:r>
            <a:r>
              <a:rPr lang="en-US" dirty="0" err="1"/>
              <a:t>recunoscut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a </a:t>
            </a:r>
            <a:r>
              <a:rPr lang="en-US" dirty="0" err="1"/>
              <a:t>participa</a:t>
            </a:r>
            <a:r>
              <a:rPr lang="en-US" dirty="0"/>
              <a:t> la </a:t>
            </a:r>
            <a:r>
              <a:rPr lang="en-US" dirty="0" err="1"/>
              <a:t>reuniunile</a:t>
            </a:r>
            <a:r>
              <a:rPr lang="en-US" dirty="0"/>
              <a:t> </a:t>
            </a:r>
            <a:r>
              <a:rPr lang="en-US" dirty="0" err="1"/>
              <a:t>grupurilor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ale </a:t>
            </a:r>
            <a:r>
              <a:rPr lang="en-US" dirty="0" err="1"/>
              <a:t>Comisiei</a:t>
            </a:r>
            <a:r>
              <a:rPr lang="en-US" dirty="0"/>
              <a:t> </a:t>
            </a:r>
            <a:r>
              <a:rPr lang="en-US" dirty="0" err="1"/>
              <a:t>Europene</a:t>
            </a:r>
            <a:r>
              <a:rPr lang="en-US" dirty="0"/>
              <a:t>, </a:t>
            </a:r>
            <a:r>
              <a:rPr lang="en-US" dirty="0" err="1"/>
              <a:t>Consiliului</a:t>
            </a:r>
            <a:r>
              <a:rPr lang="en-US" dirty="0"/>
              <a:t> UE ,COREPER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institutii</a:t>
            </a:r>
            <a:r>
              <a:rPr lang="en-US" dirty="0"/>
              <a:t> de </a:t>
            </a:r>
            <a:r>
              <a:rPr lang="en-US" dirty="0" err="1"/>
              <a:t>profil</a:t>
            </a:r>
            <a:r>
              <a:rPr lang="en-US" dirty="0"/>
              <a:t> din UE.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da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autoritatii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intervina</a:t>
            </a:r>
            <a:r>
              <a:rPr lang="en-US" dirty="0"/>
              <a:t> in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/>
              <a:t> </a:t>
            </a:r>
            <a:r>
              <a:rPr lang="en-US" dirty="0" err="1"/>
              <a:t>european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experienta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punct</a:t>
            </a:r>
            <a:r>
              <a:rPr lang="en-US" b="1" dirty="0"/>
              <a:t> national de contact la </a:t>
            </a:r>
            <a:r>
              <a:rPr lang="en-US" b="1" dirty="0" err="1"/>
              <a:t>schimbul</a:t>
            </a:r>
            <a:r>
              <a:rPr lang="en-US" b="1" dirty="0"/>
              <a:t> rapid de </a:t>
            </a:r>
            <a:r>
              <a:rPr lang="en-US" b="1" dirty="0" err="1"/>
              <a:t>informatii</a:t>
            </a:r>
            <a:r>
              <a:rPr lang="en-US" b="1" dirty="0"/>
              <a:t>, </a:t>
            </a:r>
            <a:r>
              <a:rPr lang="en-US" b="1" dirty="0" err="1"/>
              <a:t>privind</a:t>
            </a:r>
            <a:r>
              <a:rPr lang="en-US" b="1" dirty="0"/>
              <a:t> </a:t>
            </a:r>
            <a:r>
              <a:rPr lang="en-US" b="1" dirty="0" err="1"/>
              <a:t>produsele</a:t>
            </a:r>
            <a:r>
              <a:rPr lang="en-US" b="1" dirty="0"/>
              <a:t> </a:t>
            </a:r>
            <a:r>
              <a:rPr lang="en-US" b="1" dirty="0" err="1"/>
              <a:t>periculoase</a:t>
            </a:r>
            <a:r>
              <a:rPr lang="en-US" b="1" dirty="0" smtClean="0"/>
              <a:t>.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/>
              <a:t>intermediul</a:t>
            </a:r>
            <a:r>
              <a:rPr lang="en-US" dirty="0"/>
              <a:t> TRAPEX, A.N.P.C. </a:t>
            </a:r>
            <a:r>
              <a:rPr lang="en-US" dirty="0" err="1"/>
              <a:t>beneficiaza</a:t>
            </a:r>
            <a:r>
              <a:rPr lang="en-US" dirty="0"/>
              <a:t> de o </a:t>
            </a:r>
            <a:r>
              <a:rPr lang="en-US" dirty="0" err="1"/>
              <a:t>gestionare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/</a:t>
            </a:r>
            <a:r>
              <a:rPr lang="en-US" dirty="0" err="1"/>
              <a:t>rapida</a:t>
            </a:r>
            <a:r>
              <a:rPr lang="en-US" dirty="0"/>
              <a:t> a </a:t>
            </a:r>
            <a:r>
              <a:rPr lang="en-US" dirty="0" err="1"/>
              <a:t>problemelor</a:t>
            </a:r>
            <a:r>
              <a:rPr lang="en-US" dirty="0"/>
              <a:t> de maxima </a:t>
            </a:r>
            <a:r>
              <a:rPr lang="en-US" dirty="0" err="1"/>
              <a:t>securitate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protectiei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reduca</a:t>
            </a:r>
            <a:r>
              <a:rPr lang="en-US" dirty="0"/>
              <a:t>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costurile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rolul</a:t>
            </a:r>
            <a:r>
              <a:rPr lang="en-US" b="1" dirty="0"/>
              <a:t> </a:t>
            </a:r>
            <a:r>
              <a:rPr lang="en-US" b="1" dirty="0" err="1"/>
              <a:t>activ</a:t>
            </a:r>
            <a:r>
              <a:rPr lang="en-US" b="1" dirty="0"/>
              <a:t> in </a:t>
            </a:r>
            <a:r>
              <a:rPr lang="en-US" b="1" dirty="0" err="1"/>
              <a:t>realizarea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consolidat</a:t>
            </a:r>
            <a:r>
              <a:rPr lang="en-US" b="1" dirty="0"/>
              <a:t> de </a:t>
            </a:r>
            <a:r>
              <a:rPr lang="en-US" b="1" dirty="0" err="1"/>
              <a:t>supraveghere</a:t>
            </a:r>
            <a:r>
              <a:rPr lang="en-US" b="1" dirty="0"/>
              <a:t> a </a:t>
            </a:r>
            <a:r>
              <a:rPr lang="en-US" b="1" dirty="0" err="1" smtClean="0"/>
              <a:t>pietei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A.N.P.C</a:t>
            </a:r>
            <a:r>
              <a:rPr lang="en-US" dirty="0"/>
              <a:t>.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presedintia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secretariatul</a:t>
            </a:r>
            <a:r>
              <a:rPr lang="en-US" dirty="0"/>
              <a:t> </a:t>
            </a:r>
            <a:r>
              <a:rPr lang="en-US" dirty="0" err="1"/>
              <a:t>Comitetului</a:t>
            </a:r>
            <a:r>
              <a:rPr lang="en-US" dirty="0"/>
              <a:t> </a:t>
            </a:r>
            <a:r>
              <a:rPr lang="en-US" dirty="0" err="1"/>
              <a:t>Interministerial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Supravegherea</a:t>
            </a:r>
            <a:r>
              <a:rPr lang="en-US" dirty="0"/>
              <a:t> </a:t>
            </a:r>
            <a:r>
              <a:rPr lang="en-US" dirty="0" err="1"/>
              <a:t>Pietii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fapt</a:t>
            </a:r>
            <a:r>
              <a:rPr lang="en-US" dirty="0"/>
              <a:t> ii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intervina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masuri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piata</a:t>
            </a:r>
            <a:r>
              <a:rPr lang="en-US" dirty="0"/>
              <a:t> </a:t>
            </a:r>
            <a:r>
              <a:rPr lang="en-US" dirty="0" err="1"/>
              <a:t>apar</a:t>
            </a:r>
            <a:r>
              <a:rPr lang="en-US" dirty="0"/>
              <a:t> </a:t>
            </a:r>
            <a:r>
              <a:rPr lang="en-US" dirty="0" err="1"/>
              <a:t>nereguli</a:t>
            </a:r>
            <a:r>
              <a:rPr lang="en-US" dirty="0"/>
              <a:t> (</a:t>
            </a:r>
            <a:r>
              <a:rPr lang="en-US" dirty="0" err="1"/>
              <a:t>practici</a:t>
            </a:r>
            <a:r>
              <a:rPr lang="en-US" dirty="0"/>
              <a:t> </a:t>
            </a:r>
            <a:r>
              <a:rPr lang="en-US" dirty="0" err="1"/>
              <a:t>daunatoare</a:t>
            </a:r>
            <a:r>
              <a:rPr lang="en-US" dirty="0"/>
              <a:t> </a:t>
            </a:r>
            <a:r>
              <a:rPr lang="en-US" dirty="0" err="1"/>
              <a:t>sanatatii</a:t>
            </a:r>
            <a:r>
              <a:rPr lang="en-US" dirty="0"/>
              <a:t>, </a:t>
            </a:r>
            <a:r>
              <a:rPr lang="en-US" dirty="0" err="1"/>
              <a:t>produse</a:t>
            </a:r>
            <a:r>
              <a:rPr lang="en-US" dirty="0"/>
              <a:t> care nu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norme</a:t>
            </a:r>
            <a:r>
              <a:rPr lang="en-US" dirty="0"/>
              <a:t> ale </a:t>
            </a:r>
            <a:r>
              <a:rPr lang="en-US" dirty="0" err="1"/>
              <a:t>calitatii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care </a:t>
            </a:r>
            <a:r>
              <a:rPr lang="en-US" dirty="0" err="1"/>
              <a:t>trebuiesc</a:t>
            </a:r>
            <a:r>
              <a:rPr lang="en-US" dirty="0"/>
              <a:t> </a:t>
            </a:r>
            <a:r>
              <a:rPr lang="en-US" dirty="0" err="1"/>
              <a:t>retrase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piata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existenta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colaborari</a:t>
            </a:r>
            <a:r>
              <a:rPr lang="en-US" b="1" dirty="0"/>
              <a:t> cu </a:t>
            </a:r>
            <a:r>
              <a:rPr lang="en-US" b="1" dirty="0" err="1"/>
              <a:t>alte</a:t>
            </a:r>
            <a:r>
              <a:rPr lang="en-US" b="1" dirty="0"/>
              <a:t> </a:t>
            </a:r>
            <a:r>
              <a:rPr lang="en-US" b="1" dirty="0" err="1"/>
              <a:t>institutii</a:t>
            </a:r>
            <a:r>
              <a:rPr lang="en-US" b="1" dirty="0"/>
              <a:t> </a:t>
            </a:r>
            <a:r>
              <a:rPr lang="en-US" b="1" dirty="0" err="1"/>
              <a:t>nationale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internationale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In </a:t>
            </a:r>
            <a:r>
              <a:rPr lang="en-US" dirty="0" err="1"/>
              <a:t>desfasurarea</a:t>
            </a:r>
            <a:r>
              <a:rPr lang="en-US" dirty="0"/>
              <a:t> </a:t>
            </a:r>
            <a:r>
              <a:rPr lang="en-US" dirty="0" err="1"/>
              <a:t>activitatii</a:t>
            </a:r>
            <a:r>
              <a:rPr lang="en-US" dirty="0"/>
              <a:t> sale A.N.P.C. </a:t>
            </a:r>
            <a:r>
              <a:rPr lang="en-US" dirty="0" err="1"/>
              <a:t>colaboreaza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institutii</a:t>
            </a:r>
            <a:r>
              <a:rPr lang="en-US" dirty="0"/>
              <a:t> ( </a:t>
            </a:r>
            <a:r>
              <a:rPr lang="en-US" dirty="0" err="1"/>
              <a:t>Ministerul</a:t>
            </a:r>
            <a:r>
              <a:rPr lang="en-US" dirty="0"/>
              <a:t> </a:t>
            </a:r>
            <a:r>
              <a:rPr lang="en-US" dirty="0" err="1"/>
              <a:t>Afacerilor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, </a:t>
            </a:r>
            <a:r>
              <a:rPr lang="en-US" dirty="0" err="1"/>
              <a:t>Uniunea</a:t>
            </a:r>
            <a:r>
              <a:rPr lang="en-US" dirty="0"/>
              <a:t> </a:t>
            </a:r>
            <a:r>
              <a:rPr lang="en-US" dirty="0" err="1"/>
              <a:t>Studentilor</a:t>
            </a:r>
            <a:r>
              <a:rPr lang="en-US" dirty="0"/>
              <a:t>, </a:t>
            </a:r>
            <a:r>
              <a:rPr lang="en-US" dirty="0" err="1"/>
              <a:t>Inspectoratul</a:t>
            </a:r>
            <a:r>
              <a:rPr lang="en-US" dirty="0"/>
              <a:t> General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Protectia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/>
              <a:t>, </a:t>
            </a:r>
            <a:r>
              <a:rPr lang="en-US" dirty="0" err="1"/>
              <a:t>Ungaria</a:t>
            </a:r>
            <a:r>
              <a:rPr lang="en-US" dirty="0"/>
              <a:t>).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colaborare</a:t>
            </a:r>
            <a:r>
              <a:rPr lang="en-US" dirty="0"/>
              <a:t> ii </a:t>
            </a:r>
            <a:r>
              <a:rPr lang="en-US" dirty="0" err="1"/>
              <a:t>permite</a:t>
            </a:r>
            <a:r>
              <a:rPr lang="en-US" dirty="0"/>
              <a:t> o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diversificata</a:t>
            </a:r>
            <a:r>
              <a:rPr lang="en-US" dirty="0"/>
              <a:t> a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consumatorilor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experienta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4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         3.1.2</a:t>
            </a:r>
            <a:r>
              <a:rPr lang="en-US" sz="2600" dirty="0"/>
              <a:t>. </a:t>
            </a:r>
            <a:r>
              <a:rPr lang="en-US" sz="2600" dirty="0" err="1"/>
              <a:t>Puncte</a:t>
            </a:r>
            <a:r>
              <a:rPr lang="en-US" sz="2600" dirty="0"/>
              <a:t> </a:t>
            </a:r>
            <a:r>
              <a:rPr lang="en-US" sz="2600" dirty="0" err="1"/>
              <a:t>slabe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 err="1"/>
              <a:t>neindelinirea</a:t>
            </a:r>
            <a:r>
              <a:rPr lang="en-US" sz="2600" b="1" dirty="0"/>
              <a:t> </a:t>
            </a:r>
            <a:r>
              <a:rPr lang="en-US" sz="2600" b="1" dirty="0" err="1"/>
              <a:t>eficienta</a:t>
            </a:r>
            <a:r>
              <a:rPr lang="en-US" sz="2600" b="1" dirty="0"/>
              <a:t> </a:t>
            </a:r>
            <a:r>
              <a:rPr lang="en-US" sz="2600" b="1" dirty="0" err="1"/>
              <a:t>activitatii</a:t>
            </a:r>
            <a:r>
              <a:rPr lang="en-US" sz="2600" b="1" dirty="0"/>
              <a:t> de </a:t>
            </a:r>
            <a:r>
              <a:rPr lang="en-US" sz="2600" b="1" dirty="0" err="1"/>
              <a:t>cercetare</a:t>
            </a:r>
            <a:r>
              <a:rPr lang="en-US" sz="2600" b="1" dirty="0"/>
              <a:t> </a:t>
            </a:r>
            <a:r>
              <a:rPr lang="en-US" sz="2600" b="1" dirty="0" err="1"/>
              <a:t>si</a:t>
            </a:r>
            <a:r>
              <a:rPr lang="en-US" sz="2600" b="1" dirty="0"/>
              <a:t> </a:t>
            </a:r>
            <a:r>
              <a:rPr lang="en-US" sz="2600" b="1" dirty="0" err="1"/>
              <a:t>solutionare</a:t>
            </a:r>
            <a:r>
              <a:rPr lang="en-US" sz="2600" b="1" dirty="0"/>
              <a:t> a </a:t>
            </a:r>
            <a:r>
              <a:rPr lang="en-US" sz="2600" b="1" dirty="0" err="1" smtClean="0"/>
              <a:t>reclamatiilor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  In </a:t>
            </a:r>
            <a:r>
              <a:rPr lang="en-US" sz="2600" dirty="0" err="1"/>
              <a:t>urma</a:t>
            </a:r>
            <a:r>
              <a:rPr lang="en-US" sz="2600" dirty="0"/>
              <a:t> </a:t>
            </a:r>
            <a:r>
              <a:rPr lang="en-US" sz="2600" dirty="0" err="1"/>
              <a:t>sesizarilor</a:t>
            </a:r>
            <a:r>
              <a:rPr lang="en-US" sz="2600" dirty="0"/>
              <a:t> </a:t>
            </a:r>
            <a:r>
              <a:rPr lang="en-US" sz="2600" dirty="0" err="1"/>
              <a:t>facute</a:t>
            </a:r>
            <a:r>
              <a:rPr lang="en-US" sz="2600" dirty="0"/>
              <a:t> s-a </a:t>
            </a:r>
            <a:r>
              <a:rPr lang="en-US" sz="2600" dirty="0" err="1"/>
              <a:t>constatat</a:t>
            </a:r>
            <a:r>
              <a:rPr lang="en-US" sz="2600" dirty="0"/>
              <a:t> un </a:t>
            </a:r>
            <a:r>
              <a:rPr lang="en-US" sz="2600" dirty="0" err="1"/>
              <a:t>numar</a:t>
            </a:r>
            <a:r>
              <a:rPr lang="en-US" sz="2600" dirty="0"/>
              <a:t> de 46.988 de </a:t>
            </a:r>
            <a:r>
              <a:rPr lang="en-US" sz="2600" dirty="0" err="1"/>
              <a:t>reclamatii</a:t>
            </a:r>
            <a:r>
              <a:rPr lang="en-US" sz="2600" dirty="0"/>
              <a:t> </a:t>
            </a:r>
            <a:r>
              <a:rPr lang="en-US" sz="2600" dirty="0" err="1"/>
              <a:t>adresate</a:t>
            </a:r>
            <a:r>
              <a:rPr lang="en-US" sz="2600" dirty="0"/>
              <a:t> A.N.P.C., </a:t>
            </a:r>
            <a:r>
              <a:rPr lang="en-US" sz="2600" dirty="0" err="1"/>
              <a:t>dintre</a:t>
            </a:r>
            <a:r>
              <a:rPr lang="en-US" sz="2600" dirty="0"/>
              <a:t> care s-au </a:t>
            </a:r>
            <a:r>
              <a:rPr lang="en-US" sz="2600" dirty="0" err="1"/>
              <a:t>cercetat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solutionat</a:t>
            </a:r>
            <a:r>
              <a:rPr lang="en-US" sz="2600" dirty="0"/>
              <a:t> 43.827 din care 51,6 in </a:t>
            </a:r>
            <a:r>
              <a:rPr lang="en-US" sz="2600" dirty="0" err="1"/>
              <a:t>favoarea</a:t>
            </a:r>
            <a:r>
              <a:rPr lang="en-US" sz="2600" dirty="0"/>
              <a:t> </a:t>
            </a:r>
            <a:r>
              <a:rPr lang="en-US" sz="2600" dirty="0" err="1"/>
              <a:t>consumatorului</a:t>
            </a:r>
            <a:r>
              <a:rPr lang="en-US" sz="2600" dirty="0"/>
              <a:t> in </a:t>
            </a:r>
            <a:r>
              <a:rPr lang="en-US" sz="2600" dirty="0" err="1"/>
              <a:t>anul</a:t>
            </a:r>
            <a:r>
              <a:rPr lang="en-US" sz="2600" dirty="0"/>
              <a:t> 2006. </a:t>
            </a:r>
            <a:r>
              <a:rPr lang="en-US" sz="2600" dirty="0" err="1"/>
              <a:t>Facand</a:t>
            </a:r>
            <a:r>
              <a:rPr lang="en-US" sz="2600" dirty="0"/>
              <a:t> o </a:t>
            </a:r>
            <a:r>
              <a:rPr lang="en-US" sz="2600" dirty="0" err="1"/>
              <a:t>scurta</a:t>
            </a:r>
            <a:r>
              <a:rPr lang="en-US" sz="2600" dirty="0"/>
              <a:t> </a:t>
            </a:r>
            <a:r>
              <a:rPr lang="en-US" sz="2600" dirty="0" err="1"/>
              <a:t>comparatie</a:t>
            </a:r>
            <a:r>
              <a:rPr lang="en-US" sz="2600" dirty="0"/>
              <a:t> cu nr. de </a:t>
            </a:r>
            <a:r>
              <a:rPr lang="en-US" sz="2600" dirty="0" err="1"/>
              <a:t>reclamatii</a:t>
            </a:r>
            <a:r>
              <a:rPr lang="en-US" sz="2600" dirty="0"/>
              <a:t> din 2005, (46.923) se </a:t>
            </a:r>
            <a:r>
              <a:rPr lang="en-US" sz="2600" dirty="0" err="1"/>
              <a:t>poate</a:t>
            </a:r>
            <a:r>
              <a:rPr lang="en-US" sz="2600" dirty="0"/>
              <a:t> </a:t>
            </a:r>
            <a:r>
              <a:rPr lang="en-US" sz="2600" dirty="0" err="1"/>
              <a:t>observa</a:t>
            </a:r>
            <a:r>
              <a:rPr lang="en-US" sz="2600" dirty="0"/>
              <a:t> o mica </a:t>
            </a:r>
            <a:r>
              <a:rPr lang="en-US" sz="2600" dirty="0" err="1"/>
              <a:t>crestere</a:t>
            </a:r>
            <a:r>
              <a:rPr lang="en-US" sz="2600" dirty="0"/>
              <a:t> a </a:t>
            </a:r>
            <a:r>
              <a:rPr lang="en-US" sz="2600" dirty="0" err="1"/>
              <a:t>acestora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 err="1"/>
              <a:t>instabilitatea</a:t>
            </a:r>
            <a:r>
              <a:rPr lang="en-US" sz="2600" b="1" dirty="0"/>
              <a:t> </a:t>
            </a:r>
            <a:r>
              <a:rPr lang="en-US" sz="2600" b="1" dirty="0" err="1"/>
              <a:t>conducerii</a:t>
            </a:r>
            <a:r>
              <a:rPr lang="en-US" sz="2600" b="1" dirty="0" smtClean="0"/>
              <a:t>.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  A.N.P.C</a:t>
            </a:r>
            <a:r>
              <a:rPr lang="en-US" sz="2600" dirty="0"/>
              <a:t>. </a:t>
            </a:r>
            <a:r>
              <a:rPr lang="en-US" sz="2600" dirty="0" err="1"/>
              <a:t>este</a:t>
            </a:r>
            <a:r>
              <a:rPr lang="en-US" sz="2600" dirty="0"/>
              <a:t> o </a:t>
            </a:r>
            <a:r>
              <a:rPr lang="en-US" sz="2600" dirty="0" err="1"/>
              <a:t>institutie</a:t>
            </a:r>
            <a:r>
              <a:rPr lang="en-US" sz="2600" dirty="0"/>
              <a:t> </a:t>
            </a:r>
            <a:r>
              <a:rPr lang="en-US" sz="2600" dirty="0" err="1"/>
              <a:t>aflata</a:t>
            </a:r>
            <a:r>
              <a:rPr lang="en-US" sz="2600" dirty="0"/>
              <a:t> in </a:t>
            </a:r>
            <a:r>
              <a:rPr lang="en-US" sz="2600" dirty="0" err="1"/>
              <a:t>subordinea</a:t>
            </a:r>
            <a:r>
              <a:rPr lang="en-US" sz="2600" dirty="0"/>
              <a:t> </a:t>
            </a:r>
            <a:r>
              <a:rPr lang="en-US" sz="2600" dirty="0" err="1"/>
              <a:t>Cancelariei</a:t>
            </a:r>
            <a:r>
              <a:rPr lang="en-US" sz="2600" dirty="0"/>
              <a:t> </a:t>
            </a:r>
            <a:r>
              <a:rPr lang="en-US" sz="2600" dirty="0" err="1"/>
              <a:t>Primului-Ministru</a:t>
            </a:r>
            <a:r>
              <a:rPr lang="en-US" sz="2600" dirty="0"/>
              <a:t>, </a:t>
            </a:r>
            <a:r>
              <a:rPr lang="en-US" sz="2600" dirty="0" err="1"/>
              <a:t>iar</a:t>
            </a:r>
            <a:r>
              <a:rPr lang="en-US" sz="2600" dirty="0"/>
              <a:t> </a:t>
            </a:r>
            <a:r>
              <a:rPr lang="en-US" sz="2600" dirty="0" err="1"/>
              <a:t>conducerea</a:t>
            </a:r>
            <a:r>
              <a:rPr lang="en-US" sz="2600" dirty="0"/>
              <a:t>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asigurata</a:t>
            </a:r>
            <a:r>
              <a:rPr lang="en-US" sz="2600" dirty="0"/>
              <a:t> de </a:t>
            </a:r>
            <a:r>
              <a:rPr lang="en-US" sz="2600" dirty="0" err="1"/>
              <a:t>catre</a:t>
            </a:r>
            <a:r>
              <a:rPr lang="en-US" sz="2600" dirty="0"/>
              <a:t> un </a:t>
            </a:r>
            <a:r>
              <a:rPr lang="en-US" sz="2600" dirty="0" err="1"/>
              <a:t>presedinte</a:t>
            </a:r>
            <a:r>
              <a:rPr lang="en-US" sz="2600" dirty="0"/>
              <a:t> cu rang de </a:t>
            </a:r>
            <a:r>
              <a:rPr lang="en-US" sz="2600" dirty="0" err="1"/>
              <a:t>secretar</a:t>
            </a:r>
            <a:r>
              <a:rPr lang="en-US" sz="2600" dirty="0"/>
              <a:t> de stat, care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supus</a:t>
            </a:r>
            <a:r>
              <a:rPr lang="en-US" sz="2600" dirty="0"/>
              <a:t> </a:t>
            </a:r>
            <a:r>
              <a:rPr lang="en-US" sz="2600" dirty="0" err="1"/>
              <a:t>fluctuatiilor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deciziilor</a:t>
            </a:r>
            <a:r>
              <a:rPr lang="en-US" sz="2600" dirty="0"/>
              <a:t> </a:t>
            </a:r>
            <a:r>
              <a:rPr lang="en-US" sz="2600" dirty="0" err="1"/>
              <a:t>politice</a:t>
            </a:r>
            <a:r>
              <a:rPr lang="en-US" sz="2600" dirty="0"/>
              <a:t>. In </a:t>
            </a:r>
            <a:r>
              <a:rPr lang="en-US" sz="2600" dirty="0" err="1"/>
              <a:t>prezent</a:t>
            </a:r>
            <a:r>
              <a:rPr lang="en-US" sz="2600" dirty="0"/>
              <a:t> </a:t>
            </a:r>
            <a:r>
              <a:rPr lang="en-US" sz="2600" dirty="0" err="1"/>
              <a:t>institutia</a:t>
            </a:r>
            <a:r>
              <a:rPr lang="en-US" sz="2600" dirty="0"/>
              <a:t> s-a </a:t>
            </a:r>
            <a:r>
              <a:rPr lang="en-US" sz="2600" dirty="0" err="1"/>
              <a:t>confruntat</a:t>
            </a:r>
            <a:r>
              <a:rPr lang="en-US" sz="2600" dirty="0"/>
              <a:t> cu o </a:t>
            </a:r>
            <a:r>
              <a:rPr lang="en-US" sz="2600" dirty="0" err="1"/>
              <a:t>perioada</a:t>
            </a:r>
            <a:r>
              <a:rPr lang="en-US" sz="2600" dirty="0"/>
              <a:t> </a:t>
            </a:r>
            <a:r>
              <a:rPr lang="en-US" sz="2600" dirty="0" err="1"/>
              <a:t>destul</a:t>
            </a:r>
            <a:r>
              <a:rPr lang="en-US" sz="2600" dirty="0"/>
              <a:t> de </a:t>
            </a:r>
            <a:r>
              <a:rPr lang="en-US" sz="2600" dirty="0" err="1"/>
              <a:t>dificila</a:t>
            </a:r>
            <a:r>
              <a:rPr lang="en-US" sz="2600" dirty="0"/>
              <a:t> (</a:t>
            </a:r>
            <a:r>
              <a:rPr lang="en-US" sz="2600" dirty="0" err="1"/>
              <a:t>demiterea</a:t>
            </a:r>
            <a:r>
              <a:rPr lang="en-US" sz="2600" dirty="0"/>
              <a:t> </a:t>
            </a:r>
            <a:r>
              <a:rPr lang="en-US" sz="2600" dirty="0" err="1"/>
              <a:t>presedintelui</a:t>
            </a:r>
            <a:r>
              <a:rPr lang="en-US" sz="2600" dirty="0"/>
              <a:t> </a:t>
            </a:r>
            <a:r>
              <a:rPr lang="en-US" sz="2600" dirty="0" err="1"/>
              <a:t>Zlota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trecerea</a:t>
            </a:r>
            <a:r>
              <a:rPr lang="en-US" sz="2600" dirty="0"/>
              <a:t> </a:t>
            </a:r>
            <a:r>
              <a:rPr lang="en-US" sz="2600" dirty="0" err="1"/>
              <a:t>unui</a:t>
            </a:r>
            <a:r>
              <a:rPr lang="en-US" sz="2600" dirty="0"/>
              <a:t> interval </a:t>
            </a:r>
            <a:r>
              <a:rPr lang="en-US" sz="2600" dirty="0" err="1"/>
              <a:t>destul</a:t>
            </a:r>
            <a:r>
              <a:rPr lang="en-US" sz="2600" dirty="0"/>
              <a:t> de mare de </a:t>
            </a:r>
            <a:r>
              <a:rPr lang="en-US" sz="2600" dirty="0" err="1"/>
              <a:t>timp</a:t>
            </a:r>
            <a:r>
              <a:rPr lang="en-US" sz="2600" dirty="0"/>
              <a:t> </a:t>
            </a:r>
            <a:r>
              <a:rPr lang="en-US" sz="2600" dirty="0" err="1"/>
              <a:t>pana</a:t>
            </a:r>
            <a:r>
              <a:rPr lang="en-US" sz="2600" dirty="0"/>
              <a:t> la </a:t>
            </a:r>
            <a:r>
              <a:rPr lang="en-US" sz="2600" dirty="0" err="1"/>
              <a:t>numirea</a:t>
            </a:r>
            <a:r>
              <a:rPr lang="en-US" sz="2600" dirty="0"/>
              <a:t> </a:t>
            </a:r>
            <a:r>
              <a:rPr lang="en-US" sz="2600" dirty="0" err="1"/>
              <a:t>actualului</a:t>
            </a:r>
            <a:r>
              <a:rPr lang="en-US" sz="2600" dirty="0"/>
              <a:t> </a:t>
            </a:r>
            <a:r>
              <a:rPr lang="en-US" sz="2600" dirty="0" err="1"/>
              <a:t>presedinte</a:t>
            </a:r>
            <a:r>
              <a:rPr lang="en-US" sz="2600" dirty="0" smtClean="0"/>
              <a:t>).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 err="1"/>
              <a:t>spatiu</a:t>
            </a:r>
            <a:r>
              <a:rPr lang="en-US" sz="2600" b="1" dirty="0"/>
              <a:t> </a:t>
            </a:r>
            <a:r>
              <a:rPr lang="en-US" sz="2600" b="1" dirty="0" err="1"/>
              <a:t>redus</a:t>
            </a:r>
            <a:r>
              <a:rPr lang="en-US" sz="2600" b="1" dirty="0"/>
              <a:t> de </a:t>
            </a:r>
            <a:r>
              <a:rPr lang="en-US" sz="2600" b="1" dirty="0" err="1"/>
              <a:t>lucru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 smtClean="0"/>
              <a:t>     </a:t>
            </a:r>
            <a:r>
              <a:rPr lang="en-US" sz="2600" dirty="0" err="1" smtClean="0"/>
              <a:t>Autoritatea</a:t>
            </a:r>
            <a:r>
              <a:rPr lang="en-US" sz="2600" dirty="0" smtClean="0"/>
              <a:t>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limitata</a:t>
            </a:r>
            <a:r>
              <a:rPr lang="en-US" sz="2600" dirty="0"/>
              <a:t> la </a:t>
            </a:r>
            <a:r>
              <a:rPr lang="en-US" sz="2600" dirty="0" err="1"/>
              <a:t>cateva</a:t>
            </a:r>
            <a:r>
              <a:rPr lang="en-US" sz="2600" dirty="0"/>
              <a:t> </a:t>
            </a:r>
            <a:r>
              <a:rPr lang="en-US" sz="2600" dirty="0" err="1"/>
              <a:t>incaperi</a:t>
            </a:r>
            <a:r>
              <a:rPr lang="en-US" sz="2600" dirty="0"/>
              <a:t> </a:t>
            </a:r>
            <a:r>
              <a:rPr lang="en-US" sz="2600" dirty="0" err="1"/>
              <a:t>unde</a:t>
            </a:r>
            <a:r>
              <a:rPr lang="en-US" sz="2600" dirty="0"/>
              <a:t> </a:t>
            </a:r>
            <a:r>
              <a:rPr lang="en-US" sz="2600" dirty="0" err="1"/>
              <a:t>isi</a:t>
            </a:r>
            <a:r>
              <a:rPr lang="en-US" sz="2600" dirty="0"/>
              <a:t> </a:t>
            </a:r>
            <a:r>
              <a:rPr lang="en-US" sz="2600" dirty="0" err="1"/>
              <a:t>desfasoara</a:t>
            </a:r>
            <a:r>
              <a:rPr lang="en-US" sz="2600" dirty="0"/>
              <a:t> </a:t>
            </a:r>
            <a:r>
              <a:rPr lang="en-US" sz="2600" dirty="0" err="1"/>
              <a:t>activitatea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cate</a:t>
            </a:r>
            <a:r>
              <a:rPr lang="en-US" sz="2600" dirty="0"/>
              <a:t> </a:t>
            </a:r>
            <a:r>
              <a:rPr lang="en-US" sz="2600" dirty="0" err="1"/>
              <a:t>doua</a:t>
            </a:r>
            <a:r>
              <a:rPr lang="en-US" sz="2600" dirty="0"/>
              <a:t> </a:t>
            </a:r>
            <a:r>
              <a:rPr lang="en-US" sz="2600" dirty="0" err="1"/>
              <a:t>servicii</a:t>
            </a:r>
            <a:r>
              <a:rPr lang="en-US" sz="2600" dirty="0"/>
              <a:t> </a:t>
            </a:r>
            <a:r>
              <a:rPr lang="en-US" sz="2600" dirty="0" err="1"/>
              <a:t>intr</a:t>
            </a:r>
            <a:r>
              <a:rPr lang="en-US" sz="2600" dirty="0"/>
              <a:t>-o </a:t>
            </a:r>
            <a:r>
              <a:rPr lang="en-US" sz="2600" dirty="0" err="1"/>
              <a:t>incapere</a:t>
            </a:r>
            <a:r>
              <a:rPr lang="en-US" sz="2600" dirty="0"/>
              <a:t>. In </a:t>
            </a:r>
            <a:r>
              <a:rPr lang="en-US" sz="2600" dirty="0" err="1"/>
              <a:t>ceea</a:t>
            </a:r>
            <a:r>
              <a:rPr lang="en-US" sz="2600" dirty="0"/>
              <a:t> </a:t>
            </a:r>
            <a:r>
              <a:rPr lang="en-US" sz="2600" dirty="0" err="1"/>
              <a:t>ce</a:t>
            </a:r>
            <a:r>
              <a:rPr lang="en-US" sz="2600" dirty="0"/>
              <a:t> </a:t>
            </a:r>
            <a:r>
              <a:rPr lang="en-US" sz="2600" dirty="0" err="1"/>
              <a:t>priveste</a:t>
            </a:r>
            <a:r>
              <a:rPr lang="en-US" sz="2600" dirty="0"/>
              <a:t> </a:t>
            </a:r>
            <a:r>
              <a:rPr lang="en-US" sz="2600" dirty="0" err="1"/>
              <a:t>birourile</a:t>
            </a:r>
            <a:r>
              <a:rPr lang="en-US" sz="2600" dirty="0"/>
              <a:t> </a:t>
            </a:r>
            <a:r>
              <a:rPr lang="en-US" sz="2600" dirty="0" err="1"/>
              <a:t>personale</a:t>
            </a:r>
            <a:r>
              <a:rPr lang="en-US" sz="2600" dirty="0"/>
              <a:t> ale </a:t>
            </a:r>
            <a:r>
              <a:rPr lang="en-US" sz="2600" dirty="0" err="1"/>
              <a:t>functionarilor</a:t>
            </a:r>
            <a:r>
              <a:rPr lang="en-US" sz="2600" dirty="0"/>
              <a:t>, </a:t>
            </a:r>
            <a:r>
              <a:rPr lang="en-US" sz="2600" dirty="0" err="1"/>
              <a:t>acestea</a:t>
            </a:r>
            <a:r>
              <a:rPr lang="en-US" sz="2600" dirty="0"/>
              <a:t> </a:t>
            </a:r>
            <a:r>
              <a:rPr lang="en-US" sz="2600" dirty="0" err="1"/>
              <a:t>sunt</a:t>
            </a:r>
            <a:r>
              <a:rPr lang="en-US" sz="2600" dirty="0"/>
              <a:t> </a:t>
            </a:r>
            <a:r>
              <a:rPr lang="en-US" sz="2600" dirty="0" err="1"/>
              <a:t>foarte</a:t>
            </a:r>
            <a:r>
              <a:rPr lang="en-US" sz="2600" dirty="0"/>
              <a:t> </a:t>
            </a:r>
            <a:r>
              <a:rPr lang="en-US" sz="2600" dirty="0" err="1"/>
              <a:t>aproape</a:t>
            </a:r>
            <a:r>
              <a:rPr lang="en-US" sz="2600" dirty="0"/>
              <a:t> </a:t>
            </a:r>
            <a:r>
              <a:rPr lang="en-US" sz="2600" dirty="0" err="1"/>
              <a:t>unul</a:t>
            </a:r>
            <a:r>
              <a:rPr lang="en-US" sz="2600" dirty="0"/>
              <a:t> de </a:t>
            </a:r>
            <a:r>
              <a:rPr lang="en-US" sz="2600" dirty="0" err="1"/>
              <a:t>altul</a:t>
            </a:r>
            <a:r>
              <a:rPr lang="en-US" sz="2600" dirty="0"/>
              <a:t>, </a:t>
            </a:r>
            <a:r>
              <a:rPr lang="en-US" sz="2600" dirty="0" err="1"/>
              <a:t>acest</a:t>
            </a:r>
            <a:r>
              <a:rPr lang="en-US" sz="2600" dirty="0"/>
              <a:t> </a:t>
            </a:r>
            <a:r>
              <a:rPr lang="en-US" sz="2600" dirty="0" err="1"/>
              <a:t>lucru</a:t>
            </a:r>
            <a:r>
              <a:rPr lang="en-US" sz="2600" dirty="0"/>
              <a:t> </a:t>
            </a:r>
            <a:r>
              <a:rPr lang="en-US" sz="2600" dirty="0" err="1"/>
              <a:t>facand</a:t>
            </a:r>
            <a:r>
              <a:rPr lang="en-US" sz="2600" dirty="0"/>
              <a:t> </a:t>
            </a:r>
            <a:r>
              <a:rPr lang="en-US" sz="2600" dirty="0" err="1"/>
              <a:t>practic</a:t>
            </a:r>
            <a:r>
              <a:rPr lang="en-US" sz="2600" dirty="0"/>
              <a:t> </a:t>
            </a:r>
            <a:r>
              <a:rPr lang="en-US" sz="2600" dirty="0" err="1"/>
              <a:t>spatiul</a:t>
            </a:r>
            <a:r>
              <a:rPr lang="en-US" sz="2600" dirty="0"/>
              <a:t> de </a:t>
            </a:r>
            <a:r>
              <a:rPr lang="en-US" sz="2600" dirty="0" err="1"/>
              <a:t>lucru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miscare</a:t>
            </a:r>
            <a:r>
              <a:rPr lang="en-US" sz="2600" dirty="0"/>
              <a:t> </a:t>
            </a:r>
            <a:r>
              <a:rPr lang="en-US" sz="2600" dirty="0" err="1"/>
              <a:t>foarte</a:t>
            </a:r>
            <a:r>
              <a:rPr lang="en-US" sz="2600" dirty="0"/>
              <a:t> </a:t>
            </a:r>
            <a:r>
              <a:rPr lang="en-US" sz="2600" dirty="0" err="1"/>
              <a:t>redus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 err="1"/>
              <a:t>lipsa</a:t>
            </a:r>
            <a:r>
              <a:rPr lang="en-US" sz="2600" b="1" dirty="0"/>
              <a:t> </a:t>
            </a:r>
            <a:r>
              <a:rPr lang="en-US" sz="2600" b="1" dirty="0" err="1"/>
              <a:t>unei</a:t>
            </a:r>
            <a:r>
              <a:rPr lang="en-US" sz="2600" b="1" dirty="0"/>
              <a:t> </a:t>
            </a:r>
            <a:r>
              <a:rPr lang="en-US" sz="2600" b="1" dirty="0" err="1"/>
              <a:t>relatii</a:t>
            </a:r>
            <a:r>
              <a:rPr lang="en-US" sz="2600" b="1" dirty="0"/>
              <a:t> active de </a:t>
            </a:r>
            <a:r>
              <a:rPr lang="en-US" sz="2600" b="1" dirty="0" err="1"/>
              <a:t>comunicare</a:t>
            </a:r>
            <a:r>
              <a:rPr lang="en-US" sz="2600" b="1" dirty="0"/>
              <a:t> cu </a:t>
            </a:r>
            <a:r>
              <a:rPr lang="en-US" sz="2600" b="1" dirty="0" err="1"/>
              <a:t>cetateanul</a:t>
            </a:r>
            <a:r>
              <a:rPr lang="en-US" sz="2600" b="1" dirty="0"/>
              <a:t>.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  In </a:t>
            </a:r>
            <a:r>
              <a:rPr lang="en-US" sz="2600" dirty="0" err="1"/>
              <a:t>ceea</a:t>
            </a:r>
            <a:r>
              <a:rPr lang="en-US" sz="2600" dirty="0"/>
              <a:t> </a:t>
            </a:r>
            <a:r>
              <a:rPr lang="en-US" sz="2600" dirty="0" err="1"/>
              <a:t>ce</a:t>
            </a:r>
            <a:r>
              <a:rPr lang="en-US" sz="2600" dirty="0"/>
              <a:t> </a:t>
            </a:r>
            <a:r>
              <a:rPr lang="en-US" sz="2600" dirty="0" err="1"/>
              <a:t>priveste</a:t>
            </a:r>
            <a:r>
              <a:rPr lang="en-US" sz="2600" dirty="0"/>
              <a:t> </a:t>
            </a:r>
            <a:r>
              <a:rPr lang="en-US" sz="2600" dirty="0" err="1"/>
              <a:t>relatii</a:t>
            </a:r>
            <a:r>
              <a:rPr lang="en-US" sz="2600" dirty="0"/>
              <a:t> cu </a:t>
            </a:r>
            <a:r>
              <a:rPr lang="en-US" sz="2600" dirty="0" err="1"/>
              <a:t>cetatenii</a:t>
            </a:r>
            <a:r>
              <a:rPr lang="en-US" sz="2600" dirty="0"/>
              <a:t> A.N.P.C. se </a:t>
            </a:r>
            <a:r>
              <a:rPr lang="en-US" sz="2600" dirty="0" err="1"/>
              <a:t>rezuma</a:t>
            </a:r>
            <a:r>
              <a:rPr lang="en-US" sz="2600" dirty="0"/>
              <a:t> in special la </a:t>
            </a:r>
            <a:r>
              <a:rPr lang="en-US" sz="2600" dirty="0" err="1"/>
              <a:t>cateva</a:t>
            </a:r>
            <a:r>
              <a:rPr lang="en-US" sz="2600" dirty="0"/>
              <a:t> </a:t>
            </a:r>
            <a:r>
              <a:rPr lang="en-US" sz="2600" dirty="0" err="1"/>
              <a:t>instrumente</a:t>
            </a:r>
            <a:r>
              <a:rPr lang="en-US" sz="2600" dirty="0"/>
              <a:t> de </a:t>
            </a:r>
            <a:r>
              <a:rPr lang="en-US" sz="2600" dirty="0" err="1"/>
              <a:t>comunicare</a:t>
            </a:r>
            <a:r>
              <a:rPr lang="en-US" sz="2600" dirty="0"/>
              <a:t> (</a:t>
            </a:r>
            <a:r>
              <a:rPr lang="en-US" sz="2600" dirty="0" err="1"/>
              <a:t>Manualul</a:t>
            </a:r>
            <a:r>
              <a:rPr lang="en-US" sz="2600" dirty="0"/>
              <a:t> </a:t>
            </a:r>
            <a:r>
              <a:rPr lang="en-US" sz="2600" dirty="0" err="1"/>
              <a:t>Consumatorului</a:t>
            </a:r>
            <a:r>
              <a:rPr lang="en-US" sz="2600" dirty="0"/>
              <a:t>, </a:t>
            </a:r>
            <a:r>
              <a:rPr lang="en-US" sz="2600" dirty="0" err="1"/>
              <a:t>Ghidul</a:t>
            </a:r>
            <a:r>
              <a:rPr lang="en-US" sz="2600" dirty="0"/>
              <a:t> </a:t>
            </a:r>
            <a:r>
              <a:rPr lang="en-US" sz="2600" dirty="0" err="1"/>
              <a:t>Consumatorului</a:t>
            </a:r>
            <a:r>
              <a:rPr lang="en-US" sz="2600" dirty="0"/>
              <a:t> </a:t>
            </a:r>
            <a:r>
              <a:rPr lang="en-US" sz="2600" dirty="0" err="1"/>
              <a:t>Istet</a:t>
            </a:r>
            <a:r>
              <a:rPr lang="en-US" sz="2600" dirty="0"/>
              <a:t>), </a:t>
            </a:r>
            <a:r>
              <a:rPr lang="en-US" sz="2600" dirty="0" err="1"/>
              <a:t>dar</a:t>
            </a:r>
            <a:r>
              <a:rPr lang="en-US" sz="2600" dirty="0"/>
              <a:t> nu </a:t>
            </a:r>
            <a:r>
              <a:rPr lang="en-US" sz="2600" dirty="0" err="1"/>
              <a:t>pune</a:t>
            </a:r>
            <a:r>
              <a:rPr lang="en-US" sz="2600" dirty="0"/>
              <a:t> accentual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pe</a:t>
            </a:r>
            <a:r>
              <a:rPr lang="en-US" sz="2600" dirty="0"/>
              <a:t> o </a:t>
            </a:r>
            <a:r>
              <a:rPr lang="en-US" sz="2600" dirty="0" err="1"/>
              <a:t>campanie</a:t>
            </a:r>
            <a:r>
              <a:rPr lang="en-US" sz="2600" dirty="0"/>
              <a:t> </a:t>
            </a:r>
            <a:r>
              <a:rPr lang="en-US" sz="2600" dirty="0" err="1"/>
              <a:t>activa</a:t>
            </a:r>
            <a:r>
              <a:rPr lang="en-US" sz="2600" dirty="0"/>
              <a:t> de </a:t>
            </a:r>
            <a:r>
              <a:rPr lang="en-US" sz="2600" dirty="0" err="1"/>
              <a:t>colaborare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informare</a:t>
            </a:r>
            <a:r>
              <a:rPr lang="en-US" sz="2600" dirty="0"/>
              <a:t> </a:t>
            </a:r>
            <a:r>
              <a:rPr lang="en-US" sz="2600" dirty="0" err="1"/>
              <a:t>orientata</a:t>
            </a:r>
            <a:r>
              <a:rPr lang="en-US" sz="2600" dirty="0"/>
              <a:t> </a:t>
            </a:r>
            <a:r>
              <a:rPr lang="en-US" sz="2600" dirty="0" err="1"/>
              <a:t>catre</a:t>
            </a:r>
            <a:r>
              <a:rPr lang="en-US" sz="2600" dirty="0"/>
              <a:t> </a:t>
            </a:r>
            <a:r>
              <a:rPr lang="en-US" sz="2600" dirty="0" err="1"/>
              <a:t>cetatean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/>
              <a:t>nr. </a:t>
            </a:r>
            <a:r>
              <a:rPr lang="en-US" sz="2600" b="1" dirty="0" err="1"/>
              <a:t>insuficient</a:t>
            </a:r>
            <a:r>
              <a:rPr lang="en-US" sz="2600" b="1" dirty="0"/>
              <a:t> de </a:t>
            </a:r>
            <a:r>
              <a:rPr lang="en-US" sz="2600" b="1" dirty="0" err="1"/>
              <a:t>unitati</a:t>
            </a:r>
            <a:r>
              <a:rPr lang="en-US" sz="2600" b="1" dirty="0"/>
              <a:t> de </a:t>
            </a:r>
            <a:r>
              <a:rPr lang="en-US" sz="2600" b="1" dirty="0" err="1"/>
              <a:t>calculatoare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  In </a:t>
            </a:r>
            <a:r>
              <a:rPr lang="en-US" sz="2600" dirty="0" err="1"/>
              <a:t>prezent</a:t>
            </a:r>
            <a:r>
              <a:rPr lang="en-US" sz="2600" dirty="0"/>
              <a:t> </a:t>
            </a:r>
            <a:r>
              <a:rPr lang="en-US" sz="2600" dirty="0" err="1"/>
              <a:t>institutia</a:t>
            </a:r>
            <a:r>
              <a:rPr lang="en-US" sz="2600" dirty="0"/>
              <a:t> </a:t>
            </a:r>
            <a:r>
              <a:rPr lang="en-US" sz="2600" dirty="0" err="1"/>
              <a:t>dispune</a:t>
            </a:r>
            <a:r>
              <a:rPr lang="en-US" sz="2600" dirty="0"/>
              <a:t> de 235 de </a:t>
            </a:r>
            <a:r>
              <a:rPr lang="en-US" sz="2600" dirty="0" err="1"/>
              <a:t>calculatoare</a:t>
            </a:r>
            <a:r>
              <a:rPr lang="en-US" sz="2600" dirty="0"/>
              <a:t> (</a:t>
            </a:r>
            <a:r>
              <a:rPr lang="en-US" sz="2600" dirty="0" err="1"/>
              <a:t>central+teritorial</a:t>
            </a:r>
            <a:r>
              <a:rPr lang="en-US" sz="2600" dirty="0"/>
              <a:t>), </a:t>
            </a:r>
            <a:r>
              <a:rPr lang="en-US" sz="2600" dirty="0" err="1"/>
              <a:t>iar</a:t>
            </a:r>
            <a:r>
              <a:rPr lang="en-US" sz="2600" dirty="0"/>
              <a:t> </a:t>
            </a:r>
            <a:r>
              <a:rPr lang="en-US" sz="2600" dirty="0" err="1"/>
              <a:t>ca</a:t>
            </a:r>
            <a:r>
              <a:rPr lang="en-US" sz="2600" dirty="0"/>
              <a:t> </a:t>
            </a:r>
            <a:r>
              <a:rPr lang="en-US" sz="2600" dirty="0" err="1"/>
              <a:t>numar</a:t>
            </a:r>
            <a:r>
              <a:rPr lang="en-US" sz="2600" dirty="0"/>
              <a:t> de personal de 760 de </a:t>
            </a:r>
            <a:r>
              <a:rPr lang="en-US" sz="2600" dirty="0" err="1"/>
              <a:t>angajati</a:t>
            </a:r>
            <a:r>
              <a:rPr lang="en-US" sz="2600" dirty="0"/>
              <a:t> (</a:t>
            </a:r>
            <a:r>
              <a:rPr lang="en-US" sz="2600" dirty="0" err="1"/>
              <a:t>central+teritorial</a:t>
            </a:r>
            <a:r>
              <a:rPr lang="en-US" sz="2600" dirty="0"/>
              <a:t>). </a:t>
            </a:r>
            <a:r>
              <a:rPr lang="en-US" sz="2600" dirty="0" err="1"/>
              <a:t>Dupa</a:t>
            </a:r>
            <a:r>
              <a:rPr lang="en-US" sz="2600" dirty="0"/>
              <a:t> un </a:t>
            </a:r>
            <a:r>
              <a:rPr lang="en-US" sz="2600" dirty="0" err="1"/>
              <a:t>calcul</a:t>
            </a:r>
            <a:r>
              <a:rPr lang="en-US" sz="2600" dirty="0"/>
              <a:t> minor </a:t>
            </a:r>
            <a:r>
              <a:rPr lang="en-US" sz="2600" dirty="0" err="1"/>
              <a:t>rezulta</a:t>
            </a:r>
            <a:r>
              <a:rPr lang="en-US" sz="2600" dirty="0"/>
              <a:t> </a:t>
            </a:r>
            <a:r>
              <a:rPr lang="en-US" sz="2600" dirty="0" err="1"/>
              <a:t>ca</a:t>
            </a:r>
            <a:r>
              <a:rPr lang="en-US" sz="2600" dirty="0"/>
              <a:t> </a:t>
            </a:r>
            <a:r>
              <a:rPr lang="en-US" sz="2600" dirty="0" err="1"/>
              <a:t>sunt</a:t>
            </a:r>
            <a:r>
              <a:rPr lang="en-US" sz="2600" dirty="0"/>
              <a:t> 3,2 </a:t>
            </a:r>
            <a:r>
              <a:rPr lang="en-US" sz="2600" dirty="0" err="1"/>
              <a:t>functionari</a:t>
            </a:r>
            <a:r>
              <a:rPr lang="en-US" sz="2600" dirty="0"/>
              <a:t> </a:t>
            </a:r>
            <a:r>
              <a:rPr lang="en-US" sz="2600" dirty="0" err="1"/>
              <a:t>pe</a:t>
            </a:r>
            <a:r>
              <a:rPr lang="en-US" sz="2600" dirty="0"/>
              <a:t> un calculator.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5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u="sng" dirty="0" smtClean="0"/>
              <a:t>3</a:t>
            </a:r>
            <a:r>
              <a:rPr lang="en-US" u="sng" dirty="0"/>
              <a:t>. 2. </a:t>
            </a:r>
            <a:r>
              <a:rPr lang="en-US" u="sng" dirty="0" err="1"/>
              <a:t>Analiza</a:t>
            </a:r>
            <a:r>
              <a:rPr lang="en-US" u="sng" dirty="0"/>
              <a:t> </a:t>
            </a:r>
            <a:r>
              <a:rPr lang="en-US" u="sng" dirty="0" err="1" smtClean="0"/>
              <a:t>externa</a:t>
            </a: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      3.2.1</a:t>
            </a:r>
            <a:r>
              <a:rPr lang="en-US" dirty="0"/>
              <a:t>. </a:t>
            </a:r>
            <a:r>
              <a:rPr lang="en-US" dirty="0" err="1"/>
              <a:t>Amenintari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instabilitatea</a:t>
            </a:r>
            <a:r>
              <a:rPr lang="en-US" b="1" dirty="0"/>
              <a:t> </a:t>
            </a:r>
            <a:r>
              <a:rPr lang="en-US" b="1" dirty="0" err="1"/>
              <a:t>politica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Subordonarea</a:t>
            </a:r>
            <a:r>
              <a:rPr lang="en-US" dirty="0" smtClean="0"/>
              <a:t> </a:t>
            </a:r>
            <a:r>
              <a:rPr lang="en-US" dirty="0" err="1"/>
              <a:t>autoritatii</a:t>
            </a:r>
            <a:r>
              <a:rPr lang="en-US" dirty="0"/>
              <a:t> </a:t>
            </a:r>
            <a:r>
              <a:rPr lang="en-US" dirty="0" err="1"/>
              <a:t>Cancelariei</a:t>
            </a:r>
            <a:r>
              <a:rPr lang="en-US" dirty="0"/>
              <a:t> </a:t>
            </a:r>
            <a:r>
              <a:rPr lang="en-US" dirty="0" err="1"/>
              <a:t>Primului-Ministru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intreruperea</a:t>
            </a:r>
            <a:r>
              <a:rPr lang="en-US" dirty="0"/>
              <a:t> </a:t>
            </a:r>
            <a:r>
              <a:rPr lang="en-US" dirty="0" err="1"/>
              <a:t>activitatilor,a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 </a:t>
            </a:r>
            <a:r>
              <a:rPr lang="en-US" dirty="0" err="1"/>
              <a:t>derulate</a:t>
            </a:r>
            <a:r>
              <a:rPr lang="en-US" dirty="0"/>
              <a:t>, o </a:t>
            </a:r>
            <a:r>
              <a:rPr lang="en-US" dirty="0" err="1"/>
              <a:t>modificare</a:t>
            </a:r>
            <a:r>
              <a:rPr lang="en-US" dirty="0"/>
              <a:t> a </a:t>
            </a:r>
            <a:r>
              <a:rPr lang="en-US" dirty="0" err="1"/>
              <a:t>strucurii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Autoritatea</a:t>
            </a:r>
            <a:r>
              <a:rPr lang="en-US" dirty="0"/>
              <a:t> </a:t>
            </a:r>
            <a:r>
              <a:rPr lang="en-US" dirty="0" err="1"/>
              <a:t>urmareste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realizeze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Fenomenului</a:t>
            </a:r>
            <a:r>
              <a:rPr lang="en-US" b="1" dirty="0"/>
              <a:t> de phishing, care a </a:t>
            </a:r>
            <a:r>
              <a:rPr lang="en-US" b="1" dirty="0" err="1"/>
              <a:t>ajuns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in Romania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In </a:t>
            </a:r>
            <a:r>
              <a:rPr lang="en-US" dirty="0" err="1"/>
              <a:t>domeniul</a:t>
            </a:r>
            <a:r>
              <a:rPr lang="en-US" dirty="0"/>
              <a:t> de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, phishing </a:t>
            </a:r>
            <a:r>
              <a:rPr lang="en-US" dirty="0" err="1"/>
              <a:t>reprezinta</a:t>
            </a:r>
            <a:r>
              <a:rPr lang="en-US" dirty="0"/>
              <a:t> o forma de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criminala</a:t>
            </a:r>
            <a:r>
              <a:rPr lang="en-US" dirty="0"/>
              <a:t> care </a:t>
            </a:r>
            <a:r>
              <a:rPr lang="en-US" dirty="0" err="1"/>
              <a:t>consta</a:t>
            </a:r>
            <a:r>
              <a:rPr lang="en-US" dirty="0"/>
              <a:t> in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confidentiale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date de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de tip </a:t>
            </a:r>
            <a:r>
              <a:rPr lang="en-US" dirty="0" err="1"/>
              <a:t>bancar</a:t>
            </a:r>
            <a:r>
              <a:rPr lang="en-US" dirty="0"/>
              <a:t>, </a:t>
            </a:r>
            <a:r>
              <a:rPr lang="en-US" dirty="0" err="1"/>
              <a:t>aplicatii</a:t>
            </a:r>
            <a:r>
              <a:rPr lang="en-US" dirty="0"/>
              <a:t> de trading (E-bay, </a:t>
            </a:r>
            <a:r>
              <a:rPr lang="en-US" dirty="0">
                <a:hlinkClick r:id="rId2" tooltip="https://www.paypal.com"/>
              </a:rPr>
              <a:t>PayPal</a:t>
            </a:r>
            <a:r>
              <a:rPr lang="en-US" dirty="0"/>
              <a:t>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carti</a:t>
            </a:r>
            <a:r>
              <a:rPr lang="en-US" dirty="0"/>
              <a:t> de credit,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de </a:t>
            </a:r>
            <a:r>
              <a:rPr lang="en-US" dirty="0" err="1"/>
              <a:t>manipulare</a:t>
            </a:r>
            <a:r>
              <a:rPr lang="en-US" dirty="0"/>
              <a:t> a </a:t>
            </a:r>
            <a:r>
              <a:rPr lang="en-US" dirty="0" err="1"/>
              <a:t>identitatii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institutii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participarea</a:t>
            </a:r>
            <a:r>
              <a:rPr lang="en-US" b="1" dirty="0"/>
              <a:t> </a:t>
            </a:r>
            <a:r>
              <a:rPr lang="en-US" b="1" dirty="0" err="1"/>
              <a:t>scazuta</a:t>
            </a:r>
            <a:r>
              <a:rPr lang="en-US" b="1" dirty="0"/>
              <a:t> a </a:t>
            </a:r>
            <a:r>
              <a:rPr lang="en-US" b="1" dirty="0" err="1"/>
              <a:t>consumatorilor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Consumatorii</a:t>
            </a:r>
            <a:r>
              <a:rPr lang="en-US" dirty="0" smtClean="0"/>
              <a:t> </a:t>
            </a:r>
            <a:r>
              <a:rPr lang="en-US" dirty="0"/>
              <a:t>nu intra in </a:t>
            </a:r>
            <a:r>
              <a:rPr lang="en-US" dirty="0" err="1"/>
              <a:t>relatie</a:t>
            </a:r>
            <a:r>
              <a:rPr lang="en-US" dirty="0"/>
              <a:t> cu </a:t>
            </a:r>
            <a:r>
              <a:rPr lang="en-US" dirty="0" err="1"/>
              <a:t>autoritatea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incalcate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, (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apeleaza</a:t>
            </a:r>
            <a:r>
              <a:rPr lang="en-US" dirty="0"/>
              <a:t> cu o </a:t>
            </a:r>
            <a:r>
              <a:rPr lang="en-US" dirty="0" err="1"/>
              <a:t>oarecare</a:t>
            </a:r>
            <a:r>
              <a:rPr lang="en-US" dirty="0"/>
              <a:t> </a:t>
            </a:r>
            <a:r>
              <a:rPr lang="en-US" dirty="0" err="1"/>
              <a:t>retinere</a:t>
            </a:r>
            <a:r>
              <a:rPr lang="en-US" dirty="0"/>
              <a:t> la </a:t>
            </a:r>
            <a:r>
              <a:rPr lang="en-US" dirty="0" err="1"/>
              <a:t>serviciile</a:t>
            </a:r>
            <a:r>
              <a:rPr lang="en-US" dirty="0"/>
              <a:t> A.N.P.C.).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conduce la o </a:t>
            </a:r>
            <a:r>
              <a:rPr lang="en-US" dirty="0" err="1"/>
              <a:t>ruptura</a:t>
            </a:r>
            <a:r>
              <a:rPr lang="en-US" dirty="0"/>
              <a:t> in </a:t>
            </a:r>
            <a:r>
              <a:rPr lang="en-US" dirty="0" err="1"/>
              <a:t>incercarea</a:t>
            </a:r>
            <a:r>
              <a:rPr lang="en-US" dirty="0"/>
              <a:t> de a </a:t>
            </a:r>
            <a:r>
              <a:rPr lang="en-US" dirty="0" err="1"/>
              <a:t>anticipa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cu care se </a:t>
            </a:r>
            <a:r>
              <a:rPr lang="en-US" dirty="0" err="1"/>
              <a:t>confrunta</a:t>
            </a:r>
            <a:r>
              <a:rPr lang="en-US" dirty="0"/>
              <a:t> </a:t>
            </a:r>
            <a:r>
              <a:rPr lang="en-US" dirty="0" err="1"/>
              <a:t>consumatorul</a:t>
            </a:r>
            <a:r>
              <a:rPr lang="en-US" b="1" dirty="0"/>
              <a:t>. 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it-IT" b="1" dirty="0"/>
              <a:t>delimitarea imprecisa/confuza intre atributiile A.N.P.C. si alte institutii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legislatii</a:t>
            </a:r>
            <a:r>
              <a:rPr lang="en-US" dirty="0"/>
              <a:t> </a:t>
            </a:r>
            <a:r>
              <a:rPr lang="en-US" dirty="0" err="1"/>
              <a:t>necorelate</a:t>
            </a:r>
            <a:r>
              <a:rPr lang="en-US" dirty="0"/>
              <a:t> pot </a:t>
            </a:r>
            <a:r>
              <a:rPr lang="en-US" dirty="0" err="1"/>
              <a:t>aparea</a:t>
            </a:r>
            <a:r>
              <a:rPr lang="en-US" dirty="0"/>
              <a:t> </a:t>
            </a:r>
            <a:r>
              <a:rPr lang="en-US" dirty="0" err="1"/>
              <a:t>conflicte</a:t>
            </a:r>
            <a:r>
              <a:rPr lang="en-US" dirty="0"/>
              <a:t> de </a:t>
            </a:r>
            <a:r>
              <a:rPr lang="en-US" dirty="0" err="1"/>
              <a:t>competente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A.N.P.C.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institutii</a:t>
            </a:r>
            <a:r>
              <a:rPr lang="en-US" dirty="0"/>
              <a:t>, </a:t>
            </a:r>
            <a:r>
              <a:rPr lang="en-US" dirty="0" err="1"/>
              <a:t>ca</a:t>
            </a:r>
            <a:r>
              <a:rPr lang="en-US" dirty="0"/>
              <a:t> de </a:t>
            </a:r>
            <a:r>
              <a:rPr lang="en-US" dirty="0" err="1"/>
              <a:t>exemplu</a:t>
            </a:r>
            <a:r>
              <a:rPr lang="en-US" dirty="0"/>
              <a:t> A.N.P.C.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Autoritatea</a:t>
            </a:r>
            <a:r>
              <a:rPr lang="en-US" dirty="0"/>
              <a:t> </a:t>
            </a:r>
            <a:r>
              <a:rPr lang="en-US" dirty="0" err="1"/>
              <a:t>Nationala</a:t>
            </a:r>
            <a:r>
              <a:rPr lang="en-US" dirty="0"/>
              <a:t> </a:t>
            </a:r>
            <a:r>
              <a:rPr lang="en-US" dirty="0" err="1"/>
              <a:t>Sanitar</a:t>
            </a:r>
            <a:r>
              <a:rPr lang="en-US" dirty="0"/>
              <a:t> </a:t>
            </a:r>
            <a:r>
              <a:rPr lang="en-US" dirty="0" err="1"/>
              <a:t>Veterinara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Siguranta</a:t>
            </a:r>
            <a:r>
              <a:rPr lang="en-US" dirty="0"/>
              <a:t> </a:t>
            </a:r>
            <a:r>
              <a:rPr lang="en-US" dirty="0" err="1"/>
              <a:t>Alimentelor</a:t>
            </a:r>
            <a:r>
              <a:rPr lang="en-US" dirty="0"/>
              <a:t>. S-a </a:t>
            </a:r>
            <a:r>
              <a:rPr lang="en-US" dirty="0" err="1"/>
              <a:t>constatat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15% </a:t>
            </a:r>
            <a:r>
              <a:rPr lang="en-US" dirty="0" err="1"/>
              <a:t>totalul</a:t>
            </a:r>
            <a:r>
              <a:rPr lang="en-US" dirty="0"/>
              <a:t> </a:t>
            </a:r>
            <a:r>
              <a:rPr lang="en-US" dirty="0" err="1"/>
              <a:t>reclamatiilor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autoritate</a:t>
            </a:r>
            <a:r>
              <a:rPr lang="en-US" dirty="0"/>
              <a:t> nu </a:t>
            </a:r>
            <a:r>
              <a:rPr lang="en-US" dirty="0" err="1"/>
              <a:t>erau</a:t>
            </a:r>
            <a:r>
              <a:rPr lang="en-US" dirty="0"/>
              <a:t> de </a:t>
            </a:r>
            <a:r>
              <a:rPr lang="en-US" dirty="0" err="1"/>
              <a:t>competenta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u="sng" dirty="0" smtClean="0"/>
              <a:t>4. </a:t>
            </a:r>
            <a:r>
              <a:rPr lang="en-US" sz="1600" u="sng" dirty="0" err="1" smtClean="0"/>
              <a:t>Strategii</a:t>
            </a:r>
            <a:r>
              <a:rPr lang="en-US" sz="1600" u="sng" dirty="0" smtClean="0"/>
              <a:t> </a:t>
            </a:r>
            <a:r>
              <a:rPr lang="en-US" sz="1600" u="sng" dirty="0" err="1" smtClean="0"/>
              <a:t>si</a:t>
            </a:r>
            <a:r>
              <a:rPr lang="en-US" sz="1600" u="sng" dirty="0" smtClean="0"/>
              <a:t> </a:t>
            </a:r>
            <a:r>
              <a:rPr lang="en-US" sz="1600" u="sng" dirty="0" err="1" smtClean="0"/>
              <a:t>obiective</a:t>
            </a:r>
            <a:endParaRPr lang="en-US" sz="1600" u="sng" dirty="0" smtClean="0"/>
          </a:p>
          <a:p>
            <a:pPr marL="0" indent="0" algn="ctr">
              <a:buNone/>
            </a:pPr>
            <a:endParaRPr lang="en-US" sz="1600" u="sng" dirty="0" smtClean="0"/>
          </a:p>
          <a:p>
            <a:pPr marL="0" indent="0">
              <a:buNone/>
            </a:pPr>
            <a:r>
              <a:rPr lang="en-US" sz="1600" dirty="0" smtClean="0"/>
              <a:t>       </a:t>
            </a:r>
            <a:r>
              <a:rPr lang="en-US" sz="1600" u="sng" dirty="0" smtClean="0"/>
              <a:t>4.1. </a:t>
            </a:r>
            <a:r>
              <a:rPr lang="en-US" sz="1600" u="sng" dirty="0" err="1" smtClean="0"/>
              <a:t>Strategii</a:t>
            </a:r>
            <a:endParaRPr lang="en-US" sz="1600" u="sng" dirty="0" smtClean="0"/>
          </a:p>
          <a:p>
            <a:pPr marL="0" indent="0">
              <a:buNone/>
            </a:pPr>
            <a:endParaRPr lang="en-US" sz="1600" u="sng" dirty="0" smtClean="0"/>
          </a:p>
          <a:p>
            <a:pPr marL="0" indent="0">
              <a:buNone/>
            </a:pPr>
            <a:r>
              <a:rPr lang="en-US" sz="1600" dirty="0" smtClean="0"/>
              <a:t>       1. </a:t>
            </a:r>
            <a:r>
              <a:rPr lang="en-US" sz="1600" dirty="0" err="1" smtClean="0"/>
              <a:t>Strategie</a:t>
            </a:r>
            <a:r>
              <a:rPr lang="en-US" sz="1600" dirty="0" smtClean="0"/>
              <a:t> in </a:t>
            </a:r>
            <a:r>
              <a:rPr lang="en-US" sz="1600" dirty="0" err="1" smtClean="0"/>
              <a:t>vederea</a:t>
            </a:r>
            <a:r>
              <a:rPr lang="en-US" sz="1600" dirty="0" smtClean="0"/>
              <a:t> </a:t>
            </a:r>
            <a:r>
              <a:rPr lang="en-US" sz="1600" dirty="0" err="1" smtClean="0"/>
              <a:t>modernizarii</a:t>
            </a:r>
            <a:r>
              <a:rPr lang="en-US" sz="1600" dirty="0" smtClean="0"/>
              <a:t> </a:t>
            </a:r>
            <a:r>
              <a:rPr lang="en-US" sz="1600" dirty="0" err="1" smtClean="0"/>
              <a:t>resurselor</a:t>
            </a:r>
            <a:r>
              <a:rPr lang="en-US" sz="1600" dirty="0" smtClean="0"/>
              <a:t> </a:t>
            </a:r>
            <a:r>
              <a:rPr lang="en-US" sz="1600" dirty="0" err="1" smtClean="0"/>
              <a:t>materiale</a:t>
            </a:r>
            <a:r>
              <a:rPr lang="en-US" sz="1600" dirty="0" smtClean="0"/>
              <a:t> din A.N.P.C..</a:t>
            </a:r>
          </a:p>
          <a:p>
            <a:pPr marL="0" indent="0">
              <a:buNone/>
            </a:pPr>
            <a:r>
              <a:rPr lang="en-US" sz="1600" dirty="0" smtClean="0"/>
              <a:t>       2. </a:t>
            </a:r>
            <a:r>
              <a:rPr lang="en-US" sz="1600" dirty="0" err="1" smtClean="0"/>
              <a:t>Strategie</a:t>
            </a:r>
            <a:r>
              <a:rPr lang="en-US" sz="1600" dirty="0" smtClean="0"/>
              <a:t> de </a:t>
            </a:r>
            <a:r>
              <a:rPr lang="en-US" sz="1600" dirty="0" err="1" smtClean="0"/>
              <a:t>informare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educare</a:t>
            </a:r>
            <a:r>
              <a:rPr lang="en-US" sz="1600" dirty="0" smtClean="0"/>
              <a:t> a </a:t>
            </a:r>
            <a:r>
              <a:rPr lang="en-US" sz="1600" dirty="0" err="1" smtClean="0"/>
              <a:t>consumatorilor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       </a:t>
            </a:r>
            <a:r>
              <a:rPr lang="en-US" sz="1600" b="1" dirty="0" err="1" smtClean="0"/>
              <a:t>Argumente</a:t>
            </a:r>
            <a:r>
              <a:rPr lang="en-US" sz="1600" b="1" dirty="0" smtClean="0"/>
              <a:t> in </a:t>
            </a:r>
            <a:r>
              <a:rPr lang="en-US" sz="1600" b="1" dirty="0" err="1" smtClean="0"/>
              <a:t>sustinerea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strategiilor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err="1" smtClean="0"/>
              <a:t>Strategia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modernizare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Strategia</a:t>
            </a:r>
            <a:r>
              <a:rPr lang="en-US" sz="1600" dirty="0" smtClean="0"/>
              <a:t> </a:t>
            </a:r>
            <a:r>
              <a:rPr lang="en-US" sz="1600" dirty="0" err="1" smtClean="0"/>
              <a:t>privind</a:t>
            </a:r>
            <a:r>
              <a:rPr lang="en-US" sz="1600" dirty="0" smtClean="0"/>
              <a:t> </a:t>
            </a:r>
            <a:r>
              <a:rPr lang="en-US" sz="1600" dirty="0" err="1" smtClean="0"/>
              <a:t>modernizarea</a:t>
            </a:r>
            <a:r>
              <a:rPr lang="en-US" sz="1600" dirty="0" smtClean="0"/>
              <a:t> </a:t>
            </a:r>
            <a:r>
              <a:rPr lang="en-US" sz="1600" dirty="0" err="1" smtClean="0"/>
              <a:t>resurselor</a:t>
            </a:r>
            <a:r>
              <a:rPr lang="en-US" sz="1600" dirty="0" smtClean="0"/>
              <a:t> </a:t>
            </a:r>
            <a:r>
              <a:rPr lang="en-US" sz="1600" dirty="0" err="1" smtClean="0"/>
              <a:t>materiale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strategie</a:t>
            </a:r>
            <a:r>
              <a:rPr lang="en-US" sz="1600" dirty="0" smtClean="0"/>
              <a:t> orientate </a:t>
            </a:r>
            <a:r>
              <a:rPr lang="en-US" sz="1600" dirty="0" err="1" smtClean="0"/>
              <a:t>spre</a:t>
            </a:r>
            <a:r>
              <a:rPr lang="en-US" sz="1600" dirty="0" smtClean="0"/>
              <a:t> </a:t>
            </a:r>
            <a:r>
              <a:rPr lang="en-US" sz="1600" dirty="0" err="1" smtClean="0"/>
              <a:t>schimbare</a:t>
            </a:r>
            <a:r>
              <a:rPr lang="en-US" sz="1600" dirty="0" smtClean="0"/>
              <a:t> (</a:t>
            </a:r>
            <a:r>
              <a:rPr lang="en-US" sz="1600" dirty="0" err="1" smtClean="0"/>
              <a:t>Oportunitati</a:t>
            </a:r>
            <a:r>
              <a:rPr lang="en-US" sz="1600" dirty="0" smtClean="0"/>
              <a:t>- </a:t>
            </a:r>
            <a:r>
              <a:rPr lang="en-US" sz="1600" dirty="0" err="1" smtClean="0"/>
              <a:t>Puncte</a:t>
            </a:r>
            <a:r>
              <a:rPr lang="en-US" sz="1600" dirty="0" smtClean="0"/>
              <a:t> </a:t>
            </a:r>
            <a:r>
              <a:rPr lang="en-US" sz="1600" dirty="0" err="1" smtClean="0"/>
              <a:t>slabe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r>
              <a:rPr lang="en-US" sz="1600" dirty="0" smtClean="0"/>
              <a:t>      Am </a:t>
            </a:r>
            <a:r>
              <a:rPr lang="en-US" sz="1600" dirty="0" err="1" smtClean="0"/>
              <a:t>optat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o </a:t>
            </a:r>
            <a:r>
              <a:rPr lang="en-US" sz="1600" dirty="0" err="1" smtClean="0"/>
              <a:t>astfel</a:t>
            </a:r>
            <a:r>
              <a:rPr lang="en-US" sz="1600" dirty="0" smtClean="0"/>
              <a:t> de </a:t>
            </a:r>
            <a:r>
              <a:rPr lang="en-US" sz="1600" dirty="0" err="1" smtClean="0"/>
              <a:t>strategie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accesul</a:t>
            </a:r>
            <a:r>
              <a:rPr lang="en-US" sz="1600" dirty="0" smtClean="0"/>
              <a:t> la </a:t>
            </a:r>
            <a:r>
              <a:rPr lang="en-US" sz="1600" dirty="0" err="1" smtClean="0"/>
              <a:t>programul</a:t>
            </a:r>
            <a:r>
              <a:rPr lang="en-US" sz="1600" dirty="0" smtClean="0"/>
              <a:t> PHARE (</a:t>
            </a:r>
            <a:r>
              <a:rPr lang="en-US" sz="1600" dirty="0" err="1" smtClean="0"/>
              <a:t>sursa</a:t>
            </a:r>
            <a:r>
              <a:rPr lang="en-US" sz="1600" dirty="0" smtClean="0"/>
              <a:t> </a:t>
            </a:r>
            <a:r>
              <a:rPr lang="en-US" sz="1600" dirty="0" err="1" smtClean="0"/>
              <a:t>financiara</a:t>
            </a:r>
            <a:r>
              <a:rPr lang="en-US" sz="1600" dirty="0" smtClean="0"/>
              <a:t> </a:t>
            </a:r>
            <a:r>
              <a:rPr lang="en-US" sz="1600" dirty="0" err="1" smtClean="0"/>
              <a:t>esentiala</a:t>
            </a:r>
            <a:r>
              <a:rPr lang="en-US" sz="1600" dirty="0" smtClean="0"/>
              <a:t>) </a:t>
            </a:r>
            <a:r>
              <a:rPr lang="en-US" sz="1600" dirty="0" err="1" smtClean="0"/>
              <a:t>ajuta</a:t>
            </a:r>
            <a:r>
              <a:rPr lang="en-US" sz="1600" dirty="0" smtClean="0"/>
              <a:t> la </a:t>
            </a:r>
            <a:r>
              <a:rPr lang="en-US" sz="1600" dirty="0" err="1" smtClean="0"/>
              <a:t>consolidarea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eliminarea</a:t>
            </a:r>
            <a:r>
              <a:rPr lang="en-US" sz="1600" dirty="0" smtClean="0"/>
              <a:t> </a:t>
            </a:r>
            <a:r>
              <a:rPr lang="en-US" sz="1600" dirty="0" err="1" smtClean="0"/>
              <a:t>unor</a:t>
            </a:r>
            <a:r>
              <a:rPr lang="en-US" sz="1600" dirty="0" smtClean="0"/>
              <a:t> </a:t>
            </a:r>
            <a:r>
              <a:rPr lang="en-US" sz="1600" dirty="0" err="1" smtClean="0"/>
              <a:t>puncte</a:t>
            </a:r>
            <a:r>
              <a:rPr lang="en-US" sz="1600" dirty="0" smtClean="0"/>
              <a:t> </a:t>
            </a:r>
            <a:r>
              <a:rPr lang="en-US" sz="1600" dirty="0" err="1" smtClean="0"/>
              <a:t>slabe</a:t>
            </a:r>
            <a:r>
              <a:rPr lang="en-US" sz="1600" dirty="0" smtClean="0"/>
              <a:t> ale </a:t>
            </a:r>
            <a:r>
              <a:rPr lang="en-US" sz="1600" dirty="0" err="1" smtClean="0"/>
              <a:t>autoritatii</a:t>
            </a:r>
            <a:r>
              <a:rPr lang="en-US" sz="1600" dirty="0" smtClean="0"/>
              <a:t>. In plus, </a:t>
            </a:r>
            <a:r>
              <a:rPr lang="en-US" sz="1600" dirty="0" err="1" smtClean="0"/>
              <a:t>acest</a:t>
            </a:r>
            <a:r>
              <a:rPr lang="en-US" sz="1600" dirty="0" smtClean="0"/>
              <a:t> tip de </a:t>
            </a:r>
            <a:r>
              <a:rPr lang="en-US" sz="1600" dirty="0" err="1" smtClean="0"/>
              <a:t>strategie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ceruta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de </a:t>
            </a:r>
            <a:r>
              <a:rPr lang="en-US" sz="1600" dirty="0" err="1" smtClean="0"/>
              <a:t>situatia</a:t>
            </a:r>
            <a:r>
              <a:rPr lang="en-US" sz="1600" dirty="0" smtClean="0"/>
              <a:t> de </a:t>
            </a:r>
            <a:r>
              <a:rPr lang="en-US" sz="1600" dirty="0" err="1" smtClean="0"/>
              <a:t>fapt</a:t>
            </a:r>
            <a:r>
              <a:rPr lang="en-US" sz="1600" dirty="0" smtClean="0"/>
              <a:t> a A.N.P.C.-</a:t>
            </a:r>
            <a:r>
              <a:rPr lang="en-US" sz="1600" dirty="0" err="1" smtClean="0"/>
              <a:t>ului</a:t>
            </a:r>
            <a:r>
              <a:rPr lang="en-US" sz="1600" dirty="0" smtClean="0"/>
              <a:t>, </a:t>
            </a:r>
            <a:r>
              <a:rPr lang="en-US" sz="1600" dirty="0" err="1" smtClean="0"/>
              <a:t>ca</a:t>
            </a:r>
            <a:r>
              <a:rPr lang="en-US" sz="1600" dirty="0" smtClean="0"/>
              <a:t> de </a:t>
            </a:r>
            <a:r>
              <a:rPr lang="en-US" sz="1600" dirty="0" err="1" smtClean="0"/>
              <a:t>exemplu:Registratura</a:t>
            </a:r>
            <a:r>
              <a:rPr lang="en-US" sz="1600" dirty="0" smtClean="0"/>
              <a:t> nu are </a:t>
            </a:r>
            <a:r>
              <a:rPr lang="en-US" sz="1600" dirty="0" err="1" smtClean="0"/>
              <a:t>nici</a:t>
            </a:r>
            <a:r>
              <a:rPr lang="en-US" sz="1600" dirty="0" smtClean="0"/>
              <a:t> </a:t>
            </a:r>
            <a:r>
              <a:rPr lang="en-US" sz="1600" dirty="0" err="1" smtClean="0"/>
              <a:t>macar</a:t>
            </a:r>
            <a:r>
              <a:rPr lang="en-US" sz="1600" dirty="0" smtClean="0"/>
              <a:t> un </a:t>
            </a:r>
            <a:r>
              <a:rPr lang="en-US" sz="1600" dirty="0" err="1" smtClean="0"/>
              <a:t>birou</a:t>
            </a:r>
            <a:r>
              <a:rPr lang="en-US" sz="1600" dirty="0" smtClean="0"/>
              <a:t> (</a:t>
            </a:r>
            <a:r>
              <a:rPr lang="en-US" sz="1600" dirty="0" err="1" smtClean="0"/>
              <a:t>incapere</a:t>
            </a:r>
            <a:r>
              <a:rPr lang="en-US" sz="1600" dirty="0" smtClean="0"/>
              <a:t>), ci </a:t>
            </a:r>
            <a:r>
              <a:rPr lang="en-US" sz="1600" dirty="0" err="1" smtClean="0"/>
              <a:t>functioneaza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-un colt al </a:t>
            </a:r>
            <a:r>
              <a:rPr lang="en-US" sz="1600" dirty="0" err="1" smtClean="0"/>
              <a:t>holului</a:t>
            </a:r>
            <a:r>
              <a:rPr lang="en-US" sz="1600" dirty="0" smtClean="0"/>
              <a:t> de la </a:t>
            </a:r>
            <a:r>
              <a:rPr lang="en-US" sz="1600" dirty="0" err="1" smtClean="0"/>
              <a:t>intrare</a:t>
            </a:r>
            <a:r>
              <a:rPr lang="en-US" sz="1600" dirty="0" smtClean="0"/>
              <a:t> in A.N.P.C..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err="1" smtClean="0"/>
              <a:t>Straregia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informare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Strategia</a:t>
            </a:r>
            <a:r>
              <a:rPr lang="en-US" sz="1600" dirty="0" smtClean="0"/>
              <a:t> de </a:t>
            </a:r>
            <a:r>
              <a:rPr lang="en-US" sz="1600" dirty="0" err="1" smtClean="0"/>
              <a:t>informare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strategie</a:t>
            </a:r>
            <a:r>
              <a:rPr lang="en-US" sz="1600" dirty="0" smtClean="0"/>
              <a:t> </a:t>
            </a:r>
            <a:r>
              <a:rPr lang="en-US" sz="1600" dirty="0" err="1" smtClean="0"/>
              <a:t>defensiva</a:t>
            </a:r>
            <a:r>
              <a:rPr lang="en-US" sz="1600" dirty="0" smtClean="0"/>
              <a:t> (</a:t>
            </a:r>
            <a:r>
              <a:rPr lang="en-US" sz="1600" dirty="0" err="1" smtClean="0"/>
              <a:t>Puncte</a:t>
            </a:r>
            <a:r>
              <a:rPr lang="en-US" sz="1600" dirty="0" smtClean="0"/>
              <a:t> </a:t>
            </a:r>
            <a:r>
              <a:rPr lang="en-US" sz="1600" dirty="0" err="1" smtClean="0"/>
              <a:t>slabe-Amenintari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r>
              <a:rPr lang="en-US" sz="1600" dirty="0" smtClean="0"/>
              <a:t>       Am ales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dezvoltam</a:t>
            </a:r>
            <a:r>
              <a:rPr lang="en-US" sz="1600" dirty="0" smtClean="0"/>
              <a:t> o </a:t>
            </a:r>
            <a:r>
              <a:rPr lang="en-US" sz="1600" dirty="0" err="1" smtClean="0"/>
              <a:t>astfel</a:t>
            </a:r>
            <a:r>
              <a:rPr lang="en-US" sz="1600" dirty="0" smtClean="0"/>
              <a:t> de </a:t>
            </a:r>
            <a:r>
              <a:rPr lang="en-US" sz="1600" dirty="0" err="1" smtClean="0"/>
              <a:t>strategie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din </a:t>
            </a:r>
            <a:r>
              <a:rPr lang="en-US" sz="1600" dirty="0" err="1" smtClean="0"/>
              <a:t>analiza</a:t>
            </a:r>
            <a:r>
              <a:rPr lang="en-US" sz="1600" dirty="0" smtClean="0"/>
              <a:t> S.W.O.T. a </a:t>
            </a:r>
            <a:r>
              <a:rPr lang="en-US" sz="1600" dirty="0" err="1" smtClean="0"/>
              <a:t>reiesit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disfunctionalitatea</a:t>
            </a:r>
            <a:r>
              <a:rPr lang="en-US" sz="1600" dirty="0" smtClean="0"/>
              <a:t> de la </a:t>
            </a:r>
            <a:r>
              <a:rPr lang="en-US" sz="1600" dirty="0" err="1" smtClean="0"/>
              <a:t>nivelul</a:t>
            </a:r>
            <a:r>
              <a:rPr lang="en-US" sz="1600" dirty="0" smtClean="0"/>
              <a:t> </a:t>
            </a:r>
            <a:r>
              <a:rPr lang="en-US" sz="1600" dirty="0" err="1" smtClean="0"/>
              <a:t>relatiei</a:t>
            </a:r>
            <a:r>
              <a:rPr lang="en-US" sz="1600" dirty="0" smtClean="0"/>
              <a:t> cu </a:t>
            </a:r>
            <a:r>
              <a:rPr lang="en-US" sz="1600" dirty="0" err="1" smtClean="0"/>
              <a:t>consumatorul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atat</a:t>
            </a:r>
            <a:r>
              <a:rPr lang="en-US" sz="1600" dirty="0" smtClean="0"/>
              <a:t> </a:t>
            </a:r>
            <a:r>
              <a:rPr lang="en-US" sz="1600" dirty="0" err="1" smtClean="0"/>
              <a:t>ca</a:t>
            </a:r>
            <a:r>
              <a:rPr lang="en-US" sz="1600" dirty="0" smtClean="0"/>
              <a:t> </a:t>
            </a:r>
            <a:r>
              <a:rPr lang="en-US" sz="1600" dirty="0" err="1" smtClean="0"/>
              <a:t>urmare</a:t>
            </a:r>
            <a:r>
              <a:rPr lang="en-US" sz="1600" dirty="0" smtClean="0"/>
              <a:t> a </a:t>
            </a:r>
            <a:r>
              <a:rPr lang="en-US" sz="1600" dirty="0" err="1" smtClean="0"/>
              <a:t>activitatii</a:t>
            </a:r>
            <a:r>
              <a:rPr lang="en-US" sz="1600" dirty="0" smtClean="0"/>
              <a:t> </a:t>
            </a:r>
            <a:r>
              <a:rPr lang="en-US" sz="1600" dirty="0" err="1" smtClean="0"/>
              <a:t>autoritatii</a:t>
            </a:r>
            <a:r>
              <a:rPr lang="en-US" sz="1600" dirty="0" smtClean="0"/>
              <a:t>, cat </a:t>
            </a:r>
            <a:r>
              <a:rPr lang="en-US" sz="1600" dirty="0" err="1" smtClean="0"/>
              <a:t>si</a:t>
            </a:r>
            <a:r>
              <a:rPr lang="en-US" sz="1600" dirty="0" smtClean="0"/>
              <a:t> a </a:t>
            </a:r>
            <a:r>
              <a:rPr lang="en-US" sz="1600" dirty="0" err="1" smtClean="0"/>
              <a:t>neimplicarii</a:t>
            </a:r>
            <a:r>
              <a:rPr lang="en-US" sz="1600" dirty="0" smtClean="0"/>
              <a:t> </a:t>
            </a:r>
            <a:r>
              <a:rPr lang="en-US" sz="1600" dirty="0" err="1" smtClean="0"/>
              <a:t>consumatorului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6900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100" u="sng" dirty="0"/>
              <a:t>4. 2. </a:t>
            </a:r>
            <a:r>
              <a:rPr lang="en-US" sz="3100" u="sng" dirty="0" err="1" smtClean="0"/>
              <a:t>Obiective</a:t>
            </a:r>
            <a:endParaRPr lang="en-US" sz="3100" u="sng" dirty="0" smtClean="0"/>
          </a:p>
          <a:p>
            <a:pPr marL="0" indent="0">
              <a:buNone/>
            </a:pPr>
            <a:endParaRPr lang="en-US" sz="3100" u="sng" dirty="0"/>
          </a:p>
          <a:p>
            <a:pPr marL="0" indent="0">
              <a:buNone/>
            </a:pPr>
            <a:r>
              <a:rPr lang="en-US" sz="3100" dirty="0"/>
              <a:t>        </a:t>
            </a:r>
            <a:r>
              <a:rPr lang="en-US" sz="3100" u="sng" dirty="0"/>
              <a:t>4.2.1. </a:t>
            </a:r>
            <a:r>
              <a:rPr lang="en-US" sz="3100" u="sng" dirty="0" err="1"/>
              <a:t>Obiective</a:t>
            </a:r>
            <a:r>
              <a:rPr lang="en-US" sz="3100" u="sng" dirty="0"/>
              <a:t> </a:t>
            </a:r>
            <a:r>
              <a:rPr lang="en-US" sz="3100" u="sng" dirty="0" err="1"/>
              <a:t>pentru</a:t>
            </a:r>
            <a:r>
              <a:rPr lang="en-US" sz="3100" u="sng" dirty="0"/>
              <a:t> </a:t>
            </a:r>
            <a:r>
              <a:rPr lang="en-US" sz="3100" u="sng" dirty="0" err="1"/>
              <a:t>strategia</a:t>
            </a:r>
            <a:r>
              <a:rPr lang="en-US" sz="3100" u="sng" dirty="0"/>
              <a:t> de </a:t>
            </a:r>
            <a:r>
              <a:rPr lang="en-US" sz="3100" u="sng" dirty="0" err="1" smtClean="0"/>
              <a:t>modernizare</a:t>
            </a:r>
            <a:endParaRPr lang="en-US" sz="3100" u="sng" dirty="0" smtClean="0"/>
          </a:p>
          <a:p>
            <a:pPr marL="0" indent="0">
              <a:buNone/>
            </a:pPr>
            <a:endParaRPr lang="en-US" sz="3100" u="sng" dirty="0"/>
          </a:p>
          <a:p>
            <a:pPr marL="0" indent="0">
              <a:buNone/>
            </a:pPr>
            <a:r>
              <a:rPr lang="en-US" sz="3100" b="1" dirty="0"/>
              <a:t>        4</a:t>
            </a:r>
            <a:r>
              <a:rPr lang="en-US" sz="3100" dirty="0"/>
              <a:t>.2.1.1. </a:t>
            </a:r>
            <a:r>
              <a:rPr lang="en-US" sz="3100" dirty="0" err="1"/>
              <a:t>Obiective</a:t>
            </a:r>
            <a:r>
              <a:rPr lang="en-US" sz="3100" dirty="0"/>
              <a:t> </a:t>
            </a:r>
            <a:r>
              <a:rPr lang="en-US" sz="3100" dirty="0" err="1" smtClean="0"/>
              <a:t>strategice</a:t>
            </a:r>
            <a:endParaRPr lang="en-US" sz="3100" dirty="0" smtClean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          </a:t>
            </a:r>
            <a:r>
              <a:rPr lang="en-US" sz="3100" dirty="0" err="1"/>
              <a:t>Pana</a:t>
            </a:r>
            <a:r>
              <a:rPr lang="en-US" sz="3100" dirty="0"/>
              <a:t> in </a:t>
            </a:r>
            <a:r>
              <a:rPr lang="en-US" sz="3100" dirty="0" err="1"/>
              <a:t>anul</a:t>
            </a:r>
            <a:r>
              <a:rPr lang="en-US" sz="3100" dirty="0"/>
              <a:t> 2010, 60% </a:t>
            </a:r>
            <a:r>
              <a:rPr lang="en-US" sz="3100" dirty="0" err="1"/>
              <a:t>dintre</a:t>
            </a:r>
            <a:r>
              <a:rPr lang="en-US" sz="3100" dirty="0"/>
              <a:t> </a:t>
            </a:r>
            <a:r>
              <a:rPr lang="en-US" sz="3100" dirty="0" err="1"/>
              <a:t>birourile</a:t>
            </a:r>
            <a:r>
              <a:rPr lang="en-US" sz="3100" dirty="0"/>
              <a:t> A.N.P.C. </a:t>
            </a:r>
            <a:r>
              <a:rPr lang="en-US" sz="3100" dirty="0" err="1"/>
              <a:t>vor</a:t>
            </a:r>
            <a:r>
              <a:rPr lang="en-US" sz="3100" dirty="0"/>
              <a:t> </a:t>
            </a:r>
            <a:r>
              <a:rPr lang="en-US" sz="3100" dirty="0" err="1"/>
              <a:t>beneficia</a:t>
            </a:r>
            <a:r>
              <a:rPr lang="en-US" sz="3100" dirty="0"/>
              <a:t> de </a:t>
            </a:r>
            <a:r>
              <a:rPr lang="en-US" sz="3100" dirty="0" err="1"/>
              <a:t>largirea</a:t>
            </a:r>
            <a:r>
              <a:rPr lang="en-US" sz="3100" dirty="0"/>
              <a:t> </a:t>
            </a:r>
            <a:r>
              <a:rPr lang="en-US" sz="3100" dirty="0" err="1"/>
              <a:t>si</a:t>
            </a:r>
            <a:r>
              <a:rPr lang="en-US" sz="3100" dirty="0"/>
              <a:t> </a:t>
            </a:r>
            <a:r>
              <a:rPr lang="en-US" sz="3100" dirty="0" err="1"/>
              <a:t>modernizarea</a:t>
            </a:r>
            <a:r>
              <a:rPr lang="en-US" sz="3100" dirty="0"/>
              <a:t> </a:t>
            </a:r>
            <a:r>
              <a:rPr lang="en-US" sz="3100" dirty="0" err="1"/>
              <a:t>spatiilor</a:t>
            </a:r>
            <a:r>
              <a:rPr lang="en-US" sz="3100" dirty="0"/>
              <a:t> in care </a:t>
            </a:r>
            <a:r>
              <a:rPr lang="en-US" sz="3100" dirty="0" err="1"/>
              <a:t>isi</a:t>
            </a:r>
            <a:r>
              <a:rPr lang="en-US" sz="3100" dirty="0"/>
              <a:t> </a:t>
            </a:r>
            <a:r>
              <a:rPr lang="en-US" sz="3100" dirty="0" err="1"/>
              <a:t>desfasoara</a:t>
            </a:r>
            <a:r>
              <a:rPr lang="en-US" sz="3100" dirty="0"/>
              <a:t> </a:t>
            </a:r>
            <a:r>
              <a:rPr lang="en-US" sz="3100" dirty="0" err="1"/>
              <a:t>activitatea</a:t>
            </a:r>
            <a:r>
              <a:rPr lang="en-US" sz="3100" dirty="0"/>
              <a:t> </a:t>
            </a:r>
            <a:r>
              <a:rPr lang="en-US" sz="3100" dirty="0" err="1"/>
              <a:t>personalul</a:t>
            </a:r>
            <a:r>
              <a:rPr lang="en-US" sz="3100" dirty="0"/>
              <a:t> A.N.P.C..</a:t>
            </a:r>
          </a:p>
          <a:p>
            <a:pPr marL="0" indent="0">
              <a:buNone/>
            </a:pPr>
            <a:r>
              <a:rPr lang="en-US" sz="3100" dirty="0"/>
              <a:t>          </a:t>
            </a:r>
            <a:r>
              <a:rPr lang="en-US" sz="3100" dirty="0" err="1"/>
              <a:t>Pana</a:t>
            </a:r>
            <a:r>
              <a:rPr lang="en-US" sz="3100" dirty="0"/>
              <a:t> in </a:t>
            </a:r>
            <a:r>
              <a:rPr lang="en-US" sz="3100" dirty="0" err="1"/>
              <a:t>anul</a:t>
            </a:r>
            <a:r>
              <a:rPr lang="en-US" sz="3100" dirty="0"/>
              <a:t> 2010, 80% din </a:t>
            </a:r>
            <a:r>
              <a:rPr lang="en-US" sz="3100" dirty="0" err="1"/>
              <a:t>birourile</a:t>
            </a:r>
            <a:r>
              <a:rPr lang="en-US" sz="3100" dirty="0"/>
              <a:t> A.N.P.C. </a:t>
            </a:r>
            <a:r>
              <a:rPr lang="en-US" sz="3100" dirty="0" err="1"/>
              <a:t>vor</a:t>
            </a:r>
            <a:r>
              <a:rPr lang="en-US" sz="3100" dirty="0"/>
              <a:t> </a:t>
            </a:r>
            <a:r>
              <a:rPr lang="en-US" sz="3100" dirty="0" err="1"/>
              <a:t>beneficia</a:t>
            </a:r>
            <a:r>
              <a:rPr lang="en-US" sz="3100" dirty="0"/>
              <a:t> de </a:t>
            </a:r>
            <a:r>
              <a:rPr lang="en-US" sz="3100" dirty="0" err="1"/>
              <a:t>imbunatatirea</a:t>
            </a:r>
            <a:r>
              <a:rPr lang="en-US" sz="3100" dirty="0"/>
              <a:t> </a:t>
            </a:r>
            <a:r>
              <a:rPr lang="en-US" sz="3100" dirty="0" err="1"/>
              <a:t>bazei</a:t>
            </a:r>
            <a:r>
              <a:rPr lang="en-US" sz="3100" dirty="0"/>
              <a:t> </a:t>
            </a:r>
            <a:r>
              <a:rPr lang="en-US" sz="3100" dirty="0" err="1"/>
              <a:t>tehnico-materiala</a:t>
            </a:r>
            <a:r>
              <a:rPr lang="en-US" sz="3100" dirty="0"/>
              <a:t>.</a:t>
            </a:r>
          </a:p>
          <a:p>
            <a:pPr marL="0" indent="0">
              <a:buNone/>
            </a:pPr>
            <a:r>
              <a:rPr lang="en-US" sz="3100" dirty="0" smtClean="0"/>
              <a:t>       </a:t>
            </a:r>
          </a:p>
          <a:p>
            <a:pPr marL="0" indent="0">
              <a:buNone/>
            </a:pPr>
            <a:r>
              <a:rPr lang="en-US" sz="3100" u="sng" dirty="0" smtClean="0"/>
              <a:t>4.2.1.2</a:t>
            </a:r>
            <a:r>
              <a:rPr lang="en-US" sz="3100" u="sng" dirty="0"/>
              <a:t>. </a:t>
            </a:r>
            <a:r>
              <a:rPr lang="en-US" sz="3100" u="sng" dirty="0" err="1"/>
              <a:t>Obiective</a:t>
            </a:r>
            <a:r>
              <a:rPr lang="en-US" sz="3100" u="sng" dirty="0"/>
              <a:t> </a:t>
            </a:r>
            <a:r>
              <a:rPr lang="en-US" sz="3100" u="sng" dirty="0" err="1" smtClean="0"/>
              <a:t>operationale</a:t>
            </a:r>
            <a:endParaRPr lang="en-US" sz="3100" u="sng" dirty="0" smtClean="0"/>
          </a:p>
          <a:p>
            <a:pPr marL="0" indent="0">
              <a:buNone/>
            </a:pPr>
            <a:endParaRPr lang="en-US" sz="3100" u="sng" dirty="0"/>
          </a:p>
          <a:p>
            <a:r>
              <a:rPr lang="en-US" sz="3100" dirty="0" err="1"/>
              <a:t>Pana</a:t>
            </a:r>
            <a:r>
              <a:rPr lang="en-US" sz="3100" dirty="0"/>
              <a:t> in </a:t>
            </a:r>
            <a:r>
              <a:rPr lang="en-US" sz="3100" dirty="0" err="1"/>
              <a:t>anul</a:t>
            </a:r>
            <a:r>
              <a:rPr lang="en-US" sz="3100" dirty="0"/>
              <a:t> 2010, 60% </a:t>
            </a:r>
            <a:r>
              <a:rPr lang="en-US" sz="3100" dirty="0" err="1"/>
              <a:t>dintre</a:t>
            </a:r>
            <a:r>
              <a:rPr lang="en-US" sz="3100" dirty="0"/>
              <a:t> </a:t>
            </a:r>
            <a:r>
              <a:rPr lang="en-US" sz="3100" dirty="0" err="1"/>
              <a:t>birourile</a:t>
            </a:r>
            <a:r>
              <a:rPr lang="en-US" sz="3100" dirty="0"/>
              <a:t> A.N.P.C. </a:t>
            </a:r>
            <a:r>
              <a:rPr lang="en-US" sz="3100" dirty="0" err="1"/>
              <a:t>vor</a:t>
            </a:r>
            <a:r>
              <a:rPr lang="en-US" sz="3100" dirty="0"/>
              <a:t> be </a:t>
            </a:r>
            <a:r>
              <a:rPr lang="en-US" sz="3100" dirty="0" err="1"/>
              <a:t>neficia</a:t>
            </a:r>
            <a:r>
              <a:rPr lang="en-US" sz="3100" dirty="0"/>
              <a:t> de </a:t>
            </a:r>
            <a:r>
              <a:rPr lang="en-US" sz="3100" dirty="0" err="1"/>
              <a:t>largirea</a:t>
            </a:r>
            <a:r>
              <a:rPr lang="en-US" sz="3100" dirty="0"/>
              <a:t> </a:t>
            </a:r>
            <a:r>
              <a:rPr lang="en-US" sz="3100" dirty="0" err="1"/>
              <a:t>si</a:t>
            </a:r>
            <a:r>
              <a:rPr lang="en-US" sz="3100" dirty="0"/>
              <a:t> </a:t>
            </a:r>
            <a:r>
              <a:rPr lang="en-US" sz="3100" dirty="0" err="1"/>
              <a:t>modernizarea</a:t>
            </a:r>
            <a:r>
              <a:rPr lang="en-US" sz="3100" dirty="0"/>
              <a:t> </a:t>
            </a:r>
            <a:r>
              <a:rPr lang="en-US" sz="3100" dirty="0" err="1"/>
              <a:t>spatiilor</a:t>
            </a:r>
            <a:r>
              <a:rPr lang="en-US" sz="3100" dirty="0"/>
              <a:t> in care </a:t>
            </a:r>
            <a:r>
              <a:rPr lang="en-US" sz="3100" dirty="0" err="1"/>
              <a:t>isi</a:t>
            </a:r>
            <a:r>
              <a:rPr lang="en-US" sz="3100" dirty="0"/>
              <a:t> </a:t>
            </a:r>
            <a:r>
              <a:rPr lang="en-US" sz="3100" dirty="0" err="1"/>
              <a:t>desfasoara</a:t>
            </a:r>
            <a:r>
              <a:rPr lang="en-US" sz="3100" dirty="0"/>
              <a:t> </a:t>
            </a:r>
            <a:r>
              <a:rPr lang="en-US" sz="3100" dirty="0" err="1"/>
              <a:t>activitatea</a:t>
            </a:r>
            <a:r>
              <a:rPr lang="en-US" sz="3100" dirty="0"/>
              <a:t> </a:t>
            </a:r>
            <a:r>
              <a:rPr lang="en-US" sz="3100" dirty="0" err="1"/>
              <a:t>personalul</a:t>
            </a:r>
            <a:r>
              <a:rPr lang="en-US" sz="3100" dirty="0"/>
              <a:t> A.N.P.C..</a:t>
            </a:r>
          </a:p>
          <a:p>
            <a:r>
              <a:rPr lang="en-US" sz="3100" dirty="0" err="1"/>
              <a:t>pana</a:t>
            </a:r>
            <a:r>
              <a:rPr lang="en-US" sz="3100" dirty="0"/>
              <a:t> in 2008, 35% din </a:t>
            </a:r>
            <a:r>
              <a:rPr lang="en-US" sz="3100" dirty="0" err="1"/>
              <a:t>birourile</a:t>
            </a:r>
            <a:r>
              <a:rPr lang="en-US" sz="3100" dirty="0"/>
              <a:t> A.N.P.C. </a:t>
            </a:r>
            <a:r>
              <a:rPr lang="en-US" sz="3100" dirty="0" err="1"/>
              <a:t>vor</a:t>
            </a:r>
            <a:r>
              <a:rPr lang="en-US" sz="3100" dirty="0"/>
              <a:t> fi </a:t>
            </a:r>
            <a:r>
              <a:rPr lang="en-US" sz="3100" dirty="0" err="1"/>
              <a:t>reamenajate</a:t>
            </a:r>
            <a:r>
              <a:rPr lang="en-US" sz="3100" dirty="0"/>
              <a:t> (</a:t>
            </a:r>
            <a:r>
              <a:rPr lang="en-US" sz="3100" dirty="0" err="1"/>
              <a:t>zugravit</a:t>
            </a:r>
            <a:r>
              <a:rPr lang="en-US" sz="3100" dirty="0"/>
              <a:t>, </a:t>
            </a:r>
            <a:r>
              <a:rPr lang="en-US" sz="3100" dirty="0" err="1"/>
              <a:t>schimbat</a:t>
            </a:r>
            <a:r>
              <a:rPr lang="en-US" sz="3100" dirty="0"/>
              <a:t> </a:t>
            </a:r>
            <a:r>
              <a:rPr lang="en-US" sz="3100" dirty="0" err="1"/>
              <a:t>mochete</a:t>
            </a:r>
            <a:r>
              <a:rPr lang="en-US" sz="3100" dirty="0"/>
              <a:t>, </a:t>
            </a:r>
            <a:r>
              <a:rPr lang="en-US" sz="3100" dirty="0" err="1"/>
              <a:t>construirea</a:t>
            </a:r>
            <a:r>
              <a:rPr lang="en-US" sz="3100" dirty="0"/>
              <a:t> </a:t>
            </a:r>
            <a:r>
              <a:rPr lang="en-US" sz="3100" dirty="0" err="1"/>
              <a:t>unor</a:t>
            </a:r>
            <a:r>
              <a:rPr lang="en-US" sz="3100" dirty="0"/>
              <a:t> </a:t>
            </a:r>
            <a:r>
              <a:rPr lang="en-US" sz="3100" dirty="0" err="1"/>
              <a:t>scari</a:t>
            </a:r>
            <a:r>
              <a:rPr lang="en-US" sz="3100" dirty="0"/>
              <a:t> </a:t>
            </a:r>
            <a:r>
              <a:rPr lang="en-US" sz="3100" dirty="0" err="1"/>
              <a:t>interioare</a:t>
            </a:r>
            <a:r>
              <a:rPr lang="en-US" sz="3100" dirty="0"/>
              <a:t> </a:t>
            </a:r>
            <a:r>
              <a:rPr lang="en-US" sz="3100" dirty="0" err="1"/>
              <a:t>moderne</a:t>
            </a:r>
            <a:r>
              <a:rPr lang="en-US" sz="3100" dirty="0"/>
              <a:t>, </a:t>
            </a:r>
            <a:r>
              <a:rPr lang="en-US" sz="3100" dirty="0" err="1"/>
              <a:t>termopane</a:t>
            </a:r>
            <a:r>
              <a:rPr lang="en-US" sz="3100" dirty="0"/>
              <a:t>).</a:t>
            </a:r>
          </a:p>
          <a:p>
            <a:r>
              <a:rPr lang="en-US" sz="3100" dirty="0"/>
              <a:t>in </a:t>
            </a:r>
            <a:r>
              <a:rPr lang="en-US" sz="3100" dirty="0" err="1"/>
              <a:t>perioada</a:t>
            </a:r>
            <a:r>
              <a:rPr lang="en-US" sz="3100" dirty="0"/>
              <a:t> 2008-2009, se </a:t>
            </a:r>
            <a:r>
              <a:rPr lang="en-US" sz="3100" dirty="0" err="1"/>
              <a:t>vor</a:t>
            </a:r>
            <a:r>
              <a:rPr lang="en-US" sz="3100" dirty="0"/>
              <a:t> </a:t>
            </a:r>
            <a:r>
              <a:rPr lang="en-US" sz="3100" dirty="0" err="1"/>
              <a:t>achizitiona</a:t>
            </a:r>
            <a:r>
              <a:rPr lang="en-US" sz="3100" dirty="0"/>
              <a:t> </a:t>
            </a:r>
            <a:r>
              <a:rPr lang="en-US" sz="3100" dirty="0" err="1"/>
              <a:t>fisiere</a:t>
            </a:r>
            <a:r>
              <a:rPr lang="en-US" sz="3100" dirty="0"/>
              <a:t> </a:t>
            </a:r>
            <a:r>
              <a:rPr lang="en-US" sz="3100" dirty="0" err="1"/>
              <a:t>si</a:t>
            </a:r>
            <a:r>
              <a:rPr lang="en-US" sz="3100" dirty="0"/>
              <a:t> </a:t>
            </a:r>
            <a:r>
              <a:rPr lang="en-US" sz="3100" dirty="0" err="1"/>
              <a:t>birouri</a:t>
            </a:r>
            <a:r>
              <a:rPr lang="en-US" sz="3100" dirty="0"/>
              <a:t> (</a:t>
            </a:r>
            <a:r>
              <a:rPr lang="en-US" sz="3100" dirty="0" err="1"/>
              <a:t>mobilier</a:t>
            </a:r>
            <a:r>
              <a:rPr lang="en-US" sz="3100" dirty="0"/>
              <a:t>) </a:t>
            </a:r>
            <a:r>
              <a:rPr lang="en-US" sz="3100" dirty="0" err="1"/>
              <a:t>moderne</a:t>
            </a:r>
            <a:r>
              <a:rPr lang="en-US" sz="3100" dirty="0"/>
              <a:t> </a:t>
            </a:r>
            <a:r>
              <a:rPr lang="en-US" sz="3100" dirty="0" err="1"/>
              <a:t>pentru</a:t>
            </a:r>
            <a:r>
              <a:rPr lang="en-US" sz="3100" dirty="0"/>
              <a:t> 25% din </a:t>
            </a:r>
            <a:r>
              <a:rPr lang="en-US" sz="3100" dirty="0" err="1"/>
              <a:t>birourile</a:t>
            </a:r>
            <a:r>
              <a:rPr lang="en-US" sz="3100" dirty="0"/>
              <a:t> A.N.P.C..</a:t>
            </a:r>
          </a:p>
          <a:p>
            <a:r>
              <a:rPr lang="en-US" sz="3100" dirty="0" err="1"/>
              <a:t>pana</a:t>
            </a:r>
            <a:r>
              <a:rPr lang="en-US" sz="3100" dirty="0"/>
              <a:t> la </a:t>
            </a:r>
            <a:r>
              <a:rPr lang="en-US" sz="3100" dirty="0" err="1"/>
              <a:t>sfarsitul</a:t>
            </a:r>
            <a:r>
              <a:rPr lang="en-US" sz="3100" dirty="0"/>
              <a:t> </a:t>
            </a:r>
            <a:r>
              <a:rPr lang="en-US" sz="3100" dirty="0" err="1"/>
              <a:t>anului</a:t>
            </a:r>
            <a:r>
              <a:rPr lang="en-US" sz="3100" dirty="0"/>
              <a:t> 2010, </a:t>
            </a:r>
            <a:r>
              <a:rPr lang="en-US" sz="3100" dirty="0" err="1"/>
              <a:t>toate</a:t>
            </a:r>
            <a:r>
              <a:rPr lang="en-US" sz="3100" dirty="0"/>
              <a:t> </a:t>
            </a:r>
            <a:r>
              <a:rPr lang="en-US" sz="3100" dirty="0" err="1"/>
              <a:t>birourile</a:t>
            </a:r>
            <a:r>
              <a:rPr lang="en-US" sz="3100" dirty="0"/>
              <a:t> A.N.P.C. </a:t>
            </a:r>
            <a:r>
              <a:rPr lang="en-US" sz="3100" dirty="0" err="1"/>
              <a:t>sa</a:t>
            </a:r>
            <a:r>
              <a:rPr lang="en-US" sz="3100" dirty="0"/>
              <a:t> </a:t>
            </a:r>
            <a:r>
              <a:rPr lang="en-US" sz="3100" dirty="0" err="1"/>
              <a:t>aiba</a:t>
            </a:r>
            <a:r>
              <a:rPr lang="en-US" sz="3100" dirty="0"/>
              <a:t> </a:t>
            </a:r>
            <a:r>
              <a:rPr lang="en-US" sz="3100" dirty="0" err="1"/>
              <a:t>aparate</a:t>
            </a:r>
            <a:r>
              <a:rPr lang="en-US" sz="3100" dirty="0"/>
              <a:t> de </a:t>
            </a:r>
            <a:r>
              <a:rPr lang="en-US" sz="3100" dirty="0" err="1"/>
              <a:t>aer</a:t>
            </a:r>
            <a:r>
              <a:rPr lang="en-US" sz="3100" dirty="0"/>
              <a:t> </a:t>
            </a:r>
            <a:r>
              <a:rPr lang="en-US" sz="3100" dirty="0" err="1"/>
              <a:t>conditionat</a:t>
            </a:r>
            <a:r>
              <a:rPr lang="en-US" sz="3100" dirty="0"/>
              <a:t>.</a:t>
            </a:r>
          </a:p>
          <a:p>
            <a:r>
              <a:rPr lang="en-US" sz="3100" dirty="0" err="1"/>
              <a:t>Pana</a:t>
            </a:r>
            <a:r>
              <a:rPr lang="en-US" sz="3100" dirty="0"/>
              <a:t> in </a:t>
            </a:r>
            <a:r>
              <a:rPr lang="en-US" sz="3100" dirty="0" err="1"/>
              <a:t>anul</a:t>
            </a:r>
            <a:r>
              <a:rPr lang="en-US" sz="3100" dirty="0"/>
              <a:t> 2010, 80% din </a:t>
            </a:r>
            <a:r>
              <a:rPr lang="en-US" sz="3100" dirty="0" err="1"/>
              <a:t>birourile</a:t>
            </a:r>
            <a:r>
              <a:rPr lang="en-US" sz="3100" dirty="0"/>
              <a:t> A.N.P.C. </a:t>
            </a:r>
            <a:r>
              <a:rPr lang="en-US" sz="3100" dirty="0" err="1"/>
              <a:t>vor</a:t>
            </a:r>
            <a:r>
              <a:rPr lang="en-US" sz="3100" dirty="0"/>
              <a:t> </a:t>
            </a:r>
            <a:r>
              <a:rPr lang="en-US" sz="3100" dirty="0" err="1"/>
              <a:t>beneficia</a:t>
            </a:r>
            <a:r>
              <a:rPr lang="en-US" sz="3100" dirty="0"/>
              <a:t> de </a:t>
            </a:r>
            <a:r>
              <a:rPr lang="en-US" sz="3100" dirty="0" err="1"/>
              <a:t>imbunatatirea</a:t>
            </a:r>
            <a:r>
              <a:rPr lang="en-US" sz="3100" dirty="0"/>
              <a:t> </a:t>
            </a:r>
            <a:r>
              <a:rPr lang="en-US" sz="3100" dirty="0" err="1"/>
              <a:t>bazei</a:t>
            </a:r>
            <a:r>
              <a:rPr lang="en-US" sz="3100" dirty="0"/>
              <a:t> </a:t>
            </a:r>
            <a:r>
              <a:rPr lang="en-US" sz="3100" dirty="0" err="1"/>
              <a:t>tehnico-materiala</a:t>
            </a:r>
            <a:r>
              <a:rPr lang="en-US" sz="3100" dirty="0"/>
              <a:t>.</a:t>
            </a:r>
          </a:p>
          <a:p>
            <a:r>
              <a:rPr lang="en-US" sz="3100" dirty="0"/>
              <a:t>in </a:t>
            </a:r>
            <a:r>
              <a:rPr lang="en-US" sz="3100" dirty="0" err="1"/>
              <a:t>perioda</a:t>
            </a:r>
            <a:r>
              <a:rPr lang="en-US" sz="3100" dirty="0"/>
              <a:t> 2007-2008, se </a:t>
            </a:r>
            <a:r>
              <a:rPr lang="en-US" sz="3100" dirty="0" err="1"/>
              <a:t>va</a:t>
            </a:r>
            <a:r>
              <a:rPr lang="en-US" sz="3100" dirty="0"/>
              <a:t> </a:t>
            </a:r>
            <a:r>
              <a:rPr lang="en-US" sz="3100" dirty="0" err="1"/>
              <a:t>organiza</a:t>
            </a:r>
            <a:r>
              <a:rPr lang="en-US" sz="3100" dirty="0"/>
              <a:t> </a:t>
            </a:r>
            <a:r>
              <a:rPr lang="en-US" sz="3100" dirty="0" err="1"/>
              <a:t>licitatie</a:t>
            </a:r>
            <a:r>
              <a:rPr lang="en-US" sz="3100" dirty="0"/>
              <a:t> </a:t>
            </a:r>
            <a:r>
              <a:rPr lang="en-US" sz="3100" dirty="0" err="1"/>
              <a:t>pentru</a:t>
            </a:r>
            <a:r>
              <a:rPr lang="en-US" sz="3100" dirty="0"/>
              <a:t> </a:t>
            </a:r>
            <a:r>
              <a:rPr lang="en-US" sz="3100" dirty="0" err="1"/>
              <a:t>ca</a:t>
            </a:r>
            <a:r>
              <a:rPr lang="en-US" sz="3100" dirty="0"/>
              <a:t> 60% din </a:t>
            </a:r>
            <a:r>
              <a:rPr lang="en-US" sz="3100" dirty="0" err="1"/>
              <a:t>agentii</a:t>
            </a:r>
            <a:r>
              <a:rPr lang="en-US" sz="3100" dirty="0"/>
              <a:t> A.N.P.C. care </a:t>
            </a:r>
            <a:r>
              <a:rPr lang="en-US" sz="3100" dirty="0" err="1"/>
              <a:t>efectueaza</a:t>
            </a:r>
            <a:r>
              <a:rPr lang="en-US" sz="3100" dirty="0"/>
              <a:t> </a:t>
            </a:r>
            <a:r>
              <a:rPr lang="en-US" sz="3100" dirty="0" err="1"/>
              <a:t>controale</a:t>
            </a:r>
            <a:r>
              <a:rPr lang="en-US" sz="3100" dirty="0"/>
              <a:t> </a:t>
            </a:r>
            <a:r>
              <a:rPr lang="en-US" sz="3100" dirty="0" err="1"/>
              <a:t>pe</a:t>
            </a:r>
            <a:r>
              <a:rPr lang="en-US" sz="3100" dirty="0"/>
              <a:t> </a:t>
            </a:r>
            <a:r>
              <a:rPr lang="en-US" sz="3100" dirty="0" err="1"/>
              <a:t>teren</a:t>
            </a:r>
            <a:r>
              <a:rPr lang="en-US" sz="3100" dirty="0"/>
              <a:t> </a:t>
            </a:r>
            <a:r>
              <a:rPr lang="en-US" sz="3100" dirty="0" err="1"/>
              <a:t>sa</a:t>
            </a:r>
            <a:r>
              <a:rPr lang="en-US" sz="3100" dirty="0"/>
              <a:t> </a:t>
            </a:r>
            <a:r>
              <a:rPr lang="en-US" sz="3100" dirty="0" err="1"/>
              <a:t>dispuna</a:t>
            </a:r>
            <a:r>
              <a:rPr lang="en-US" sz="3100" dirty="0"/>
              <a:t> de </a:t>
            </a:r>
            <a:r>
              <a:rPr lang="en-US" sz="3100" dirty="0" err="1"/>
              <a:t>laptopuri</a:t>
            </a:r>
            <a:r>
              <a:rPr lang="en-US" sz="3100" dirty="0"/>
              <a:t> </a:t>
            </a:r>
            <a:r>
              <a:rPr lang="en-US" sz="3100" dirty="0" err="1"/>
              <a:t>si</a:t>
            </a:r>
            <a:r>
              <a:rPr lang="en-US" sz="3100" dirty="0"/>
              <a:t> </a:t>
            </a:r>
            <a:r>
              <a:rPr lang="en-US" sz="3100" dirty="0" err="1"/>
              <a:t>imprimante</a:t>
            </a:r>
            <a:r>
              <a:rPr lang="en-US" sz="3100" dirty="0"/>
              <a:t> </a:t>
            </a:r>
            <a:r>
              <a:rPr lang="en-US" sz="3100" dirty="0" err="1"/>
              <a:t>portabile</a:t>
            </a:r>
            <a:r>
              <a:rPr lang="en-US" sz="3100" dirty="0"/>
              <a:t>.</a:t>
            </a:r>
          </a:p>
          <a:p>
            <a:r>
              <a:rPr lang="en-US" sz="3100" dirty="0"/>
              <a:t>in </a:t>
            </a:r>
            <a:r>
              <a:rPr lang="en-US" sz="3100" dirty="0" err="1"/>
              <a:t>perioda</a:t>
            </a:r>
            <a:r>
              <a:rPr lang="en-US" sz="3100" dirty="0"/>
              <a:t> 2008-2009, 40% din </a:t>
            </a:r>
            <a:r>
              <a:rPr lang="en-US" sz="3100" dirty="0" err="1"/>
              <a:t>birouri</a:t>
            </a:r>
            <a:r>
              <a:rPr lang="en-US" sz="3100" dirty="0"/>
              <a:t> </a:t>
            </a:r>
            <a:r>
              <a:rPr lang="en-US" sz="3100" dirty="0" err="1"/>
              <a:t>vor</a:t>
            </a:r>
            <a:r>
              <a:rPr lang="en-US" sz="3100" dirty="0"/>
              <a:t> fi </a:t>
            </a:r>
            <a:r>
              <a:rPr lang="en-US" sz="3100" dirty="0" err="1"/>
              <a:t>dotate</a:t>
            </a:r>
            <a:r>
              <a:rPr lang="en-US" sz="3100" dirty="0"/>
              <a:t> cu </a:t>
            </a:r>
            <a:r>
              <a:rPr lang="en-US" sz="3100" dirty="0" err="1"/>
              <a:t>calculatoare</a:t>
            </a:r>
            <a:r>
              <a:rPr lang="en-US" sz="3100" dirty="0"/>
              <a:t> </a:t>
            </a:r>
            <a:r>
              <a:rPr lang="en-US" sz="3100" dirty="0" err="1"/>
              <a:t>noi</a:t>
            </a:r>
            <a:r>
              <a:rPr lang="en-US" sz="3100" dirty="0"/>
              <a:t>, </a:t>
            </a:r>
            <a:r>
              <a:rPr lang="en-US" sz="3100" dirty="0" err="1"/>
              <a:t>performante</a:t>
            </a:r>
            <a:r>
              <a:rPr lang="en-US" sz="31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9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/>
              <a:t>perioada</a:t>
            </a:r>
            <a:r>
              <a:rPr lang="en-US" dirty="0"/>
              <a:t> 2009- 2010, </a:t>
            </a:r>
            <a:r>
              <a:rPr lang="en-US" dirty="0" err="1"/>
              <a:t>biroul</a:t>
            </a:r>
            <a:r>
              <a:rPr lang="en-US" dirty="0"/>
              <a:t> de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beneficia</a:t>
            </a:r>
            <a:r>
              <a:rPr lang="en-US" dirty="0"/>
              <a:t> de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 in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administrarii</a:t>
            </a:r>
            <a:r>
              <a:rPr lang="en-US" dirty="0"/>
              <a:t> </a:t>
            </a:r>
            <a:r>
              <a:rPr lang="en-US" dirty="0" err="1"/>
              <a:t>reclamatiilor</a:t>
            </a:r>
            <a:r>
              <a:rPr lang="en-US" dirty="0"/>
              <a:t>.</a:t>
            </a:r>
          </a:p>
          <a:p>
            <a:r>
              <a:rPr lang="en-US" dirty="0" err="1"/>
              <a:t>Pana</a:t>
            </a:r>
            <a:r>
              <a:rPr lang="en-US" dirty="0"/>
              <a:t> in </a:t>
            </a:r>
            <a:r>
              <a:rPr lang="en-US" dirty="0" err="1"/>
              <a:t>anul</a:t>
            </a:r>
            <a:r>
              <a:rPr lang="en-US" dirty="0"/>
              <a:t> 2010,A.N.P.C.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inbunatateasca</a:t>
            </a:r>
            <a:r>
              <a:rPr lang="en-US" dirty="0"/>
              <a:t> (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modernizeze</a:t>
            </a:r>
            <a:r>
              <a:rPr lang="en-US" dirty="0"/>
              <a:t>) </a:t>
            </a:r>
            <a:r>
              <a:rPr lang="en-US" dirty="0" err="1"/>
              <a:t>caile</a:t>
            </a:r>
            <a:r>
              <a:rPr lang="en-US" dirty="0"/>
              <a:t> de </a:t>
            </a:r>
            <a:r>
              <a:rPr lang="en-US" dirty="0" err="1"/>
              <a:t>comunicatie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de </a:t>
            </a:r>
            <a:r>
              <a:rPr lang="en-US" dirty="0" err="1"/>
              <a:t>monitorizare</a:t>
            </a:r>
            <a:r>
              <a:rPr lang="en-US" dirty="0"/>
              <a:t>/</a:t>
            </a:r>
            <a:r>
              <a:rPr lang="en-US" dirty="0" err="1"/>
              <a:t>centralizare</a:t>
            </a:r>
            <a:r>
              <a:rPr lang="en-US" dirty="0"/>
              <a:t> a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80%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oficiile</a:t>
            </a:r>
            <a:r>
              <a:rPr lang="en-US" dirty="0"/>
              <a:t> </a:t>
            </a:r>
            <a:r>
              <a:rPr lang="en-US" dirty="0" err="1"/>
              <a:t>teritoriale</a:t>
            </a:r>
            <a:r>
              <a:rPr lang="en-US" dirty="0"/>
              <a:t>.</a:t>
            </a:r>
          </a:p>
          <a:p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sfarsitul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2009, </a:t>
            </a:r>
            <a:r>
              <a:rPr lang="en-US" dirty="0" err="1"/>
              <a:t>cele</a:t>
            </a:r>
            <a:r>
              <a:rPr lang="en-US" dirty="0"/>
              <a:t> 42 de </a:t>
            </a:r>
            <a:r>
              <a:rPr lang="en-US" dirty="0" err="1"/>
              <a:t>oficii</a:t>
            </a:r>
            <a:r>
              <a:rPr lang="en-US" dirty="0"/>
              <a:t> de la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teritorial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site-</a:t>
            </a:r>
            <a:r>
              <a:rPr lang="en-US" dirty="0" err="1"/>
              <a:t>uri</a:t>
            </a:r>
            <a:r>
              <a:rPr lang="en-US" dirty="0"/>
              <a:t> bine </a:t>
            </a:r>
            <a:r>
              <a:rPr lang="en-US" dirty="0" err="1"/>
              <a:t>structurate</a:t>
            </a:r>
            <a:r>
              <a:rPr lang="en-US" dirty="0"/>
              <a:t> ,cu </a:t>
            </a:r>
            <a:r>
              <a:rPr lang="en-US" dirty="0" err="1"/>
              <a:t>informatii</a:t>
            </a:r>
            <a:r>
              <a:rPr lang="en-US" dirty="0"/>
              <a:t> utile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/>
              <a:t> de a face </a:t>
            </a:r>
            <a:r>
              <a:rPr lang="en-US" dirty="0" err="1"/>
              <a:t>reclamatie</a:t>
            </a:r>
            <a:r>
              <a:rPr lang="en-US" dirty="0"/>
              <a:t> direct de </a:t>
            </a:r>
            <a:r>
              <a:rPr lang="en-US" dirty="0" err="1"/>
              <a:t>pe</a:t>
            </a:r>
            <a:r>
              <a:rPr lang="en-US" dirty="0"/>
              <a:t> site..</a:t>
            </a:r>
          </a:p>
          <a:p>
            <a:r>
              <a:rPr lang="en-US" dirty="0"/>
              <a:t>In </a:t>
            </a:r>
            <a:r>
              <a:rPr lang="en-US" dirty="0" err="1"/>
              <a:t>anul</a:t>
            </a:r>
            <a:r>
              <a:rPr lang="en-US" dirty="0"/>
              <a:t> 2010,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oficiile</a:t>
            </a:r>
            <a:r>
              <a:rPr lang="en-US" dirty="0"/>
              <a:t> </a:t>
            </a:r>
            <a:r>
              <a:rPr lang="en-US" dirty="0" err="1"/>
              <a:t>teritoriale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en-US" dirty="0"/>
              <a:t> o </a:t>
            </a:r>
            <a:r>
              <a:rPr lang="en-US" dirty="0" err="1"/>
              <a:t>retea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de tip intranet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autoritatea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, in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ieftin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rapid mod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u="sng" dirty="0" smtClean="0"/>
              <a:t>4.2.2</a:t>
            </a:r>
            <a:r>
              <a:rPr lang="en-US" u="sng" dirty="0"/>
              <a:t>. </a:t>
            </a:r>
            <a:r>
              <a:rPr lang="en-US" u="sng" dirty="0" err="1"/>
              <a:t>Obiective</a:t>
            </a:r>
            <a:r>
              <a:rPr lang="en-US" u="sng" dirty="0"/>
              <a:t> </a:t>
            </a:r>
            <a:r>
              <a:rPr lang="en-US" u="sng" dirty="0" err="1"/>
              <a:t>pentru</a:t>
            </a:r>
            <a:r>
              <a:rPr lang="en-US" u="sng" dirty="0"/>
              <a:t> </a:t>
            </a:r>
            <a:r>
              <a:rPr lang="en-US" u="sng" dirty="0" err="1"/>
              <a:t>strategia</a:t>
            </a:r>
            <a:r>
              <a:rPr lang="en-US" u="sng" dirty="0"/>
              <a:t> de </a:t>
            </a:r>
            <a:r>
              <a:rPr lang="en-US" u="sng" dirty="0" err="1"/>
              <a:t>informare</a:t>
            </a:r>
            <a:r>
              <a:rPr lang="en-US" u="sng" dirty="0"/>
              <a:t> </a:t>
            </a:r>
            <a:r>
              <a:rPr lang="en-US" u="sng" dirty="0" err="1"/>
              <a:t>si</a:t>
            </a:r>
            <a:r>
              <a:rPr lang="en-US" u="sng" dirty="0"/>
              <a:t> </a:t>
            </a:r>
            <a:r>
              <a:rPr lang="en-US" u="sng" dirty="0" err="1" smtClean="0"/>
              <a:t>educare</a:t>
            </a: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u="sng" dirty="0" smtClean="0"/>
              <a:t>4.2.2.1</a:t>
            </a:r>
            <a:r>
              <a:rPr lang="en-US" u="sng" dirty="0"/>
              <a:t>. </a:t>
            </a:r>
            <a:r>
              <a:rPr lang="en-US" u="sng" dirty="0" err="1"/>
              <a:t>Obiective</a:t>
            </a:r>
            <a:r>
              <a:rPr lang="en-US" u="sng" dirty="0"/>
              <a:t> </a:t>
            </a:r>
            <a:r>
              <a:rPr lang="en-US" u="sng" dirty="0" err="1" smtClean="0"/>
              <a:t>strategice</a:t>
            </a: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 err="1"/>
              <a:t>Pana</a:t>
            </a:r>
            <a:r>
              <a:rPr lang="en-US" dirty="0"/>
              <a:t> in 2010, 80%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cunoaste</a:t>
            </a:r>
            <a:r>
              <a:rPr lang="en-US" dirty="0"/>
              <a:t>/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constienti</a:t>
            </a:r>
            <a:r>
              <a:rPr lang="en-US" dirty="0"/>
              <a:t> de </a:t>
            </a:r>
            <a:r>
              <a:rPr lang="en-US" dirty="0" err="1"/>
              <a:t>drepturile</a:t>
            </a:r>
            <a:r>
              <a:rPr lang="en-US" dirty="0"/>
              <a:t> de care </a:t>
            </a:r>
            <a:r>
              <a:rPr lang="en-US" dirty="0" err="1"/>
              <a:t>beneficiaza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statute in material </a:t>
            </a:r>
            <a:r>
              <a:rPr lang="en-US" dirty="0" err="1"/>
              <a:t>consumului</a:t>
            </a:r>
            <a:r>
              <a:rPr lang="en-US" dirty="0"/>
              <a:t>.</a:t>
            </a:r>
          </a:p>
          <a:p>
            <a:r>
              <a:rPr lang="en-US" dirty="0" err="1"/>
              <a:t>Pana</a:t>
            </a:r>
            <a:r>
              <a:rPr lang="en-US" dirty="0"/>
              <a:t> in 2010, 90%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producatori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informati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actiunile</a:t>
            </a:r>
            <a:r>
              <a:rPr lang="en-US" dirty="0"/>
              <a:t> </a:t>
            </a:r>
            <a:r>
              <a:rPr lang="en-US" dirty="0" err="1"/>
              <a:t>corective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realizate</a:t>
            </a:r>
            <a:r>
              <a:rPr lang="en-US" dirty="0"/>
              <a:t> in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eliminarii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</a:t>
            </a:r>
            <a:r>
              <a:rPr lang="en-US" dirty="0" err="1"/>
              <a:t>periculoase</a:t>
            </a:r>
            <a:r>
              <a:rPr lang="en-US" dirty="0"/>
              <a:t>.</a:t>
            </a:r>
          </a:p>
          <a:p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anul</a:t>
            </a:r>
            <a:r>
              <a:rPr lang="en-US" dirty="0"/>
              <a:t> 2010, 50% din ONG-</a:t>
            </a:r>
            <a:r>
              <a:rPr lang="en-US" dirty="0" err="1"/>
              <a:t>urile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protectiei</a:t>
            </a:r>
            <a:r>
              <a:rPr lang="en-US" dirty="0"/>
              <a:t> </a:t>
            </a:r>
            <a:r>
              <a:rPr lang="en-US" dirty="0" err="1"/>
              <a:t>consumatorului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ACTIV in </a:t>
            </a:r>
            <a:r>
              <a:rPr lang="en-US" dirty="0" err="1"/>
              <a:t>apararea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consumatorilor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96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76</TotalTime>
  <Words>1547</Words>
  <Application>Microsoft Office PowerPoint</Application>
  <PresentationFormat>On-screen Show (4:3)</PresentationFormat>
  <Paragraphs>149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REFERAT MANAGEMENT STRATEGIC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REFERAT MANAGEMENT STRATEGIC</dc:title>
  <dc:creator>User</dc:creator>
  <cp:lastModifiedBy>User</cp:lastModifiedBy>
  <cp:revision>8</cp:revision>
  <dcterms:created xsi:type="dcterms:W3CDTF">2022-05-19T19:45:02Z</dcterms:created>
  <dcterms:modified xsi:type="dcterms:W3CDTF">2022-05-19T21:01:59Z</dcterms:modified>
</cp:coreProperties>
</file>