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8" r:id="rId4"/>
    <p:sldId id="259" r:id="rId5"/>
    <p:sldId id="260" r:id="rId6"/>
    <p:sldId id="261" r:id="rId7"/>
    <p:sldId id="274" r:id="rId8"/>
    <p:sldId id="265" r:id="rId9"/>
    <p:sldId id="266" r:id="rId10"/>
    <p:sldId id="267" r:id="rId11"/>
    <p:sldId id="272" r:id="rId12"/>
    <p:sldId id="268" r:id="rId13"/>
    <p:sldId id="273" r:id="rId14"/>
    <p:sldId id="269" r:id="rId15"/>
    <p:sldId id="270" r:id="rId16"/>
    <p:sldId id="262" r:id="rId17"/>
    <p:sldId id="263" r:id="rId18"/>
    <p:sldId id="264"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89DB3BE-C9D7-4E18-96BA-5698082A18B3}" type="datetimeFigureOut">
              <a:rPr lang="ro-RO" smtClean="0"/>
              <a:t>14.09.2023</a:t>
            </a:fld>
            <a:endParaRPr lang="ro-RO"/>
          </a:p>
        </p:txBody>
      </p:sp>
      <p:sp>
        <p:nvSpPr>
          <p:cNvPr id="5" name="Footer Placeholder 4"/>
          <p:cNvSpPr>
            <a:spLocks noGrp="1"/>
          </p:cNvSpPr>
          <p:nvPr>
            <p:ph type="ftr" sz="quarter" idx="11"/>
          </p:nvPr>
        </p:nvSpPr>
        <p:spPr>
          <a:xfrm>
            <a:off x="1876424" y="5410201"/>
            <a:ext cx="5124886" cy="365125"/>
          </a:xfrm>
        </p:spPr>
        <p:txBody>
          <a:bodyPr/>
          <a:lstStyle/>
          <a:p>
            <a:endParaRPr lang="ro-RO"/>
          </a:p>
        </p:txBody>
      </p:sp>
      <p:sp>
        <p:nvSpPr>
          <p:cNvPr id="6" name="Slide Number Placeholder 5"/>
          <p:cNvSpPr>
            <a:spLocks noGrp="1"/>
          </p:cNvSpPr>
          <p:nvPr>
            <p:ph type="sldNum" sz="quarter" idx="12"/>
          </p:nvPr>
        </p:nvSpPr>
        <p:spPr>
          <a:xfrm>
            <a:off x="9896911" y="5410199"/>
            <a:ext cx="771089" cy="365125"/>
          </a:xfrm>
        </p:spPr>
        <p:txBody>
          <a:bodyPr/>
          <a:lstStyle/>
          <a:p>
            <a:fld id="{67A3233C-6087-42B9-B94C-DB924C35BE00}" type="slidenum">
              <a:rPr lang="ro-RO" smtClean="0"/>
              <a:t>‹#›</a:t>
            </a:fld>
            <a:endParaRPr lang="ro-RO"/>
          </a:p>
        </p:txBody>
      </p:sp>
    </p:spTree>
    <p:extLst>
      <p:ext uri="{BB962C8B-B14F-4D97-AF65-F5344CB8AC3E}">
        <p14:creationId xmlns:p14="http://schemas.microsoft.com/office/powerpoint/2010/main" val="1000469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9DB3BE-C9D7-4E18-96BA-5698082A18B3}" type="datetimeFigureOut">
              <a:rPr lang="ro-RO" smtClean="0"/>
              <a:t>14.09.2023</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7A3233C-6087-42B9-B94C-DB924C35BE00}" type="slidenum">
              <a:rPr lang="ro-RO" smtClean="0"/>
              <a:t>‹#›</a:t>
            </a:fld>
            <a:endParaRPr lang="ro-RO"/>
          </a:p>
        </p:txBody>
      </p:sp>
    </p:spTree>
    <p:extLst>
      <p:ext uri="{BB962C8B-B14F-4D97-AF65-F5344CB8AC3E}">
        <p14:creationId xmlns:p14="http://schemas.microsoft.com/office/powerpoint/2010/main" val="195623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9DB3BE-C9D7-4E18-96BA-5698082A18B3}" type="datetimeFigureOut">
              <a:rPr lang="ro-RO" smtClean="0"/>
              <a:t>14.09.2023</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7A3233C-6087-42B9-B94C-DB924C35BE00}" type="slidenum">
              <a:rPr lang="ro-RO" smtClean="0"/>
              <a:t>‹#›</a:t>
            </a:fld>
            <a:endParaRPr lang="ro-RO"/>
          </a:p>
        </p:txBody>
      </p:sp>
    </p:spTree>
    <p:extLst>
      <p:ext uri="{BB962C8B-B14F-4D97-AF65-F5344CB8AC3E}">
        <p14:creationId xmlns:p14="http://schemas.microsoft.com/office/powerpoint/2010/main" val="2210208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9DB3BE-C9D7-4E18-96BA-5698082A18B3}" type="datetimeFigureOut">
              <a:rPr lang="ro-RO" smtClean="0"/>
              <a:t>14.09.2023</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7A3233C-6087-42B9-B94C-DB924C35BE00}" type="slidenum">
              <a:rPr lang="ro-RO" smtClean="0"/>
              <a:t>‹#›</a:t>
            </a:fld>
            <a:endParaRPr lang="ro-RO"/>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11296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9DB3BE-C9D7-4E18-96BA-5698082A18B3}" type="datetimeFigureOut">
              <a:rPr lang="ro-RO" smtClean="0"/>
              <a:t>14.09.2023</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7A3233C-6087-42B9-B94C-DB924C35BE00}" type="slidenum">
              <a:rPr lang="ro-RO" smtClean="0"/>
              <a:t>‹#›</a:t>
            </a:fld>
            <a:endParaRPr lang="ro-RO"/>
          </a:p>
        </p:txBody>
      </p:sp>
    </p:spTree>
    <p:extLst>
      <p:ext uri="{BB962C8B-B14F-4D97-AF65-F5344CB8AC3E}">
        <p14:creationId xmlns:p14="http://schemas.microsoft.com/office/powerpoint/2010/main" val="1731452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89DB3BE-C9D7-4E18-96BA-5698082A18B3}" type="datetimeFigureOut">
              <a:rPr lang="ro-RO" smtClean="0"/>
              <a:t>14.09.2023</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67A3233C-6087-42B9-B94C-DB924C35BE00}" type="slidenum">
              <a:rPr lang="ro-RO" smtClean="0"/>
              <a:t>‹#›</a:t>
            </a:fld>
            <a:endParaRPr lang="ro-RO"/>
          </a:p>
        </p:txBody>
      </p:sp>
    </p:spTree>
    <p:extLst>
      <p:ext uri="{BB962C8B-B14F-4D97-AF65-F5344CB8AC3E}">
        <p14:creationId xmlns:p14="http://schemas.microsoft.com/office/powerpoint/2010/main" val="1102955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89DB3BE-C9D7-4E18-96BA-5698082A18B3}" type="datetimeFigureOut">
              <a:rPr lang="ro-RO" smtClean="0"/>
              <a:t>14.09.2023</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67A3233C-6087-42B9-B94C-DB924C35BE00}" type="slidenum">
              <a:rPr lang="ro-RO" smtClean="0"/>
              <a:t>‹#›</a:t>
            </a:fld>
            <a:endParaRPr lang="ro-RO"/>
          </a:p>
        </p:txBody>
      </p:sp>
    </p:spTree>
    <p:extLst>
      <p:ext uri="{BB962C8B-B14F-4D97-AF65-F5344CB8AC3E}">
        <p14:creationId xmlns:p14="http://schemas.microsoft.com/office/powerpoint/2010/main" val="2240126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DB3BE-C9D7-4E18-96BA-5698082A18B3}" type="datetimeFigureOut">
              <a:rPr lang="ro-RO" smtClean="0"/>
              <a:t>14.09.2023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67A3233C-6087-42B9-B94C-DB924C35BE00}" type="slidenum">
              <a:rPr lang="ro-RO" smtClean="0"/>
              <a:t>‹#›</a:t>
            </a:fld>
            <a:endParaRPr lang="ro-RO"/>
          </a:p>
        </p:txBody>
      </p:sp>
    </p:spTree>
    <p:extLst>
      <p:ext uri="{BB962C8B-B14F-4D97-AF65-F5344CB8AC3E}">
        <p14:creationId xmlns:p14="http://schemas.microsoft.com/office/powerpoint/2010/main" val="589921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DB3BE-C9D7-4E18-96BA-5698082A18B3}" type="datetimeFigureOut">
              <a:rPr lang="ro-RO" smtClean="0"/>
              <a:t>14.09.2023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67A3233C-6087-42B9-B94C-DB924C35BE00}" type="slidenum">
              <a:rPr lang="ro-RO" smtClean="0"/>
              <a:t>‹#›</a:t>
            </a:fld>
            <a:endParaRPr lang="ro-RO"/>
          </a:p>
        </p:txBody>
      </p:sp>
    </p:spTree>
    <p:extLst>
      <p:ext uri="{BB962C8B-B14F-4D97-AF65-F5344CB8AC3E}">
        <p14:creationId xmlns:p14="http://schemas.microsoft.com/office/powerpoint/2010/main" val="2991219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DB3BE-C9D7-4E18-96BA-5698082A18B3}" type="datetimeFigureOut">
              <a:rPr lang="ro-RO" smtClean="0"/>
              <a:t>14.09.2023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67A3233C-6087-42B9-B94C-DB924C35BE00}" type="slidenum">
              <a:rPr lang="ro-RO" smtClean="0"/>
              <a:t>‹#›</a:t>
            </a:fld>
            <a:endParaRPr lang="ro-RO"/>
          </a:p>
        </p:txBody>
      </p:sp>
    </p:spTree>
    <p:extLst>
      <p:ext uri="{BB962C8B-B14F-4D97-AF65-F5344CB8AC3E}">
        <p14:creationId xmlns:p14="http://schemas.microsoft.com/office/powerpoint/2010/main" val="382714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9DB3BE-C9D7-4E18-96BA-5698082A18B3}" type="datetimeFigureOut">
              <a:rPr lang="ro-RO" smtClean="0"/>
              <a:t>14.09.2023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67A3233C-6087-42B9-B94C-DB924C35BE00}" type="slidenum">
              <a:rPr lang="ro-RO" smtClean="0"/>
              <a:t>‹#›</a:t>
            </a:fld>
            <a:endParaRPr lang="ro-RO"/>
          </a:p>
        </p:txBody>
      </p:sp>
    </p:spTree>
    <p:extLst>
      <p:ext uri="{BB962C8B-B14F-4D97-AF65-F5344CB8AC3E}">
        <p14:creationId xmlns:p14="http://schemas.microsoft.com/office/powerpoint/2010/main" val="2052690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9DB3BE-C9D7-4E18-96BA-5698082A18B3}" type="datetimeFigureOut">
              <a:rPr lang="ro-RO" smtClean="0"/>
              <a:t>14.09.2023</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7A3233C-6087-42B9-B94C-DB924C35BE00}" type="slidenum">
              <a:rPr lang="ro-RO" smtClean="0"/>
              <a:t>‹#›</a:t>
            </a:fld>
            <a:endParaRPr lang="ro-RO"/>
          </a:p>
        </p:txBody>
      </p:sp>
    </p:spTree>
    <p:extLst>
      <p:ext uri="{BB962C8B-B14F-4D97-AF65-F5344CB8AC3E}">
        <p14:creationId xmlns:p14="http://schemas.microsoft.com/office/powerpoint/2010/main" val="2398627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9DB3BE-C9D7-4E18-96BA-5698082A18B3}" type="datetimeFigureOut">
              <a:rPr lang="ro-RO" smtClean="0"/>
              <a:t>14.09.2023</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67A3233C-6087-42B9-B94C-DB924C35BE00}" type="slidenum">
              <a:rPr lang="ro-RO" smtClean="0"/>
              <a:t>‹#›</a:t>
            </a:fld>
            <a:endParaRPr lang="ro-RO"/>
          </a:p>
        </p:txBody>
      </p:sp>
    </p:spTree>
    <p:extLst>
      <p:ext uri="{BB962C8B-B14F-4D97-AF65-F5344CB8AC3E}">
        <p14:creationId xmlns:p14="http://schemas.microsoft.com/office/powerpoint/2010/main" val="1118418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9DB3BE-C9D7-4E18-96BA-5698082A18B3}" type="datetimeFigureOut">
              <a:rPr lang="ro-RO" smtClean="0"/>
              <a:t>14.09.2023</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67A3233C-6087-42B9-B94C-DB924C35BE00}" type="slidenum">
              <a:rPr lang="ro-RO" smtClean="0"/>
              <a:t>‹#›</a:t>
            </a:fld>
            <a:endParaRPr lang="ro-RO"/>
          </a:p>
        </p:txBody>
      </p:sp>
    </p:spTree>
    <p:extLst>
      <p:ext uri="{BB962C8B-B14F-4D97-AF65-F5344CB8AC3E}">
        <p14:creationId xmlns:p14="http://schemas.microsoft.com/office/powerpoint/2010/main" val="3805658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DB3BE-C9D7-4E18-96BA-5698082A18B3}" type="datetimeFigureOut">
              <a:rPr lang="ro-RO" smtClean="0"/>
              <a:t>14.09.2023</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67A3233C-6087-42B9-B94C-DB924C35BE00}" type="slidenum">
              <a:rPr lang="ro-RO" smtClean="0"/>
              <a:t>‹#›</a:t>
            </a:fld>
            <a:endParaRPr lang="ro-RO"/>
          </a:p>
        </p:txBody>
      </p:sp>
    </p:spTree>
    <p:extLst>
      <p:ext uri="{BB962C8B-B14F-4D97-AF65-F5344CB8AC3E}">
        <p14:creationId xmlns:p14="http://schemas.microsoft.com/office/powerpoint/2010/main" val="2844170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9DB3BE-C9D7-4E18-96BA-5698082A18B3}" type="datetimeFigureOut">
              <a:rPr lang="ro-RO" smtClean="0"/>
              <a:t>14.09.2023</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7A3233C-6087-42B9-B94C-DB924C35BE00}" type="slidenum">
              <a:rPr lang="ro-RO" smtClean="0"/>
              <a:t>‹#›</a:t>
            </a:fld>
            <a:endParaRPr lang="ro-RO"/>
          </a:p>
        </p:txBody>
      </p:sp>
    </p:spTree>
    <p:extLst>
      <p:ext uri="{BB962C8B-B14F-4D97-AF65-F5344CB8AC3E}">
        <p14:creationId xmlns:p14="http://schemas.microsoft.com/office/powerpoint/2010/main" val="139657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9DB3BE-C9D7-4E18-96BA-5698082A18B3}" type="datetimeFigureOut">
              <a:rPr lang="ro-RO" smtClean="0"/>
              <a:t>14.09.2023</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7A3233C-6087-42B9-B94C-DB924C35BE00}" type="slidenum">
              <a:rPr lang="ro-RO" smtClean="0"/>
              <a:t>‹#›</a:t>
            </a:fld>
            <a:endParaRPr lang="ro-RO"/>
          </a:p>
        </p:txBody>
      </p:sp>
    </p:spTree>
    <p:extLst>
      <p:ext uri="{BB962C8B-B14F-4D97-AF65-F5344CB8AC3E}">
        <p14:creationId xmlns:p14="http://schemas.microsoft.com/office/powerpoint/2010/main" val="464063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89DB3BE-C9D7-4E18-96BA-5698082A18B3}" type="datetimeFigureOut">
              <a:rPr lang="ro-RO" smtClean="0"/>
              <a:t>14.09.2023</a:t>
            </a:fld>
            <a:endParaRPr lang="ro-RO"/>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7A3233C-6087-42B9-B94C-DB924C35BE00}" type="slidenum">
              <a:rPr lang="ro-RO" smtClean="0"/>
              <a:t>‹#›</a:t>
            </a:fld>
            <a:endParaRPr lang="ro-RO"/>
          </a:p>
        </p:txBody>
      </p:sp>
    </p:spTree>
    <p:extLst>
      <p:ext uri="{BB962C8B-B14F-4D97-AF65-F5344CB8AC3E}">
        <p14:creationId xmlns:p14="http://schemas.microsoft.com/office/powerpoint/2010/main" val="4626220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EAE14-56A8-32F6-3CA5-3FDC3D7CC349}"/>
              </a:ext>
            </a:extLst>
          </p:cNvPr>
          <p:cNvSpPr>
            <a:spLocks noGrp="1"/>
          </p:cNvSpPr>
          <p:nvPr>
            <p:ph type="ctrTitle"/>
          </p:nvPr>
        </p:nvSpPr>
        <p:spPr/>
        <p:txBody>
          <a:bodyPr/>
          <a:lstStyle/>
          <a:p>
            <a:pPr algn="ctr"/>
            <a:r>
              <a:rPr lang="ro-RO"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Aplicație mobilă (Android/IOS) pentru gestionarea notificărilor transmise de către portalul facultății</a:t>
            </a:r>
            <a:br>
              <a:rPr lang="ro-RO" sz="1800" dirty="0">
                <a:effectLst/>
                <a:latin typeface="Times New Roman" panose="02020603050405020304" pitchFamily="18" charset="0"/>
                <a:ea typeface="Calibri" panose="020F0502020204030204" pitchFamily="34" charset="0"/>
                <a:cs typeface="Calibri" panose="020F0502020204030204" pitchFamily="34" charset="0"/>
              </a:rPr>
            </a:br>
            <a:endParaRPr lang="ro-RO" dirty="0"/>
          </a:p>
        </p:txBody>
      </p:sp>
      <p:sp>
        <p:nvSpPr>
          <p:cNvPr id="3" name="Subtitle 2">
            <a:extLst>
              <a:ext uri="{FF2B5EF4-FFF2-40B4-BE49-F238E27FC236}">
                <a16:creationId xmlns:a16="http://schemas.microsoft.com/office/drawing/2014/main" id="{203DF040-055C-181E-0A2C-E2B6285B0C65}"/>
              </a:ext>
            </a:extLst>
          </p:cNvPr>
          <p:cNvSpPr>
            <a:spLocks noGrp="1"/>
          </p:cNvSpPr>
          <p:nvPr>
            <p:ph type="subTitle" idx="1"/>
          </p:nvPr>
        </p:nvSpPr>
        <p:spPr/>
        <p:txBody>
          <a:bodyPr>
            <a:normAutofit/>
          </a:bodyPr>
          <a:lstStyle/>
          <a:p>
            <a:pPr algn="r"/>
            <a:r>
              <a:rPr lang="en-US" dirty="0"/>
              <a:t>Student: </a:t>
            </a:r>
            <a:r>
              <a:rPr lang="ro-RO" dirty="0"/>
              <a:t>Pătru Gabriela-Andreea</a:t>
            </a:r>
          </a:p>
          <a:p>
            <a:pPr algn="r"/>
            <a:r>
              <a:rPr lang="ro-RO" dirty="0"/>
              <a:t>Coordonator ști</a:t>
            </a:r>
            <a:r>
              <a:rPr lang="en-US" dirty="0" err="1"/>
              <a:t>i</a:t>
            </a:r>
            <a:r>
              <a:rPr lang="ro-RO" dirty="0" err="1"/>
              <a:t>nțific</a:t>
            </a:r>
            <a:r>
              <a:rPr lang="en-US" dirty="0"/>
              <a:t>: </a:t>
            </a:r>
            <a:r>
              <a:rPr lang="en-US" dirty="0" err="1"/>
              <a:t>Prof.univ.dr.ing</a:t>
            </a:r>
            <a:r>
              <a:rPr lang="en-US" dirty="0"/>
              <a:t>. </a:t>
            </a:r>
            <a:r>
              <a:rPr lang="en-US" dirty="0" err="1"/>
              <a:t>Ganea</a:t>
            </a:r>
            <a:r>
              <a:rPr lang="en-US" dirty="0"/>
              <a:t> Eugen</a:t>
            </a:r>
            <a:endParaRPr lang="ro-RO" dirty="0"/>
          </a:p>
        </p:txBody>
      </p:sp>
    </p:spTree>
    <p:extLst>
      <p:ext uri="{BB962C8B-B14F-4D97-AF65-F5344CB8AC3E}">
        <p14:creationId xmlns:p14="http://schemas.microsoft.com/office/powerpoint/2010/main" val="338292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A408CE-D8EA-AA68-19A0-BBDFCE21CE4D}"/>
              </a:ext>
            </a:extLst>
          </p:cNvPr>
          <p:cNvSpPr>
            <a:spLocks noGrp="1"/>
          </p:cNvSpPr>
          <p:nvPr>
            <p:ph idx="1"/>
          </p:nvPr>
        </p:nvSpPr>
        <p:spPr>
          <a:xfrm>
            <a:off x="1143000" y="1119953"/>
            <a:ext cx="9906000" cy="3541712"/>
          </a:xfrm>
        </p:spPr>
        <p:txBody>
          <a:bodyPr>
            <a:normAutofit/>
          </a:bodyPr>
          <a:lstStyle/>
          <a:p>
            <a:pPr marL="0" indent="0">
              <a:buNone/>
            </a:pPr>
            <a:r>
              <a:rPr lang="ro-RO" sz="1800" b="1" dirty="0" err="1">
                <a:latin typeface="Times New Roman" panose="02020603050405020304" pitchFamily="18" charset="0"/>
                <a:cs typeface="Times New Roman" panose="02020603050405020304" pitchFamily="18" charset="0"/>
              </a:rPr>
              <a:t>HomeFragment</a:t>
            </a:r>
            <a:r>
              <a:rPr lang="ro-RO" sz="1800" dirty="0">
                <a:latin typeface="Times New Roman" panose="02020603050405020304" pitchFamily="18" charset="0"/>
                <a:cs typeface="Times New Roman" panose="02020603050405020304" pitchFamily="18" charset="0"/>
              </a:rPr>
              <a:t> joacă un rol semnificativ în cadrul aplicației, având ca scop principal afișarea și gestionarea notificărilor, inclusiv filtrarea acestora în funcție de categorii. Din perspectiva design-ului interfeței, fragmentul integrează un </a:t>
            </a:r>
            <a:r>
              <a:rPr lang="ro-RO" sz="1800" dirty="0" err="1">
                <a:latin typeface="Times New Roman" panose="02020603050405020304" pitchFamily="18" charset="0"/>
                <a:cs typeface="Times New Roman" panose="02020603050405020304" pitchFamily="18" charset="0"/>
              </a:rPr>
              <a:t>RecyclerView</a:t>
            </a:r>
            <a:r>
              <a:rPr lang="ro-RO" sz="1800" dirty="0">
                <a:latin typeface="Times New Roman" panose="02020603050405020304" pitchFamily="18" charset="0"/>
                <a:cs typeface="Times New Roman" panose="02020603050405020304" pitchFamily="18" charset="0"/>
              </a:rPr>
              <a:t> pentru prezentarea notificărilor și un </a:t>
            </a:r>
            <a:r>
              <a:rPr lang="ro-RO" sz="1800" dirty="0" err="1">
                <a:latin typeface="Times New Roman" panose="02020603050405020304" pitchFamily="18" charset="0"/>
                <a:cs typeface="Times New Roman" panose="02020603050405020304" pitchFamily="18" charset="0"/>
              </a:rPr>
              <a:t>Spinner</a:t>
            </a:r>
            <a:r>
              <a:rPr lang="ro-RO" sz="1800" dirty="0">
                <a:latin typeface="Times New Roman" panose="02020603050405020304" pitchFamily="18" charset="0"/>
                <a:cs typeface="Times New Roman" panose="02020603050405020304" pitchFamily="18" charset="0"/>
              </a:rPr>
              <a:t> pentru selectarea categoriilor. Afișarea notificărilor este realizată cu ajutorul </a:t>
            </a:r>
            <a:r>
              <a:rPr lang="ro-RO" sz="1800" dirty="0" err="1">
                <a:latin typeface="Times New Roman" panose="02020603050405020304" pitchFamily="18" charset="0"/>
                <a:cs typeface="Times New Roman" panose="02020603050405020304" pitchFamily="18" charset="0"/>
              </a:rPr>
              <a:t>NotificationAdapter</a:t>
            </a:r>
            <a:r>
              <a:rPr lang="ro-RO" sz="1800" dirty="0">
                <a:latin typeface="Times New Roman" panose="02020603050405020304" pitchFamily="18" charset="0"/>
                <a:cs typeface="Times New Roman" panose="02020603050405020304" pitchFamily="18" charset="0"/>
              </a:rPr>
              <a:t>, care se ocupă de popularea listei de notificări din </a:t>
            </a:r>
            <a:r>
              <a:rPr lang="ro-RO" sz="1800" dirty="0" err="1">
                <a:latin typeface="Times New Roman" panose="02020603050405020304" pitchFamily="18" charset="0"/>
                <a:cs typeface="Times New Roman" panose="02020603050405020304" pitchFamily="18" charset="0"/>
              </a:rPr>
              <a:t>RecyclerView</a:t>
            </a:r>
            <a:r>
              <a:rPr lang="ro-RO" sz="1800" dirty="0">
                <a:latin typeface="Times New Roman" panose="02020603050405020304" pitchFamily="18" charset="0"/>
                <a:cs typeface="Times New Roman" panose="02020603050405020304" pitchFamily="18" charset="0"/>
              </a:rPr>
              <a:t>. Utilizând </a:t>
            </a:r>
            <a:r>
              <a:rPr lang="ro-RO" sz="1800" dirty="0" err="1">
                <a:latin typeface="Times New Roman" panose="02020603050405020304" pitchFamily="18" charset="0"/>
                <a:cs typeface="Times New Roman" panose="02020603050405020304" pitchFamily="18" charset="0"/>
              </a:rPr>
              <a:t>RecyclerView</a:t>
            </a:r>
            <a:r>
              <a:rPr lang="ro-RO" sz="1800" dirty="0">
                <a:latin typeface="Times New Roman" panose="02020603050405020304" pitchFamily="18" charset="0"/>
                <a:cs typeface="Times New Roman" panose="02020603050405020304" pitchFamily="18" charset="0"/>
              </a:rPr>
              <a:t>, fragmentul oferă o modalitate eficientă de a explora și vizualiza notificările printr-o listă </a:t>
            </a:r>
            <a:r>
              <a:rPr lang="ro-RO" sz="1800" dirty="0" err="1">
                <a:latin typeface="Times New Roman" panose="02020603050405020304" pitchFamily="18" charset="0"/>
                <a:cs typeface="Times New Roman" panose="02020603050405020304" pitchFamily="18" charset="0"/>
              </a:rPr>
              <a:t>scrollabilă</a:t>
            </a:r>
            <a:r>
              <a:rPr lang="ro-RO" sz="1800" dirty="0">
                <a:latin typeface="Times New Roman" panose="02020603050405020304" pitchFamily="18" charset="0"/>
                <a:cs typeface="Times New Roman" panose="02020603050405020304" pitchFamily="18" charset="0"/>
              </a:rPr>
              <a:t>. De asemenea, prin intermediul </a:t>
            </a:r>
            <a:r>
              <a:rPr lang="ro-RO" sz="1800" dirty="0" err="1">
                <a:latin typeface="Times New Roman" panose="02020603050405020304" pitchFamily="18" charset="0"/>
                <a:cs typeface="Times New Roman" panose="02020603050405020304" pitchFamily="18" charset="0"/>
              </a:rPr>
              <a:t>Spinner</a:t>
            </a:r>
            <a:r>
              <a:rPr lang="ro-RO" sz="1800" dirty="0">
                <a:latin typeface="Times New Roman" panose="02020603050405020304" pitchFamily="18" charset="0"/>
                <a:cs typeface="Times New Roman" panose="02020603050405020304" pitchFamily="18" charset="0"/>
              </a:rPr>
              <a:t>-ului, utilizatorii pot selecta o categorie de notificări, iar aplicația va afișa doar notificările corespunzătoare acelei categorii, contribuind astfel la o experiență personalizată de utilizare.</a:t>
            </a:r>
          </a:p>
        </p:txBody>
      </p:sp>
      <p:pic>
        <p:nvPicPr>
          <p:cNvPr id="3" name="Picture 2">
            <a:extLst>
              <a:ext uri="{FF2B5EF4-FFF2-40B4-BE49-F238E27FC236}">
                <a16:creationId xmlns:a16="http://schemas.microsoft.com/office/drawing/2014/main" id="{2AA09ED5-D522-D080-53F7-B02F4DDF37BD}"/>
              </a:ext>
            </a:extLst>
          </p:cNvPr>
          <p:cNvPicPr>
            <a:picLocks noChangeAspect="1"/>
          </p:cNvPicPr>
          <p:nvPr/>
        </p:nvPicPr>
        <p:blipFill rotWithShape="1">
          <a:blip r:embed="rId2">
            <a:extLst>
              <a:ext uri="{28A0092B-C50C-407E-A947-70E740481C1C}">
                <a14:useLocalDpi xmlns:a14="http://schemas.microsoft.com/office/drawing/2010/main" val="0"/>
              </a:ext>
            </a:extLst>
          </a:blip>
          <a:srcRect t="16188"/>
          <a:stretch/>
        </p:blipFill>
        <p:spPr>
          <a:xfrm>
            <a:off x="2547518" y="4509856"/>
            <a:ext cx="7096964" cy="1228191"/>
          </a:xfrm>
          <a:prstGeom prst="rect">
            <a:avLst/>
          </a:prstGeom>
        </p:spPr>
      </p:pic>
    </p:spTree>
    <p:extLst>
      <p:ext uri="{BB962C8B-B14F-4D97-AF65-F5344CB8AC3E}">
        <p14:creationId xmlns:p14="http://schemas.microsoft.com/office/powerpoint/2010/main" val="2695133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E10162-CE78-A1AF-0D00-D5FC0DFF5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0567" y="1983158"/>
            <a:ext cx="7470866" cy="2891684"/>
          </a:xfrm>
          <a:prstGeom prst="rect">
            <a:avLst/>
          </a:prstGeom>
        </p:spPr>
      </p:pic>
    </p:spTree>
    <p:extLst>
      <p:ext uri="{BB962C8B-B14F-4D97-AF65-F5344CB8AC3E}">
        <p14:creationId xmlns:p14="http://schemas.microsoft.com/office/powerpoint/2010/main" val="3351443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72B11F-D6B8-703A-ECDE-2E16CFAD1E88}"/>
              </a:ext>
            </a:extLst>
          </p:cNvPr>
          <p:cNvSpPr>
            <a:spLocks noGrp="1"/>
          </p:cNvSpPr>
          <p:nvPr>
            <p:ph idx="1"/>
          </p:nvPr>
        </p:nvSpPr>
        <p:spPr>
          <a:xfrm>
            <a:off x="1143000" y="827087"/>
            <a:ext cx="9905999" cy="3541714"/>
          </a:xfrm>
        </p:spPr>
        <p:txBody>
          <a:bodyPr>
            <a:normAutofit/>
          </a:bodyPr>
          <a:lstStyle/>
          <a:p>
            <a:pPr marL="0" indent="0">
              <a:buNone/>
            </a:pPr>
            <a:r>
              <a:rPr lang="ro-RO" sz="1800" b="1" dirty="0" err="1">
                <a:latin typeface="Times New Roman" panose="02020603050405020304" pitchFamily="18" charset="0"/>
                <a:cs typeface="Times New Roman" panose="02020603050405020304" pitchFamily="18" charset="0"/>
              </a:rPr>
              <a:t>SettingsFragment</a:t>
            </a:r>
            <a:r>
              <a:rPr lang="ro-RO" sz="1800" dirty="0">
                <a:latin typeface="Times New Roman" panose="02020603050405020304" pitchFamily="18" charset="0"/>
                <a:cs typeface="Times New Roman" panose="02020603050405020304" pitchFamily="18" charset="0"/>
              </a:rPr>
              <a:t> oferă utilizatorilor control asupra setărilor cheie ale aplicației, facilitând personalizarea experienței lor. Printre opțiunile disponibile se numără "</a:t>
            </a:r>
            <a:r>
              <a:rPr lang="ro-RO" sz="1800" dirty="0" err="1">
                <a:latin typeface="Times New Roman" panose="02020603050405020304" pitchFamily="18" charset="0"/>
                <a:cs typeface="Times New Roman" panose="02020603050405020304" pitchFamily="18" charset="0"/>
              </a:rPr>
              <a:t>notification_time</a:t>
            </a:r>
            <a:r>
              <a:rPr lang="ro-RO" sz="1800" dirty="0">
                <a:latin typeface="Times New Roman" panose="02020603050405020304" pitchFamily="18" charset="0"/>
                <a:cs typeface="Times New Roman" panose="02020603050405020304" pitchFamily="18" charset="0"/>
              </a:rPr>
              <a:t>," care permite utilizatorilor să selecteze ora dorită pentru primirea notificărilor. Această selecție se realizează prin intermediul unui </a:t>
            </a:r>
            <a:r>
              <a:rPr lang="ro-RO" sz="1800" dirty="0" err="1">
                <a:latin typeface="Times New Roman" panose="02020603050405020304" pitchFamily="18" charset="0"/>
                <a:cs typeface="Times New Roman" panose="02020603050405020304" pitchFamily="18" charset="0"/>
              </a:rPr>
              <a:t>ListPreference</a:t>
            </a:r>
            <a:r>
              <a:rPr lang="ro-RO" sz="1800" dirty="0">
                <a:latin typeface="Times New Roman" panose="02020603050405020304" pitchFamily="18" charset="0"/>
                <a:cs typeface="Times New Roman" panose="02020603050405020304" pitchFamily="18" charset="0"/>
              </a:rPr>
              <a:t>, oferind utilizatorilor multiple opțiuni de orar. Modificările făcute de utilizatori sunt stocate în preferințele aplicației pentru a asigura coerența în afișarea notificărilor. Un alt aspect important îl reprezintă opțiunea "</a:t>
            </a:r>
            <a:r>
              <a:rPr lang="ro-RO" sz="1800" dirty="0" err="1">
                <a:latin typeface="Times New Roman" panose="02020603050405020304" pitchFamily="18" charset="0"/>
                <a:cs typeface="Times New Roman" panose="02020603050405020304" pitchFamily="18" charset="0"/>
              </a:rPr>
              <a:t>allow_vibration</a:t>
            </a:r>
            <a:r>
              <a:rPr lang="ro-RO" sz="1800" dirty="0">
                <a:latin typeface="Times New Roman" panose="02020603050405020304" pitchFamily="18" charset="0"/>
                <a:cs typeface="Times New Roman" panose="02020603050405020304" pitchFamily="18" charset="0"/>
              </a:rPr>
              <a:t>," prezentată sub formă de </a:t>
            </a:r>
            <a:r>
              <a:rPr lang="ro-RO" sz="1800" dirty="0" err="1">
                <a:latin typeface="Times New Roman" panose="02020603050405020304" pitchFamily="18" charset="0"/>
                <a:cs typeface="Times New Roman" panose="02020603050405020304" pitchFamily="18" charset="0"/>
              </a:rPr>
              <a:t>SwitchPreferenceCompat</a:t>
            </a:r>
            <a:r>
              <a:rPr lang="ro-RO" sz="1800" dirty="0">
                <a:latin typeface="Times New Roman" panose="02020603050405020304" pitchFamily="18" charset="0"/>
                <a:cs typeface="Times New Roman" panose="02020603050405020304" pitchFamily="18" charset="0"/>
              </a:rPr>
              <a:t>. Prin activarea acestei opțiuni, utilizatorii pot permite vibrațiile în cadrul aplicației, contribuind astfel la personalizarea experienței lor de notificare.</a:t>
            </a:r>
          </a:p>
        </p:txBody>
      </p:sp>
      <p:pic>
        <p:nvPicPr>
          <p:cNvPr id="5" name="Picture 4">
            <a:extLst>
              <a:ext uri="{FF2B5EF4-FFF2-40B4-BE49-F238E27FC236}">
                <a16:creationId xmlns:a16="http://schemas.microsoft.com/office/drawing/2014/main" id="{9D8B9681-66AD-D121-0448-BB93FF0CCB6B}"/>
              </a:ext>
            </a:extLst>
          </p:cNvPr>
          <p:cNvPicPr>
            <a:picLocks noChangeAspect="1"/>
          </p:cNvPicPr>
          <p:nvPr/>
        </p:nvPicPr>
        <p:blipFill rotWithShape="1">
          <a:blip r:embed="rId2">
            <a:extLst>
              <a:ext uri="{28A0092B-C50C-407E-A947-70E740481C1C}">
                <a14:useLocalDpi xmlns:a14="http://schemas.microsoft.com/office/drawing/2010/main" val="0"/>
              </a:ext>
            </a:extLst>
          </a:blip>
          <a:srcRect t="17687"/>
          <a:stretch/>
        </p:blipFill>
        <p:spPr>
          <a:xfrm>
            <a:off x="2373306" y="3586579"/>
            <a:ext cx="7445385" cy="2678472"/>
          </a:xfrm>
          <a:prstGeom prst="rect">
            <a:avLst/>
          </a:prstGeom>
        </p:spPr>
      </p:pic>
    </p:spTree>
    <p:extLst>
      <p:ext uri="{BB962C8B-B14F-4D97-AF65-F5344CB8AC3E}">
        <p14:creationId xmlns:p14="http://schemas.microsoft.com/office/powerpoint/2010/main" val="1473323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E9FF7A-5534-ACC1-F552-954B186DD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134" y="1580990"/>
            <a:ext cx="7277731" cy="3696020"/>
          </a:xfrm>
          <a:prstGeom prst="rect">
            <a:avLst/>
          </a:prstGeom>
        </p:spPr>
      </p:pic>
    </p:spTree>
    <p:extLst>
      <p:ext uri="{BB962C8B-B14F-4D97-AF65-F5344CB8AC3E}">
        <p14:creationId xmlns:p14="http://schemas.microsoft.com/office/powerpoint/2010/main" val="2239400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AE7AAC-C8D9-2F9A-48C0-7E591A846EC4}"/>
              </a:ext>
            </a:extLst>
          </p:cNvPr>
          <p:cNvSpPr>
            <a:spLocks noGrp="1"/>
          </p:cNvSpPr>
          <p:nvPr>
            <p:ph idx="1"/>
          </p:nvPr>
        </p:nvSpPr>
        <p:spPr>
          <a:xfrm>
            <a:off x="1263332" y="1658143"/>
            <a:ext cx="9905999" cy="3541714"/>
          </a:xfrm>
        </p:spPr>
        <p:txBody>
          <a:bodyPr>
            <a:noAutofit/>
          </a:bodyPr>
          <a:lstStyle/>
          <a:p>
            <a:pPr marL="0" indent="0">
              <a:buNone/>
            </a:pPr>
            <a:r>
              <a:rPr lang="ro-RO" sz="1800" b="1" dirty="0" err="1">
                <a:latin typeface="Times New Roman" panose="02020603050405020304" pitchFamily="18" charset="0"/>
                <a:cs typeface="Times New Roman" panose="02020603050405020304" pitchFamily="18" charset="0"/>
              </a:rPr>
              <a:t>SearchFragment</a:t>
            </a:r>
            <a:r>
              <a:rPr lang="ro-RO" sz="1800" dirty="0">
                <a:latin typeface="Times New Roman" panose="02020603050405020304" pitchFamily="18" charset="0"/>
                <a:cs typeface="Times New Roman" panose="02020603050405020304" pitchFamily="18" charset="0"/>
              </a:rPr>
              <a:t> oferă funcționalități de căutare avansate în cadrul notificărilor disponibile. Acest fragment include un câmp de introducere text denumit "</a:t>
            </a:r>
            <a:r>
              <a:rPr lang="ro-RO" sz="1800" dirty="0" err="1">
                <a:latin typeface="Times New Roman" panose="02020603050405020304" pitchFamily="18" charset="0"/>
                <a:cs typeface="Times New Roman" panose="02020603050405020304" pitchFamily="18" charset="0"/>
              </a:rPr>
              <a:t>searchEditText</a:t>
            </a:r>
            <a:r>
              <a:rPr lang="ro-RO" sz="1800" dirty="0">
                <a:latin typeface="Times New Roman" panose="02020603050405020304" pitchFamily="18" charset="0"/>
                <a:cs typeface="Times New Roman" panose="02020603050405020304" pitchFamily="18" charset="0"/>
              </a:rPr>
              <a:t>," unde utilizatorii pot insera cuvinte cheie pentru a iniția căutarea notificărilor. Odată ce utilizatorii apasă tasta "</a:t>
            </a:r>
            <a:r>
              <a:rPr lang="ro-RO" sz="1800" dirty="0" err="1">
                <a:latin typeface="Times New Roman" panose="02020603050405020304" pitchFamily="18" charset="0"/>
                <a:cs typeface="Times New Roman" panose="02020603050405020304" pitchFamily="18" charset="0"/>
              </a:rPr>
              <a:t>Enter</a:t>
            </a:r>
            <a:r>
              <a:rPr lang="ro-RO" sz="1800" dirty="0">
                <a:latin typeface="Times New Roman" panose="02020603050405020304" pitchFamily="18" charset="0"/>
                <a:cs typeface="Times New Roman" panose="02020603050405020304" pitchFamily="18" charset="0"/>
              </a:rPr>
              <a:t>" sau declanșează căutarea, se activează procesul de căutare. </a:t>
            </a:r>
            <a:r>
              <a:rPr lang="ro-RO" sz="1800" dirty="0" err="1">
                <a:latin typeface="Times New Roman" panose="02020603050405020304" pitchFamily="18" charset="0"/>
                <a:cs typeface="Times New Roman" panose="02020603050405020304" pitchFamily="18" charset="0"/>
              </a:rPr>
              <a:t>SearchFragment</a:t>
            </a:r>
            <a:r>
              <a:rPr lang="ro-RO" sz="1800" dirty="0">
                <a:latin typeface="Times New Roman" panose="02020603050405020304" pitchFamily="18" charset="0"/>
                <a:cs typeface="Times New Roman" panose="02020603050405020304" pitchFamily="18" charset="0"/>
              </a:rPr>
              <a:t> include, de asemenea, un </a:t>
            </a:r>
            <a:r>
              <a:rPr lang="ro-RO" sz="1800" dirty="0" err="1">
                <a:latin typeface="Times New Roman" panose="02020603050405020304" pitchFamily="18" charset="0"/>
                <a:cs typeface="Times New Roman" panose="02020603050405020304" pitchFamily="18" charset="0"/>
              </a:rPr>
              <a:t>RecyclerView</a:t>
            </a:r>
            <a:r>
              <a:rPr lang="ro-RO" sz="1800" dirty="0">
                <a:latin typeface="Times New Roman" panose="02020603050405020304" pitchFamily="18" charset="0"/>
                <a:cs typeface="Times New Roman" panose="02020603050405020304" pitchFamily="18" charset="0"/>
              </a:rPr>
              <a:t> denumit "</a:t>
            </a:r>
            <a:r>
              <a:rPr lang="ro-RO" sz="1800" dirty="0" err="1">
                <a:latin typeface="Times New Roman" panose="02020603050405020304" pitchFamily="18" charset="0"/>
                <a:cs typeface="Times New Roman" panose="02020603050405020304" pitchFamily="18" charset="0"/>
              </a:rPr>
              <a:t>searchRecyclerView</a:t>
            </a:r>
            <a:r>
              <a:rPr lang="ro-RO" sz="1800" dirty="0">
                <a:latin typeface="Times New Roman" panose="02020603050405020304" pitchFamily="18" charset="0"/>
                <a:cs typeface="Times New Roman" panose="02020603050405020304" pitchFamily="18" charset="0"/>
              </a:rPr>
              <a:t>," care prezintă rezultatele căutării sub forma unei liste. Atunci când utilizatorii introduc un termen de căutare și apasă tasta "</a:t>
            </a:r>
            <a:r>
              <a:rPr lang="ro-RO" sz="1800" dirty="0" err="1">
                <a:latin typeface="Times New Roman" panose="02020603050405020304" pitchFamily="18" charset="0"/>
                <a:cs typeface="Times New Roman" panose="02020603050405020304" pitchFamily="18" charset="0"/>
              </a:rPr>
              <a:t>Enter</a:t>
            </a:r>
            <a:r>
              <a:rPr lang="ro-RO" sz="1800" dirty="0">
                <a:latin typeface="Times New Roman" panose="02020603050405020304" pitchFamily="18" charset="0"/>
                <a:cs typeface="Times New Roman" panose="02020603050405020304" pitchFamily="18" charset="0"/>
              </a:rPr>
              <a:t>," fragmentul efectuează o căutare în lista de notificări existente și afișează în acest </a:t>
            </a:r>
            <a:r>
              <a:rPr lang="ro-RO" sz="1800" dirty="0" err="1">
                <a:latin typeface="Times New Roman" panose="02020603050405020304" pitchFamily="18" charset="0"/>
                <a:cs typeface="Times New Roman" panose="02020603050405020304" pitchFamily="18" charset="0"/>
              </a:rPr>
              <a:t>recycler</a:t>
            </a:r>
            <a:r>
              <a:rPr lang="ro-RO" sz="1800" dirty="0">
                <a:latin typeface="Times New Roman" panose="02020603050405020304" pitchFamily="18" charset="0"/>
                <a:cs typeface="Times New Roman" panose="02020603050405020304" pitchFamily="18" charset="0"/>
              </a:rPr>
              <a:t> </a:t>
            </a:r>
            <a:r>
              <a:rPr lang="ro-RO" sz="1800" dirty="0" err="1">
                <a:latin typeface="Times New Roman" panose="02020603050405020304" pitchFamily="18" charset="0"/>
                <a:cs typeface="Times New Roman" panose="02020603050405020304" pitchFamily="18" charset="0"/>
              </a:rPr>
              <a:t>view</a:t>
            </a:r>
            <a:r>
              <a:rPr lang="ro-RO" sz="1800" dirty="0">
                <a:latin typeface="Times New Roman" panose="02020603050405020304" pitchFamily="18" charset="0"/>
                <a:cs typeface="Times New Roman" panose="02020603050405020304" pitchFamily="18" charset="0"/>
              </a:rPr>
              <a:t> rezultatele relevante. Fiecare rezultat de căutare este prezentat sub forma unui element în listă, facilitând astfel utilizatorilor găsirea rapidă a informațiilor căutate. Logica de căutare este gestionată eficient în funcția "</a:t>
            </a:r>
            <a:r>
              <a:rPr lang="ro-RO" sz="1800" dirty="0" err="1">
                <a:latin typeface="Times New Roman" panose="02020603050405020304" pitchFamily="18" charset="0"/>
                <a:cs typeface="Times New Roman" panose="02020603050405020304" pitchFamily="18" charset="0"/>
              </a:rPr>
              <a:t>performSearchAndGetResults</a:t>
            </a:r>
            <a:r>
              <a:rPr lang="ro-RO" sz="1800" dirty="0">
                <a:latin typeface="Times New Roman" panose="02020603050405020304" pitchFamily="18" charset="0"/>
                <a:cs typeface="Times New Roman" panose="02020603050405020304" pitchFamily="18" charset="0"/>
              </a:rPr>
              <a:t>(</a:t>
            </a:r>
            <a:r>
              <a:rPr lang="ro-RO" sz="1800" dirty="0" err="1">
                <a:latin typeface="Times New Roman" panose="02020603050405020304" pitchFamily="18" charset="0"/>
                <a:cs typeface="Times New Roman" panose="02020603050405020304" pitchFamily="18" charset="0"/>
              </a:rPr>
              <a:t>query</a:t>
            </a:r>
            <a:r>
              <a:rPr lang="ro-RO" sz="1800" dirty="0">
                <a:latin typeface="Times New Roman" panose="02020603050405020304" pitchFamily="18" charset="0"/>
                <a:cs typeface="Times New Roman" panose="02020603050405020304" pitchFamily="18" charset="0"/>
              </a:rPr>
              <a:t>)," care analizează titlurile și descrierile notificărilor pentru a identifica corespunderea cu termenul cheie introdus de utilizator.</a:t>
            </a:r>
          </a:p>
        </p:txBody>
      </p:sp>
    </p:spTree>
    <p:extLst>
      <p:ext uri="{BB962C8B-B14F-4D97-AF65-F5344CB8AC3E}">
        <p14:creationId xmlns:p14="http://schemas.microsoft.com/office/powerpoint/2010/main" val="764000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F0969D-7B02-C9FE-02B0-B8BF5E8AA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515" y="990388"/>
            <a:ext cx="7734970" cy="4877223"/>
          </a:xfrm>
          <a:prstGeom prst="rect">
            <a:avLst/>
          </a:prstGeom>
        </p:spPr>
      </p:pic>
    </p:spTree>
    <p:extLst>
      <p:ext uri="{BB962C8B-B14F-4D97-AF65-F5344CB8AC3E}">
        <p14:creationId xmlns:p14="http://schemas.microsoft.com/office/powerpoint/2010/main" val="3066110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4FD2-6C1C-72B9-3169-AB69B681A48C}"/>
              </a:ext>
            </a:extLst>
          </p:cNvPr>
          <p:cNvSpPr>
            <a:spLocks noGrp="1"/>
          </p:cNvSpPr>
          <p:nvPr>
            <p:ph type="title"/>
          </p:nvPr>
        </p:nvSpPr>
        <p:spPr/>
        <p:txBody>
          <a:bodyPr/>
          <a:lstStyle/>
          <a:p>
            <a:r>
              <a:rPr lang="en-US" dirty="0"/>
              <a:t>User Interface</a:t>
            </a:r>
            <a:endParaRPr lang="ro-RO" dirty="0"/>
          </a:p>
        </p:txBody>
      </p:sp>
      <p:sp>
        <p:nvSpPr>
          <p:cNvPr id="3" name="Content Placeholder 2">
            <a:extLst>
              <a:ext uri="{FF2B5EF4-FFF2-40B4-BE49-F238E27FC236}">
                <a16:creationId xmlns:a16="http://schemas.microsoft.com/office/drawing/2014/main" id="{A371FB68-CF8D-BF5F-A433-FDE8106E0518}"/>
              </a:ext>
            </a:extLst>
          </p:cNvPr>
          <p:cNvSpPr>
            <a:spLocks noGrp="1"/>
          </p:cNvSpPr>
          <p:nvPr>
            <p:ph sz="half" idx="1"/>
          </p:nvPr>
        </p:nvSpPr>
        <p:spPr>
          <a:xfrm>
            <a:off x="1141410" y="2249486"/>
            <a:ext cx="5216182" cy="4070034"/>
          </a:xfrm>
        </p:spPr>
        <p:txBody>
          <a:bodyPr>
            <a:noAutofit/>
          </a:bodyPr>
          <a:lstStyle/>
          <a:p>
            <a:pPr marL="0" indent="0">
              <a:buNone/>
            </a:pPr>
            <a:r>
              <a:rPr lang="en-US" sz="1800" dirty="0" err="1">
                <a:effectLst/>
                <a:latin typeface="Times New Roman" panose="02020603050405020304" pitchFamily="18" charset="0"/>
                <a:ea typeface="Calibri" panose="020F0502020204030204" pitchFamily="34" charset="0"/>
                <a:cs typeface="Calibri" panose="020F0502020204030204" pitchFamily="34" charset="0"/>
              </a:rPr>
              <a:t>Când</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deschideți</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aplicația</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pagina</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b="1" dirty="0">
                <a:effectLst/>
                <a:latin typeface="Times New Roman" panose="02020603050405020304" pitchFamily="18" charset="0"/>
                <a:ea typeface="Calibri" panose="020F0502020204030204" pitchFamily="34" charset="0"/>
                <a:cs typeface="Calibri" panose="020F0502020204030204" pitchFamily="34" charset="0"/>
              </a:rPr>
              <a:t>Home</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va</a:t>
            </a:r>
            <a:r>
              <a:rPr lang="en-US" sz="1800" dirty="0">
                <a:effectLst/>
                <a:latin typeface="Times New Roman" panose="02020603050405020304" pitchFamily="18" charset="0"/>
                <a:ea typeface="Calibri" panose="020F0502020204030204" pitchFamily="34" charset="0"/>
                <a:cs typeface="Calibri" panose="020F0502020204030204" pitchFamily="34" charset="0"/>
              </a:rPr>
              <a:t> fi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afișată</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oferindu-vă</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acces</a:t>
            </a:r>
            <a:r>
              <a:rPr lang="en-US" sz="1800" dirty="0">
                <a:effectLst/>
                <a:latin typeface="Times New Roman" panose="02020603050405020304" pitchFamily="18" charset="0"/>
                <a:ea typeface="Calibri" panose="020F0502020204030204" pitchFamily="34" charset="0"/>
                <a:cs typeface="Calibri" panose="020F0502020204030204" pitchFamily="34" charset="0"/>
              </a:rPr>
              <a:t> la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notificările</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recente</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Aceste</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notificări</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vor</a:t>
            </a:r>
            <a:r>
              <a:rPr lang="en-US" sz="1800" dirty="0">
                <a:effectLst/>
                <a:latin typeface="Times New Roman" panose="02020603050405020304" pitchFamily="18" charset="0"/>
                <a:ea typeface="Calibri" panose="020F0502020204030204" pitchFamily="34" charset="0"/>
                <a:cs typeface="Calibri" panose="020F0502020204030204" pitchFamily="34" charset="0"/>
              </a:rPr>
              <a:t> fi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prezentate</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într</a:t>
            </a:r>
            <a:r>
              <a:rPr lang="en-US" sz="1800" dirty="0">
                <a:effectLst/>
                <a:latin typeface="Times New Roman" panose="02020603050405020304" pitchFamily="18" charset="0"/>
                <a:ea typeface="Calibri" panose="020F0502020204030204" pitchFamily="34" charset="0"/>
                <a:cs typeface="Calibri" panose="020F0502020204030204" pitchFamily="34" charset="0"/>
              </a:rPr>
              <a:t>-o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listă</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scrollabilă</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și</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puteți</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naviga</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prin</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ele</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Pentru</a:t>
            </a:r>
            <a:r>
              <a:rPr lang="en-US" sz="1800" dirty="0">
                <a:effectLst/>
                <a:latin typeface="Times New Roman" panose="02020603050405020304" pitchFamily="18" charset="0"/>
                <a:ea typeface="Calibri" panose="020F0502020204030204" pitchFamily="34" charset="0"/>
                <a:cs typeface="Calibri" panose="020F0502020204030204" pitchFamily="34" charset="0"/>
              </a:rPr>
              <a:t> a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vă</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personaliza</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experiența</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există</a:t>
            </a:r>
            <a:r>
              <a:rPr lang="en-US" sz="1800" dirty="0">
                <a:effectLst/>
                <a:latin typeface="Times New Roman" panose="02020603050405020304" pitchFamily="18" charset="0"/>
                <a:ea typeface="Calibri" panose="020F0502020204030204" pitchFamily="34" charset="0"/>
                <a:cs typeface="Calibri" panose="020F0502020204030204" pitchFamily="34" charset="0"/>
              </a:rPr>
              <a:t> un spinner,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sau</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listă</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derulantă</a:t>
            </a:r>
            <a:r>
              <a:rPr lang="en-US" sz="1800" dirty="0">
                <a:effectLst/>
                <a:latin typeface="Times New Roman" panose="02020603050405020304" pitchFamily="18" charset="0"/>
                <a:ea typeface="Calibri" panose="020F0502020204030204" pitchFamily="34" charset="0"/>
                <a:cs typeface="Calibri" panose="020F0502020204030204" pitchFamily="34" charset="0"/>
              </a:rPr>
              <a:t>, care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vă</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permite</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să</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alegeți</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categoria</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notificărilor</a:t>
            </a:r>
            <a:r>
              <a:rPr lang="en-US" sz="1800" dirty="0">
                <a:effectLst/>
                <a:latin typeface="Times New Roman" panose="02020603050405020304" pitchFamily="18" charset="0"/>
                <a:ea typeface="Calibri" panose="020F0502020204030204" pitchFamily="34" charset="0"/>
                <a:cs typeface="Calibri" panose="020F0502020204030204" pitchFamily="34" charset="0"/>
              </a:rPr>
              <a:t> pe care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doriți</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să</a:t>
            </a:r>
            <a:r>
              <a:rPr lang="en-US" sz="1800" dirty="0">
                <a:effectLst/>
                <a:latin typeface="Times New Roman" panose="02020603050405020304" pitchFamily="18" charset="0"/>
                <a:ea typeface="Calibri" panose="020F0502020204030204" pitchFamily="34" charset="0"/>
                <a:cs typeface="Calibri" panose="020F0502020204030204" pitchFamily="34" charset="0"/>
              </a:rPr>
              <a:t> le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vizualizați</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Acest</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lucru</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vă</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ajută</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să</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filtrați</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notificările</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și</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să</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găsiți</a:t>
            </a:r>
            <a:r>
              <a:rPr lang="en-US" sz="1800" dirty="0">
                <a:effectLst/>
                <a:latin typeface="Times New Roman" panose="02020603050405020304" pitchFamily="18" charset="0"/>
                <a:ea typeface="Calibri" panose="020F0502020204030204" pitchFamily="34" charset="0"/>
                <a:cs typeface="Calibri" panose="020F0502020204030204" pitchFamily="34" charset="0"/>
              </a:rPr>
              <a:t> rapid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informațiile</a:t>
            </a:r>
            <a:r>
              <a:rPr lang="en-US" sz="1800" dirty="0">
                <a:effectLst/>
                <a:latin typeface="Times New Roman" panose="02020603050405020304" pitchFamily="18" charset="0"/>
                <a:ea typeface="Calibri" panose="020F0502020204030204" pitchFamily="34" charset="0"/>
                <a:cs typeface="Calibri" panose="020F0502020204030204" pitchFamily="34" charset="0"/>
              </a:rPr>
              <a:t> de care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aveți</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nevoie</a:t>
            </a:r>
            <a:r>
              <a:rPr lang="en-US" sz="1800" dirty="0">
                <a:effectLst/>
                <a:latin typeface="Times New Roman" panose="02020603050405020304" pitchFamily="18" charset="0"/>
                <a:ea typeface="Calibri" panose="020F0502020204030204" pitchFamily="34" charset="0"/>
                <a:cs typeface="Calibri" panose="020F0502020204030204" pitchFamily="34" charset="0"/>
              </a:rPr>
              <a:t>. Cu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această</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combinație</a:t>
            </a:r>
            <a:r>
              <a:rPr lang="en-US" sz="1800" dirty="0">
                <a:effectLst/>
                <a:latin typeface="Times New Roman" panose="02020603050405020304" pitchFamily="18" charset="0"/>
                <a:ea typeface="Calibri" panose="020F0502020204030204" pitchFamily="34" charset="0"/>
                <a:cs typeface="Calibri" panose="020F0502020204030204" pitchFamily="34" charset="0"/>
              </a:rPr>
              <a:t> de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funcționalități</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aplicația</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vă</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oferă</a:t>
            </a:r>
            <a:r>
              <a:rPr lang="en-US" sz="1800" dirty="0">
                <a:effectLst/>
                <a:latin typeface="Times New Roman" panose="02020603050405020304" pitchFamily="18" charset="0"/>
                <a:ea typeface="Calibri" panose="020F0502020204030204" pitchFamily="34" charset="0"/>
                <a:cs typeface="Calibri" panose="020F0502020204030204" pitchFamily="34" charset="0"/>
              </a:rPr>
              <a:t> o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experiență</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eficientă</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și</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personalizată</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pentru</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gestionarea</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și</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explorarea</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notificărilor</a:t>
            </a:r>
            <a:r>
              <a:rPr lang="en-US" sz="1800" dirty="0">
                <a:effectLst/>
                <a:latin typeface="Times New Roman" panose="02020603050405020304" pitchFamily="18" charset="0"/>
                <a:ea typeface="Calibri" panose="020F0502020204030204" pitchFamily="34" charset="0"/>
                <a:cs typeface="Calibri" panose="020F0502020204030204" pitchFamily="34" charset="0"/>
              </a:rPr>
              <a:t>.</a:t>
            </a:r>
            <a:endParaRPr lang="ro-RO" sz="1800" dirty="0">
              <a:effectLst/>
              <a:latin typeface="Times New Roman" panose="02020603050405020304" pitchFamily="18" charset="0"/>
              <a:ea typeface="Calibri" panose="020F0502020204030204" pitchFamily="34" charset="0"/>
              <a:cs typeface="Calibri" panose="020F0502020204030204" pitchFamily="34" charset="0"/>
            </a:endParaRPr>
          </a:p>
          <a:p>
            <a:pPr marL="0" indent="0">
              <a:buNone/>
            </a:pPr>
            <a:endParaRPr lang="ro-RO" sz="1800" dirty="0"/>
          </a:p>
        </p:txBody>
      </p:sp>
      <p:pic>
        <p:nvPicPr>
          <p:cNvPr id="6" name="Picture 5">
            <a:extLst>
              <a:ext uri="{FF2B5EF4-FFF2-40B4-BE49-F238E27FC236}">
                <a16:creationId xmlns:a16="http://schemas.microsoft.com/office/drawing/2014/main" id="{645639F5-E661-7E24-E962-49786142BDC5}"/>
              </a:ext>
            </a:extLst>
          </p:cNvPr>
          <p:cNvPicPr>
            <a:picLocks noChangeAspect="1"/>
          </p:cNvPicPr>
          <p:nvPr/>
        </p:nvPicPr>
        <p:blipFill rotWithShape="1">
          <a:blip r:embed="rId2">
            <a:extLst>
              <a:ext uri="{28A0092B-C50C-407E-A947-70E740481C1C}">
                <a14:useLocalDpi xmlns:a14="http://schemas.microsoft.com/office/drawing/2010/main" val="0"/>
              </a:ext>
            </a:extLst>
          </a:blip>
          <a:srcRect l="5344" t="36" r="4347" b="-500"/>
          <a:stretch/>
        </p:blipFill>
        <p:spPr>
          <a:xfrm>
            <a:off x="6487163" y="761813"/>
            <a:ext cx="2575557" cy="5709920"/>
          </a:xfrm>
          <a:prstGeom prst="rect">
            <a:avLst/>
          </a:prstGeom>
        </p:spPr>
      </p:pic>
      <p:pic>
        <p:nvPicPr>
          <p:cNvPr id="8" name="Picture 7">
            <a:extLst>
              <a:ext uri="{FF2B5EF4-FFF2-40B4-BE49-F238E27FC236}">
                <a16:creationId xmlns:a16="http://schemas.microsoft.com/office/drawing/2014/main" id="{37B51894-F80E-CD2C-A120-1A7EDDB71A7F}"/>
              </a:ext>
            </a:extLst>
          </p:cNvPr>
          <p:cNvPicPr>
            <a:picLocks noChangeAspect="1"/>
          </p:cNvPicPr>
          <p:nvPr/>
        </p:nvPicPr>
        <p:blipFill rotWithShape="1">
          <a:blip r:embed="rId3">
            <a:extLst>
              <a:ext uri="{28A0092B-C50C-407E-A947-70E740481C1C}">
                <a14:useLocalDpi xmlns:a14="http://schemas.microsoft.com/office/drawing/2010/main" val="0"/>
              </a:ext>
            </a:extLst>
          </a:blip>
          <a:srcRect l="4702" t="502" r="3283"/>
          <a:stretch/>
        </p:blipFill>
        <p:spPr>
          <a:xfrm>
            <a:off x="9192291" y="761813"/>
            <a:ext cx="2633950" cy="5709920"/>
          </a:xfrm>
          <a:prstGeom prst="rect">
            <a:avLst/>
          </a:prstGeom>
        </p:spPr>
      </p:pic>
    </p:spTree>
    <p:extLst>
      <p:ext uri="{BB962C8B-B14F-4D97-AF65-F5344CB8AC3E}">
        <p14:creationId xmlns:p14="http://schemas.microsoft.com/office/powerpoint/2010/main" val="3732874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944F91-A01E-6692-8F05-5BC9E2A380D1}"/>
              </a:ext>
            </a:extLst>
          </p:cNvPr>
          <p:cNvSpPr>
            <a:spLocks noGrp="1"/>
          </p:cNvSpPr>
          <p:nvPr>
            <p:ph sz="half" idx="1"/>
          </p:nvPr>
        </p:nvSpPr>
        <p:spPr>
          <a:xfrm>
            <a:off x="1066800" y="2245360"/>
            <a:ext cx="4952999" cy="3545840"/>
          </a:xfrm>
        </p:spPr>
        <p:txBody>
          <a:bodyPr/>
          <a:lstStyle/>
          <a:p>
            <a:pPr marL="0" indent="0">
              <a:buNone/>
            </a:pPr>
            <a:r>
              <a:rPr lang="en-US" sz="1800" dirty="0">
                <a:effectLst/>
                <a:latin typeface="Times New Roman" panose="02020603050405020304" pitchFamily="18" charset="0"/>
                <a:ea typeface="Calibri" panose="020F0502020204030204" pitchFamily="34" charset="0"/>
                <a:cs typeface="Calibri" panose="020F0502020204030204" pitchFamily="34" charset="0"/>
              </a:rPr>
              <a:t>Pe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pagina</a:t>
            </a:r>
            <a:r>
              <a:rPr lang="en-US" sz="1800" dirty="0">
                <a:effectLst/>
                <a:latin typeface="Times New Roman" panose="02020603050405020304" pitchFamily="18" charset="0"/>
                <a:ea typeface="Calibri" panose="020F0502020204030204" pitchFamily="34" charset="0"/>
                <a:cs typeface="Calibri" panose="020F0502020204030204" pitchFamily="34" charset="0"/>
              </a:rPr>
              <a:t> de </a:t>
            </a:r>
            <a:r>
              <a:rPr lang="en-US" sz="1800" b="1" dirty="0" err="1">
                <a:effectLst/>
                <a:latin typeface="Times New Roman" panose="02020603050405020304" pitchFamily="18" charset="0"/>
                <a:ea typeface="Calibri" panose="020F0502020204030204" pitchFamily="34" charset="0"/>
                <a:cs typeface="Calibri" panose="020F0502020204030204" pitchFamily="34" charset="0"/>
              </a:rPr>
              <a:t>Setări</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aveți</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controlul</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asupra</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setărilor</a:t>
            </a:r>
            <a:r>
              <a:rPr lang="en-US" sz="1800" dirty="0">
                <a:effectLst/>
                <a:latin typeface="Times New Roman" panose="02020603050405020304" pitchFamily="18" charset="0"/>
                <a:ea typeface="Calibri" panose="020F0502020204030204" pitchFamily="34" charset="0"/>
                <a:cs typeface="Calibri" panose="020F0502020204030204" pitchFamily="34" charset="0"/>
              </a:rPr>
              <a:t> de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notificare</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unde</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puteți</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activa</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sau</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dezactiva</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notificările</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permite</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sau</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interzice</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vibrațiile</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și</a:t>
            </a:r>
            <a:r>
              <a:rPr lang="en-US" sz="1800" dirty="0">
                <a:effectLst/>
                <a:latin typeface="Times New Roman" panose="02020603050405020304" pitchFamily="18" charset="0"/>
                <a:ea typeface="Calibri" panose="020F0502020204030204" pitchFamily="34" charset="0"/>
                <a:cs typeface="Calibri" panose="020F0502020204030204" pitchFamily="34" charset="0"/>
              </a:rPr>
              <a:t> selecta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ora</a:t>
            </a:r>
            <a:r>
              <a:rPr lang="en-US" sz="1800" dirty="0">
                <a:effectLst/>
                <a:latin typeface="Times New Roman" panose="02020603050405020304" pitchFamily="18" charset="0"/>
                <a:ea typeface="Calibri" panose="020F0502020204030204" pitchFamily="34" charset="0"/>
                <a:cs typeface="Calibri" panose="020F0502020204030204" pitchFamily="34" charset="0"/>
              </a:rPr>
              <a:t> la care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doriți</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să</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primiți</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notificările</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Aceste</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opțiuni</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vă</a:t>
            </a:r>
            <a:r>
              <a:rPr lang="en-US" sz="1800" dirty="0">
                <a:effectLst/>
                <a:latin typeface="Times New Roman" panose="02020603050405020304" pitchFamily="18" charset="0"/>
                <a:ea typeface="Calibri" panose="020F0502020204030204" pitchFamily="34" charset="0"/>
                <a:cs typeface="Calibri" panose="020F0502020204030204" pitchFamily="34" charset="0"/>
              </a:rPr>
              <a:t> permit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să</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personalizați</a:t>
            </a:r>
            <a:r>
              <a:rPr lang="en-US" sz="1800" dirty="0">
                <a:effectLst/>
                <a:latin typeface="Times New Roman" panose="02020603050405020304" pitchFamily="18" charset="0"/>
                <a:ea typeface="Calibri" panose="020F0502020204030204" pitchFamily="34" charset="0"/>
                <a:cs typeface="Calibri" panose="020F0502020204030204" pitchFamily="34" charset="0"/>
              </a:rPr>
              <a:t> cum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doriți</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să</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fiți</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informat</a:t>
            </a:r>
            <a:r>
              <a:rPr lang="en-US" sz="1800" dirty="0">
                <a:effectLst/>
                <a:latin typeface="Times New Roman" panose="02020603050405020304" pitchFamily="18" charset="0"/>
                <a:ea typeface="Calibri" panose="020F0502020204030204" pitchFamily="34" charset="0"/>
                <a:cs typeface="Calibri" panose="020F0502020204030204" pitchFamily="34" charset="0"/>
              </a:rPr>
              <a:t> de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aplicație</a:t>
            </a:r>
            <a:r>
              <a:rPr lang="en-US" sz="1800" dirty="0">
                <a:effectLst/>
                <a:latin typeface="Times New Roman" panose="02020603050405020304" pitchFamily="18" charset="0"/>
                <a:ea typeface="Calibri" panose="020F0502020204030204" pitchFamily="34" charset="0"/>
                <a:cs typeface="Calibri" panose="020F0502020204030204" pitchFamily="34" charset="0"/>
              </a:rPr>
              <a:t>.</a:t>
            </a:r>
            <a:endParaRPr lang="ro-RO" dirty="0"/>
          </a:p>
        </p:txBody>
      </p:sp>
      <p:pic>
        <p:nvPicPr>
          <p:cNvPr id="6" name="Picture 5">
            <a:extLst>
              <a:ext uri="{FF2B5EF4-FFF2-40B4-BE49-F238E27FC236}">
                <a16:creationId xmlns:a16="http://schemas.microsoft.com/office/drawing/2014/main" id="{AEF2D98E-8242-3D78-F881-839EAE7751D5}"/>
              </a:ext>
            </a:extLst>
          </p:cNvPr>
          <p:cNvPicPr>
            <a:picLocks noChangeAspect="1"/>
          </p:cNvPicPr>
          <p:nvPr/>
        </p:nvPicPr>
        <p:blipFill rotWithShape="1">
          <a:blip r:embed="rId2">
            <a:extLst>
              <a:ext uri="{28A0092B-C50C-407E-A947-70E740481C1C}">
                <a14:useLocalDpi xmlns:a14="http://schemas.microsoft.com/office/drawing/2010/main" val="0"/>
              </a:ext>
            </a:extLst>
          </a:blip>
          <a:srcRect l="5770" t="1195" r="2925"/>
          <a:stretch/>
        </p:blipFill>
        <p:spPr>
          <a:xfrm>
            <a:off x="6096000" y="624565"/>
            <a:ext cx="2753406" cy="5931039"/>
          </a:xfrm>
          <a:prstGeom prst="rect">
            <a:avLst/>
          </a:prstGeom>
        </p:spPr>
      </p:pic>
      <p:pic>
        <p:nvPicPr>
          <p:cNvPr id="8" name="Picture 7">
            <a:extLst>
              <a:ext uri="{FF2B5EF4-FFF2-40B4-BE49-F238E27FC236}">
                <a16:creationId xmlns:a16="http://schemas.microsoft.com/office/drawing/2014/main" id="{D57E9192-2F6B-775E-E3DE-DC3027B3E4C2}"/>
              </a:ext>
            </a:extLst>
          </p:cNvPr>
          <p:cNvPicPr>
            <a:picLocks noChangeAspect="1"/>
          </p:cNvPicPr>
          <p:nvPr/>
        </p:nvPicPr>
        <p:blipFill rotWithShape="1">
          <a:blip r:embed="rId3">
            <a:extLst>
              <a:ext uri="{28A0092B-C50C-407E-A947-70E740481C1C}">
                <a14:useLocalDpi xmlns:a14="http://schemas.microsoft.com/office/drawing/2010/main" val="0"/>
              </a:ext>
            </a:extLst>
          </a:blip>
          <a:srcRect l="4600" t="471" r="3001" b="1655"/>
          <a:stretch/>
        </p:blipFill>
        <p:spPr>
          <a:xfrm>
            <a:off x="8991553" y="624562"/>
            <a:ext cx="2753407" cy="5931042"/>
          </a:xfrm>
          <a:prstGeom prst="rect">
            <a:avLst/>
          </a:prstGeom>
        </p:spPr>
      </p:pic>
    </p:spTree>
    <p:extLst>
      <p:ext uri="{BB962C8B-B14F-4D97-AF65-F5344CB8AC3E}">
        <p14:creationId xmlns:p14="http://schemas.microsoft.com/office/powerpoint/2010/main" val="2982718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880859-A4B7-488A-0889-825736B707AA}"/>
              </a:ext>
            </a:extLst>
          </p:cNvPr>
          <p:cNvSpPr>
            <a:spLocks noGrp="1"/>
          </p:cNvSpPr>
          <p:nvPr>
            <p:ph sz="half" idx="1"/>
          </p:nvPr>
        </p:nvSpPr>
        <p:spPr>
          <a:xfrm>
            <a:off x="1141410" y="2249486"/>
            <a:ext cx="5493070" cy="3541714"/>
          </a:xfrm>
        </p:spPr>
        <p:txBody>
          <a:bodyPr/>
          <a:lstStyle/>
          <a:p>
            <a:pPr marL="0" indent="0">
              <a:buNone/>
            </a:pPr>
            <a:r>
              <a:rPr lang="en-US" sz="1800" dirty="0">
                <a:effectLst/>
                <a:latin typeface="Times New Roman" panose="02020603050405020304" pitchFamily="18" charset="0"/>
                <a:ea typeface="Calibri" panose="020F0502020204030204" pitchFamily="34" charset="0"/>
                <a:cs typeface="Calibri" panose="020F0502020204030204" pitchFamily="34" charset="0"/>
              </a:rPr>
              <a:t>Pe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pagina</a:t>
            </a:r>
            <a:r>
              <a:rPr lang="en-US" sz="1800" dirty="0">
                <a:effectLst/>
                <a:latin typeface="Times New Roman" panose="02020603050405020304" pitchFamily="18" charset="0"/>
                <a:ea typeface="Calibri" panose="020F0502020204030204" pitchFamily="34" charset="0"/>
                <a:cs typeface="Calibri" panose="020F0502020204030204" pitchFamily="34" charset="0"/>
              </a:rPr>
              <a:t> de </a:t>
            </a:r>
            <a:r>
              <a:rPr lang="en-US" sz="1800" b="1" dirty="0" err="1">
                <a:effectLst/>
                <a:latin typeface="Times New Roman" panose="02020603050405020304" pitchFamily="18" charset="0"/>
                <a:ea typeface="Calibri" panose="020F0502020204030204" pitchFamily="34" charset="0"/>
                <a:cs typeface="Calibri" panose="020F0502020204030204" pitchFamily="34" charset="0"/>
              </a:rPr>
              <a:t>Căutare</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puteți</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căuta</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notificări</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în</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funcție</a:t>
            </a:r>
            <a:r>
              <a:rPr lang="en-US" sz="1800" dirty="0">
                <a:effectLst/>
                <a:latin typeface="Times New Roman" panose="02020603050405020304" pitchFamily="18" charset="0"/>
                <a:ea typeface="Calibri" panose="020F0502020204030204" pitchFamily="34" charset="0"/>
                <a:cs typeface="Calibri" panose="020F0502020204030204" pitchFamily="34" charset="0"/>
              </a:rPr>
              <a:t> de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cuvinte</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cheie</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pentru</a:t>
            </a:r>
            <a:r>
              <a:rPr lang="en-US" sz="1800" dirty="0">
                <a:effectLst/>
                <a:latin typeface="Times New Roman" panose="02020603050405020304" pitchFamily="18" charset="0"/>
                <a:ea typeface="Calibri" panose="020F0502020204030204" pitchFamily="34" charset="0"/>
                <a:cs typeface="Calibri" panose="020F0502020204030204" pitchFamily="34" charset="0"/>
              </a:rPr>
              <a:t> a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găsi</a:t>
            </a:r>
            <a:r>
              <a:rPr lang="en-US" sz="1800" dirty="0">
                <a:effectLst/>
                <a:latin typeface="Times New Roman" panose="02020603050405020304" pitchFamily="18" charset="0"/>
                <a:ea typeface="Calibri" panose="020F0502020204030204" pitchFamily="34" charset="0"/>
                <a:cs typeface="Calibri" panose="020F0502020204030204" pitchFamily="34" charset="0"/>
              </a:rPr>
              <a:t> rapid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informațiile</a:t>
            </a:r>
            <a:r>
              <a:rPr lang="en-US" sz="1800" dirty="0">
                <a:effectLst/>
                <a:latin typeface="Times New Roman" panose="02020603050405020304" pitchFamily="18" charset="0"/>
                <a:ea typeface="Calibri" panose="020F0502020204030204" pitchFamily="34" charset="0"/>
                <a:cs typeface="Calibri" panose="020F0502020204030204" pitchFamily="34" charset="0"/>
              </a:rPr>
              <a:t> pe care le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căutați</a:t>
            </a:r>
            <a:r>
              <a:rPr lang="en-US" sz="1800" dirty="0">
                <a:effectLst/>
                <a:latin typeface="Times New Roman" panose="02020603050405020304" pitchFamily="18" charset="0"/>
                <a:ea typeface="Calibri" panose="020F0502020204030204" pitchFamily="34" charset="0"/>
                <a:cs typeface="Calibri" panose="020F0502020204030204" pitchFamily="34" charset="0"/>
              </a:rPr>
              <a:t>. Cu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aceste</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funcționalități</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adăugate</a:t>
            </a:r>
            <a:r>
              <a:rPr lang="en-US" sz="1800" dirty="0">
                <a:effectLst/>
                <a:latin typeface="Times New Roman" panose="02020603050405020304" pitchFamily="18" charset="0"/>
                <a:ea typeface="Calibri" panose="020F0502020204030204" pitchFamily="34" charset="0"/>
                <a:cs typeface="Calibri" panose="020F0502020204030204" pitchFamily="34" charset="0"/>
              </a:rPr>
              <a:t> la bara de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navigație</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aveți</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acces</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ușor</a:t>
            </a:r>
            <a:r>
              <a:rPr lang="en-US" sz="1800" dirty="0">
                <a:effectLst/>
                <a:latin typeface="Times New Roman" panose="02020603050405020304" pitchFamily="18" charset="0"/>
                <a:ea typeface="Calibri" panose="020F0502020204030204" pitchFamily="34" charset="0"/>
                <a:cs typeface="Calibri" panose="020F0502020204030204" pitchFamily="34" charset="0"/>
              </a:rPr>
              <a:t> la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toate</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aspectele</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importante</a:t>
            </a:r>
            <a:r>
              <a:rPr lang="en-US" sz="1800" dirty="0">
                <a:effectLst/>
                <a:latin typeface="Times New Roman" panose="02020603050405020304" pitchFamily="18" charset="0"/>
                <a:ea typeface="Calibri" panose="020F0502020204030204" pitchFamily="34" charset="0"/>
                <a:cs typeface="Calibri" panose="020F0502020204030204" pitchFamily="34" charset="0"/>
              </a:rPr>
              <a:t> ale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aplicației</a:t>
            </a:r>
            <a:r>
              <a:rPr lang="en-US" sz="1800" dirty="0">
                <a:effectLst/>
                <a:latin typeface="Times New Roman" panose="02020603050405020304" pitchFamily="18" charset="0"/>
                <a:ea typeface="Calibri" panose="020F0502020204030204" pitchFamily="34" charset="0"/>
                <a:cs typeface="Calibri" panose="020F0502020204030204" pitchFamily="34" charset="0"/>
              </a:rPr>
              <a:t>.</a:t>
            </a:r>
            <a:endParaRPr lang="ro-RO" sz="1800" dirty="0">
              <a:effectLst/>
              <a:latin typeface="Times New Roman" panose="02020603050405020304" pitchFamily="18" charset="0"/>
              <a:ea typeface="Calibri" panose="020F0502020204030204" pitchFamily="34" charset="0"/>
              <a:cs typeface="Calibri" panose="020F0502020204030204" pitchFamily="34" charset="0"/>
            </a:endParaRPr>
          </a:p>
          <a:p>
            <a:pPr marL="0" indent="0">
              <a:buNone/>
            </a:pPr>
            <a:endParaRPr lang="ro-RO" dirty="0"/>
          </a:p>
        </p:txBody>
      </p:sp>
      <p:pic>
        <p:nvPicPr>
          <p:cNvPr id="6" name="Picture 5">
            <a:extLst>
              <a:ext uri="{FF2B5EF4-FFF2-40B4-BE49-F238E27FC236}">
                <a16:creationId xmlns:a16="http://schemas.microsoft.com/office/drawing/2014/main" id="{F047CD62-A7D5-9591-3304-203D1D59169F}"/>
              </a:ext>
            </a:extLst>
          </p:cNvPr>
          <p:cNvPicPr>
            <a:picLocks noChangeAspect="1"/>
          </p:cNvPicPr>
          <p:nvPr/>
        </p:nvPicPr>
        <p:blipFill rotWithShape="1">
          <a:blip r:embed="rId2">
            <a:extLst>
              <a:ext uri="{28A0092B-C50C-407E-A947-70E740481C1C}">
                <a14:useLocalDpi xmlns:a14="http://schemas.microsoft.com/office/drawing/2010/main" val="0"/>
              </a:ext>
            </a:extLst>
          </a:blip>
          <a:srcRect l="1369" t="993" r="1699" b="835"/>
          <a:stretch/>
        </p:blipFill>
        <p:spPr>
          <a:xfrm>
            <a:off x="7305040" y="548137"/>
            <a:ext cx="2722880" cy="5761726"/>
          </a:xfrm>
          <a:prstGeom prst="rect">
            <a:avLst/>
          </a:prstGeom>
        </p:spPr>
      </p:pic>
    </p:spTree>
    <p:extLst>
      <p:ext uri="{BB962C8B-B14F-4D97-AF65-F5344CB8AC3E}">
        <p14:creationId xmlns:p14="http://schemas.microsoft.com/office/powerpoint/2010/main" val="3688067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EF4C36-83B6-A609-93CC-35BF4D4C0683}"/>
              </a:ext>
            </a:extLst>
          </p:cNvPr>
          <p:cNvSpPr>
            <a:spLocks noGrp="1"/>
          </p:cNvSpPr>
          <p:nvPr>
            <p:ph type="title"/>
          </p:nvPr>
        </p:nvSpPr>
        <p:spPr/>
        <p:txBody>
          <a:bodyPr/>
          <a:lstStyle/>
          <a:p>
            <a:r>
              <a:rPr lang="ro-RO" dirty="0"/>
              <a:t>concluzii</a:t>
            </a:r>
          </a:p>
        </p:txBody>
      </p:sp>
      <p:sp>
        <p:nvSpPr>
          <p:cNvPr id="6" name="Content Placeholder 5">
            <a:extLst>
              <a:ext uri="{FF2B5EF4-FFF2-40B4-BE49-F238E27FC236}">
                <a16:creationId xmlns:a16="http://schemas.microsoft.com/office/drawing/2014/main" id="{32731EA2-1CE0-D1DC-3D3B-49D662F12CFD}"/>
              </a:ext>
            </a:extLst>
          </p:cNvPr>
          <p:cNvSpPr>
            <a:spLocks noGrp="1"/>
          </p:cNvSpPr>
          <p:nvPr>
            <p:ph idx="1"/>
          </p:nvPr>
        </p:nvSpPr>
        <p:spPr/>
        <p:txBody>
          <a:bodyPr>
            <a:normAutofit/>
          </a:bodyPr>
          <a:lstStyle/>
          <a:p>
            <a:pPr marL="0" indent="0">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În concluzie, această aplicație reprezintă cel mai complex proiect al meu, și sunt extrem de mândră că am reușit să o finalizez. Realizarea acestei aplicații a presupus depășirea unor obstacole dificile și rezolvarea unor erori pe care le consideram inițial imposibile. Această experiență m-a ajutat să devin un programator mai competent și mai încrezător în abilitățile mele. Sunt, de asemenea, bucuroasă că am avut oportunitatea de a aprofunda cunoștințele mele în limbajul Java și utilizarea Android Studio, precum și în gestionarea problemelor și tratarea erorilor. Cei patru ani de facultate au adus cu sine o mulțime de învățăminte și realizări, iar acest proiect reprezintă o culminare a eforturilor mele în domeniul dezvoltării de aplicații mobile.</a:t>
            </a:r>
          </a:p>
          <a:p>
            <a:pPr marL="0" indent="0">
              <a:buNone/>
            </a:pPr>
            <a:endParaRPr lang="ro-RO"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1974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CD6B-1F59-BB48-B9E4-30A94C231056}"/>
              </a:ext>
            </a:extLst>
          </p:cNvPr>
          <p:cNvSpPr>
            <a:spLocks noGrp="1"/>
          </p:cNvSpPr>
          <p:nvPr>
            <p:ph type="title"/>
          </p:nvPr>
        </p:nvSpPr>
        <p:spPr/>
        <p:txBody>
          <a:bodyPr/>
          <a:lstStyle/>
          <a:p>
            <a:r>
              <a:rPr lang="en-US" dirty="0" err="1"/>
              <a:t>Rezumatul</a:t>
            </a:r>
            <a:r>
              <a:rPr lang="en-US" dirty="0"/>
              <a:t> </a:t>
            </a:r>
            <a:r>
              <a:rPr lang="en-US" dirty="0" err="1"/>
              <a:t>proIEctului</a:t>
            </a:r>
            <a:endParaRPr lang="ro-RO" dirty="0"/>
          </a:p>
        </p:txBody>
      </p:sp>
      <p:sp>
        <p:nvSpPr>
          <p:cNvPr id="3" name="Content Placeholder 2">
            <a:extLst>
              <a:ext uri="{FF2B5EF4-FFF2-40B4-BE49-F238E27FC236}">
                <a16:creationId xmlns:a16="http://schemas.microsoft.com/office/drawing/2014/main" id="{2D7C2485-A9AB-D2C8-C294-CBDDAB9B8FFB}"/>
              </a:ext>
            </a:extLst>
          </p:cNvPr>
          <p:cNvSpPr>
            <a:spLocks noGrp="1"/>
          </p:cNvSpPr>
          <p:nvPr>
            <p:ph idx="1"/>
          </p:nvPr>
        </p:nvSpPr>
        <p:spPr/>
        <p:txBody>
          <a:bodyPr>
            <a:normAutofit lnSpcReduction="10000"/>
          </a:bodyPr>
          <a:lstStyle/>
          <a:p>
            <a:r>
              <a:rPr lang="ro-RO" sz="1800" dirty="0">
                <a:effectLst/>
                <a:latin typeface="Times New Roman" panose="02020603050405020304" pitchFamily="18" charset="0"/>
                <a:ea typeface="Calibri" panose="020F0502020204030204" pitchFamily="34" charset="0"/>
                <a:cs typeface="Calibri" panose="020F0502020204030204" pitchFamily="34" charset="0"/>
              </a:rPr>
              <a:t>Am dezvoltat o aplicație mobilă pentru platforma Android, folosind Android Studio și limbajul Java. Scopul principal al acestei aplicații este să ofere utilizatorilor o experiență eficientă în gestionarea notificărilor primite de la portalul facultății, cu ajutorul serviciului </a:t>
            </a:r>
            <a:r>
              <a:rPr lang="ro-RO" sz="1800" dirty="0" err="1">
                <a:effectLst/>
                <a:latin typeface="Times New Roman" panose="02020603050405020304" pitchFamily="18" charset="0"/>
                <a:ea typeface="Calibri" panose="020F0502020204030204" pitchFamily="34" charset="0"/>
                <a:cs typeface="Calibri" panose="020F0502020204030204" pitchFamily="34" charset="0"/>
              </a:rPr>
              <a:t>OneSignal</a:t>
            </a:r>
            <a:r>
              <a:rPr lang="ro-RO" sz="1800" dirty="0">
                <a:effectLst/>
                <a:latin typeface="Times New Roman" panose="02020603050405020304" pitchFamily="18" charset="0"/>
                <a:ea typeface="Calibri" panose="020F0502020204030204" pitchFamily="34" charset="0"/>
                <a:cs typeface="Calibri" panose="020F0502020204030204" pitchFamily="34" charset="0"/>
              </a:rPr>
              <a:t>. </a:t>
            </a:r>
          </a:p>
          <a:p>
            <a:r>
              <a:rPr lang="ro-RO" sz="1800" dirty="0">
                <a:effectLst/>
                <a:latin typeface="Times New Roman" panose="02020603050405020304" pitchFamily="18" charset="0"/>
                <a:ea typeface="Calibri" panose="020F0502020204030204" pitchFamily="34" charset="0"/>
                <a:cs typeface="Calibri" panose="020F0502020204030204" pitchFamily="34" charset="0"/>
              </a:rPr>
              <a:t>Aplicația se structurează în trei pagini principale: "Home" (Acasă), "</a:t>
            </a:r>
            <a:r>
              <a:rPr lang="ro-RO" sz="1800" dirty="0" err="1">
                <a:effectLst/>
                <a:latin typeface="Times New Roman" panose="02020603050405020304" pitchFamily="18" charset="0"/>
                <a:ea typeface="Calibri" panose="020F0502020204030204" pitchFamily="34" charset="0"/>
                <a:cs typeface="Calibri" panose="020F0502020204030204" pitchFamily="34" charset="0"/>
              </a:rPr>
              <a:t>Settings</a:t>
            </a:r>
            <a:r>
              <a:rPr lang="ro-RO" sz="1800" dirty="0">
                <a:effectLst/>
                <a:latin typeface="Times New Roman" panose="02020603050405020304" pitchFamily="18" charset="0"/>
                <a:ea typeface="Calibri" panose="020F0502020204030204" pitchFamily="34" charset="0"/>
                <a:cs typeface="Calibri" panose="020F0502020204030204" pitchFamily="34" charset="0"/>
              </a:rPr>
              <a:t>" (Setări) și "</a:t>
            </a:r>
            <a:r>
              <a:rPr lang="ro-RO" sz="1800" dirty="0" err="1">
                <a:effectLst/>
                <a:latin typeface="Times New Roman" panose="02020603050405020304" pitchFamily="18" charset="0"/>
                <a:ea typeface="Calibri" panose="020F0502020204030204" pitchFamily="34" charset="0"/>
                <a:cs typeface="Calibri" panose="020F0502020204030204" pitchFamily="34" charset="0"/>
              </a:rPr>
              <a:t>Search</a:t>
            </a:r>
            <a:r>
              <a:rPr lang="ro-RO" sz="1800" dirty="0">
                <a:effectLst/>
                <a:latin typeface="Times New Roman" panose="02020603050405020304" pitchFamily="18" charset="0"/>
                <a:ea typeface="Calibri" panose="020F0502020204030204" pitchFamily="34" charset="0"/>
                <a:cs typeface="Calibri" panose="020F0502020204030204" pitchFamily="34" charset="0"/>
              </a:rPr>
              <a:t>" (Căutare). Aceste pagini pot fi accesate ușor folosind un meniu de navigare din partea de jos a aplicației, cunoscut sub numele de "</a:t>
            </a:r>
            <a:r>
              <a:rPr lang="ro-RO" sz="1800" dirty="0" err="1">
                <a:effectLst/>
                <a:latin typeface="Times New Roman" panose="02020603050405020304" pitchFamily="18" charset="0"/>
                <a:ea typeface="Calibri" panose="020F0502020204030204" pitchFamily="34" charset="0"/>
                <a:cs typeface="Calibri" panose="020F0502020204030204" pitchFamily="34" charset="0"/>
              </a:rPr>
              <a:t>bottom</a:t>
            </a:r>
            <a:r>
              <a:rPr lang="ro-RO" sz="1800" dirty="0">
                <a:effectLst/>
                <a:latin typeface="Times New Roman" panose="02020603050405020304" pitchFamily="18" charset="0"/>
                <a:ea typeface="Calibri" panose="020F0502020204030204" pitchFamily="34" charset="0"/>
                <a:cs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cs typeface="Calibri" panose="020F0502020204030204" pitchFamily="34" charset="0"/>
              </a:rPr>
              <a:t>navigation</a:t>
            </a:r>
            <a:r>
              <a:rPr lang="ro-RO" sz="1800" dirty="0">
                <a:effectLst/>
                <a:latin typeface="Times New Roman" panose="02020603050405020304" pitchFamily="18" charset="0"/>
                <a:ea typeface="Calibri" panose="020F0502020204030204" pitchFamily="34" charset="0"/>
                <a:cs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cs typeface="Calibri" panose="020F0502020204030204" pitchFamily="34" charset="0"/>
              </a:rPr>
              <a:t>menu</a:t>
            </a:r>
            <a:r>
              <a:rPr lang="ro-RO" sz="1800" dirty="0">
                <a:effectLst/>
                <a:latin typeface="Times New Roman" panose="02020603050405020304" pitchFamily="18" charset="0"/>
                <a:ea typeface="Calibri" panose="020F0502020204030204" pitchFamily="34" charset="0"/>
                <a:cs typeface="Calibri" panose="020F0502020204030204" pitchFamily="34" charset="0"/>
              </a:rPr>
              <a:t>". </a:t>
            </a:r>
          </a:p>
          <a:p>
            <a:pPr indent="457200" algn="just">
              <a:lnSpc>
                <a:spcPct val="150000"/>
              </a:lnSpc>
              <a:spcAft>
                <a:spcPts val="1000"/>
              </a:spcAft>
            </a:pPr>
            <a:r>
              <a:rPr lang="ro-RO" sz="1800" dirty="0">
                <a:effectLst/>
                <a:latin typeface="Times New Roman" panose="02020603050405020304" pitchFamily="18" charset="0"/>
                <a:ea typeface="Calibri" panose="020F0502020204030204" pitchFamily="34" charset="0"/>
                <a:cs typeface="Calibri" panose="020F0502020204030204" pitchFamily="34" charset="0"/>
              </a:rPr>
              <a:t>Pagina "Home" reprezintă punctul central al aplicației, unde utilizatorii pot vedea și gestiona notificările primite de la portalul facultății. Prin intermediul acestei pagini, ei pot filtra și sorta notificările în funcție de preferințele lor, ceea ce îi ajută să rămână la curent cu informațiile importante.</a:t>
            </a:r>
          </a:p>
          <a:p>
            <a:endParaRPr lang="ro-RO" dirty="0"/>
          </a:p>
        </p:txBody>
      </p:sp>
    </p:spTree>
    <p:extLst>
      <p:ext uri="{BB962C8B-B14F-4D97-AF65-F5344CB8AC3E}">
        <p14:creationId xmlns:p14="http://schemas.microsoft.com/office/powerpoint/2010/main" val="371506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16389C-9974-3980-7287-A845A91859C6}"/>
              </a:ext>
            </a:extLst>
          </p:cNvPr>
          <p:cNvSpPr>
            <a:spLocks noGrp="1"/>
          </p:cNvSpPr>
          <p:nvPr>
            <p:ph idx="1"/>
          </p:nvPr>
        </p:nvSpPr>
        <p:spPr>
          <a:xfrm>
            <a:off x="1143000" y="2190132"/>
            <a:ext cx="9905999" cy="3541714"/>
          </a:xfrm>
        </p:spPr>
        <p:txBody>
          <a:bodyPr/>
          <a:lstStyle/>
          <a:p>
            <a:r>
              <a:rPr lang="ro-RO" sz="1800" dirty="0">
                <a:effectLst/>
                <a:latin typeface="Times New Roman" panose="02020603050405020304" pitchFamily="18" charset="0"/>
                <a:ea typeface="Calibri" panose="020F0502020204030204" pitchFamily="34" charset="0"/>
                <a:cs typeface="Calibri" panose="020F0502020204030204" pitchFamily="34" charset="0"/>
              </a:rPr>
              <a:t>Pagina "</a:t>
            </a:r>
            <a:r>
              <a:rPr lang="ro-RO" sz="1800" dirty="0" err="1">
                <a:effectLst/>
                <a:latin typeface="Times New Roman" panose="02020603050405020304" pitchFamily="18" charset="0"/>
                <a:ea typeface="Calibri" panose="020F0502020204030204" pitchFamily="34" charset="0"/>
                <a:cs typeface="Calibri" panose="020F0502020204030204" pitchFamily="34" charset="0"/>
              </a:rPr>
              <a:t>Settings</a:t>
            </a:r>
            <a:r>
              <a:rPr lang="ro-RO" sz="1800" dirty="0">
                <a:effectLst/>
                <a:latin typeface="Times New Roman" panose="02020603050405020304" pitchFamily="18" charset="0"/>
                <a:ea typeface="Calibri" panose="020F0502020204030204" pitchFamily="34" charset="0"/>
                <a:cs typeface="Calibri" panose="020F0502020204030204" pitchFamily="34" charset="0"/>
              </a:rPr>
              <a:t>" oferă utilizatorilor posibilitatea de a personaliza aplicația conform preferințelor lor. Aici pot seta ora preferată pentru primirea notificărilor și pot activa/dezactiva vibrațiile, ceea ce contribuie la adaptarea aplicației la nevoile individuale ale fiecărui utilizator.</a:t>
            </a:r>
          </a:p>
          <a:p>
            <a:r>
              <a:rPr lang="ro-RO" sz="1800" dirty="0">
                <a:effectLst/>
                <a:latin typeface="Times New Roman" panose="02020603050405020304" pitchFamily="18" charset="0"/>
                <a:ea typeface="Calibri" panose="020F0502020204030204" pitchFamily="34" charset="0"/>
                <a:cs typeface="Calibri" panose="020F0502020204030204" pitchFamily="34" charset="0"/>
              </a:rPr>
              <a:t>Pagina "</a:t>
            </a:r>
            <a:r>
              <a:rPr lang="ro-RO" sz="1800" dirty="0" err="1">
                <a:effectLst/>
                <a:latin typeface="Times New Roman" panose="02020603050405020304" pitchFamily="18" charset="0"/>
                <a:ea typeface="Calibri" panose="020F0502020204030204" pitchFamily="34" charset="0"/>
                <a:cs typeface="Calibri" panose="020F0502020204030204" pitchFamily="34" charset="0"/>
              </a:rPr>
              <a:t>Search</a:t>
            </a:r>
            <a:r>
              <a:rPr lang="ro-RO" sz="1800" dirty="0">
                <a:effectLst/>
                <a:latin typeface="Times New Roman" panose="02020603050405020304" pitchFamily="18" charset="0"/>
                <a:ea typeface="Calibri" panose="020F0502020204030204" pitchFamily="34" charset="0"/>
                <a:cs typeface="Calibri" panose="020F0502020204030204" pitchFamily="34" charset="0"/>
              </a:rPr>
              <a:t>" vine în ajutorul utilizatorilor care doresc să găsească rapid anumite notificări sau informații specifice. Cu ajutorul funcționalităților de căutare, aceștia pot accesa rapid și eficient informațiile de interes pentru ei.</a:t>
            </a:r>
          </a:p>
          <a:p>
            <a:endParaRPr lang="ro-RO" dirty="0"/>
          </a:p>
        </p:txBody>
      </p:sp>
    </p:spTree>
    <p:extLst>
      <p:ext uri="{BB962C8B-B14F-4D97-AF65-F5344CB8AC3E}">
        <p14:creationId xmlns:p14="http://schemas.microsoft.com/office/powerpoint/2010/main" val="2529983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D6CA0-888A-24EC-3AC7-FA55024C2999}"/>
              </a:ext>
            </a:extLst>
          </p:cNvPr>
          <p:cNvSpPr>
            <a:spLocks noGrp="1"/>
          </p:cNvSpPr>
          <p:nvPr>
            <p:ph type="title"/>
          </p:nvPr>
        </p:nvSpPr>
        <p:spPr/>
        <p:txBody>
          <a:bodyPr/>
          <a:lstStyle/>
          <a:p>
            <a:r>
              <a:rPr lang="en-US" dirty="0" err="1"/>
              <a:t>Tehnologii</a:t>
            </a:r>
            <a:r>
              <a:rPr lang="en-US" dirty="0"/>
              <a:t> </a:t>
            </a:r>
            <a:r>
              <a:rPr lang="en-US" dirty="0" err="1"/>
              <a:t>folosite</a:t>
            </a:r>
            <a:endParaRPr lang="ro-RO" dirty="0"/>
          </a:p>
        </p:txBody>
      </p:sp>
      <p:sp>
        <p:nvSpPr>
          <p:cNvPr id="3" name="Content Placeholder 2">
            <a:extLst>
              <a:ext uri="{FF2B5EF4-FFF2-40B4-BE49-F238E27FC236}">
                <a16:creationId xmlns:a16="http://schemas.microsoft.com/office/drawing/2014/main" id="{920D2FF3-216B-5476-ED20-400FC9142A20}"/>
              </a:ext>
            </a:extLst>
          </p:cNvPr>
          <p:cNvSpPr>
            <a:spLocks noGrp="1"/>
          </p:cNvSpPr>
          <p:nvPr>
            <p:ph idx="1"/>
          </p:nvPr>
        </p:nvSpPr>
        <p:spPr/>
        <p:txBody>
          <a:bodyPr/>
          <a:lstStyle/>
          <a:p>
            <a:r>
              <a:rPr lang="en-US" dirty="0"/>
              <a:t>Java</a:t>
            </a:r>
          </a:p>
          <a:p>
            <a:r>
              <a:rPr lang="en-US" dirty="0"/>
              <a:t>XML (Extensible Markup Language)</a:t>
            </a:r>
          </a:p>
          <a:p>
            <a:r>
              <a:rPr lang="en-US" dirty="0"/>
              <a:t>And</a:t>
            </a:r>
            <a:r>
              <a:rPr lang="ro-RO" dirty="0"/>
              <a:t>roi</a:t>
            </a:r>
            <a:r>
              <a:rPr lang="en-US" dirty="0"/>
              <a:t>d Studio</a:t>
            </a:r>
          </a:p>
          <a:p>
            <a:r>
              <a:rPr lang="en-US" dirty="0"/>
              <a:t>One Signal</a:t>
            </a:r>
            <a:endParaRPr lang="ro-RO" dirty="0"/>
          </a:p>
        </p:txBody>
      </p:sp>
    </p:spTree>
    <p:extLst>
      <p:ext uri="{BB962C8B-B14F-4D97-AF65-F5344CB8AC3E}">
        <p14:creationId xmlns:p14="http://schemas.microsoft.com/office/powerpoint/2010/main" val="185275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8EBC-4304-7693-76B9-70483FAFC488}"/>
              </a:ext>
            </a:extLst>
          </p:cNvPr>
          <p:cNvSpPr>
            <a:spLocks noGrp="1"/>
          </p:cNvSpPr>
          <p:nvPr>
            <p:ph type="title"/>
          </p:nvPr>
        </p:nvSpPr>
        <p:spPr/>
        <p:txBody>
          <a:bodyPr/>
          <a:lstStyle/>
          <a:p>
            <a:r>
              <a:rPr lang="en-US" dirty="0" err="1"/>
              <a:t>Structura</a:t>
            </a:r>
            <a:r>
              <a:rPr lang="en-US" dirty="0"/>
              <a:t> </a:t>
            </a:r>
            <a:r>
              <a:rPr lang="en-US" dirty="0" err="1"/>
              <a:t>proiectului</a:t>
            </a:r>
            <a:endParaRPr lang="ro-RO" dirty="0"/>
          </a:p>
        </p:txBody>
      </p:sp>
      <p:sp>
        <p:nvSpPr>
          <p:cNvPr id="3" name="Content Placeholder 2">
            <a:extLst>
              <a:ext uri="{FF2B5EF4-FFF2-40B4-BE49-F238E27FC236}">
                <a16:creationId xmlns:a16="http://schemas.microsoft.com/office/drawing/2014/main" id="{7104A86C-A896-3100-25A9-75D7F2E57587}"/>
              </a:ext>
            </a:extLst>
          </p:cNvPr>
          <p:cNvSpPr>
            <a:spLocks noGrp="1"/>
          </p:cNvSpPr>
          <p:nvPr>
            <p:ph idx="1"/>
          </p:nvPr>
        </p:nvSpPr>
        <p:spPr/>
        <p:txBody>
          <a:bodyPr>
            <a:noAutofit/>
          </a:bodyPr>
          <a:lstStyle/>
          <a:p>
            <a:r>
              <a:rPr lang="ro-RO" sz="1800" dirty="0">
                <a:latin typeface="Times New Roman" panose="02020603050405020304" pitchFamily="18" charset="0"/>
                <a:cs typeface="Times New Roman" panose="02020603050405020304" pitchFamily="18" charset="0"/>
              </a:rPr>
              <a:t>Proiectul este dezvoltat în mediul de dezvoltare Android Studio și este organizat într-o structură bine definită pentru administrarea resurselor și codului sursă al aplicației. Un element fundamental al proiectului este directorul "</a:t>
            </a:r>
            <a:r>
              <a:rPr lang="ro-RO" sz="1800" dirty="0" err="1">
                <a:latin typeface="Times New Roman" panose="02020603050405020304" pitchFamily="18" charset="0"/>
                <a:cs typeface="Times New Roman" panose="02020603050405020304" pitchFamily="18" charset="0"/>
              </a:rPr>
              <a:t>manifests</a:t>
            </a:r>
            <a:r>
              <a:rPr lang="ro-RO" sz="1800" dirty="0">
                <a:latin typeface="Times New Roman" panose="02020603050405020304" pitchFamily="18" charset="0"/>
                <a:cs typeface="Times New Roman" panose="02020603050405020304" pitchFamily="18" charset="0"/>
              </a:rPr>
              <a:t>", care găzduiește fișierul "AndroidManifest.xml". Acest fișier este esențial pentru configurarea aplicației Android, conținând informații precum permisiunile necesare, activitățile, serviciile și alte setări cruciale pentru funcționarea corectă a aplicației.</a:t>
            </a:r>
          </a:p>
          <a:p>
            <a:endParaRPr lang="ro-RO" sz="1800" dirty="0">
              <a:latin typeface="Times New Roman" panose="02020603050405020304" pitchFamily="18" charset="0"/>
              <a:cs typeface="Times New Roman" panose="02020603050405020304" pitchFamily="18" charset="0"/>
            </a:endParaRPr>
          </a:p>
          <a:p>
            <a:r>
              <a:rPr lang="ro-RO" sz="1800" dirty="0">
                <a:latin typeface="Times New Roman" panose="02020603050405020304" pitchFamily="18" charset="0"/>
                <a:cs typeface="Times New Roman" panose="02020603050405020304" pitchFamily="18" charset="0"/>
              </a:rPr>
              <a:t>În cadrul pachetului "</a:t>
            </a:r>
            <a:r>
              <a:rPr lang="ro-RO" sz="1800" dirty="0" err="1">
                <a:latin typeface="Times New Roman" panose="02020603050405020304" pitchFamily="18" charset="0"/>
                <a:cs typeface="Times New Roman" panose="02020603050405020304" pitchFamily="18" charset="0"/>
              </a:rPr>
              <a:t>com.example.licenta</a:t>
            </a:r>
            <a:r>
              <a:rPr lang="ro-RO" sz="1800" dirty="0">
                <a:latin typeface="Times New Roman" panose="02020603050405020304" pitchFamily="18" charset="0"/>
                <a:cs typeface="Times New Roman" panose="02020603050405020304" pitchFamily="18" charset="0"/>
              </a:rPr>
              <a:t>", găsim codul sursă principal al aplicației Android. Acest pachet conține subdirectoare și fișiere relevante pentru diferite componente ale aplicației, precum activități, fragmente, adaptoare, modele și utilitare. Structura organizată a codului sursă facilitează dezvoltarea și întreținerea aplicației.</a:t>
            </a:r>
          </a:p>
          <a:p>
            <a:pPr marL="0" indent="0">
              <a:buNone/>
            </a:pPr>
            <a:endParaRPr lang="ro-RO"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264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337FA4-6877-1DB9-8819-F62E03A8E427}"/>
              </a:ext>
            </a:extLst>
          </p:cNvPr>
          <p:cNvSpPr>
            <a:spLocks noGrp="1"/>
          </p:cNvSpPr>
          <p:nvPr>
            <p:ph sz="half" idx="1"/>
          </p:nvPr>
        </p:nvSpPr>
        <p:spPr>
          <a:xfrm>
            <a:off x="1110084" y="755966"/>
            <a:ext cx="8437671" cy="5685474"/>
          </a:xfrm>
        </p:spPr>
        <p:txBody>
          <a:bodyPr>
            <a:noAutofit/>
          </a:bodyPr>
          <a:lstStyle/>
          <a:p>
            <a:r>
              <a:rPr lang="ro-RO" sz="1800" dirty="0">
                <a:latin typeface="Times New Roman" panose="02020603050405020304" pitchFamily="18" charset="0"/>
                <a:cs typeface="Times New Roman" panose="02020603050405020304" pitchFamily="18" charset="0"/>
              </a:rPr>
              <a:t>Resursele utilizate în aplicație sunt stocate în directorul "</a:t>
            </a:r>
            <a:r>
              <a:rPr lang="ro-RO" sz="1800" dirty="0" err="1">
                <a:latin typeface="Times New Roman" panose="02020603050405020304" pitchFamily="18" charset="0"/>
                <a:cs typeface="Times New Roman" panose="02020603050405020304" pitchFamily="18" charset="0"/>
              </a:rPr>
              <a:t>res</a:t>
            </a:r>
            <a:r>
              <a:rPr lang="ro-RO" sz="1800" dirty="0">
                <a:latin typeface="Times New Roman" panose="02020603050405020304" pitchFamily="18" charset="0"/>
                <a:cs typeface="Times New Roman" panose="02020603050405020304" pitchFamily="18" charset="0"/>
              </a:rPr>
              <a:t>". Aici, în directorul "</a:t>
            </a:r>
            <a:r>
              <a:rPr lang="ro-RO" sz="1800" dirty="0" err="1">
                <a:latin typeface="Times New Roman" panose="02020603050405020304" pitchFamily="18" charset="0"/>
                <a:cs typeface="Times New Roman" panose="02020603050405020304" pitchFamily="18" charset="0"/>
              </a:rPr>
              <a:t>drawable</a:t>
            </a:r>
            <a:r>
              <a:rPr lang="ro-RO" sz="1800" dirty="0">
                <a:latin typeface="Times New Roman" panose="02020603050405020304" pitchFamily="18" charset="0"/>
                <a:cs typeface="Times New Roman" panose="02020603050405020304" pitchFamily="18" charset="0"/>
              </a:rPr>
              <a:t>", sunt adăugate resurse grafice, cum ar fi imagini și iconițe, care sunt utilizate pentru interfața vizuală a aplicației. În plus, directorul "layout" conține fișiere XML care definesc aspectul interfeței de utilizator pentru diferite ecrane și componente. Fișierele din directorul "</a:t>
            </a:r>
            <a:r>
              <a:rPr lang="ro-RO" sz="1800" dirty="0" err="1">
                <a:latin typeface="Times New Roman" panose="02020603050405020304" pitchFamily="18" charset="0"/>
                <a:cs typeface="Times New Roman" panose="02020603050405020304" pitchFamily="18" charset="0"/>
              </a:rPr>
              <a:t>menu</a:t>
            </a:r>
            <a:r>
              <a:rPr lang="ro-RO" sz="1800" dirty="0">
                <a:latin typeface="Times New Roman" panose="02020603050405020304" pitchFamily="18" charset="0"/>
                <a:cs typeface="Times New Roman" panose="02020603050405020304" pitchFamily="18" charset="0"/>
              </a:rPr>
              <a:t>" sunt utilizate pentru definirea opțiunilor de meniu ale aplicației. În directorul "</a:t>
            </a:r>
            <a:r>
              <a:rPr lang="ro-RO" sz="1800" dirty="0" err="1">
                <a:latin typeface="Times New Roman" panose="02020603050405020304" pitchFamily="18" charset="0"/>
                <a:cs typeface="Times New Roman" panose="02020603050405020304" pitchFamily="18" charset="0"/>
              </a:rPr>
              <a:t>values</a:t>
            </a:r>
            <a:r>
              <a:rPr lang="ro-RO" sz="1800" dirty="0">
                <a:latin typeface="Times New Roman" panose="02020603050405020304" pitchFamily="18" charset="0"/>
                <a:cs typeface="Times New Roman" panose="02020603050405020304" pitchFamily="18" charset="0"/>
              </a:rPr>
              <a:t>", găsim resurse precum șiruri de caractere, dimensiuni și stiluri, care contribuie la configurarea și personalizarea aplicației. În ceea ce privește directorul "</a:t>
            </a:r>
            <a:r>
              <a:rPr lang="ro-RO" sz="1800" dirty="0" err="1">
                <a:latin typeface="Times New Roman" panose="02020603050405020304" pitchFamily="18" charset="0"/>
                <a:cs typeface="Times New Roman" panose="02020603050405020304" pitchFamily="18" charset="0"/>
              </a:rPr>
              <a:t>xml</a:t>
            </a:r>
            <a:r>
              <a:rPr lang="ro-RO" sz="1800" dirty="0">
                <a:latin typeface="Times New Roman" panose="02020603050405020304" pitchFamily="18" charset="0"/>
                <a:cs typeface="Times New Roman" panose="02020603050405020304" pitchFamily="18" charset="0"/>
              </a:rPr>
              <a:t>", acesta poate conține fișiere XML pentru orice alte configurații sau date necesare funcționării aplicației.</a:t>
            </a:r>
          </a:p>
          <a:p>
            <a:pPr marL="0" indent="0">
              <a:buNone/>
            </a:pPr>
            <a:endParaRPr lang="ro-RO" sz="1800" dirty="0">
              <a:latin typeface="Times New Roman" panose="02020603050405020304" pitchFamily="18" charset="0"/>
              <a:cs typeface="Times New Roman" panose="02020603050405020304" pitchFamily="18" charset="0"/>
            </a:endParaRPr>
          </a:p>
          <a:p>
            <a:r>
              <a:rPr lang="ro-RO" sz="1800" dirty="0">
                <a:latin typeface="Times New Roman" panose="02020603050405020304" pitchFamily="18" charset="0"/>
                <a:cs typeface="Times New Roman" panose="02020603050405020304" pitchFamily="18" charset="0"/>
              </a:rPr>
              <a:t>În plus față de resurse și codul sursă, proiectul utilizează fișiere de configurare </a:t>
            </a:r>
            <a:r>
              <a:rPr lang="ro-RO" sz="1800" dirty="0" err="1">
                <a:latin typeface="Times New Roman" panose="02020603050405020304" pitchFamily="18" charset="0"/>
                <a:cs typeface="Times New Roman" panose="02020603050405020304" pitchFamily="18" charset="0"/>
              </a:rPr>
              <a:t>Gradle</a:t>
            </a:r>
            <a:r>
              <a:rPr lang="ro-RO" sz="1800" dirty="0">
                <a:latin typeface="Times New Roman" panose="02020603050405020304" pitchFamily="18" charset="0"/>
                <a:cs typeface="Times New Roman" panose="02020603050405020304" pitchFamily="18" charset="0"/>
              </a:rPr>
              <a:t> în directorul "</a:t>
            </a:r>
            <a:r>
              <a:rPr lang="ro-RO" sz="1800" dirty="0" err="1">
                <a:latin typeface="Times New Roman" panose="02020603050405020304" pitchFamily="18" charset="0"/>
                <a:cs typeface="Times New Roman" panose="02020603050405020304" pitchFamily="18" charset="0"/>
              </a:rPr>
              <a:t>Gradle</a:t>
            </a:r>
            <a:r>
              <a:rPr lang="ro-RO" sz="1800" dirty="0">
                <a:latin typeface="Times New Roman" panose="02020603050405020304" pitchFamily="18" charset="0"/>
                <a:cs typeface="Times New Roman" panose="02020603050405020304" pitchFamily="18" charset="0"/>
              </a:rPr>
              <a:t> </a:t>
            </a:r>
            <a:r>
              <a:rPr lang="ro-RO" sz="1800" dirty="0" err="1">
                <a:latin typeface="Times New Roman" panose="02020603050405020304" pitchFamily="18" charset="0"/>
                <a:cs typeface="Times New Roman" panose="02020603050405020304" pitchFamily="18" charset="0"/>
              </a:rPr>
              <a:t>Scripts</a:t>
            </a:r>
            <a:r>
              <a:rPr lang="ro-RO" sz="1800" dirty="0">
                <a:latin typeface="Times New Roman" panose="02020603050405020304" pitchFamily="18" charset="0"/>
                <a:cs typeface="Times New Roman" panose="02020603050405020304" pitchFamily="18" charset="0"/>
              </a:rPr>
              <a:t>". Aceste fișiere gestionează aspecte importante precum dependențele externe, configurările de construire și alte setări relevante pentru procesul de dezvoltare al aplicației Android. Organizarea clară și structura bine definită a proiectului contribuie la eficiența și administrarea eficientă a dezvoltării aplicației.</a:t>
            </a:r>
          </a:p>
          <a:p>
            <a:pPr marL="0" indent="0">
              <a:buNone/>
            </a:pPr>
            <a:endParaRPr lang="ro-RO" sz="1800" dirty="0"/>
          </a:p>
        </p:txBody>
      </p:sp>
      <p:pic>
        <p:nvPicPr>
          <p:cNvPr id="7" name="Picture 6">
            <a:extLst>
              <a:ext uri="{FF2B5EF4-FFF2-40B4-BE49-F238E27FC236}">
                <a16:creationId xmlns:a16="http://schemas.microsoft.com/office/drawing/2014/main" id="{457E197E-A6CE-5468-6FC8-B78B332DA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7755" y="1892158"/>
            <a:ext cx="2423370" cy="3276884"/>
          </a:xfrm>
          <a:prstGeom prst="rect">
            <a:avLst/>
          </a:prstGeom>
        </p:spPr>
      </p:pic>
    </p:spTree>
    <p:extLst>
      <p:ext uri="{BB962C8B-B14F-4D97-AF65-F5344CB8AC3E}">
        <p14:creationId xmlns:p14="http://schemas.microsoft.com/office/powerpoint/2010/main" val="3079870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AE7057-A56D-61F3-0837-24CDDE3EC798}"/>
              </a:ext>
            </a:extLst>
          </p:cNvPr>
          <p:cNvSpPr>
            <a:spLocks noGrp="1"/>
          </p:cNvSpPr>
          <p:nvPr>
            <p:ph type="title"/>
          </p:nvPr>
        </p:nvSpPr>
        <p:spPr/>
        <p:txBody>
          <a:bodyPr/>
          <a:lstStyle/>
          <a:p>
            <a:r>
              <a:rPr lang="en-US" dirty="0"/>
              <a:t>Use case</a:t>
            </a:r>
            <a:endParaRPr lang="ro-RO" dirty="0"/>
          </a:p>
        </p:txBody>
      </p:sp>
      <p:pic>
        <p:nvPicPr>
          <p:cNvPr id="8" name="Picture 7">
            <a:extLst>
              <a:ext uri="{FF2B5EF4-FFF2-40B4-BE49-F238E27FC236}">
                <a16:creationId xmlns:a16="http://schemas.microsoft.com/office/drawing/2014/main" id="{E7839679-5315-E564-E86D-AAFF8A6F5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1231" y="851605"/>
            <a:ext cx="6035563" cy="5616427"/>
          </a:xfrm>
          <a:prstGeom prst="rect">
            <a:avLst/>
          </a:prstGeom>
        </p:spPr>
      </p:pic>
    </p:spTree>
    <p:extLst>
      <p:ext uri="{BB962C8B-B14F-4D97-AF65-F5344CB8AC3E}">
        <p14:creationId xmlns:p14="http://schemas.microsoft.com/office/powerpoint/2010/main" val="3723282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6BECD-A801-08E0-CE91-B197FFB96207}"/>
              </a:ext>
            </a:extLst>
          </p:cNvPr>
          <p:cNvSpPr>
            <a:spLocks noGrp="1"/>
          </p:cNvSpPr>
          <p:nvPr>
            <p:ph type="title"/>
          </p:nvPr>
        </p:nvSpPr>
        <p:spPr/>
        <p:txBody>
          <a:bodyPr/>
          <a:lstStyle/>
          <a:p>
            <a:r>
              <a:rPr lang="en-US" dirty="0" err="1"/>
              <a:t>Func</a:t>
            </a:r>
            <a:r>
              <a:rPr lang="ro-RO" dirty="0" err="1"/>
              <a:t>ționalități</a:t>
            </a:r>
            <a:endParaRPr lang="ro-RO" dirty="0"/>
          </a:p>
        </p:txBody>
      </p:sp>
      <p:sp>
        <p:nvSpPr>
          <p:cNvPr id="3" name="Content Placeholder 2">
            <a:extLst>
              <a:ext uri="{FF2B5EF4-FFF2-40B4-BE49-F238E27FC236}">
                <a16:creationId xmlns:a16="http://schemas.microsoft.com/office/drawing/2014/main" id="{0E9452E7-7B0B-4C58-036C-BAA809E8FCF5}"/>
              </a:ext>
            </a:extLst>
          </p:cNvPr>
          <p:cNvSpPr>
            <a:spLocks noGrp="1"/>
          </p:cNvSpPr>
          <p:nvPr>
            <p:ph idx="1"/>
          </p:nvPr>
        </p:nvSpPr>
        <p:spPr>
          <a:xfrm>
            <a:off x="1141412" y="2178367"/>
            <a:ext cx="9905999" cy="3196184"/>
          </a:xfrm>
        </p:spPr>
        <p:txBody>
          <a:bodyPr>
            <a:normAutofit/>
          </a:bodyPr>
          <a:lstStyle/>
          <a:p>
            <a:pPr marL="0" indent="0">
              <a:buNone/>
            </a:pPr>
            <a:r>
              <a:rPr lang="ro-RO" sz="1800" b="1" dirty="0" err="1">
                <a:latin typeface="Times New Roman" panose="02020603050405020304" pitchFamily="18" charset="0"/>
                <a:cs typeface="Times New Roman" panose="02020603050405020304" pitchFamily="18" charset="0"/>
              </a:rPr>
              <a:t>MainActivity</a:t>
            </a:r>
            <a:r>
              <a:rPr lang="ro-RO" sz="1800" dirty="0">
                <a:latin typeface="Times New Roman" panose="02020603050405020304" pitchFamily="18" charset="0"/>
                <a:cs typeface="Times New Roman" panose="02020603050405020304" pitchFamily="18" charset="0"/>
              </a:rPr>
              <a:t> reprezintă punctul de intrare al aplicației și se ocupă de gestionarea principală a fragmentelor și a meniului de navigare. În metoda sa </a:t>
            </a:r>
            <a:r>
              <a:rPr lang="ro-RO" sz="1800" dirty="0" err="1">
                <a:latin typeface="Times New Roman" panose="02020603050405020304" pitchFamily="18" charset="0"/>
                <a:cs typeface="Times New Roman" panose="02020603050405020304" pitchFamily="18" charset="0"/>
              </a:rPr>
              <a:t>onCreate</a:t>
            </a:r>
            <a:r>
              <a:rPr lang="ro-RO" sz="1800" dirty="0">
                <a:latin typeface="Times New Roman" panose="02020603050405020304" pitchFamily="18" charset="0"/>
                <a:cs typeface="Times New Roman" panose="02020603050405020304" pitchFamily="18" charset="0"/>
              </a:rPr>
              <a:t>, inițializarea bibliotecii </a:t>
            </a:r>
            <a:r>
              <a:rPr lang="ro-RO" sz="1800" dirty="0" err="1">
                <a:latin typeface="Times New Roman" panose="02020603050405020304" pitchFamily="18" charset="0"/>
                <a:cs typeface="Times New Roman" panose="02020603050405020304" pitchFamily="18" charset="0"/>
              </a:rPr>
              <a:t>OneSignal</a:t>
            </a:r>
            <a:r>
              <a:rPr lang="ro-RO" sz="1800" dirty="0">
                <a:latin typeface="Times New Roman" panose="02020603050405020304" pitchFamily="18" charset="0"/>
                <a:cs typeface="Times New Roman" panose="02020603050405020304" pitchFamily="18" charset="0"/>
              </a:rPr>
              <a:t> pentru gestionarea notificărilor </a:t>
            </a:r>
            <a:r>
              <a:rPr lang="ro-RO" sz="1800" dirty="0" err="1">
                <a:latin typeface="Times New Roman" panose="02020603050405020304" pitchFamily="18" charset="0"/>
                <a:cs typeface="Times New Roman" panose="02020603050405020304" pitchFamily="18" charset="0"/>
              </a:rPr>
              <a:t>push</a:t>
            </a:r>
            <a:r>
              <a:rPr lang="ro-RO" sz="1800" dirty="0">
                <a:latin typeface="Times New Roman" panose="02020603050405020304" pitchFamily="18" charset="0"/>
                <a:cs typeface="Times New Roman" panose="02020603050405020304" pitchFamily="18" charset="0"/>
              </a:rPr>
              <a:t> este un prim pas esențial. Aici, am configurat și nivelul detaliat de înregistrări (</a:t>
            </a:r>
            <a:r>
              <a:rPr lang="ro-RO" sz="1800" dirty="0" err="1">
                <a:latin typeface="Times New Roman" panose="02020603050405020304" pitchFamily="18" charset="0"/>
                <a:cs typeface="Times New Roman" panose="02020603050405020304" pitchFamily="18" charset="0"/>
              </a:rPr>
              <a:t>verbose</a:t>
            </a:r>
            <a:r>
              <a:rPr lang="ro-RO" sz="1800" dirty="0">
                <a:latin typeface="Times New Roman" panose="02020603050405020304" pitchFamily="18" charset="0"/>
                <a:cs typeface="Times New Roman" panose="02020603050405020304" pitchFamily="18" charset="0"/>
              </a:rPr>
              <a:t> </a:t>
            </a:r>
            <a:r>
              <a:rPr lang="ro-RO" sz="1800" dirty="0" err="1">
                <a:latin typeface="Times New Roman" panose="02020603050405020304" pitchFamily="18" charset="0"/>
                <a:cs typeface="Times New Roman" panose="02020603050405020304" pitchFamily="18" charset="0"/>
              </a:rPr>
              <a:t>logging</a:t>
            </a:r>
            <a:r>
              <a:rPr lang="ro-RO" sz="1800" dirty="0">
                <a:latin typeface="Times New Roman" panose="02020603050405020304" pitchFamily="18" charset="0"/>
                <a:cs typeface="Times New Roman" panose="02020603050405020304" pitchFamily="18" charset="0"/>
              </a:rPr>
              <a:t>) pentru a facilita identificarea și remedierea problemelor în timpul dezvoltării. Aplicația utilizează trei fragmente principale - </a:t>
            </a:r>
            <a:r>
              <a:rPr lang="ro-RO" sz="1800" dirty="0" err="1">
                <a:latin typeface="Times New Roman" panose="02020603050405020304" pitchFamily="18" charset="0"/>
                <a:cs typeface="Times New Roman" panose="02020603050405020304" pitchFamily="18" charset="0"/>
              </a:rPr>
              <a:t>HomeFragment</a:t>
            </a:r>
            <a:r>
              <a:rPr lang="ro-RO" sz="1800" dirty="0">
                <a:latin typeface="Times New Roman" panose="02020603050405020304" pitchFamily="18" charset="0"/>
                <a:cs typeface="Times New Roman" panose="02020603050405020304" pitchFamily="18" charset="0"/>
              </a:rPr>
              <a:t>, </a:t>
            </a:r>
            <a:r>
              <a:rPr lang="ro-RO" sz="1800" dirty="0" err="1">
                <a:latin typeface="Times New Roman" panose="02020603050405020304" pitchFamily="18" charset="0"/>
                <a:cs typeface="Times New Roman" panose="02020603050405020304" pitchFamily="18" charset="0"/>
              </a:rPr>
              <a:t>SettingsFragment</a:t>
            </a:r>
            <a:r>
              <a:rPr lang="ro-RO" sz="1800" dirty="0">
                <a:latin typeface="Times New Roman" panose="02020603050405020304" pitchFamily="18" charset="0"/>
                <a:cs typeface="Times New Roman" panose="02020603050405020304" pitchFamily="18" charset="0"/>
              </a:rPr>
              <a:t> și </a:t>
            </a:r>
            <a:r>
              <a:rPr lang="ro-RO" sz="1800" dirty="0" err="1">
                <a:latin typeface="Times New Roman" panose="02020603050405020304" pitchFamily="18" charset="0"/>
                <a:cs typeface="Times New Roman" panose="02020603050405020304" pitchFamily="18" charset="0"/>
              </a:rPr>
              <a:t>SearchFragment</a:t>
            </a:r>
            <a:r>
              <a:rPr lang="ro-RO" sz="1800" dirty="0">
                <a:latin typeface="Times New Roman" panose="02020603050405020304" pitchFamily="18" charset="0"/>
                <a:cs typeface="Times New Roman" panose="02020603050405020304" pitchFamily="18" charset="0"/>
              </a:rPr>
              <a:t>, care sunt create și gestionate cu ajutorul </a:t>
            </a:r>
            <a:r>
              <a:rPr lang="ro-RO" sz="1800" dirty="0" err="1">
                <a:latin typeface="Times New Roman" panose="02020603050405020304" pitchFamily="18" charset="0"/>
                <a:cs typeface="Times New Roman" panose="02020603050405020304" pitchFamily="18" charset="0"/>
              </a:rPr>
              <a:t>FragmentManager</a:t>
            </a:r>
            <a:r>
              <a:rPr lang="ro-RO" sz="1800" dirty="0">
                <a:latin typeface="Times New Roman" panose="02020603050405020304" pitchFamily="18" charset="0"/>
                <a:cs typeface="Times New Roman" panose="02020603050405020304" pitchFamily="18" charset="0"/>
              </a:rPr>
              <a:t>. Un meniu de navigare în partea de jos (</a:t>
            </a:r>
            <a:r>
              <a:rPr lang="ro-RO" sz="1800" dirty="0" err="1">
                <a:latin typeface="Times New Roman" panose="02020603050405020304" pitchFamily="18" charset="0"/>
                <a:cs typeface="Times New Roman" panose="02020603050405020304" pitchFamily="18" charset="0"/>
              </a:rPr>
              <a:t>BottomNavigationView</a:t>
            </a:r>
            <a:r>
              <a:rPr lang="ro-RO" sz="1800" dirty="0">
                <a:latin typeface="Times New Roman" panose="02020603050405020304" pitchFamily="18" charset="0"/>
                <a:cs typeface="Times New Roman" panose="02020603050405020304" pitchFamily="18" charset="0"/>
              </a:rPr>
              <a:t>) oferă utilizatorului posibilitatea de a comuta între aceste fragmente. La selectarea unei opțiuni din meniul de navigare, fragmentul corespunzător este încărcat și înlocuiește conținutul activității, facilitând astfel experiența de navigare.</a:t>
            </a:r>
          </a:p>
        </p:txBody>
      </p:sp>
      <p:pic>
        <p:nvPicPr>
          <p:cNvPr id="6" name="Picture 5">
            <a:extLst>
              <a:ext uri="{FF2B5EF4-FFF2-40B4-BE49-F238E27FC236}">
                <a16:creationId xmlns:a16="http://schemas.microsoft.com/office/drawing/2014/main" id="{10D9AF43-990E-04F0-59EE-AF594CDE6233}"/>
              </a:ext>
            </a:extLst>
          </p:cNvPr>
          <p:cNvPicPr>
            <a:picLocks noChangeAspect="1"/>
          </p:cNvPicPr>
          <p:nvPr/>
        </p:nvPicPr>
        <p:blipFill rotWithShape="1">
          <a:blip r:embed="rId2">
            <a:extLst>
              <a:ext uri="{28A0092B-C50C-407E-A947-70E740481C1C}">
                <a14:useLocalDpi xmlns:a14="http://schemas.microsoft.com/office/drawing/2010/main" val="0"/>
              </a:ext>
            </a:extLst>
          </a:blip>
          <a:srcRect b="48756"/>
          <a:stretch/>
        </p:blipFill>
        <p:spPr>
          <a:xfrm>
            <a:off x="3136316" y="5374551"/>
            <a:ext cx="6119390" cy="1046569"/>
          </a:xfrm>
          <a:prstGeom prst="rect">
            <a:avLst/>
          </a:prstGeom>
        </p:spPr>
      </p:pic>
    </p:spTree>
    <p:extLst>
      <p:ext uri="{BB962C8B-B14F-4D97-AF65-F5344CB8AC3E}">
        <p14:creationId xmlns:p14="http://schemas.microsoft.com/office/powerpoint/2010/main" val="4071847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070429-02B3-D0E0-3144-DF7F6EACE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7236" y="174978"/>
            <a:ext cx="6317527" cy="6508044"/>
          </a:xfrm>
          <a:prstGeom prst="rect">
            <a:avLst/>
          </a:prstGeom>
        </p:spPr>
      </p:pic>
    </p:spTree>
    <p:extLst>
      <p:ext uri="{BB962C8B-B14F-4D97-AF65-F5344CB8AC3E}">
        <p14:creationId xmlns:p14="http://schemas.microsoft.com/office/powerpoint/2010/main" val="29815667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129</TotalTime>
  <Words>1423</Words>
  <Application>Microsoft Office PowerPoint</Application>
  <PresentationFormat>Widescreen</PresentationFormat>
  <Paragraphs>33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Times New Roman</vt:lpstr>
      <vt:lpstr>Tw Cen MT</vt:lpstr>
      <vt:lpstr>Circuit</vt:lpstr>
      <vt:lpstr>Aplicație mobilă (Android/IOS) pentru gestionarea notificărilor transmise de către portalul facultății </vt:lpstr>
      <vt:lpstr>Rezumatul proIEctului</vt:lpstr>
      <vt:lpstr>PowerPoint Presentation</vt:lpstr>
      <vt:lpstr>Tehnologii folosite</vt:lpstr>
      <vt:lpstr>Structura proiectului</vt:lpstr>
      <vt:lpstr>PowerPoint Presentation</vt:lpstr>
      <vt:lpstr>Use case</vt:lpstr>
      <vt:lpstr>Funcționalități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User Interface</vt:lpstr>
      <vt:lpstr>PowerPoint Presentation</vt:lpstr>
      <vt:lpstr>PowerPoint Presentation</vt:lpstr>
      <vt:lpstr>concluzii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Aplicație mobilă (Android/IOS) pentru gestionarea notificărilor transmise de către portalul facultății </dc:title>
  <dc:creator>Andreea Gabriela</dc:creator>
  <cp:lastModifiedBy>Andreea Gabriela</cp:lastModifiedBy>
  <cp:revision>2</cp:revision>
  <dcterms:created xsi:type="dcterms:W3CDTF">2023-09-07T11:27:01Z</dcterms:created>
  <dcterms:modified xsi:type="dcterms:W3CDTF">2023-09-14T06:34:14Z</dcterms:modified>
</cp:coreProperties>
</file>