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1"/>
  </p:notesMasterIdLst>
  <p:sldIdLst>
    <p:sldId id="4434" r:id="rId5"/>
    <p:sldId id="4435" r:id="rId6"/>
    <p:sldId id="4436" r:id="rId7"/>
    <p:sldId id="4437" r:id="rId8"/>
    <p:sldId id="4438" r:id="rId9"/>
    <p:sldId id="4440" r:id="rId1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930FB0-C066-803E-6D78-2ED73E7E86BE}" name="Roman Kordus" initials="RK" userId="S::r.kordus@teb-akademia.pl::14261b9f-9cd0-4273-8730-f0ee2b04c1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weł Zeller" initials="PZ" lastIdx="1" clrIdx="0">
    <p:extLst>
      <p:ext uri="{19B8F6BF-5375-455C-9EA6-DF929625EA0E}">
        <p15:presenceInfo xmlns:p15="http://schemas.microsoft.com/office/powerpoint/2012/main" userId="S::p.zeller@teb-akademia.pl::afd7f278-bab4-42fd-908f-d236024c902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 jasny 3 — Ak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FD0F851-EC5A-4D38-B0AD-8093EC10F338}" styleName="Styl jasny 1 — Ak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7292A2E-F333-43FB-9621-5CBBE7FDCDCB}" styleName="Styl jasny 2 — Ak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ABFCF23-3B69-468F-B69F-88F6DE6A72F2}" styleName="Styl pośredni 1 — Ak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94"/>
  </p:normalViewPr>
  <p:slideViewPr>
    <p:cSldViewPr snapToGrid="0">
      <p:cViewPr varScale="1">
        <p:scale>
          <a:sx n="61" d="100"/>
          <a:sy n="61" d="100"/>
        </p:scale>
        <p:origin x="7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3D5D9-7C3B-40F9-9AB8-DDFAEE6819C1}" type="datetimeFigureOut">
              <a:rPr lang="pl-PL" smtClean="0"/>
              <a:t>07.06.2024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8FF68F-06B8-46C0-BF33-1B7AE6637A56}" type="slidenum">
              <a:rPr lang="pl-PL" smtClean="0"/>
              <a:t>‹#›</a:t>
            </a:fld>
            <a:endParaRPr lang="pl-PL"/>
          </a:p>
        </p:txBody>
      </p:sp>
    </p:spTree>
    <p:extLst>
      <p:ext uri="{BB962C8B-B14F-4D97-AF65-F5344CB8AC3E}">
        <p14:creationId xmlns:p14="http://schemas.microsoft.com/office/powerpoint/2010/main" val="126394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046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56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4342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663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5910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fb9c603b2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afb9c603b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5429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ajd tytuł + treść - 1 kolumna">
  <p:cSld name="slajd tytuł + treść - 1 kolumna">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31" name="Google Shape;31;p4"/>
          <p:cNvSpPr txBox="1">
            <a:spLocks noGrp="1"/>
          </p:cNvSpPr>
          <p:nvPr>
            <p:ph type="body" idx="1"/>
          </p:nvPr>
        </p:nvSpPr>
        <p:spPr>
          <a:xfrm>
            <a:off x="593761" y="1395893"/>
            <a:ext cx="11004479" cy="432912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32" name="Google Shape;32;p4"/>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33" name="Google Shape;33;p4"/>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34" name="Google Shape;34;p4"/>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35" name="Google Shape;35;p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6" name="Google Shape;36;p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37" name="Google Shape;37;p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38" name="Google Shape;38;p4"/>
          <p:cNvSpPr txBox="1">
            <a:spLocks noGrp="1"/>
          </p:cNvSpPr>
          <p:nvPr>
            <p:ph type="body" idx="2"/>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435173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Hasło, cytat 3">
  <p:cSld name="Hasło, cytat 3">
    <p:spTree>
      <p:nvGrpSpPr>
        <p:cNvPr id="1" name="Shape 126"/>
        <p:cNvGrpSpPr/>
        <p:nvPr/>
      </p:nvGrpSpPr>
      <p:grpSpPr>
        <a:xfrm>
          <a:off x="0" y="0"/>
          <a:ext cx="0" cy="0"/>
          <a:chOff x="0" y="0"/>
          <a:chExt cx="0" cy="0"/>
        </a:xfrm>
      </p:grpSpPr>
      <p:sp>
        <p:nvSpPr>
          <p:cNvPr id="127" name="Google Shape;127;p13"/>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28" name="Google Shape;128;p13"/>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29" name="Google Shape;129;p13"/>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30" name="Google Shape;130;p13"/>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31" name="Google Shape;131;p13"/>
          <p:cNvCxnSpPr/>
          <p:nvPr/>
        </p:nvCxnSpPr>
        <p:spPr>
          <a:xfrm>
            <a:off x="3386969" y="6186777"/>
            <a:ext cx="8211271" cy="0"/>
          </a:xfrm>
          <a:prstGeom prst="straightConnector1">
            <a:avLst/>
          </a:prstGeom>
          <a:noFill/>
          <a:ln w="9525" cap="flat" cmpd="sng">
            <a:solidFill>
              <a:schemeClr val="dk1"/>
            </a:solidFill>
            <a:prstDash val="solid"/>
            <a:miter lim="800000"/>
            <a:headEnd type="none" w="sm" len="sm"/>
            <a:tailEnd type="none" w="sm" len="sm"/>
          </a:ln>
        </p:spPr>
      </p:cxnSp>
      <p:pic>
        <p:nvPicPr>
          <p:cNvPr id="132" name="Google Shape;132;p13"/>
          <p:cNvPicPr preferRelativeResize="0"/>
          <p:nvPr/>
        </p:nvPicPr>
        <p:blipFill rotWithShape="1">
          <a:blip r:embed="rId2">
            <a:alphaModFix/>
          </a:blip>
          <a:srcRect/>
          <a:stretch/>
        </p:blipFill>
        <p:spPr>
          <a:xfrm>
            <a:off x="615768" y="6359710"/>
            <a:ext cx="2095256" cy="148003"/>
          </a:xfrm>
          <a:prstGeom prst="rect">
            <a:avLst/>
          </a:prstGeom>
          <a:noFill/>
          <a:ln>
            <a:noFill/>
          </a:ln>
        </p:spPr>
      </p:pic>
      <p:cxnSp>
        <p:nvCxnSpPr>
          <p:cNvPr id="133" name="Google Shape;133;p13"/>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34" name="Google Shape;134;p13"/>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35" name="Google Shape;135;p13"/>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36" name="Google Shape;136;p13"/>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cxnSp>
        <p:nvCxnSpPr>
          <p:cNvPr id="137" name="Google Shape;137;p13"/>
          <p:cNvCxnSpPr/>
          <p:nvPr/>
        </p:nvCxnSpPr>
        <p:spPr>
          <a:xfrm>
            <a:off x="593761" y="6186777"/>
            <a:ext cx="2297038" cy="0"/>
          </a:xfrm>
          <a:prstGeom prst="straightConnector1">
            <a:avLst/>
          </a:prstGeom>
          <a:noFill/>
          <a:ln w="9525" cap="flat" cmpd="sng">
            <a:solidFill>
              <a:schemeClr val="lt1"/>
            </a:solidFill>
            <a:prstDash val="solid"/>
            <a:miter lim="800000"/>
            <a:headEnd type="none" w="sm" len="sm"/>
            <a:tailEnd type="none" w="sm" len="sm"/>
          </a:ln>
        </p:spPr>
      </p:cxnSp>
    </p:spTree>
    <p:extLst>
      <p:ext uri="{BB962C8B-B14F-4D97-AF65-F5344CB8AC3E}">
        <p14:creationId xmlns:p14="http://schemas.microsoft.com/office/powerpoint/2010/main" val="13609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rona przekładkowa granat">
  <p:cSld name="Strona przekładkowa granat">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593760"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lt1"/>
              </a:buClr>
              <a:buSzPts val="3200"/>
              <a:buFont typeface="Georgia"/>
              <a:buNone/>
              <a:defRPr sz="2903"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40" name="Google Shape;140;p14"/>
          <p:cNvSpPr txBox="1">
            <a:spLocks noGrp="1"/>
          </p:cNvSpPr>
          <p:nvPr>
            <p:ph type="body" idx="1"/>
          </p:nvPr>
        </p:nvSpPr>
        <p:spPr>
          <a:xfrm>
            <a:off x="593760"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141" name="Google Shape;141;p14"/>
          <p:cNvCxnSpPr/>
          <p:nvPr/>
        </p:nvCxnSpPr>
        <p:spPr>
          <a:xfrm>
            <a:off x="593762" y="3951775"/>
            <a:ext cx="11004479" cy="0"/>
          </a:xfrm>
          <a:prstGeom prst="straightConnector1">
            <a:avLst/>
          </a:prstGeom>
          <a:noFill/>
          <a:ln w="50800" cap="flat" cmpd="sng">
            <a:solidFill>
              <a:schemeClr val="lt1"/>
            </a:solidFill>
            <a:prstDash val="solid"/>
            <a:miter lim="800000"/>
            <a:headEnd type="none" w="sm" len="sm"/>
            <a:tailEnd type="none" w="sm" len="sm"/>
          </a:ln>
        </p:spPr>
      </p:cxnSp>
      <p:cxnSp>
        <p:nvCxnSpPr>
          <p:cNvPr id="142" name="Google Shape;142;p14"/>
          <p:cNvCxnSpPr/>
          <p:nvPr/>
        </p:nvCxnSpPr>
        <p:spPr>
          <a:xfrm>
            <a:off x="593762" y="6186777"/>
            <a:ext cx="11004479" cy="0"/>
          </a:xfrm>
          <a:prstGeom prst="straightConnector1">
            <a:avLst/>
          </a:prstGeom>
          <a:noFill/>
          <a:ln w="9525" cap="flat" cmpd="sng">
            <a:solidFill>
              <a:schemeClr val="lt1"/>
            </a:solidFill>
            <a:prstDash val="solid"/>
            <a:miter lim="800000"/>
            <a:headEnd type="none" w="sm" len="sm"/>
            <a:tailEnd type="none" w="sm" len="sm"/>
          </a:ln>
        </p:spPr>
      </p:cxnSp>
      <p:pic>
        <p:nvPicPr>
          <p:cNvPr id="143" name="Google Shape;143;p14"/>
          <p:cNvPicPr preferRelativeResize="0"/>
          <p:nvPr/>
        </p:nvPicPr>
        <p:blipFill rotWithShape="1">
          <a:blip r:embed="rId2">
            <a:alphaModFix/>
          </a:blip>
          <a:srcRect/>
          <a:stretch/>
        </p:blipFill>
        <p:spPr>
          <a:xfrm>
            <a:off x="593760" y="6359710"/>
            <a:ext cx="2095256" cy="148003"/>
          </a:xfrm>
          <a:prstGeom prst="rect">
            <a:avLst/>
          </a:prstGeom>
          <a:noFill/>
          <a:ln>
            <a:noFill/>
          </a:ln>
        </p:spPr>
      </p:pic>
      <p:sp>
        <p:nvSpPr>
          <p:cNvPr id="144" name="Google Shape;144;p14"/>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5" name="Google Shape;145;p14"/>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46" name="Google Shape;146;p14"/>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lt1"/>
                </a:solidFill>
                <a:latin typeface="Arial"/>
                <a:ea typeface="Arial"/>
                <a:cs typeface="Arial"/>
                <a:sym typeface="Arial"/>
              </a:defRPr>
            </a:lvl9pPr>
          </a:lstStyle>
          <a:p>
            <a:fld id="{00000000-1234-1234-1234-123412341234}" type="slidenum">
              <a:rPr lang="pl-PL" smtClean="0"/>
              <a:pPr/>
              <a:t>‹#›</a:t>
            </a:fld>
            <a:endParaRPr lang="pl-PL"/>
          </a:p>
        </p:txBody>
      </p:sp>
      <p:sp>
        <p:nvSpPr>
          <p:cNvPr id="147" name="Google Shape;147;p14"/>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lt1"/>
              </a:buClr>
              <a:buSzPts val="1200"/>
              <a:buFont typeface="Arial"/>
              <a:buNone/>
              <a:defRPr sz="1089" b="0" i="0" u="none" strike="noStrike" cap="none">
                <a:solidFill>
                  <a:schemeClr val="lt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2738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usta strona">
  <p:cSld name="Pusta strona">
    <p:spTree>
      <p:nvGrpSpPr>
        <p:cNvPr id="1" name="Shape 148"/>
        <p:cNvGrpSpPr/>
        <p:nvPr/>
      </p:nvGrpSpPr>
      <p:grpSpPr>
        <a:xfrm>
          <a:off x="0" y="0"/>
          <a:ext cx="0" cy="0"/>
          <a:chOff x="0" y="0"/>
          <a:chExt cx="0" cy="0"/>
        </a:xfrm>
      </p:grpSpPr>
      <p:sp>
        <p:nvSpPr>
          <p:cNvPr id="149" name="Google Shape;149;p1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0" name="Google Shape;150;p1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1" name="Google Shape;151;p1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2" name="Google Shape;152;p1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53" name="Google Shape;153;p15"/>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3010670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ajd końcowy">
  <p:cSld name="slajd końcowy">
    <p:spTree>
      <p:nvGrpSpPr>
        <p:cNvPr id="1" name="Shape 154"/>
        <p:cNvGrpSpPr/>
        <p:nvPr/>
      </p:nvGrpSpPr>
      <p:grpSpPr>
        <a:xfrm>
          <a:off x="0" y="0"/>
          <a:ext cx="0" cy="0"/>
          <a:chOff x="0" y="0"/>
          <a:chExt cx="0" cy="0"/>
        </a:xfrm>
      </p:grpSpPr>
      <p:sp>
        <p:nvSpPr>
          <p:cNvPr id="155" name="Google Shape;155;p1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56" name="Google Shape;156;p1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cxnSp>
        <p:nvCxnSpPr>
          <p:cNvPr id="157" name="Google Shape;157;p1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58" name="Google Shape;158;p16"/>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59" name="Google Shape;159;p16"/>
          <p:cNvCxnSpPr/>
          <p:nvPr/>
        </p:nvCxnSpPr>
        <p:spPr>
          <a:xfrm>
            <a:off x="593758" y="277822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60" name="Google Shape;160;p16"/>
          <p:cNvSpPr txBox="1">
            <a:spLocks noGrp="1"/>
          </p:cNvSpPr>
          <p:nvPr>
            <p:ph type="title"/>
          </p:nvPr>
        </p:nvSpPr>
        <p:spPr>
          <a:xfrm>
            <a:off x="593759" y="3059960"/>
            <a:ext cx="8211271"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1" name="Google Shape;161;p16"/>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4043755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kładka granat">
  <p:cSld name="Okładka granat">
    <p:spTree>
      <p:nvGrpSpPr>
        <p:cNvPr id="1" name="Shape 162"/>
        <p:cNvGrpSpPr/>
        <p:nvPr/>
      </p:nvGrpSpPr>
      <p:grpSpPr>
        <a:xfrm>
          <a:off x="0" y="0"/>
          <a:ext cx="0" cy="0"/>
          <a:chOff x="0" y="0"/>
          <a:chExt cx="0" cy="0"/>
        </a:xfrm>
      </p:grpSpPr>
      <p:sp>
        <p:nvSpPr>
          <p:cNvPr id="163" name="Google Shape;163;p17"/>
          <p:cNvSpPr txBox="1">
            <a:spLocks noGrp="1"/>
          </p:cNvSpPr>
          <p:nvPr>
            <p:ph type="ctrTitle"/>
          </p:nvPr>
        </p:nvSpPr>
        <p:spPr>
          <a:xfrm>
            <a:off x="593762" y="4102105"/>
            <a:ext cx="11004478" cy="351803"/>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lt1"/>
              </a:buClr>
              <a:buSzPts val="2800"/>
              <a:buFont typeface="Georgia"/>
              <a:buNone/>
              <a:defRPr sz="2540" b="1" i="0" u="none" strike="noStrike" cap="none">
                <a:solidFill>
                  <a:schemeClr val="lt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64" name="Google Shape;164;p17"/>
          <p:cNvSpPr txBox="1">
            <a:spLocks noGrp="1"/>
          </p:cNvSpPr>
          <p:nvPr>
            <p:ph type="subTitle" idx="1"/>
          </p:nvPr>
        </p:nvSpPr>
        <p:spPr>
          <a:xfrm>
            <a:off x="593761" y="4620355"/>
            <a:ext cx="11004479"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65" name="Google Shape;165;p17"/>
          <p:cNvCxnSpPr/>
          <p:nvPr/>
        </p:nvCxnSpPr>
        <p:spPr>
          <a:xfrm>
            <a:off x="593763" y="3946718"/>
            <a:ext cx="11004478" cy="0"/>
          </a:xfrm>
          <a:prstGeom prst="straightConnector1">
            <a:avLst/>
          </a:prstGeom>
          <a:noFill/>
          <a:ln w="9525" cap="flat" cmpd="sng">
            <a:solidFill>
              <a:schemeClr val="lt1"/>
            </a:solidFill>
            <a:prstDash val="solid"/>
            <a:miter lim="800000"/>
            <a:headEnd type="none" w="sm" len="sm"/>
            <a:tailEnd type="none" w="sm" len="sm"/>
          </a:ln>
        </p:spPr>
      </p:cxnSp>
      <p:pic>
        <p:nvPicPr>
          <p:cNvPr id="166" name="Google Shape;166;p17"/>
          <p:cNvPicPr preferRelativeResize="0"/>
          <p:nvPr/>
        </p:nvPicPr>
        <p:blipFill rotWithShape="1">
          <a:blip r:embed="rId2">
            <a:alphaModFix/>
          </a:blip>
          <a:srcRect/>
          <a:stretch/>
        </p:blipFill>
        <p:spPr>
          <a:xfrm>
            <a:off x="593760" y="731477"/>
            <a:ext cx="2979751" cy="210483"/>
          </a:xfrm>
          <a:prstGeom prst="rect">
            <a:avLst/>
          </a:prstGeom>
          <a:noFill/>
          <a:ln>
            <a:noFill/>
          </a:ln>
        </p:spPr>
      </p:pic>
      <p:cxnSp>
        <p:nvCxnSpPr>
          <p:cNvPr id="167" name="Google Shape;167;p17"/>
          <p:cNvCxnSpPr/>
          <p:nvPr/>
        </p:nvCxnSpPr>
        <p:spPr>
          <a:xfrm>
            <a:off x="593760" y="489878"/>
            <a:ext cx="10982685" cy="0"/>
          </a:xfrm>
          <a:prstGeom prst="straightConnector1">
            <a:avLst/>
          </a:prstGeom>
          <a:noFill/>
          <a:ln w="50800" cap="flat" cmpd="sng">
            <a:solidFill>
              <a:schemeClr val="lt1"/>
            </a:solidFill>
            <a:prstDash val="solid"/>
            <a:miter lim="800000"/>
            <a:headEnd type="none" w="sm" len="sm"/>
            <a:tailEnd type="none" w="sm" len="sm"/>
          </a:ln>
        </p:spPr>
      </p:cxnSp>
      <p:cxnSp>
        <p:nvCxnSpPr>
          <p:cNvPr id="168" name="Google Shape;168;p17"/>
          <p:cNvCxnSpPr/>
          <p:nvPr/>
        </p:nvCxnSpPr>
        <p:spPr>
          <a:xfrm>
            <a:off x="593763" y="6186777"/>
            <a:ext cx="11004478" cy="0"/>
          </a:xfrm>
          <a:prstGeom prst="straightConnector1">
            <a:avLst/>
          </a:prstGeom>
          <a:noFill/>
          <a:ln w="9525" cap="flat" cmpd="sng">
            <a:solidFill>
              <a:schemeClr val="lt1"/>
            </a:solidFill>
            <a:prstDash val="solid"/>
            <a:miter lim="800000"/>
            <a:headEnd type="none" w="sm" len="sm"/>
            <a:tailEnd type="none" w="sm" len="sm"/>
          </a:ln>
        </p:spPr>
      </p:cxnSp>
      <p:sp>
        <p:nvSpPr>
          <p:cNvPr id="169" name="Google Shape;169;p17"/>
          <p:cNvSpPr txBox="1">
            <a:spLocks noGrp="1"/>
          </p:cNvSpPr>
          <p:nvPr>
            <p:ph type="dt" idx="10"/>
          </p:nvPr>
        </p:nvSpPr>
        <p:spPr>
          <a:xfrm>
            <a:off x="9051225" y="6356351"/>
            <a:ext cx="129668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0" name="Google Shape;170;p1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71" name="Google Shape;171;p17"/>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80020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kładka ze zdjęciem">
  <p:cSld name="Okładka ze zdjęciem">
    <p:spTree>
      <p:nvGrpSpPr>
        <p:cNvPr id="1" name="Shape 172"/>
        <p:cNvGrpSpPr/>
        <p:nvPr/>
      </p:nvGrpSpPr>
      <p:grpSpPr>
        <a:xfrm>
          <a:off x="0" y="0"/>
          <a:ext cx="0" cy="0"/>
          <a:chOff x="0" y="0"/>
          <a:chExt cx="0" cy="0"/>
        </a:xfrm>
      </p:grpSpPr>
      <p:sp>
        <p:nvSpPr>
          <p:cNvPr id="173" name="Google Shape;173;p18"/>
          <p:cNvSpPr>
            <a:spLocks noGrp="1"/>
          </p:cNvSpPr>
          <p:nvPr>
            <p:ph type="pic" idx="2"/>
          </p:nvPr>
        </p:nvSpPr>
        <p:spPr>
          <a:xfrm>
            <a:off x="1" y="1"/>
            <a:ext cx="12192000" cy="6857999"/>
          </a:xfrm>
          <a:prstGeom prst="rect">
            <a:avLst/>
          </a:prstGeom>
          <a:noFill/>
          <a:ln>
            <a:noFill/>
          </a:ln>
        </p:spPr>
        <p:txBody>
          <a:bodyPr spcFirstLastPara="1" wrap="square" lIns="0" tIns="0" rIns="0" bIns="0" anchor="t" anchorCtr="0">
            <a:noAutofit/>
          </a:bodyPr>
          <a:lstStyle>
            <a:lvl1pPr marR="0" lvl="0" algn="l" rtl="0">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4" name="Google Shape;174;p18"/>
          <p:cNvSpPr/>
          <p:nvPr/>
        </p:nvSpPr>
        <p:spPr>
          <a:xfrm>
            <a:off x="347567" y="3747176"/>
            <a:ext cx="5872434" cy="3150869"/>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75" name="Google Shape;175;p18"/>
          <p:cNvSpPr txBox="1">
            <a:spLocks noGrp="1"/>
          </p:cNvSpPr>
          <p:nvPr>
            <p:ph type="ctrTitle"/>
          </p:nvPr>
        </p:nvSpPr>
        <p:spPr>
          <a:xfrm>
            <a:off x="593760" y="4831930"/>
            <a:ext cx="5378240" cy="251288"/>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2000"/>
              <a:buFont typeface="Georgia"/>
              <a:buNone/>
              <a:defRPr sz="1814"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176" name="Google Shape;176;p18"/>
          <p:cNvSpPr txBox="1">
            <a:spLocks noGrp="1"/>
          </p:cNvSpPr>
          <p:nvPr>
            <p:ph type="subTitle" idx="1"/>
          </p:nvPr>
        </p:nvSpPr>
        <p:spPr>
          <a:xfrm>
            <a:off x="593759" y="5237000"/>
            <a:ext cx="5378240" cy="682898"/>
          </a:xfrm>
          <a:prstGeom prst="rect">
            <a:avLst/>
          </a:prstGeom>
          <a:noFill/>
          <a:ln>
            <a:noFill/>
          </a:ln>
        </p:spPr>
        <p:txBody>
          <a:bodyPr spcFirstLastPara="1" wrap="square" lIns="0" tIns="0" rIns="0" bIns="0" anchor="t" anchorCtr="0">
            <a:noAutofit/>
          </a:bodyPr>
          <a:lstStyle>
            <a:lvl1pPr marR="0" lvl="0" algn="l">
              <a:lnSpc>
                <a:spcPct val="90000"/>
              </a:lnSpc>
              <a:spcBef>
                <a:spcPts val="1000"/>
              </a:spcBef>
              <a:spcAft>
                <a:spcPts val="0"/>
              </a:spcAft>
              <a:buClr>
                <a:schemeClr val="dk2"/>
              </a:buClr>
              <a:buSzPts val="1400"/>
              <a:buFont typeface="Arial"/>
              <a:buNone/>
              <a:defRPr sz="1270" b="0" i="0" u="none" strike="noStrike" cap="none">
                <a:solidFill>
                  <a:schemeClr val="dk2"/>
                </a:solidFill>
                <a:latin typeface="Arial"/>
                <a:ea typeface="Arial"/>
                <a:cs typeface="Arial"/>
                <a:sym typeface="Arial"/>
              </a:defRPr>
            </a:lvl1pPr>
            <a:lvl2pPr marR="0" lvl="1" algn="ctr">
              <a:lnSpc>
                <a:spcPct val="90000"/>
              </a:lnSpc>
              <a:spcBef>
                <a:spcPts val="500"/>
              </a:spcBef>
              <a:spcAft>
                <a:spcPts val="0"/>
              </a:spcAft>
              <a:buClr>
                <a:schemeClr val="dk1"/>
              </a:buClr>
              <a:buSzPts val="2205"/>
              <a:buFont typeface="Arial"/>
              <a:buNone/>
              <a:defRPr sz="2000" b="0" i="0" u="none" strike="noStrike" cap="none">
                <a:solidFill>
                  <a:schemeClr val="dk1"/>
                </a:solidFill>
                <a:latin typeface="Arial"/>
                <a:ea typeface="Arial"/>
                <a:cs typeface="Arial"/>
                <a:sym typeface="Arial"/>
              </a:defRPr>
            </a:lvl2pPr>
            <a:lvl3pPr marR="0" lvl="2" algn="ctr">
              <a:lnSpc>
                <a:spcPct val="90000"/>
              </a:lnSpc>
              <a:spcBef>
                <a:spcPts val="500"/>
              </a:spcBef>
              <a:spcAft>
                <a:spcPts val="0"/>
              </a:spcAft>
              <a:buClr>
                <a:schemeClr val="dk1"/>
              </a:buClr>
              <a:buSzPts val="1984"/>
              <a:buFont typeface="Arial"/>
              <a:buNone/>
              <a:defRPr sz="1800" b="0" i="0" u="none" strike="noStrike" cap="none">
                <a:solidFill>
                  <a:schemeClr val="dk1"/>
                </a:solidFill>
                <a:latin typeface="Arial"/>
                <a:ea typeface="Arial"/>
                <a:cs typeface="Arial"/>
                <a:sym typeface="Arial"/>
              </a:defRPr>
            </a:lvl3pPr>
            <a:lvl4pPr marR="0" lvl="3"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4pPr>
            <a:lvl5pPr marR="0" lvl="4"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5pPr>
            <a:lvl6pPr marR="0" lvl="5"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6pPr>
            <a:lvl7pPr marR="0" lvl="6"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7pPr>
            <a:lvl8pPr marR="0" lvl="7"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8pPr>
            <a:lvl9pPr marR="0" lvl="8" algn="ctr">
              <a:lnSpc>
                <a:spcPct val="90000"/>
              </a:lnSpc>
              <a:spcBef>
                <a:spcPts val="500"/>
              </a:spcBef>
              <a:spcAft>
                <a:spcPts val="0"/>
              </a:spcAft>
              <a:buClr>
                <a:schemeClr val="dk1"/>
              </a:buClr>
              <a:buSzPts val="1764"/>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77" name="Google Shape;177;p18"/>
          <p:cNvCxnSpPr/>
          <p:nvPr/>
        </p:nvCxnSpPr>
        <p:spPr>
          <a:xfrm>
            <a:off x="593761" y="4676542"/>
            <a:ext cx="5378240" cy="0"/>
          </a:xfrm>
          <a:prstGeom prst="straightConnector1">
            <a:avLst/>
          </a:prstGeom>
          <a:noFill/>
          <a:ln w="9525" cap="flat" cmpd="sng">
            <a:solidFill>
              <a:schemeClr val="dk1"/>
            </a:solidFill>
            <a:prstDash val="solid"/>
            <a:miter lim="800000"/>
            <a:headEnd type="none" w="sm" len="sm"/>
            <a:tailEnd type="none" w="sm" len="sm"/>
          </a:ln>
        </p:spPr>
      </p:cxnSp>
      <p:pic>
        <p:nvPicPr>
          <p:cNvPr id="178" name="Google Shape;178;p18"/>
          <p:cNvPicPr preferRelativeResize="0"/>
          <p:nvPr/>
        </p:nvPicPr>
        <p:blipFill rotWithShape="1">
          <a:blip r:embed="rId2">
            <a:alphaModFix/>
          </a:blip>
          <a:srcRect/>
          <a:stretch/>
        </p:blipFill>
        <p:spPr>
          <a:xfrm>
            <a:off x="593760" y="4182019"/>
            <a:ext cx="2979753" cy="210483"/>
          </a:xfrm>
          <a:prstGeom prst="rect">
            <a:avLst/>
          </a:prstGeom>
          <a:noFill/>
          <a:ln>
            <a:noFill/>
          </a:ln>
        </p:spPr>
      </p:pic>
      <p:cxnSp>
        <p:nvCxnSpPr>
          <p:cNvPr id="179" name="Google Shape;179;p18"/>
          <p:cNvCxnSpPr/>
          <p:nvPr/>
        </p:nvCxnSpPr>
        <p:spPr>
          <a:xfrm>
            <a:off x="593761" y="3951775"/>
            <a:ext cx="5378238" cy="0"/>
          </a:xfrm>
          <a:prstGeom prst="straightConnector1">
            <a:avLst/>
          </a:prstGeom>
          <a:noFill/>
          <a:ln w="50800" cap="flat" cmpd="sng">
            <a:solidFill>
              <a:schemeClr val="dk1"/>
            </a:solidFill>
            <a:prstDash val="solid"/>
            <a:miter lim="800000"/>
            <a:headEnd type="none" w="sm" len="sm"/>
            <a:tailEnd type="none" w="sm" len="sm"/>
          </a:ln>
        </p:spPr>
      </p:cxnSp>
      <p:cxnSp>
        <p:nvCxnSpPr>
          <p:cNvPr id="180" name="Google Shape;180;p18"/>
          <p:cNvCxnSpPr/>
          <p:nvPr/>
        </p:nvCxnSpPr>
        <p:spPr>
          <a:xfrm>
            <a:off x="593761" y="6186777"/>
            <a:ext cx="5378240" cy="0"/>
          </a:xfrm>
          <a:prstGeom prst="straightConnector1">
            <a:avLst/>
          </a:prstGeom>
          <a:noFill/>
          <a:ln w="9525" cap="flat" cmpd="sng">
            <a:solidFill>
              <a:schemeClr val="dk1"/>
            </a:solidFill>
            <a:prstDash val="solid"/>
            <a:miter lim="800000"/>
            <a:headEnd type="none" w="sm" len="sm"/>
            <a:tailEnd type="none" w="sm" len="sm"/>
          </a:ln>
        </p:spPr>
      </p:cxnSp>
      <p:sp>
        <p:nvSpPr>
          <p:cNvPr id="181" name="Google Shape;181;p18"/>
          <p:cNvSpPr txBox="1">
            <a:spLocks noGrp="1"/>
          </p:cNvSpPr>
          <p:nvPr>
            <p:ph type="dt" idx="10"/>
          </p:nvPr>
        </p:nvSpPr>
        <p:spPr>
          <a:xfrm>
            <a:off x="4940246" y="6356351"/>
            <a:ext cx="1031753"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2" name="Google Shape;182;p18"/>
          <p:cNvSpPr txBox="1">
            <a:spLocks noGrp="1"/>
          </p:cNvSpPr>
          <p:nvPr>
            <p:ph type="ftr" idx="11"/>
          </p:nvPr>
        </p:nvSpPr>
        <p:spPr>
          <a:xfrm>
            <a:off x="2145226" y="6356351"/>
            <a:ext cx="2547017"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83" name="Google Shape;183;p18"/>
          <p:cNvSpPr txBox="1">
            <a:spLocks noGrp="1"/>
          </p:cNvSpPr>
          <p:nvPr>
            <p:ph type="sldNum" idx="12"/>
          </p:nvPr>
        </p:nvSpPr>
        <p:spPr>
          <a:xfrm>
            <a:off x="11409031" y="6333135"/>
            <a:ext cx="731738" cy="524986"/>
          </a:xfrm>
          <a:prstGeom prst="rect">
            <a:avLst/>
          </a:prstGeom>
        </p:spPr>
        <p:txBody>
          <a:bodyPr spcFirstLastPara="1" wrap="square" lIns="0" tIns="0" rIns="0" bIns="0" anchor="t" anchorCtr="0">
            <a:noAutofit/>
          </a:bodyPr>
          <a:lstStyle>
            <a:lvl1pPr lvl="0">
              <a:buNone/>
              <a:defRPr sz="1361"/>
            </a:lvl1pPr>
            <a:lvl2pPr lvl="1">
              <a:buNone/>
              <a:defRPr sz="1361"/>
            </a:lvl2pPr>
            <a:lvl3pPr lvl="2">
              <a:buNone/>
              <a:defRPr sz="1361"/>
            </a:lvl3pPr>
            <a:lvl4pPr lvl="3">
              <a:buNone/>
              <a:defRPr sz="1361"/>
            </a:lvl4pPr>
            <a:lvl5pPr lvl="4">
              <a:buNone/>
              <a:defRPr sz="1361"/>
            </a:lvl5pPr>
            <a:lvl6pPr lvl="5">
              <a:buNone/>
              <a:defRPr sz="1361"/>
            </a:lvl6pPr>
            <a:lvl7pPr lvl="6">
              <a:buNone/>
              <a:defRPr sz="1361"/>
            </a:lvl7pPr>
            <a:lvl8pPr lvl="7">
              <a:buNone/>
              <a:defRPr sz="1361"/>
            </a:lvl8pPr>
            <a:lvl9pPr lvl="8">
              <a:buNone/>
              <a:defRPr sz="1361"/>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259434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ajd tytuł + treść - 2 kolumny">
  <p:cSld name="slajd tytuł + treść - 2 kolumny">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41" name="Google Shape;41;p5"/>
          <p:cNvSpPr txBox="1">
            <a:spLocks noGrp="1"/>
          </p:cNvSpPr>
          <p:nvPr>
            <p:ph type="body" idx="1"/>
          </p:nvPr>
        </p:nvSpPr>
        <p:spPr>
          <a:xfrm>
            <a:off x="593760" y="1395895"/>
            <a:ext cx="5378237"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2"/>
          </p:nvPr>
        </p:nvSpPr>
        <p:spPr>
          <a:xfrm>
            <a:off x="6220001" y="1395895"/>
            <a:ext cx="5378238" cy="4336424"/>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3" name="Google Shape;43;p5"/>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44" name="Google Shape;44;p5"/>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45" name="Google Shape;45;p5"/>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6" name="Google Shape;46;p5"/>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47" name="Google Shape;47;p5"/>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48" name="Google Shape;48;p5"/>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49" name="Google Shape;49;p5"/>
          <p:cNvSpPr txBox="1">
            <a:spLocks noGrp="1"/>
          </p:cNvSpPr>
          <p:nvPr>
            <p:ph type="body" idx="3"/>
          </p:nvPr>
        </p:nvSpPr>
        <p:spPr>
          <a:xfrm>
            <a:off x="59376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0" name="Google Shape;50;p5"/>
          <p:cNvSpPr txBox="1">
            <a:spLocks noGrp="1"/>
          </p:cNvSpPr>
          <p:nvPr>
            <p:ph type="body" idx="4"/>
          </p:nvPr>
        </p:nvSpPr>
        <p:spPr>
          <a:xfrm>
            <a:off x="6220000"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17959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lajd tytuł + treść- 4 kolumny">
  <p:cSld name="1_slajd tytuł + treść- 4 kolumny">
    <p:spTree>
      <p:nvGrpSpPr>
        <p:cNvPr id="1" name="Shape 51"/>
        <p:cNvGrpSpPr/>
        <p:nvPr/>
      </p:nvGrpSpPr>
      <p:grpSpPr>
        <a:xfrm>
          <a:off x="0" y="0"/>
          <a:ext cx="0" cy="0"/>
          <a:chOff x="0" y="0"/>
          <a:chExt cx="0" cy="0"/>
        </a:xfrm>
      </p:grpSpPr>
      <p:pic>
        <p:nvPicPr>
          <p:cNvPr id="52" name="Google Shape;52;p6"/>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53" name="Google Shape;53;p6"/>
          <p:cNvSpPr txBox="1">
            <a:spLocks noGrp="1"/>
          </p:cNvSpPr>
          <p:nvPr>
            <p:ph type="body" idx="1"/>
          </p:nvPr>
        </p:nvSpPr>
        <p:spPr>
          <a:xfrm>
            <a:off x="593761"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6"/>
          <p:cNvSpPr txBox="1">
            <a:spLocks noGrp="1"/>
          </p:cNvSpPr>
          <p:nvPr>
            <p:ph type="body" idx="2"/>
          </p:nvPr>
        </p:nvSpPr>
        <p:spPr>
          <a:xfrm>
            <a:off x="6220001"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56" name="Google Shape;56;p6"/>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57" name="Google Shape;57;p6"/>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8" name="Google Shape;58;p6"/>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60" name="Google Shape;60;p6"/>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sp>
        <p:nvSpPr>
          <p:cNvPr id="61" name="Google Shape;61;p6"/>
          <p:cNvSpPr txBox="1">
            <a:spLocks noGrp="1"/>
          </p:cNvSpPr>
          <p:nvPr>
            <p:ph type="body" idx="3"/>
          </p:nvPr>
        </p:nvSpPr>
        <p:spPr>
          <a:xfrm>
            <a:off x="3386969" y="1395895"/>
            <a:ext cx="2585030"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2" name="Google Shape;62;p6"/>
          <p:cNvSpPr txBox="1">
            <a:spLocks noGrp="1"/>
          </p:cNvSpPr>
          <p:nvPr>
            <p:ph type="body" idx="4"/>
          </p:nvPr>
        </p:nvSpPr>
        <p:spPr>
          <a:xfrm>
            <a:off x="9051225" y="1395895"/>
            <a:ext cx="2547015" cy="4525213"/>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32983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trona przekładkowa">
  <p:cSld name="Strona przekładkowa">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593761" y="4155418"/>
            <a:ext cx="11004479" cy="40206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200"/>
              <a:buFont typeface="Georgia"/>
              <a:buNone/>
              <a:defRPr sz="2903"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65" name="Google Shape;65;p7"/>
          <p:cNvSpPr txBox="1">
            <a:spLocks noGrp="1"/>
          </p:cNvSpPr>
          <p:nvPr>
            <p:ph type="body" idx="1"/>
          </p:nvPr>
        </p:nvSpPr>
        <p:spPr>
          <a:xfrm>
            <a:off x="593761" y="4761122"/>
            <a:ext cx="11004479" cy="117142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2"/>
              </a:buClr>
              <a:buSzPts val="1600"/>
              <a:buFont typeface="Arial"/>
              <a:buNone/>
              <a:defRPr sz="1452" b="0" i="0" u="none" strike="noStrike" cap="none">
                <a:solidFill>
                  <a:schemeClr val="dk2"/>
                </a:solidFill>
                <a:latin typeface="Arial"/>
                <a:ea typeface="Arial"/>
                <a:cs typeface="Arial"/>
                <a:sym typeface="Arial"/>
              </a:defRPr>
            </a:lvl1pPr>
            <a:lvl2pPr marL="829544" marR="0" lvl="1" indent="-207386" algn="l">
              <a:lnSpc>
                <a:spcPct val="90000"/>
              </a:lnSpc>
              <a:spcBef>
                <a:spcPts val="500"/>
              </a:spcBef>
              <a:spcAft>
                <a:spcPts val="0"/>
              </a:spcAft>
              <a:buClr>
                <a:srgbClr val="888C98"/>
              </a:buClr>
              <a:buSzPts val="2205"/>
              <a:buFont typeface="Arial"/>
              <a:buNone/>
              <a:defRPr sz="2000" b="0" i="0" u="none" strike="noStrike" cap="none">
                <a:solidFill>
                  <a:srgbClr val="888C98"/>
                </a:solidFill>
                <a:latin typeface="Arial"/>
                <a:ea typeface="Arial"/>
                <a:cs typeface="Arial"/>
                <a:sym typeface="Arial"/>
              </a:defRPr>
            </a:lvl2pPr>
            <a:lvl3pPr marL="1244316" marR="0" lvl="2" indent="-207386" algn="l">
              <a:lnSpc>
                <a:spcPct val="90000"/>
              </a:lnSpc>
              <a:spcBef>
                <a:spcPts val="500"/>
              </a:spcBef>
              <a:spcAft>
                <a:spcPts val="0"/>
              </a:spcAft>
              <a:buClr>
                <a:srgbClr val="888C98"/>
              </a:buClr>
              <a:buSzPts val="1984"/>
              <a:buFont typeface="Arial"/>
              <a:buNone/>
              <a:defRPr sz="1800" b="0" i="0" u="none" strike="noStrike" cap="none">
                <a:solidFill>
                  <a:srgbClr val="888C98"/>
                </a:solidFill>
                <a:latin typeface="Arial"/>
                <a:ea typeface="Arial"/>
                <a:cs typeface="Arial"/>
                <a:sym typeface="Arial"/>
              </a:defRPr>
            </a:lvl3pPr>
            <a:lvl4pPr marL="1659087" marR="0" lvl="3"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4pPr>
            <a:lvl5pPr marL="2073859" marR="0" lvl="4"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5pPr>
            <a:lvl6pPr marL="2488631" marR="0" lvl="5"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6pPr>
            <a:lvl7pPr marL="2903403" marR="0" lvl="6"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7pPr>
            <a:lvl8pPr marL="3318175" marR="0" lvl="7"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8pPr>
            <a:lvl9pPr marL="3732947" marR="0" lvl="8" indent="-207386" algn="l">
              <a:lnSpc>
                <a:spcPct val="90000"/>
              </a:lnSpc>
              <a:spcBef>
                <a:spcPts val="500"/>
              </a:spcBef>
              <a:spcAft>
                <a:spcPts val="0"/>
              </a:spcAft>
              <a:buClr>
                <a:srgbClr val="888C98"/>
              </a:buClr>
              <a:buSzPts val="1764"/>
              <a:buFont typeface="Arial"/>
              <a:buNone/>
              <a:defRPr sz="1600" b="0" i="0" u="none" strike="noStrike" cap="none">
                <a:solidFill>
                  <a:srgbClr val="888C98"/>
                </a:solidFill>
                <a:latin typeface="Arial"/>
                <a:ea typeface="Arial"/>
                <a:cs typeface="Arial"/>
                <a:sym typeface="Arial"/>
              </a:defRPr>
            </a:lvl9pPr>
          </a:lstStyle>
          <a:p>
            <a:endParaRPr/>
          </a:p>
        </p:txBody>
      </p:sp>
      <p:cxnSp>
        <p:nvCxnSpPr>
          <p:cNvPr id="66" name="Google Shape;66;p7"/>
          <p:cNvCxnSpPr/>
          <p:nvPr/>
        </p:nvCxnSpPr>
        <p:spPr>
          <a:xfrm>
            <a:off x="593761" y="3951775"/>
            <a:ext cx="11004479" cy="0"/>
          </a:xfrm>
          <a:prstGeom prst="straightConnector1">
            <a:avLst/>
          </a:prstGeom>
          <a:noFill/>
          <a:ln w="50800" cap="flat" cmpd="sng">
            <a:solidFill>
              <a:schemeClr val="dk1"/>
            </a:solidFill>
            <a:prstDash val="solid"/>
            <a:miter lim="800000"/>
            <a:headEnd type="none" w="sm" len="sm"/>
            <a:tailEnd type="none" w="sm" len="sm"/>
          </a:ln>
        </p:spPr>
      </p:cxnSp>
      <p:cxnSp>
        <p:nvCxnSpPr>
          <p:cNvPr id="67" name="Google Shape;67;p7"/>
          <p:cNvCxnSpPr/>
          <p:nvPr/>
        </p:nvCxnSpPr>
        <p:spPr>
          <a:xfrm>
            <a:off x="593761" y="6186777"/>
            <a:ext cx="11004480" cy="0"/>
          </a:xfrm>
          <a:prstGeom prst="straightConnector1">
            <a:avLst/>
          </a:prstGeom>
          <a:noFill/>
          <a:ln w="9525" cap="flat" cmpd="sng">
            <a:solidFill>
              <a:schemeClr val="dk1"/>
            </a:solidFill>
            <a:prstDash val="solid"/>
            <a:miter lim="800000"/>
            <a:headEnd type="none" w="sm" len="sm"/>
            <a:tailEnd type="none" w="sm" len="sm"/>
          </a:ln>
        </p:spPr>
      </p:cxnSp>
      <p:pic>
        <p:nvPicPr>
          <p:cNvPr id="68" name="Google Shape;68;p7"/>
          <p:cNvPicPr preferRelativeResize="0"/>
          <p:nvPr/>
        </p:nvPicPr>
        <p:blipFill rotWithShape="1">
          <a:blip r:embed="rId2">
            <a:alphaModFix/>
          </a:blip>
          <a:srcRect/>
          <a:stretch/>
        </p:blipFill>
        <p:spPr>
          <a:xfrm>
            <a:off x="593761" y="6359710"/>
            <a:ext cx="2095256" cy="148004"/>
          </a:xfrm>
          <a:prstGeom prst="rect">
            <a:avLst/>
          </a:prstGeom>
          <a:noFill/>
          <a:ln>
            <a:noFill/>
          </a:ln>
        </p:spPr>
      </p:pic>
      <p:sp>
        <p:nvSpPr>
          <p:cNvPr id="69" name="Google Shape;69;p7"/>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0" name="Google Shape;70;p7"/>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71" name="Google Shape;71;p7"/>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72" name="Google Shape;72;p7"/>
          <p:cNvSpPr txBox="1">
            <a:spLocks noGrp="1"/>
          </p:cNvSpPr>
          <p:nvPr>
            <p:ph type="body" idx="2"/>
          </p:nvPr>
        </p:nvSpPr>
        <p:spPr>
          <a:xfrm>
            <a:off x="593761" y="371559"/>
            <a:ext cx="11004479" cy="3329630"/>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8194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ajd duży tytuł + treść">
  <p:cSld name="slajd duży tytuł + treść">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75" name="Google Shape;75;p8"/>
          <p:cNvSpPr txBox="1">
            <a:spLocks noGrp="1"/>
          </p:cNvSpPr>
          <p:nvPr>
            <p:ph type="body" idx="1"/>
          </p:nvPr>
        </p:nvSpPr>
        <p:spPr>
          <a:xfrm>
            <a:off x="593761" y="2459977"/>
            <a:ext cx="11004479"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76" name="Google Shape;76;p8"/>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77" name="Google Shape;77;p8"/>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78" name="Google Shape;78;p8"/>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79" name="Google Shape;79;p8"/>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0" name="Google Shape;80;p8"/>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81" name="Google Shape;81;p8"/>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82" name="Google Shape;82;p8"/>
          <p:cNvSpPr txBox="1">
            <a:spLocks noGrp="1"/>
          </p:cNvSpPr>
          <p:nvPr>
            <p:ph type="body" idx="2"/>
          </p:nvPr>
        </p:nvSpPr>
        <p:spPr>
          <a:xfrm>
            <a:off x="593760" y="5818211"/>
            <a:ext cx="5378238"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790404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ajd duży tytul + 2x treść" type="obj">
  <p:cSld name="slajd duży tytul + 2x treść">
    <p:spTree>
      <p:nvGrpSpPr>
        <p:cNvPr id="1" name="Shape 83"/>
        <p:cNvGrpSpPr/>
        <p:nvPr/>
      </p:nvGrpSpPr>
      <p:grpSpPr>
        <a:xfrm>
          <a:off x="0" y="0"/>
          <a:ext cx="0" cy="0"/>
          <a:chOff x="0" y="0"/>
          <a:chExt cx="0" cy="0"/>
        </a:xfrm>
      </p:grpSpPr>
      <p:sp>
        <p:nvSpPr>
          <p:cNvPr id="84" name="Google Shape;84;p9"/>
          <p:cNvSpPr txBox="1">
            <a:spLocks noGrp="1"/>
          </p:cNvSpPr>
          <p:nvPr>
            <p:ph type="title"/>
          </p:nvPr>
        </p:nvSpPr>
        <p:spPr>
          <a:xfrm>
            <a:off x="593761" y="702959"/>
            <a:ext cx="11004479" cy="1356957"/>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85" name="Google Shape;85;p9"/>
          <p:cNvSpPr txBox="1">
            <a:spLocks noGrp="1"/>
          </p:cNvSpPr>
          <p:nvPr>
            <p:ph type="body" idx="1"/>
          </p:nvPr>
        </p:nvSpPr>
        <p:spPr>
          <a:xfrm>
            <a:off x="593761"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86" name="Google Shape;86;p9"/>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87" name="Google Shape;87;p9"/>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88" name="Google Shape;88;p9"/>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sp>
        <p:nvSpPr>
          <p:cNvPr id="89" name="Google Shape;89;p9"/>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0" name="Google Shape;90;p9"/>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1" name="Google Shape;91;p9"/>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
        <p:nvSpPr>
          <p:cNvPr id="92" name="Google Shape;92;p9"/>
          <p:cNvSpPr txBox="1">
            <a:spLocks noGrp="1"/>
          </p:cNvSpPr>
          <p:nvPr>
            <p:ph type="body" idx="2"/>
          </p:nvPr>
        </p:nvSpPr>
        <p:spPr>
          <a:xfrm>
            <a:off x="6220002" y="2459977"/>
            <a:ext cx="5378238" cy="3265036"/>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2400"/>
              <a:buFont typeface="Arial"/>
              <a:buNone/>
              <a:defRPr sz="2177" b="0" i="0" u="none" strike="noStrike" cap="none">
                <a:solidFill>
                  <a:schemeClr val="dk1"/>
                </a:solidFill>
                <a:latin typeface="Arial"/>
                <a:ea typeface="Arial"/>
                <a:cs typeface="Arial"/>
                <a:sym typeface="Arial"/>
              </a:defRPr>
            </a:lvl1pPr>
            <a:lvl2pPr marL="829544" marR="0" lvl="1"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2pPr>
            <a:lvl3pPr marL="1244316" marR="0" lvl="2"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3pPr>
            <a:lvl4pPr marL="1659087" marR="0" lvl="3"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4pPr>
            <a:lvl5pPr marL="2073859" marR="0" lvl="4" indent="-345643" algn="l">
              <a:lnSpc>
                <a:spcPct val="90000"/>
              </a:lnSpc>
              <a:spcBef>
                <a:spcPts val="500"/>
              </a:spcBef>
              <a:spcAft>
                <a:spcPts val="0"/>
              </a:spcAft>
              <a:buClr>
                <a:schemeClr val="dk1"/>
              </a:buClr>
              <a:buSzPts val="2400"/>
              <a:buFont typeface="Arial"/>
              <a:buChar char="•"/>
              <a:defRPr sz="2177"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891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ajd mieszany">
  <p:cSld name="slajd mieszany">
    <p:spTree>
      <p:nvGrpSpPr>
        <p:cNvPr id="1" name="Shape 93"/>
        <p:cNvGrpSpPr/>
        <p:nvPr/>
      </p:nvGrpSpPr>
      <p:grpSpPr>
        <a:xfrm>
          <a:off x="0" y="0"/>
          <a:ext cx="0" cy="0"/>
          <a:chOff x="0" y="0"/>
          <a:chExt cx="0" cy="0"/>
        </a:xfrm>
      </p:grpSpPr>
      <p:sp>
        <p:nvSpPr>
          <p:cNvPr id="94" name="Google Shape;94;p10"/>
          <p:cNvSpPr txBox="1">
            <a:spLocks noGrp="1"/>
          </p:cNvSpPr>
          <p:nvPr>
            <p:ph type="title"/>
          </p:nvPr>
        </p:nvSpPr>
        <p:spPr>
          <a:xfrm>
            <a:off x="593761" y="807668"/>
            <a:ext cx="4178265" cy="1249731"/>
          </a:xfrm>
          <a:prstGeom prst="rect">
            <a:avLst/>
          </a:prstGeom>
          <a:noFill/>
          <a:ln>
            <a:noFill/>
          </a:ln>
        </p:spPr>
        <p:txBody>
          <a:bodyPr spcFirstLastPara="1" wrap="square" lIns="0" tIns="0" rIns="0" bIns="0" anchor="b" anchorCtr="0">
            <a:noAutofit/>
          </a:bodyPr>
          <a:lstStyle>
            <a:lvl1pPr marR="0" lvl="0" algn="l">
              <a:lnSpc>
                <a:spcPct val="90000"/>
              </a:lnSpc>
              <a:spcBef>
                <a:spcPts val="0"/>
              </a:spcBef>
              <a:spcAft>
                <a:spcPts val="0"/>
              </a:spcAft>
              <a:buClr>
                <a:schemeClr val="dk1"/>
              </a:buClr>
              <a:buSzPts val="3527"/>
              <a:buFont typeface="Georgia"/>
              <a:buNone/>
              <a:defRPr sz="3200"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sp>
        <p:nvSpPr>
          <p:cNvPr id="95" name="Google Shape;95;p10"/>
          <p:cNvSpPr txBox="1">
            <a:spLocks noGrp="1"/>
          </p:cNvSpPr>
          <p:nvPr>
            <p:ph type="body" idx="1"/>
          </p:nvPr>
        </p:nvSpPr>
        <p:spPr>
          <a:xfrm>
            <a:off x="5026539" y="807669"/>
            <a:ext cx="6571701" cy="484768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0"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6pPr>
            <a:lvl7pPr marL="2903403" marR="0" lvl="6"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7pPr>
            <a:lvl8pPr marL="3318175" marR="0" lvl="7"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8pPr>
            <a:lvl9pPr marL="3732947" marR="0" lvl="8" indent="-334409" algn="l">
              <a:lnSpc>
                <a:spcPct val="90000"/>
              </a:lnSpc>
              <a:spcBef>
                <a:spcPts val="500"/>
              </a:spcBef>
              <a:spcAft>
                <a:spcPts val="0"/>
              </a:spcAft>
              <a:buClr>
                <a:schemeClr val="dk1"/>
              </a:buClr>
              <a:buSzPts val="2205"/>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p10"/>
          <p:cNvSpPr txBox="1">
            <a:spLocks noGrp="1"/>
          </p:cNvSpPr>
          <p:nvPr>
            <p:ph type="body" idx="2"/>
          </p:nvPr>
        </p:nvSpPr>
        <p:spPr>
          <a:xfrm>
            <a:off x="593761" y="2732675"/>
            <a:ext cx="4178265" cy="3211317"/>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800"/>
              <a:buFont typeface="Arial"/>
              <a:buNone/>
              <a:defRPr sz="1633" b="0" i="0" u="none" strike="noStrike" cap="none">
                <a:solidFill>
                  <a:schemeClr val="dk1"/>
                </a:solidFill>
                <a:latin typeface="Arial"/>
                <a:ea typeface="Arial"/>
                <a:cs typeface="Arial"/>
                <a:sym typeface="Arial"/>
              </a:defRPr>
            </a:lvl1pPr>
            <a:lvl2pPr marL="829544" marR="0" lvl="1" indent="-207386" algn="l">
              <a:lnSpc>
                <a:spcPct val="90000"/>
              </a:lnSpc>
              <a:spcBef>
                <a:spcPts val="500"/>
              </a:spcBef>
              <a:spcAft>
                <a:spcPts val="0"/>
              </a:spcAft>
              <a:buClr>
                <a:schemeClr val="dk1"/>
              </a:buClr>
              <a:buSzPts val="1543"/>
              <a:buFont typeface="Arial"/>
              <a:buNone/>
              <a:defRPr sz="1400" b="0" i="0" u="none" strike="noStrike" cap="none">
                <a:solidFill>
                  <a:schemeClr val="dk1"/>
                </a:solidFill>
                <a:latin typeface="Arial"/>
                <a:ea typeface="Arial"/>
                <a:cs typeface="Arial"/>
                <a:sym typeface="Arial"/>
              </a:defRPr>
            </a:lvl2pPr>
            <a:lvl3pPr marL="1244316" marR="0" lvl="2" indent="-207386" algn="l">
              <a:lnSpc>
                <a:spcPct val="90000"/>
              </a:lnSpc>
              <a:spcBef>
                <a:spcPts val="500"/>
              </a:spcBef>
              <a:spcAft>
                <a:spcPts val="0"/>
              </a:spcAft>
              <a:buClr>
                <a:schemeClr val="dk1"/>
              </a:buClr>
              <a:buSzPts val="1323"/>
              <a:buFont typeface="Arial"/>
              <a:buNone/>
              <a:defRPr sz="1200" b="0" i="0" u="none" strike="noStrike" cap="none">
                <a:solidFill>
                  <a:schemeClr val="dk1"/>
                </a:solidFill>
                <a:latin typeface="Arial"/>
                <a:ea typeface="Arial"/>
                <a:cs typeface="Arial"/>
                <a:sym typeface="Arial"/>
              </a:defRPr>
            </a:lvl3pPr>
            <a:lvl4pPr marL="1659087" marR="0" lvl="3"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4pPr>
            <a:lvl5pPr marL="2073859" marR="0" lvl="4"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5pPr>
            <a:lvl6pPr marL="2488631" marR="0" lvl="5"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6pPr>
            <a:lvl7pPr marL="2903403" marR="0" lvl="6"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7pPr>
            <a:lvl8pPr marL="3318175" marR="0" lvl="7"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8pPr>
            <a:lvl9pPr marL="3732947" marR="0" lvl="8" indent="-207386" algn="l">
              <a:lnSpc>
                <a:spcPct val="90000"/>
              </a:lnSpc>
              <a:spcBef>
                <a:spcPts val="500"/>
              </a:spcBef>
              <a:spcAft>
                <a:spcPts val="0"/>
              </a:spcAft>
              <a:buClr>
                <a:schemeClr val="dk1"/>
              </a:buClr>
              <a:buSzPts val="1102"/>
              <a:buFont typeface="Arial"/>
              <a:buNone/>
              <a:defRPr sz="1000" b="0" i="0" u="none" strike="noStrike" cap="none">
                <a:solidFill>
                  <a:schemeClr val="dk1"/>
                </a:solidFill>
                <a:latin typeface="Arial"/>
                <a:ea typeface="Arial"/>
                <a:cs typeface="Arial"/>
                <a:sym typeface="Arial"/>
              </a:defRPr>
            </a:lvl9pPr>
          </a:lstStyle>
          <a:p>
            <a:endParaRPr/>
          </a:p>
        </p:txBody>
      </p:sp>
      <p:sp>
        <p:nvSpPr>
          <p:cNvPr id="97" name="Google Shape;97;p10"/>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8" name="Google Shape;98;p10"/>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99" name="Google Shape;99;p10"/>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0" name="Google Shape;100;p10"/>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10"/>
          <p:cNvCxnSpPr/>
          <p:nvPr/>
        </p:nvCxnSpPr>
        <p:spPr>
          <a:xfrm>
            <a:off x="593761" y="489878"/>
            <a:ext cx="11004479" cy="0"/>
          </a:xfrm>
          <a:prstGeom prst="straightConnector1">
            <a:avLst/>
          </a:prstGeom>
          <a:noFill/>
          <a:ln w="50800" cap="flat" cmpd="sng">
            <a:solidFill>
              <a:schemeClr val="dk1"/>
            </a:solidFill>
            <a:prstDash val="solid"/>
            <a:miter lim="800000"/>
            <a:headEnd type="none" w="sm" len="sm"/>
            <a:tailEnd type="none" w="sm" len="sm"/>
          </a:ln>
        </p:spPr>
      </p:cxnSp>
      <p:pic>
        <p:nvPicPr>
          <p:cNvPr id="102" name="Google Shape;102;p10"/>
          <p:cNvPicPr preferRelativeResize="0"/>
          <p:nvPr/>
        </p:nvPicPr>
        <p:blipFill rotWithShape="1">
          <a:blip r:embed="rId2">
            <a:alphaModFix/>
          </a:blip>
          <a:srcRect/>
          <a:stretch/>
        </p:blipFill>
        <p:spPr>
          <a:xfrm>
            <a:off x="615768" y="6359710"/>
            <a:ext cx="2095256" cy="148004"/>
          </a:xfrm>
          <a:prstGeom prst="rect">
            <a:avLst/>
          </a:prstGeom>
          <a:noFill/>
          <a:ln>
            <a:noFill/>
          </a:ln>
        </p:spPr>
      </p:pic>
      <p:sp>
        <p:nvSpPr>
          <p:cNvPr id="103" name="Google Shape;103;p10"/>
          <p:cNvSpPr txBox="1">
            <a:spLocks noGrp="1"/>
          </p:cNvSpPr>
          <p:nvPr>
            <p:ph type="body" idx="3"/>
          </p:nvPr>
        </p:nvSpPr>
        <p:spPr>
          <a:xfrm>
            <a:off x="5023173" y="5818211"/>
            <a:ext cx="3289216" cy="257788"/>
          </a:xfrm>
          <a:prstGeom prst="rect">
            <a:avLst/>
          </a:prstGeom>
          <a:noFill/>
          <a:ln>
            <a:noFill/>
          </a:ln>
        </p:spPr>
        <p:txBody>
          <a:bodyPr spcFirstLastPara="1" wrap="square" lIns="0" tIns="0" rIns="0" bIns="0" anchor="t" anchorCtr="0">
            <a:noAutofit/>
          </a:bodyPr>
          <a:lstStyle>
            <a:lvl1pPr marL="414772" marR="0" lvl="0" indent="-207386" algn="l">
              <a:lnSpc>
                <a:spcPct val="90000"/>
              </a:lnSpc>
              <a:spcBef>
                <a:spcPts val="1000"/>
              </a:spcBef>
              <a:spcAft>
                <a:spcPts val="0"/>
              </a:spcAft>
              <a:buClr>
                <a:schemeClr val="dk1"/>
              </a:buClr>
              <a:buSzPts val="1200"/>
              <a:buFont typeface="Arial"/>
              <a:buNone/>
              <a:defRPr sz="1089" b="0" i="1" u="none" strike="noStrike" cap="none">
                <a:solidFill>
                  <a:schemeClr val="dk1"/>
                </a:solidFill>
                <a:latin typeface="Arial"/>
                <a:ea typeface="Arial"/>
                <a:cs typeface="Arial"/>
                <a:sym typeface="Arial"/>
              </a:defRPr>
            </a:lvl1pPr>
            <a:lvl2pPr marL="829544" marR="0" lvl="1"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2pPr>
            <a:lvl3pPr marL="1244316" marR="0" lvl="2"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3pPr>
            <a:lvl4pPr marL="1659087" marR="0" lvl="3"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4pPr>
            <a:lvl5pPr marL="2073859" marR="0" lvl="4" indent="-276515" algn="l">
              <a:lnSpc>
                <a:spcPct val="90000"/>
              </a:lnSpc>
              <a:spcBef>
                <a:spcPts val="500"/>
              </a:spcBef>
              <a:spcAft>
                <a:spcPts val="0"/>
              </a:spcAft>
              <a:buClr>
                <a:schemeClr val="dk1"/>
              </a:buClr>
              <a:buSzPts val="1200"/>
              <a:buFont typeface="Arial"/>
              <a:buChar char="•"/>
              <a:defRPr sz="1089" b="0" i="0" u="none" strike="noStrike" cap="none">
                <a:solidFill>
                  <a:schemeClr val="dk1"/>
                </a:solidFill>
                <a:latin typeface="Arial"/>
                <a:ea typeface="Arial"/>
                <a:cs typeface="Arial"/>
                <a:sym typeface="Arial"/>
              </a:defRPr>
            </a:lvl5pPr>
            <a:lvl6pPr marL="2488631" marR="0" lvl="5"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6pPr>
            <a:lvl7pPr marL="2903403" marR="0" lvl="6" indent="-321678"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7pPr>
            <a:lvl8pPr marL="3318175" marR="0" lvl="7"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8pPr>
            <a:lvl9pPr marL="3732947" marR="0" lvl="8" indent="-321679" algn="l">
              <a:lnSpc>
                <a:spcPct val="90000"/>
              </a:lnSpc>
              <a:spcBef>
                <a:spcPts val="500"/>
              </a:spcBef>
              <a:spcAft>
                <a:spcPts val="0"/>
              </a:spcAft>
              <a:buClr>
                <a:schemeClr val="dk1"/>
              </a:buClr>
              <a:buSzPts val="1984"/>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04" name="Google Shape;104;p10"/>
          <p:cNvCxnSpPr/>
          <p:nvPr/>
        </p:nvCxnSpPr>
        <p:spPr>
          <a:xfrm>
            <a:off x="593761" y="2559742"/>
            <a:ext cx="4178265" cy="0"/>
          </a:xfrm>
          <a:prstGeom prst="straightConnector1">
            <a:avLst/>
          </a:prstGeom>
          <a:noFill/>
          <a:ln w="9525" cap="flat" cmpd="sng">
            <a:solidFill>
              <a:schemeClr val="dk1"/>
            </a:solidFill>
            <a:prstDash val="solid"/>
            <a:miter lim="800000"/>
            <a:headEnd type="none" w="sm" len="sm"/>
            <a:tailEnd type="none" w="sm" len="sm"/>
          </a:ln>
        </p:spPr>
      </p:cxnSp>
    </p:spTree>
    <p:extLst>
      <p:ext uri="{BB962C8B-B14F-4D97-AF65-F5344CB8AC3E}">
        <p14:creationId xmlns:p14="http://schemas.microsoft.com/office/powerpoint/2010/main" val="292380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asło, cytat 1">
  <p:cSld name="Hasło, cytat 1">
    <p:spTree>
      <p:nvGrpSpPr>
        <p:cNvPr id="1" name="Shape 105"/>
        <p:cNvGrpSpPr/>
        <p:nvPr/>
      </p:nvGrpSpPr>
      <p:grpSpPr>
        <a:xfrm>
          <a:off x="0" y="0"/>
          <a:ext cx="0" cy="0"/>
          <a:chOff x="0" y="0"/>
          <a:chExt cx="0" cy="0"/>
        </a:xfrm>
      </p:grpSpPr>
      <p:sp>
        <p:nvSpPr>
          <p:cNvPr id="106" name="Google Shape;106;p1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7" name="Google Shape;107;p1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08" name="Google Shape;108;p1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09" name="Google Shape;109;p11"/>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10" name="Google Shape;110;p11"/>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11" name="Google Shape;111;p11"/>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12" name="Google Shape;112;p11"/>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13" name="Google Shape;113;p11"/>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14" name="Google Shape;114;p11"/>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138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Hasło, cytat 2">
  <p:cSld name="Hasło, cytat 2">
    <p:spTree>
      <p:nvGrpSpPr>
        <p:cNvPr id="1" name="Shape 115"/>
        <p:cNvGrpSpPr/>
        <p:nvPr/>
      </p:nvGrpSpPr>
      <p:grpSpPr>
        <a:xfrm>
          <a:off x="0" y="0"/>
          <a:ext cx="0" cy="0"/>
          <a:chOff x="0" y="0"/>
          <a:chExt cx="0" cy="0"/>
        </a:xfrm>
      </p:grpSpPr>
      <p:sp>
        <p:nvSpPr>
          <p:cNvPr id="116" name="Google Shape;116;p12"/>
          <p:cNvSpPr/>
          <p:nvPr/>
        </p:nvSpPr>
        <p:spPr>
          <a:xfrm>
            <a:off x="3140775" y="1824960"/>
            <a:ext cx="9051225" cy="5033040"/>
          </a:xfrm>
          <a:prstGeom prst="rect">
            <a:avLst/>
          </a:prstGeom>
          <a:solidFill>
            <a:schemeClr val="lt1"/>
          </a:solidFill>
          <a:ln>
            <a:noFill/>
          </a:ln>
        </p:spPr>
        <p:txBody>
          <a:bodyPr spcFirstLastPara="1" wrap="square" lIns="82939" tIns="41458" rIns="82939" bIns="41458"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33" b="0" i="0" u="none" strike="noStrike" cap="none">
              <a:solidFill>
                <a:schemeClr val="lt1"/>
              </a:solidFill>
              <a:latin typeface="Arial"/>
              <a:ea typeface="Arial"/>
              <a:cs typeface="Arial"/>
              <a:sym typeface="Arial"/>
            </a:endParaRPr>
          </a:p>
        </p:txBody>
      </p:sp>
      <p:sp>
        <p:nvSpPr>
          <p:cNvPr id="117" name="Google Shape;117;p12"/>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8" name="Google Shape;118;p12"/>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a:lnSpc>
                <a:spcPct val="100000"/>
              </a:lnSpc>
              <a:spcBef>
                <a:spcPts val="0"/>
              </a:spcBef>
              <a:spcAft>
                <a:spcPts val="0"/>
              </a:spcAft>
              <a:buSzPts val="1400"/>
              <a:buNone/>
              <a:defRPr sz="1089"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SzPts val="1400"/>
              <a:buNone/>
              <a:defRPr sz="1633" b="0" i="0" u="none" strike="noStrike" cap="none">
                <a:solidFill>
                  <a:schemeClr val="dk1"/>
                </a:solidFill>
                <a:latin typeface="Arial"/>
                <a:ea typeface="Arial"/>
                <a:cs typeface="Arial"/>
                <a:sym typeface="Arial"/>
              </a:defRPr>
            </a:lvl9pPr>
          </a:lstStyle>
          <a:p>
            <a:endParaRPr/>
          </a:p>
        </p:txBody>
      </p:sp>
      <p:sp>
        <p:nvSpPr>
          <p:cNvPr id="119" name="Google Shape;119;p12"/>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cxnSp>
        <p:nvCxnSpPr>
          <p:cNvPr id="120" name="Google Shape;120;p12"/>
          <p:cNvCxnSpPr/>
          <p:nvPr/>
        </p:nvCxnSpPr>
        <p:spPr>
          <a:xfrm>
            <a:off x="593761" y="6186777"/>
            <a:ext cx="11004479" cy="0"/>
          </a:xfrm>
          <a:prstGeom prst="straightConnector1">
            <a:avLst/>
          </a:prstGeom>
          <a:noFill/>
          <a:ln w="9525" cap="flat" cmpd="sng">
            <a:solidFill>
              <a:schemeClr val="dk1"/>
            </a:solidFill>
            <a:prstDash val="solid"/>
            <a:miter lim="800000"/>
            <a:headEnd type="none" w="sm" len="sm"/>
            <a:tailEnd type="none" w="sm" len="sm"/>
          </a:ln>
        </p:spPr>
      </p:cxnSp>
      <p:pic>
        <p:nvPicPr>
          <p:cNvPr id="121" name="Google Shape;121;p12"/>
          <p:cNvPicPr preferRelativeResize="0"/>
          <p:nvPr/>
        </p:nvPicPr>
        <p:blipFill rotWithShape="1">
          <a:blip r:embed="rId2">
            <a:alphaModFix/>
          </a:blip>
          <a:srcRect/>
          <a:stretch/>
        </p:blipFill>
        <p:spPr>
          <a:xfrm>
            <a:off x="615768" y="6359710"/>
            <a:ext cx="2095256" cy="148004"/>
          </a:xfrm>
          <a:prstGeom prst="rect">
            <a:avLst/>
          </a:prstGeom>
          <a:noFill/>
          <a:ln>
            <a:noFill/>
          </a:ln>
        </p:spPr>
      </p:pic>
      <p:cxnSp>
        <p:nvCxnSpPr>
          <p:cNvPr id="122" name="Google Shape;122;p12"/>
          <p:cNvCxnSpPr/>
          <p:nvPr/>
        </p:nvCxnSpPr>
        <p:spPr>
          <a:xfrm>
            <a:off x="3386969" y="2063119"/>
            <a:ext cx="8211271" cy="0"/>
          </a:xfrm>
          <a:prstGeom prst="straightConnector1">
            <a:avLst/>
          </a:prstGeom>
          <a:noFill/>
          <a:ln w="50800" cap="flat" cmpd="sng">
            <a:solidFill>
              <a:schemeClr val="dk1"/>
            </a:solidFill>
            <a:prstDash val="solid"/>
            <a:miter lim="800000"/>
            <a:headEnd type="none" w="sm" len="sm"/>
            <a:tailEnd type="none" w="sm" len="sm"/>
          </a:ln>
        </p:spPr>
      </p:cxnSp>
      <p:sp>
        <p:nvSpPr>
          <p:cNvPr id="123" name="Google Shape;123;p12"/>
          <p:cNvSpPr txBox="1">
            <a:spLocks noGrp="1"/>
          </p:cNvSpPr>
          <p:nvPr>
            <p:ph type="title"/>
          </p:nvPr>
        </p:nvSpPr>
        <p:spPr>
          <a:xfrm>
            <a:off x="3386970" y="2344850"/>
            <a:ext cx="8211271" cy="678479"/>
          </a:xfrm>
          <a:prstGeom prst="rect">
            <a:avLst/>
          </a:prstGeom>
          <a:noFill/>
          <a:ln>
            <a:noFill/>
          </a:ln>
        </p:spPr>
        <p:txBody>
          <a:bodyPr spcFirstLastPara="1" wrap="square" lIns="0" tIns="0" rIns="0" bIns="0" anchor="t" anchorCtr="0">
            <a:noAutofit/>
          </a:bodyPr>
          <a:lstStyle>
            <a:lvl1pPr marR="0" lvl="0" algn="l">
              <a:lnSpc>
                <a:spcPct val="90000"/>
              </a:lnSpc>
              <a:spcBef>
                <a:spcPts val="0"/>
              </a:spcBef>
              <a:spcAft>
                <a:spcPts val="0"/>
              </a:spcAft>
              <a:buClr>
                <a:schemeClr val="dk1"/>
              </a:buClr>
              <a:buSzPts val="5400"/>
              <a:buFont typeface="Georgia"/>
              <a:buNone/>
              <a:defRPr sz="4899" b="1" i="0" u="none" strike="noStrike" cap="none">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sz="1633"/>
            </a:lvl2pPr>
            <a:lvl3pPr lvl="2" algn="l">
              <a:lnSpc>
                <a:spcPct val="100000"/>
              </a:lnSpc>
              <a:spcBef>
                <a:spcPts val="0"/>
              </a:spcBef>
              <a:spcAft>
                <a:spcPts val="0"/>
              </a:spcAft>
              <a:buSzPts val="1400"/>
              <a:buNone/>
              <a:defRPr sz="1633"/>
            </a:lvl3pPr>
            <a:lvl4pPr lvl="3" algn="l">
              <a:lnSpc>
                <a:spcPct val="100000"/>
              </a:lnSpc>
              <a:spcBef>
                <a:spcPts val="0"/>
              </a:spcBef>
              <a:spcAft>
                <a:spcPts val="0"/>
              </a:spcAft>
              <a:buSzPts val="1400"/>
              <a:buNone/>
              <a:defRPr sz="1633"/>
            </a:lvl4pPr>
            <a:lvl5pPr lvl="4" algn="l">
              <a:lnSpc>
                <a:spcPct val="100000"/>
              </a:lnSpc>
              <a:spcBef>
                <a:spcPts val="0"/>
              </a:spcBef>
              <a:spcAft>
                <a:spcPts val="0"/>
              </a:spcAft>
              <a:buSzPts val="1400"/>
              <a:buNone/>
              <a:defRPr sz="1633"/>
            </a:lvl5pPr>
            <a:lvl6pPr lvl="5" algn="l">
              <a:lnSpc>
                <a:spcPct val="100000"/>
              </a:lnSpc>
              <a:spcBef>
                <a:spcPts val="0"/>
              </a:spcBef>
              <a:spcAft>
                <a:spcPts val="0"/>
              </a:spcAft>
              <a:buSzPts val="1400"/>
              <a:buNone/>
              <a:defRPr sz="1633"/>
            </a:lvl6pPr>
            <a:lvl7pPr lvl="6" algn="l">
              <a:lnSpc>
                <a:spcPct val="100000"/>
              </a:lnSpc>
              <a:spcBef>
                <a:spcPts val="0"/>
              </a:spcBef>
              <a:spcAft>
                <a:spcPts val="0"/>
              </a:spcAft>
              <a:buSzPts val="1400"/>
              <a:buNone/>
              <a:defRPr sz="1633"/>
            </a:lvl7pPr>
            <a:lvl8pPr lvl="7" algn="l">
              <a:lnSpc>
                <a:spcPct val="100000"/>
              </a:lnSpc>
              <a:spcBef>
                <a:spcPts val="0"/>
              </a:spcBef>
              <a:spcAft>
                <a:spcPts val="0"/>
              </a:spcAft>
              <a:buSzPts val="1400"/>
              <a:buNone/>
              <a:defRPr sz="1633"/>
            </a:lvl8pPr>
            <a:lvl9pPr lvl="8" algn="l">
              <a:lnSpc>
                <a:spcPct val="100000"/>
              </a:lnSpc>
              <a:spcBef>
                <a:spcPts val="0"/>
              </a:spcBef>
              <a:spcAft>
                <a:spcPts val="0"/>
              </a:spcAft>
              <a:buSzPts val="1400"/>
              <a:buNone/>
              <a:defRPr sz="1633"/>
            </a:lvl9pPr>
          </a:lstStyle>
          <a:p>
            <a:endParaRPr/>
          </a:p>
        </p:txBody>
      </p:sp>
      <p:cxnSp>
        <p:nvCxnSpPr>
          <p:cNvPr id="124" name="Google Shape;124;p12"/>
          <p:cNvCxnSpPr/>
          <p:nvPr/>
        </p:nvCxnSpPr>
        <p:spPr>
          <a:xfrm>
            <a:off x="3386969" y="4173029"/>
            <a:ext cx="8211271" cy="0"/>
          </a:xfrm>
          <a:prstGeom prst="straightConnector1">
            <a:avLst/>
          </a:prstGeom>
          <a:noFill/>
          <a:ln w="9525" cap="flat" cmpd="sng">
            <a:solidFill>
              <a:schemeClr val="dk1"/>
            </a:solidFill>
            <a:prstDash val="solid"/>
            <a:miter lim="800000"/>
            <a:headEnd type="none" w="sm" len="sm"/>
            <a:tailEnd type="none" w="sm" len="sm"/>
          </a:ln>
        </p:spPr>
      </p:cxnSp>
      <p:sp>
        <p:nvSpPr>
          <p:cNvPr id="125" name="Google Shape;125;p12"/>
          <p:cNvSpPr txBox="1"/>
          <p:nvPr/>
        </p:nvSpPr>
        <p:spPr>
          <a:xfrm>
            <a:off x="3386970" y="4342604"/>
            <a:ext cx="8211271" cy="201031"/>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1600"/>
              <a:buFont typeface="Arial"/>
              <a:buNone/>
            </a:pPr>
            <a:r>
              <a:rPr lang="pl-PL" sz="1452" b="0" i="0" u="none" strike="noStrike" cap="none">
                <a:solidFill>
                  <a:schemeClr val="dk1"/>
                </a:solidFill>
                <a:latin typeface="Arial"/>
                <a:ea typeface="Arial"/>
                <a:cs typeface="Arial"/>
                <a:sym typeface="Arial"/>
              </a:rPr>
              <a:t>Podpis, dopisek, podtytuł, etc.</a:t>
            </a:r>
            <a:endParaRPr sz="1452"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5109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93761" y="702960"/>
            <a:ext cx="11004479" cy="40206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3200"/>
              <a:buFont typeface="Georgia"/>
              <a:buNone/>
              <a:defRPr sz="3200" b="1"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93761" y="1373675"/>
            <a:ext cx="11004479" cy="435133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102"/>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51"/>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6pPr>
            <a:lvl7pPr marL="3200400" marR="0" lvl="6" indent="-354583"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7pPr>
            <a:lvl8pPr marL="3657600" marR="0" lvl="7"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8pPr>
            <a:lvl9pPr marL="4114800" marR="0" lvl="8" indent="-354584" algn="l" rtl="0">
              <a:lnSpc>
                <a:spcPct val="90000"/>
              </a:lnSpc>
              <a:spcBef>
                <a:spcPts val="551"/>
              </a:spcBef>
              <a:spcAft>
                <a:spcPts val="0"/>
              </a:spcAft>
              <a:buClr>
                <a:schemeClr val="dk1"/>
              </a:buClr>
              <a:buSzPts val="1984"/>
              <a:buFont typeface="Arial"/>
              <a:buChar char="•"/>
              <a:defRPr sz="1984"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9051225" y="6356351"/>
            <a:ext cx="1292515" cy="167526"/>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220002" y="6356351"/>
            <a:ext cx="2585029" cy="167526"/>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089"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33"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10800945" y="6356351"/>
            <a:ext cx="797295" cy="167526"/>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89" b="0" i="0" u="none" strike="noStrike" cap="none">
                <a:solidFill>
                  <a:schemeClr val="dk1"/>
                </a:solidFill>
                <a:latin typeface="Arial"/>
                <a:ea typeface="Arial"/>
                <a:cs typeface="Arial"/>
                <a:sym typeface="Arial"/>
              </a:defRPr>
            </a:lvl9pPr>
          </a:lstStyle>
          <a:p>
            <a:fld id="{00000000-1234-1234-1234-123412341234}" type="slidenum">
              <a:rPr lang="pl-PL" smtClean="0"/>
              <a:pPr/>
              <a:t>‹#›</a:t>
            </a:fld>
            <a:endParaRPr lang="pl-PL"/>
          </a:p>
        </p:txBody>
      </p:sp>
    </p:spTree>
    <p:extLst>
      <p:ext uri="{BB962C8B-B14F-4D97-AF65-F5344CB8AC3E}">
        <p14:creationId xmlns:p14="http://schemas.microsoft.com/office/powerpoint/2010/main" val="1022385416"/>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7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744">
          <p15:clr>
            <a:srgbClr val="F26B43"/>
          </p15:clr>
        </p15:guide>
        <p15:guide id="2" pos="3436">
          <p15:clr>
            <a:srgbClr val="F26B43"/>
          </p15:clr>
        </p15:guide>
        <p15:guide id="3" pos="3299">
          <p15:clr>
            <a:srgbClr val="F26B43"/>
          </p15:clr>
        </p15:guide>
        <p15:guide id="4" pos="328">
          <p15:clr>
            <a:srgbClr val="F26B43"/>
          </p15:clr>
        </p15:guide>
        <p15:guide id="5" pos="192">
          <p15:clr>
            <a:srgbClr val="F26B43"/>
          </p15:clr>
        </p15:guide>
        <p15:guide id="6" pos="6407">
          <p15:clr>
            <a:srgbClr val="F26B43"/>
          </p15:clr>
        </p15:guide>
        <p15:guide id="7" pos="6543">
          <p15:clr>
            <a:srgbClr val="F26B43"/>
          </p15:clr>
        </p15:guide>
        <p15:guide id="8" pos="1735">
          <p15:clr>
            <a:srgbClr val="F26B43"/>
          </p15:clr>
        </p15:guide>
        <p15:guide id="9" pos="1871">
          <p15:clr>
            <a:srgbClr val="F26B43"/>
          </p15:clr>
        </p15:guide>
        <p15:guide id="10" pos="4864">
          <p15:clr>
            <a:srgbClr val="F26B43"/>
          </p15:clr>
        </p15:guide>
        <p15:guide id="11" pos="500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diggita.it/story.php?title=Che_cosa_e_la_capacita_di_problem_solving_e_perche_e_importante_coltivarla-" TargetMode="External"/><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myworldofit.net/?tag=sql-server" TargetMode="External"/><Relationship Id="rId5" Type="http://schemas.openxmlformats.org/officeDocument/2006/relationships/image" Target="../media/image5.jp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1</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1. Cel projektu oraz użyte narzędzia</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5353" y="890028"/>
            <a:ext cx="8405489" cy="2031325"/>
          </a:xfrm>
          <a:prstGeom prst="rect">
            <a:avLst/>
          </a:prstGeom>
          <a:noFill/>
        </p:spPr>
        <p:txBody>
          <a:bodyPr wrap="square" rtlCol="0">
            <a:spAutoFit/>
          </a:bodyPr>
          <a:lstStyle/>
          <a:p>
            <a:r>
              <a:rPr lang="pl-PL" dirty="0">
                <a:latin typeface="Helvetica" panose="020B0604020202020204" pitchFamily="34" charset="0"/>
                <a:cs typeface="Helvetica" panose="020B0604020202020204" pitchFamily="34" charset="0"/>
              </a:rPr>
              <a:t>Celem niniejszego projektu było zbadanie skali poczucia samotności wśród dorosłych Polaków oraz identyfikacja grup społecznych, które najczęściej doświadczają tego zjawiska. Ponadto, analiza miała na celu zrozumienie jak różnorodne czynniki, takie jak styl życia, poczucie własnej wartości, podejście </a:t>
            </a:r>
            <a:br>
              <a:rPr lang="pl-PL" dirty="0">
                <a:latin typeface="Helvetica" panose="020B0604020202020204" pitchFamily="34" charset="0"/>
                <a:cs typeface="Helvetica" panose="020B0604020202020204" pitchFamily="34" charset="0"/>
              </a:rPr>
            </a:br>
            <a:r>
              <a:rPr lang="pl-PL" dirty="0">
                <a:latin typeface="Helvetica" panose="020B0604020202020204" pitchFamily="34" charset="0"/>
                <a:cs typeface="Helvetica" panose="020B0604020202020204" pitchFamily="34" charset="0"/>
              </a:rPr>
              <a:t>do innych ludzi i zaufanie do nich wpływają na poczucie samotności.</a:t>
            </a:r>
          </a:p>
          <a:p>
            <a:endParaRPr lang="pl-PL" dirty="0">
              <a:latin typeface="Helvetica" panose="020B0604020202020204" pitchFamily="34" charset="0"/>
              <a:cs typeface="Helvetica" panose="020B0604020202020204" pitchFamily="34" charset="0"/>
            </a:endParaRPr>
          </a:p>
          <a:p>
            <a:r>
              <a:rPr lang="pl-PL" dirty="0">
                <a:latin typeface="Helvetica" panose="020B0604020202020204" pitchFamily="34" charset="0"/>
                <a:cs typeface="Helvetica" panose="020B0604020202020204" pitchFamily="34" charset="0"/>
              </a:rPr>
              <a:t>Użyte narzędzia:</a:t>
            </a:r>
            <a:endParaRPr lang="pl-PL" sz="2000" dirty="0">
              <a:latin typeface="Helvetica" panose="020B0604020202020204" pitchFamily="34" charset="0"/>
              <a:cs typeface="Helvetica" panose="020B0604020202020204" pitchFamily="34"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3" name="Obraz 2" descr="Obraz zawierający zrzut ekranu, symbol, kwadrat, Wielobarwność&#10;&#10;Opis wygenerowany automatycznie">
            <a:extLst>
              <a:ext uri="{FF2B5EF4-FFF2-40B4-BE49-F238E27FC236}">
                <a16:creationId xmlns:a16="http://schemas.microsoft.com/office/drawing/2014/main" id="{03682E8C-FECB-1195-8815-989B46012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077" y="3080362"/>
            <a:ext cx="3264993" cy="2175811"/>
          </a:xfrm>
          <a:prstGeom prst="rect">
            <a:avLst/>
          </a:prstGeom>
        </p:spPr>
      </p:pic>
      <p:pic>
        <p:nvPicPr>
          <p:cNvPr id="9" name="Obraz 8" descr="Obraz zawierający Czcionka, Grafika, diagram, design">
            <a:extLst>
              <a:ext uri="{FF2B5EF4-FFF2-40B4-BE49-F238E27FC236}">
                <a16:creationId xmlns:a16="http://schemas.microsoft.com/office/drawing/2014/main" id="{99BFD0E2-26B3-9897-D24E-88B7C11F209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190565" y="3414508"/>
            <a:ext cx="1828800" cy="1487425"/>
          </a:xfrm>
          <a:prstGeom prst="rect">
            <a:avLst/>
          </a:prstGeom>
        </p:spPr>
      </p:pic>
      <p:pic>
        <p:nvPicPr>
          <p:cNvPr id="13" name="Obraz 12" descr="Obraz zawierający żółty&#10;&#10;Opis wygenerowany automatycznie">
            <a:extLst>
              <a:ext uri="{FF2B5EF4-FFF2-40B4-BE49-F238E27FC236}">
                <a16:creationId xmlns:a16="http://schemas.microsoft.com/office/drawing/2014/main" id="{86278207-DE5E-6D8E-225D-90B1C50C0A6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990497" y="3414509"/>
            <a:ext cx="2562498" cy="1487425"/>
          </a:xfrm>
          <a:prstGeom prst="rect">
            <a:avLst/>
          </a:prstGeom>
        </p:spPr>
      </p:pic>
    </p:spTree>
    <p:extLst>
      <p:ext uri="{BB962C8B-B14F-4D97-AF65-F5344CB8AC3E}">
        <p14:creationId xmlns:p14="http://schemas.microsoft.com/office/powerpoint/2010/main" val="254217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2</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2. Dane do projektu</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71614" y="878149"/>
            <a:ext cx="10755749" cy="3693319"/>
          </a:xfrm>
          <a:prstGeom prst="rect">
            <a:avLst/>
          </a:prstGeom>
          <a:noFill/>
        </p:spPr>
        <p:txBody>
          <a:bodyPr wrap="square" rtlCol="0">
            <a:spAutoFit/>
          </a:bodyPr>
          <a:lstStyle/>
          <a:p>
            <a:r>
              <a:rPr lang="pl-PL" dirty="0">
                <a:latin typeface="Helvetica" pitchFamily="2" charset="0"/>
              </a:rPr>
              <a:t>Dane wykorzystane w projekcie pochodzą ze strony dane.gov.pl i zostały zebrane w ramach badania „Poczucie samotności wśród dorosłych Polaków”. Instytut Pokolenia przeprowadził ankietę zawierającą 330 pytań, którą wypełniły 3142 osoby. </a:t>
            </a:r>
          </a:p>
          <a:p>
            <a:r>
              <a:rPr lang="pl-PL" dirty="0">
                <a:latin typeface="Helvetica" pitchFamily="2" charset="0"/>
              </a:rPr>
              <a:t>Ankiety były przeprowadzane w okresie od listopada do grudnia 2023 r.</a:t>
            </a:r>
          </a:p>
          <a:p>
            <a:endParaRPr lang="pl-PL" dirty="0">
              <a:latin typeface="Helvetica" pitchFamily="2" charset="0"/>
            </a:endParaRPr>
          </a:p>
          <a:p>
            <a:r>
              <a:rPr lang="pl-PL" dirty="0">
                <a:latin typeface="Helvetica" pitchFamily="2" charset="0"/>
              </a:rPr>
              <a:t>Dane zostały pobrane w formacie .</a:t>
            </a:r>
            <a:r>
              <a:rPr lang="pl-PL" dirty="0" err="1">
                <a:latin typeface="Helvetica" pitchFamily="2" charset="0"/>
              </a:rPr>
              <a:t>csv</a:t>
            </a:r>
            <a:r>
              <a:rPr lang="pl-PL" dirty="0">
                <a:latin typeface="Helvetica" pitchFamily="2" charset="0"/>
              </a:rPr>
              <a:t> i nie wymagały oczyszczania, nie zawierały brakujących wartości, niekompletnych informacji ani duplikatów. Jednakże, konieczna była modyfikacja nazw kolumn, aby umożliwić import tabeli do Microsoft SQL Server. Ten problem został rozwiązany za pomocą programu Microsoft Excel poprzez zmianę nazw kolumn na bardziej zwięzłe, zawierające wyłącznie litery, liczby oraz znaki podkreślenia.</a:t>
            </a:r>
          </a:p>
          <a:p>
            <a:endParaRPr lang="pl-PL" dirty="0">
              <a:latin typeface="Helvetica" pitchFamily="2" charset="0"/>
            </a:endParaRPr>
          </a:p>
          <a:p>
            <a:r>
              <a:rPr lang="pl-PL" dirty="0">
                <a:latin typeface="Helvetica" pitchFamily="2" charset="0"/>
              </a:rPr>
              <a:t>Dodatkowo, również przy użyciu programu Microsoft Excel, usunięto kolumny (pytania), które nie były potrzebne do niniejszej analizy danych.</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spTree>
    <p:extLst>
      <p:ext uri="{BB962C8B-B14F-4D97-AF65-F5344CB8AC3E}">
        <p14:creationId xmlns:p14="http://schemas.microsoft.com/office/powerpoint/2010/main" val="423180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3</a:t>
            </a:fld>
            <a:endParaRPr kern="0" dirty="0">
              <a:solidFill>
                <a:srgbClr val="002C58"/>
              </a:solidFill>
              <a:latin typeface="Helvetica" pitchFamily="2" charset="0"/>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48858"/>
            <a:ext cx="10459821" cy="447317"/>
          </a:xfrm>
        </p:spPr>
        <p:txBody>
          <a:bodyPr/>
          <a:lstStyle/>
          <a:p>
            <a:r>
              <a:rPr lang="pl-PL" sz="2900" dirty="0">
                <a:solidFill>
                  <a:srgbClr val="002C58"/>
                </a:solidFill>
                <a:latin typeface="Helvetica" pitchFamily="2" charset="0"/>
                <a:ea typeface="+mn-ea"/>
                <a:cs typeface="+mn-cs"/>
              </a:rPr>
              <a:t>3. Wnioski – poczucie samotności w ostatnim roku</a:t>
            </a:r>
            <a:endParaRPr lang="pl-PL" sz="2900" dirty="0">
              <a:latin typeface="Helvetica" pitchFamily="2" charset="0"/>
            </a:endParaRP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9" name="Obraz 8">
            <a:extLst>
              <a:ext uri="{FF2B5EF4-FFF2-40B4-BE49-F238E27FC236}">
                <a16:creationId xmlns:a16="http://schemas.microsoft.com/office/drawing/2014/main" id="{67E31FB4-607D-6D4E-25C6-676F96A9EB96}"/>
              </a:ext>
            </a:extLst>
          </p:cNvPr>
          <p:cNvPicPr>
            <a:picLocks noChangeAspect="1"/>
          </p:cNvPicPr>
          <p:nvPr/>
        </p:nvPicPr>
        <p:blipFill>
          <a:blip r:embed="rId4"/>
          <a:stretch>
            <a:fillRect/>
          </a:stretch>
        </p:blipFill>
        <p:spPr>
          <a:xfrm>
            <a:off x="7275007" y="2254986"/>
            <a:ext cx="4189304" cy="1697083"/>
          </a:xfrm>
          <a:prstGeom prst="rect">
            <a:avLst/>
          </a:prstGeom>
          <a:ln w="9525">
            <a:solidFill>
              <a:srgbClr val="000000"/>
            </a:solidFill>
          </a:ln>
          <a:effectLst>
            <a:glow>
              <a:schemeClr val="accent1">
                <a:alpha val="40000"/>
              </a:schemeClr>
            </a:glow>
          </a:effectLst>
        </p:spPr>
      </p:pic>
      <p:sp>
        <p:nvSpPr>
          <p:cNvPr id="13" name="pole tekstowe 12">
            <a:extLst>
              <a:ext uri="{FF2B5EF4-FFF2-40B4-BE49-F238E27FC236}">
                <a16:creationId xmlns:a16="http://schemas.microsoft.com/office/drawing/2014/main" id="{B3283D66-522C-B085-B35F-AFF728061B8D}"/>
              </a:ext>
            </a:extLst>
          </p:cNvPr>
          <p:cNvSpPr txBox="1"/>
          <p:nvPr/>
        </p:nvSpPr>
        <p:spPr>
          <a:xfrm>
            <a:off x="7275007" y="5240563"/>
            <a:ext cx="4346166" cy="830997"/>
          </a:xfrm>
          <a:prstGeom prst="rect">
            <a:avLst/>
          </a:prstGeom>
          <a:noFill/>
        </p:spPr>
        <p:txBody>
          <a:bodyPr wrap="square" rtlCol="0">
            <a:spAutoFit/>
          </a:bodyPr>
          <a:lstStyle/>
          <a:p>
            <a:pPr algn="r"/>
            <a:r>
              <a:rPr lang="pl-PL" sz="1600" dirty="0">
                <a:latin typeface="Helvetica" panose="020B0604020202020204" pitchFamily="34" charset="0"/>
                <a:cs typeface="Helvetica" panose="020B0604020202020204" pitchFamily="34" charset="0"/>
              </a:rPr>
              <a:t>W dalszej części analizy skoncentrowano się na osobach, które w ww. pytaniu zaznaczyły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odpowiedź „czasami” lub „często”.</a:t>
            </a:r>
          </a:p>
        </p:txBody>
      </p:sp>
      <p:sp>
        <p:nvSpPr>
          <p:cNvPr id="14" name="pole tekstowe 13">
            <a:extLst>
              <a:ext uri="{FF2B5EF4-FFF2-40B4-BE49-F238E27FC236}">
                <a16:creationId xmlns:a16="http://schemas.microsoft.com/office/drawing/2014/main" id="{E645CCA2-A12B-A82E-2A5D-CB1713FCA081}"/>
              </a:ext>
            </a:extLst>
          </p:cNvPr>
          <p:cNvSpPr txBox="1"/>
          <p:nvPr/>
        </p:nvSpPr>
        <p:spPr>
          <a:xfrm>
            <a:off x="570827" y="2254986"/>
            <a:ext cx="6546842" cy="1077218"/>
          </a:xfrm>
          <a:prstGeom prst="rect">
            <a:avLst/>
          </a:prstGeom>
          <a:noFill/>
        </p:spPr>
        <p:txBody>
          <a:bodyPr wrap="square" rtlCol="0">
            <a:spAutoFit/>
          </a:bodyPr>
          <a:lstStyle/>
          <a:p>
            <a:r>
              <a:rPr lang="pl-PL" sz="1600" dirty="0"/>
              <a:t>Wyniki wskazują, że aż 92% kobiet w wieku 18-24 lata doświadczyło samotności w tym okresie. </a:t>
            </a:r>
          </a:p>
          <a:p>
            <a:r>
              <a:rPr lang="pl-PL" sz="1600" dirty="0"/>
              <a:t>Najniższy odsetek zaobserwowano w grupie mężczyzn w wieku powyżej 55 lat, gdzie uczucia samotności doświadczyło 67% osób.</a:t>
            </a:r>
          </a:p>
        </p:txBody>
      </p:sp>
      <p:pic>
        <p:nvPicPr>
          <p:cNvPr id="17" name="Obraz 16">
            <a:extLst>
              <a:ext uri="{FF2B5EF4-FFF2-40B4-BE49-F238E27FC236}">
                <a16:creationId xmlns:a16="http://schemas.microsoft.com/office/drawing/2014/main" id="{A682DE7A-6486-FCEA-914B-6E139A143297}"/>
              </a:ext>
            </a:extLst>
          </p:cNvPr>
          <p:cNvPicPr>
            <a:picLocks noChangeAspect="1"/>
          </p:cNvPicPr>
          <p:nvPr/>
        </p:nvPicPr>
        <p:blipFill>
          <a:blip r:embed="rId5"/>
          <a:stretch>
            <a:fillRect/>
          </a:stretch>
        </p:blipFill>
        <p:spPr>
          <a:xfrm>
            <a:off x="645885" y="3401447"/>
            <a:ext cx="6471784" cy="2413960"/>
          </a:xfrm>
          <a:prstGeom prst="rect">
            <a:avLst/>
          </a:prstGeom>
          <a:ln>
            <a:solidFill>
              <a:srgbClr val="000000"/>
            </a:solidFill>
          </a:ln>
        </p:spPr>
      </p:pic>
      <p:sp>
        <p:nvSpPr>
          <p:cNvPr id="20" name="pole tekstowe 19">
            <a:extLst>
              <a:ext uri="{FF2B5EF4-FFF2-40B4-BE49-F238E27FC236}">
                <a16:creationId xmlns:a16="http://schemas.microsoft.com/office/drawing/2014/main" id="{BBB1AF7C-6904-41ED-4096-9387A774A3B8}"/>
              </a:ext>
            </a:extLst>
          </p:cNvPr>
          <p:cNvSpPr txBox="1"/>
          <p:nvPr/>
        </p:nvSpPr>
        <p:spPr>
          <a:xfrm>
            <a:off x="572755" y="589702"/>
            <a:ext cx="11000141" cy="584775"/>
          </a:xfrm>
          <a:prstGeom prst="rect">
            <a:avLst/>
          </a:prstGeom>
          <a:noFill/>
        </p:spPr>
        <p:txBody>
          <a:bodyPr wrap="square" rtlCol="0">
            <a:spAutoFit/>
          </a:bodyPr>
          <a:lstStyle/>
          <a:p>
            <a:r>
              <a:rPr lang="pl-PL" sz="1600" dirty="0">
                <a:latin typeface="Helvetica" panose="020B0604020202020204" pitchFamily="34" charset="0"/>
                <a:cs typeface="Helvetica" panose="020B0604020202020204" pitchFamily="34" charset="0"/>
              </a:rPr>
              <a:t>Ankietowani odpowiadali na pytanie „Jak często w ciągu ostatnich 12 miesięcy czuł/a się Pan/i samotny/a?”, wybierając spośród czterech opcji: nigdy, rzadko, czasami, często.</a:t>
            </a:r>
          </a:p>
        </p:txBody>
      </p:sp>
      <p:sp>
        <p:nvSpPr>
          <p:cNvPr id="21" name="pole tekstowe 20">
            <a:extLst>
              <a:ext uri="{FF2B5EF4-FFF2-40B4-BE49-F238E27FC236}">
                <a16:creationId xmlns:a16="http://schemas.microsoft.com/office/drawing/2014/main" id="{28EF7986-0285-C3D8-DA50-BAF08EBE526D}"/>
              </a:ext>
            </a:extLst>
          </p:cNvPr>
          <p:cNvSpPr txBox="1"/>
          <p:nvPr/>
        </p:nvSpPr>
        <p:spPr>
          <a:xfrm>
            <a:off x="570827" y="1299233"/>
            <a:ext cx="10949338" cy="830997"/>
          </a:xfrm>
          <a:prstGeom prst="rect">
            <a:avLst/>
          </a:prstGeom>
          <a:noFill/>
        </p:spPr>
        <p:txBody>
          <a:bodyPr wrap="square" rtlCol="0">
            <a:spAutoFit/>
          </a:bodyPr>
          <a:lstStyle/>
          <a:p>
            <a:r>
              <a:rPr lang="pl-PL" sz="1600" dirty="0"/>
              <a:t>Spośród 3142 respondentów, aż 2394 osoby (</a:t>
            </a:r>
            <a:r>
              <a:rPr lang="pl-PL" sz="1600" b="1" dirty="0"/>
              <a:t>76%) </a:t>
            </a:r>
            <a:r>
              <a:rPr lang="pl-PL" sz="1600" dirty="0"/>
              <a:t>wskazały, że doświadczyły uczucia samotności w ciągu ostatnich 12 miesięcy. Przeanalizowano, jaki odsetek z tych 76% ankietowanych znajduje się w poszczególnych grupach demograficznych.</a:t>
            </a:r>
          </a:p>
        </p:txBody>
      </p:sp>
    </p:spTree>
    <p:extLst>
      <p:ext uri="{BB962C8B-B14F-4D97-AF65-F5344CB8AC3E}">
        <p14:creationId xmlns:p14="http://schemas.microsoft.com/office/powerpoint/2010/main" val="146605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4</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4. Wnioski – analiza danych demograficznych</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64356" y="590093"/>
            <a:ext cx="6783779" cy="2554545"/>
          </a:xfrm>
          <a:prstGeom prst="rect">
            <a:avLst/>
          </a:prstGeom>
          <a:noFill/>
        </p:spPr>
        <p:txBody>
          <a:bodyPr wrap="square" rtlCol="0">
            <a:spAutoFit/>
          </a:bodyPr>
          <a:lstStyle/>
          <a:p>
            <a:r>
              <a:rPr lang="pl-PL" sz="1600" dirty="0">
                <a:latin typeface="Helvetica" panose="020B0604020202020204" pitchFamily="34" charset="0"/>
                <a:cs typeface="Helvetica" panose="020B0604020202020204" pitchFamily="34" charset="0"/>
              </a:rPr>
              <a:t>W grupie osób, które wskazały, że w ciągu ostatnich 12 miesięcy odczuwały samotność czasami lub często, wyniki wskazują,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że najbardziej narażoną na samotność grupą są </a:t>
            </a:r>
            <a:r>
              <a:rPr lang="pl-PL" sz="1600" b="1" dirty="0">
                <a:latin typeface="Helvetica" panose="020B0604020202020204" pitchFamily="34" charset="0"/>
                <a:cs typeface="Helvetica" panose="020B0604020202020204" pitchFamily="34" charset="0"/>
              </a:rPr>
              <a:t>osoby młode</a:t>
            </a:r>
            <a:r>
              <a:rPr lang="pl-PL" sz="1600" dirty="0">
                <a:latin typeface="Helvetica" panose="020B0604020202020204" pitchFamily="34" charset="0"/>
                <a:cs typeface="Helvetica" panose="020B0604020202020204" pitchFamily="34" charset="0"/>
              </a:rPr>
              <a:t>,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w wieku 18-24 lata. </a:t>
            </a:r>
          </a:p>
          <a:p>
            <a:r>
              <a:rPr lang="pl-PL" sz="1600" dirty="0">
                <a:latin typeface="Helvetica" panose="020B0604020202020204" pitchFamily="34" charset="0"/>
                <a:cs typeface="Helvetica" panose="020B0604020202020204" pitchFamily="34" charset="0"/>
              </a:rPr>
              <a:t>Aż </a:t>
            </a:r>
            <a:r>
              <a:rPr lang="pl-PL" sz="1600" b="1" dirty="0">
                <a:latin typeface="Helvetica" panose="020B0604020202020204" pitchFamily="34" charset="0"/>
                <a:cs typeface="Helvetica" panose="020B0604020202020204" pitchFamily="34" charset="0"/>
              </a:rPr>
              <a:t>61% kobiet </a:t>
            </a:r>
            <a:r>
              <a:rPr lang="pl-PL" sz="1600" dirty="0">
                <a:latin typeface="Helvetica" panose="020B0604020202020204" pitchFamily="34" charset="0"/>
                <a:cs typeface="Helvetica" panose="020B0604020202020204" pitchFamily="34" charset="0"/>
              </a:rPr>
              <a:t>w tej grupie wiekowej stwierdziło, że odczuwało samotność czasami lub często, podczas gdy u </a:t>
            </a:r>
            <a:r>
              <a:rPr lang="pl-PL" sz="1600" b="1" dirty="0">
                <a:latin typeface="Helvetica" panose="020B0604020202020204" pitchFamily="34" charset="0"/>
                <a:cs typeface="Helvetica" panose="020B0604020202020204" pitchFamily="34" charset="0"/>
              </a:rPr>
              <a:t>mężczyzn</a:t>
            </a:r>
            <a:r>
              <a:rPr lang="pl-PL" sz="1600" dirty="0">
                <a:latin typeface="Helvetica" panose="020B0604020202020204" pitchFamily="34" charset="0"/>
                <a:cs typeface="Helvetica" panose="020B0604020202020204" pitchFamily="34" charset="0"/>
              </a:rPr>
              <a:t> było to </a:t>
            </a:r>
            <a:r>
              <a:rPr lang="pl-PL" sz="1600" b="1" dirty="0">
                <a:latin typeface="Helvetica" panose="020B0604020202020204" pitchFamily="34" charset="0"/>
                <a:cs typeface="Helvetica" panose="020B0604020202020204" pitchFamily="34" charset="0"/>
              </a:rPr>
              <a:t>49%</a:t>
            </a:r>
            <a:r>
              <a:rPr lang="pl-PL" sz="1600" dirty="0">
                <a:latin typeface="Helvetica" panose="020B0604020202020204" pitchFamily="34" charset="0"/>
                <a:cs typeface="Helvetica" panose="020B0604020202020204" pitchFamily="34" charset="0"/>
              </a:rPr>
              <a:t>.</a:t>
            </a:r>
          </a:p>
          <a:p>
            <a:endParaRPr lang="pl-PL" sz="1600" dirty="0">
              <a:latin typeface="Helvetica" panose="020B0604020202020204" pitchFamily="34" charset="0"/>
              <a:cs typeface="Helvetica" panose="020B0604020202020204" pitchFamily="34" charset="0"/>
            </a:endParaRPr>
          </a:p>
          <a:p>
            <a:r>
              <a:rPr lang="pl-PL" sz="1600" dirty="0">
                <a:latin typeface="Helvetica" panose="020B0604020202020204" pitchFamily="34" charset="0"/>
                <a:cs typeface="Helvetica" panose="020B0604020202020204" pitchFamily="34" charset="0"/>
              </a:rPr>
              <a:t>Co ciekawe, zarówno u kobiet, jak i u mężczyzn, najmniejszy odsetek osób samotnych występuje w grupie osób starszych, powyżej 55 lat: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37% kobiet i 29% mężczyzn.</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3" name="Obraz 2">
            <a:extLst>
              <a:ext uri="{FF2B5EF4-FFF2-40B4-BE49-F238E27FC236}">
                <a16:creationId xmlns:a16="http://schemas.microsoft.com/office/drawing/2014/main" id="{A3A416B6-4F5A-1BEA-AAD0-0C1A93B78294}"/>
              </a:ext>
            </a:extLst>
          </p:cNvPr>
          <p:cNvPicPr>
            <a:picLocks noChangeAspect="1"/>
          </p:cNvPicPr>
          <p:nvPr/>
        </p:nvPicPr>
        <p:blipFill>
          <a:blip r:embed="rId4"/>
          <a:stretch>
            <a:fillRect/>
          </a:stretch>
        </p:blipFill>
        <p:spPr>
          <a:xfrm>
            <a:off x="7307552" y="675712"/>
            <a:ext cx="3948149" cy="2308324"/>
          </a:xfrm>
          <a:prstGeom prst="rect">
            <a:avLst/>
          </a:prstGeom>
          <a:ln>
            <a:solidFill>
              <a:srgbClr val="000000"/>
            </a:solidFill>
          </a:ln>
        </p:spPr>
      </p:pic>
      <p:pic>
        <p:nvPicPr>
          <p:cNvPr id="6" name="Obraz 5">
            <a:extLst>
              <a:ext uri="{FF2B5EF4-FFF2-40B4-BE49-F238E27FC236}">
                <a16:creationId xmlns:a16="http://schemas.microsoft.com/office/drawing/2014/main" id="{E098B87F-3AA2-9650-7C9C-A59789BBCCBC}"/>
              </a:ext>
            </a:extLst>
          </p:cNvPr>
          <p:cNvPicPr>
            <a:picLocks noChangeAspect="1"/>
          </p:cNvPicPr>
          <p:nvPr/>
        </p:nvPicPr>
        <p:blipFill>
          <a:blip r:embed="rId5"/>
          <a:stretch>
            <a:fillRect/>
          </a:stretch>
        </p:blipFill>
        <p:spPr>
          <a:xfrm>
            <a:off x="875784" y="3349550"/>
            <a:ext cx="3142197" cy="2527419"/>
          </a:xfrm>
          <a:prstGeom prst="rect">
            <a:avLst/>
          </a:prstGeom>
          <a:ln>
            <a:solidFill>
              <a:srgbClr val="000000"/>
            </a:solidFill>
          </a:ln>
        </p:spPr>
      </p:pic>
      <p:sp>
        <p:nvSpPr>
          <p:cNvPr id="8" name="pole tekstowe 7">
            <a:extLst>
              <a:ext uri="{FF2B5EF4-FFF2-40B4-BE49-F238E27FC236}">
                <a16:creationId xmlns:a16="http://schemas.microsoft.com/office/drawing/2014/main" id="{3F90197E-D935-48ED-6B24-A05C1DE0A503}"/>
              </a:ext>
            </a:extLst>
          </p:cNvPr>
          <p:cNvSpPr txBox="1"/>
          <p:nvPr/>
        </p:nvSpPr>
        <p:spPr>
          <a:xfrm>
            <a:off x="4397356" y="3459097"/>
            <a:ext cx="6783779" cy="2308324"/>
          </a:xfrm>
          <a:prstGeom prst="rect">
            <a:avLst/>
          </a:prstGeom>
          <a:noFill/>
        </p:spPr>
        <p:txBody>
          <a:bodyPr wrap="square" rtlCol="0">
            <a:spAutoFit/>
          </a:bodyPr>
          <a:lstStyle/>
          <a:p>
            <a:r>
              <a:rPr lang="pl-PL" sz="1600" dirty="0">
                <a:latin typeface="Helvetica" panose="020B0604020202020204" pitchFamily="34" charset="0"/>
                <a:cs typeface="Helvetica" panose="020B0604020202020204" pitchFamily="34" charset="0"/>
              </a:rPr>
              <a:t>Zaobserwowano, że jedynie 33% osób w związku małżeńskim odczuwa samotność, w porównaniu z aż 57% w grupie kawalerów i panien. Analiza wskazuje także, że wśród osób posiadających dzieci samotność odczuwa jedynie 38% badanych, podczas gdy w grupie osób bezdzietnych jest to prawie połowa – 49%.</a:t>
            </a:r>
          </a:p>
          <a:p>
            <a:endParaRPr lang="pl-PL" sz="1600" dirty="0">
              <a:latin typeface="Helvetica" panose="020B0604020202020204" pitchFamily="34" charset="0"/>
              <a:cs typeface="Helvetica" panose="020B0604020202020204" pitchFamily="34" charset="0"/>
            </a:endParaRPr>
          </a:p>
          <a:p>
            <a:r>
              <a:rPr lang="pl-PL" sz="1600" dirty="0">
                <a:latin typeface="Helvetica" panose="020B0604020202020204" pitchFamily="34" charset="0"/>
                <a:cs typeface="Helvetica" panose="020B0604020202020204" pitchFamily="34" charset="0"/>
              </a:rPr>
              <a:t>Powyższe dane sugerują, że najmniej narażone na poczucie samotności są osoby tworzące rodzinę – będące w związku małżeńskim i posiadające dzieci.</a:t>
            </a:r>
          </a:p>
        </p:txBody>
      </p:sp>
    </p:spTree>
    <p:extLst>
      <p:ext uri="{BB962C8B-B14F-4D97-AF65-F5344CB8AC3E}">
        <p14:creationId xmlns:p14="http://schemas.microsoft.com/office/powerpoint/2010/main" val="676669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5</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5. Wnioski – wpływ czynników na odczuwanie samotności</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61760" y="610136"/>
            <a:ext cx="11011137" cy="830997"/>
          </a:xfrm>
          <a:prstGeom prst="rect">
            <a:avLst/>
          </a:prstGeom>
          <a:noFill/>
        </p:spPr>
        <p:txBody>
          <a:bodyPr wrap="square" rtlCol="0">
            <a:spAutoFit/>
          </a:bodyPr>
          <a:lstStyle/>
          <a:p>
            <a:r>
              <a:rPr lang="pl-PL" sz="1600" dirty="0">
                <a:latin typeface="Helvetica" panose="020B0604020202020204" pitchFamily="34" charset="0"/>
                <a:cs typeface="Helvetica" panose="020B0604020202020204" pitchFamily="34" charset="0"/>
              </a:rPr>
              <a:t>W ostatniej fazie analizy skupiono się na badaniu wpływu różnorodnych czynników na odczuwanie samotności. Przeanalizowano odpowiedzi osób samotnych tj. tych, które wskazały że w ciągu ostatnich 12 miesięcy doświadczały uczucia samotności czasami lub często.</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6" name="Obraz 5">
            <a:extLst>
              <a:ext uri="{FF2B5EF4-FFF2-40B4-BE49-F238E27FC236}">
                <a16:creationId xmlns:a16="http://schemas.microsoft.com/office/drawing/2014/main" id="{FC8CA81D-2612-F129-CF59-D0BDA7FA1F9A}"/>
              </a:ext>
            </a:extLst>
          </p:cNvPr>
          <p:cNvPicPr>
            <a:picLocks noChangeAspect="1"/>
          </p:cNvPicPr>
          <p:nvPr/>
        </p:nvPicPr>
        <p:blipFill>
          <a:blip r:embed="rId4"/>
          <a:stretch>
            <a:fillRect/>
          </a:stretch>
        </p:blipFill>
        <p:spPr>
          <a:xfrm>
            <a:off x="8893192" y="3191962"/>
            <a:ext cx="2258075" cy="2555843"/>
          </a:xfrm>
          <a:prstGeom prst="rect">
            <a:avLst/>
          </a:prstGeom>
          <a:ln>
            <a:solidFill>
              <a:srgbClr val="000000"/>
            </a:solidFill>
          </a:ln>
        </p:spPr>
      </p:pic>
      <p:pic>
        <p:nvPicPr>
          <p:cNvPr id="9" name="Obraz 8">
            <a:extLst>
              <a:ext uri="{FF2B5EF4-FFF2-40B4-BE49-F238E27FC236}">
                <a16:creationId xmlns:a16="http://schemas.microsoft.com/office/drawing/2014/main" id="{FD9D43E3-7BD3-4E3E-A942-87B6A50FE6C2}"/>
              </a:ext>
            </a:extLst>
          </p:cNvPr>
          <p:cNvPicPr>
            <a:picLocks noChangeAspect="1"/>
          </p:cNvPicPr>
          <p:nvPr/>
        </p:nvPicPr>
        <p:blipFill>
          <a:blip r:embed="rId5"/>
          <a:stretch>
            <a:fillRect/>
          </a:stretch>
        </p:blipFill>
        <p:spPr>
          <a:xfrm>
            <a:off x="8471564" y="1493243"/>
            <a:ext cx="3101333" cy="1486501"/>
          </a:xfrm>
          <a:prstGeom prst="rect">
            <a:avLst/>
          </a:prstGeom>
          <a:ln w="9525">
            <a:solidFill>
              <a:srgbClr val="000000"/>
            </a:solidFill>
          </a:ln>
          <a:effectLst>
            <a:glow>
              <a:schemeClr val="accent1">
                <a:alpha val="40000"/>
              </a:schemeClr>
            </a:glow>
          </a:effectLst>
        </p:spPr>
      </p:pic>
      <p:sp>
        <p:nvSpPr>
          <p:cNvPr id="11" name="pole tekstowe 10">
            <a:extLst>
              <a:ext uri="{FF2B5EF4-FFF2-40B4-BE49-F238E27FC236}">
                <a16:creationId xmlns:a16="http://schemas.microsoft.com/office/drawing/2014/main" id="{1CD43E2D-53A1-B000-0A8B-31F3896BE245}"/>
              </a:ext>
            </a:extLst>
          </p:cNvPr>
          <p:cNvSpPr txBox="1"/>
          <p:nvPr/>
        </p:nvSpPr>
        <p:spPr>
          <a:xfrm>
            <a:off x="561760" y="1565604"/>
            <a:ext cx="8200403" cy="5016758"/>
          </a:xfrm>
          <a:prstGeom prst="rect">
            <a:avLst/>
          </a:prstGeom>
          <a:noFill/>
        </p:spPr>
        <p:txBody>
          <a:bodyPr wrap="square" rtlCol="0">
            <a:spAutoFit/>
          </a:bodyPr>
          <a:lstStyle/>
          <a:p>
            <a:r>
              <a:rPr lang="pl-PL" sz="1600" dirty="0">
                <a:latin typeface="Helvetica" panose="020B0604020202020204" pitchFamily="34" charset="0"/>
                <a:cs typeface="Helvetica" panose="020B0604020202020204" pitchFamily="34" charset="0"/>
              </a:rPr>
              <a:t>Wyniki analizy sugerują, że aż 43% osób samotnych wyraża niepokój związany ze swoim zdrowiem psychicznym, a 42% w ciągu ostatnich 12 miesięcy rozważało popełnienie samobójstwa. Ponadto ponad 1/3 osób samotnych zgadza się lub raczej zgadza się ze stwierdzeniem „Czasami myślę, że jestem zupełnie do niczego.”. </a:t>
            </a:r>
          </a:p>
          <a:p>
            <a:r>
              <a:rPr lang="pl-PL" sz="1600" dirty="0">
                <a:latin typeface="Helvetica" panose="020B0604020202020204" pitchFamily="34" charset="0"/>
                <a:cs typeface="Helvetica" panose="020B0604020202020204" pitchFamily="34" charset="0"/>
              </a:rPr>
              <a:t>Jedynie 6% zdecydowanie się z tym nie zgadza.</a:t>
            </a:r>
          </a:p>
          <a:p>
            <a:endParaRPr lang="pl-PL" sz="1600" dirty="0">
              <a:latin typeface="Helvetica" panose="020B0604020202020204" pitchFamily="34" charset="0"/>
              <a:cs typeface="Helvetica" panose="020B0604020202020204" pitchFamily="34" charset="0"/>
            </a:endParaRPr>
          </a:p>
          <a:p>
            <a:r>
              <a:rPr lang="pl-PL" sz="1600" dirty="0">
                <a:latin typeface="Helvetica" panose="020B0604020202020204" pitchFamily="34" charset="0"/>
                <a:cs typeface="Helvetica" panose="020B0604020202020204" pitchFamily="34" charset="0"/>
              </a:rPr>
              <a:t>Te dane wskazują na istnienie silnego powiązania między poczuciem samotności,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a stanem zdrowia psychicznego.</a:t>
            </a:r>
          </a:p>
          <a:p>
            <a:endParaRPr lang="pl-PL" sz="1600" dirty="0">
              <a:latin typeface="Helvetica" panose="020B0604020202020204" pitchFamily="34" charset="0"/>
              <a:cs typeface="Helvetica" panose="020B0604020202020204" pitchFamily="34" charset="0"/>
            </a:endParaRPr>
          </a:p>
          <a:p>
            <a:r>
              <a:rPr lang="pl-PL" sz="1600" dirty="0">
                <a:latin typeface="Helvetica" panose="020B0604020202020204" pitchFamily="34" charset="0"/>
                <a:cs typeface="Helvetica" panose="020B0604020202020204" pitchFamily="34" charset="0"/>
              </a:rPr>
              <a:t>Co więcej, analiza danych wykazała, że aż 372 osoby, czyli 29% osób samotnych, nie podejmowało żadnej aktywności fizycznej przez co najmniej 30 minut przez cały tydzień od daty wypełnienia ankiety. </a:t>
            </a:r>
          </a:p>
          <a:p>
            <a:r>
              <a:rPr lang="pl-PL" sz="1600" dirty="0">
                <a:latin typeface="Helvetica" panose="020B0604020202020204" pitchFamily="34" charset="0"/>
                <a:cs typeface="Helvetica" panose="020B0604020202020204" pitchFamily="34" charset="0"/>
              </a:rPr>
              <a:t>Natomiast 45% osób samotnych wskazało, że tylko od 1 do 3 dni w tygodniu angażowało się w aktywność fizyczną przez co najmniej 30 minut dziennie.</a:t>
            </a:r>
          </a:p>
          <a:p>
            <a:endParaRPr lang="pl-PL" sz="1600" dirty="0">
              <a:latin typeface="Helvetica" panose="020B0604020202020204" pitchFamily="34" charset="0"/>
              <a:cs typeface="Helvetica" panose="020B0604020202020204" pitchFamily="34" charset="0"/>
            </a:endParaRPr>
          </a:p>
          <a:p>
            <a:r>
              <a:rPr lang="pl-PL" sz="1600" dirty="0">
                <a:latin typeface="Helvetica" panose="020B0604020202020204" pitchFamily="34" charset="0"/>
                <a:cs typeface="Helvetica" panose="020B0604020202020204" pitchFamily="34" charset="0"/>
              </a:rPr>
              <a:t>Powyższe potwierdza, że aktywność fizyczna ma istotny wpływ na zdrowie psychiczne, między innymi poprzez produkcję endorfin, które mogą poprawić nastrój i zmniejszyć uczucie samotności.</a:t>
            </a:r>
          </a:p>
          <a:p>
            <a:endParaRPr lang="pl-PL" sz="1600" dirty="0">
              <a:latin typeface="Helvetica" panose="020B0604020202020204" pitchFamily="34" charset="0"/>
              <a:cs typeface="Helvetica" panose="020B0604020202020204" pitchFamily="34" charset="0"/>
            </a:endParaRPr>
          </a:p>
          <a:p>
            <a:endParaRPr lang="pl-PL" sz="16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3227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21"/>
          <p:cNvSpPr txBox="1">
            <a:spLocks noGrp="1"/>
          </p:cNvSpPr>
          <p:nvPr>
            <p:ph type="sldNum" idx="12"/>
          </p:nvPr>
        </p:nvSpPr>
        <p:spPr>
          <a:xfrm>
            <a:off x="10938505" y="6356351"/>
            <a:ext cx="634392" cy="167647"/>
          </a:xfrm>
          <a:prstGeom prst="rect">
            <a:avLst/>
          </a:prstGeom>
        </p:spPr>
        <p:txBody>
          <a:bodyPr spcFirstLastPara="1" wrap="square" lIns="0" tIns="0" rIns="0" bIns="0" anchor="t" anchorCtr="0">
            <a:noAutofit/>
          </a:bodyPr>
          <a:lstStyle/>
          <a:p>
            <a:pPr defTabSz="829544"/>
            <a:fld id="{00000000-1234-1234-1234-123412341234}" type="slidenum">
              <a:rPr lang="pl-PL" kern="0">
                <a:solidFill>
                  <a:srgbClr val="002C58"/>
                </a:solidFill>
                <a:latin typeface="Helvetica" pitchFamily="2" charset="0"/>
              </a:rPr>
              <a:pPr defTabSz="829544"/>
              <a:t>6</a:t>
            </a:fld>
            <a:endParaRPr kern="0" dirty="0">
              <a:solidFill>
                <a:srgbClr val="002C58"/>
              </a:solidFill>
              <a:latin typeface="Helvetica" pitchFamily="2" charset="0"/>
            </a:endParaRPr>
          </a:p>
        </p:txBody>
      </p:sp>
      <p:sp>
        <p:nvSpPr>
          <p:cNvPr id="204" name="Google Shape;204;p21"/>
          <p:cNvSpPr/>
          <p:nvPr/>
        </p:nvSpPr>
        <p:spPr>
          <a:xfrm>
            <a:off x="2275456" y="4469884"/>
            <a:ext cx="2989979" cy="401972"/>
          </a:xfrm>
          <a:prstGeom prst="rect">
            <a:avLst/>
          </a:prstGeom>
          <a:solidFill>
            <a:srgbClr val="FFFFFF"/>
          </a:solidFill>
          <a:ln>
            <a:noFill/>
          </a:ln>
        </p:spPr>
        <p:txBody>
          <a:bodyPr spcFirstLastPara="1" wrap="square" lIns="82939" tIns="82939" rIns="82939" bIns="82939" anchor="ctr" anchorCtr="0">
            <a:noAutofit/>
          </a:bodyPr>
          <a:lstStyle/>
          <a:p>
            <a:pPr defTabSz="829544">
              <a:buClr>
                <a:srgbClr val="000000"/>
              </a:buClr>
            </a:pPr>
            <a:endParaRPr sz="1270" kern="0">
              <a:solidFill>
                <a:srgbClr val="000000"/>
              </a:solidFill>
              <a:latin typeface="Arial"/>
              <a:cs typeface="Arial"/>
              <a:sym typeface="Arial"/>
            </a:endParaRPr>
          </a:p>
        </p:txBody>
      </p:sp>
      <p:sp>
        <p:nvSpPr>
          <p:cNvPr id="7" name="Tytuł 1">
            <a:extLst>
              <a:ext uri="{FF2B5EF4-FFF2-40B4-BE49-F238E27FC236}">
                <a16:creationId xmlns:a16="http://schemas.microsoft.com/office/drawing/2014/main" id="{57C8B726-50E0-47F7-BBBC-54F1227BD140}"/>
              </a:ext>
            </a:extLst>
          </p:cNvPr>
          <p:cNvSpPr>
            <a:spLocks noGrp="1"/>
          </p:cNvSpPr>
          <p:nvPr>
            <p:ph type="title"/>
          </p:nvPr>
        </p:nvSpPr>
        <p:spPr>
          <a:xfrm>
            <a:off x="645885" y="38348"/>
            <a:ext cx="10459821" cy="447317"/>
          </a:xfrm>
        </p:spPr>
        <p:txBody>
          <a:bodyPr/>
          <a:lstStyle/>
          <a:p>
            <a:r>
              <a:rPr lang="pl-PL" sz="2900" dirty="0">
                <a:solidFill>
                  <a:srgbClr val="002C58"/>
                </a:solidFill>
                <a:latin typeface="Helvetica" pitchFamily="2" charset="0"/>
                <a:ea typeface="+mn-ea"/>
                <a:cs typeface="+mn-cs"/>
              </a:rPr>
              <a:t>6. Wnioski – wpływ czynników na odczuwanie samotności</a:t>
            </a:r>
            <a:endParaRPr lang="pl-PL" sz="2900" dirty="0">
              <a:latin typeface="Helvetica" pitchFamily="2" charset="0"/>
            </a:endParaRPr>
          </a:p>
        </p:txBody>
      </p:sp>
      <p:sp>
        <p:nvSpPr>
          <p:cNvPr id="5" name="pole tekstowe 4">
            <a:extLst>
              <a:ext uri="{FF2B5EF4-FFF2-40B4-BE49-F238E27FC236}">
                <a16:creationId xmlns:a16="http://schemas.microsoft.com/office/drawing/2014/main" id="{8F528CA0-AD54-37D7-BFF8-1F202AE99074}"/>
              </a:ext>
            </a:extLst>
          </p:cNvPr>
          <p:cNvSpPr txBox="1"/>
          <p:nvPr/>
        </p:nvSpPr>
        <p:spPr>
          <a:xfrm>
            <a:off x="551676" y="591933"/>
            <a:ext cx="11021221" cy="3293209"/>
          </a:xfrm>
          <a:prstGeom prst="rect">
            <a:avLst/>
          </a:prstGeom>
          <a:noFill/>
        </p:spPr>
        <p:txBody>
          <a:bodyPr wrap="square" rtlCol="0">
            <a:spAutoFit/>
          </a:bodyPr>
          <a:lstStyle/>
          <a:p>
            <a:r>
              <a:rPr lang="pl-PL" sz="1600" dirty="0">
                <a:latin typeface="Helvetica" panose="020B0604020202020204" pitchFamily="34" charset="0"/>
                <a:cs typeface="Helvetica" panose="020B0604020202020204" pitchFamily="34" charset="0"/>
              </a:rPr>
              <a:t>Jednym z kluczowych punktów w ankiecie było pytanie: „Czy uważa Pan/i, że większości ludzi można ufać, czy też,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że w kontaktach z ludźmi ostrożności nigdy za wiele?”. Respondenci oceniali swoje zaufanie na skali od 0 do 10,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gdzie 10 oznaczało pełne zaufanie.</a:t>
            </a:r>
          </a:p>
          <a:p>
            <a:r>
              <a:rPr lang="pl-PL" sz="1600" dirty="0">
                <a:latin typeface="Helvetica" panose="020B0604020202020204" pitchFamily="34" charset="0"/>
                <a:cs typeface="Helvetica" panose="020B0604020202020204" pitchFamily="34" charset="0"/>
              </a:rPr>
              <a:t>Analiza wyników wykazała, że aż 34% osób samotnych odpowiedziało 0-2, co stanowi aż o 23 punkty procentowe więcej niż odpowiedzi 8-10, na które zdecydowało się tylko 11% osób samotnych.</a:t>
            </a:r>
          </a:p>
          <a:p>
            <a:endParaRPr lang="pl-PL" sz="1600" dirty="0">
              <a:latin typeface="Helvetica" panose="020B0604020202020204" pitchFamily="34" charset="0"/>
              <a:cs typeface="Helvetica" panose="020B0604020202020204" pitchFamily="34" charset="0"/>
            </a:endParaRPr>
          </a:p>
          <a:p>
            <a:r>
              <a:rPr lang="pl-PL" sz="1600" dirty="0">
                <a:latin typeface="Helvetica" panose="020B0604020202020204" pitchFamily="34" charset="0"/>
                <a:cs typeface="Helvetica" panose="020B0604020202020204" pitchFamily="34" charset="0"/>
              </a:rPr>
              <a:t>Kolejne pytanie dotyczące podejścia do ludzi brzmiało: „Czy uważa Pan/i, że gdyby nadarzyła się okazja, większość ludzi starałaby się Pana/</a:t>
            </a:r>
            <a:r>
              <a:rPr lang="pl-PL" sz="1600" dirty="0" err="1">
                <a:latin typeface="Helvetica" panose="020B0604020202020204" pitchFamily="34" charset="0"/>
                <a:cs typeface="Helvetica" panose="020B0604020202020204" pitchFamily="34" charset="0"/>
              </a:rPr>
              <a:t>ią</a:t>
            </a:r>
            <a:r>
              <a:rPr lang="pl-PL" sz="1600" dirty="0">
                <a:latin typeface="Helvetica" panose="020B0604020202020204" pitchFamily="34" charset="0"/>
                <a:cs typeface="Helvetica" panose="020B0604020202020204" pitchFamily="34" charset="0"/>
              </a:rPr>
              <a:t> wykorzystać, czy też starałaby się postępować uczciwie?”. Respondenci ponownie oceniali uczciwość na skali od 0 do 10, gdzie 10 oznaczało postępowanie uczciwe.</a:t>
            </a:r>
          </a:p>
          <a:p>
            <a:r>
              <a:rPr lang="pl-PL" sz="1600" dirty="0">
                <a:latin typeface="Helvetica" panose="020B0604020202020204" pitchFamily="34" charset="0"/>
                <a:cs typeface="Helvetica" panose="020B0604020202020204" pitchFamily="34" charset="0"/>
              </a:rPr>
              <a:t>14% osób samotnych uważa, że większość ludzi starałaby się ich wykorzystać, gdyby nadarzyła się okazja. </a:t>
            </a:r>
            <a:br>
              <a:rPr lang="pl-PL" sz="1600" dirty="0">
                <a:latin typeface="Helvetica" panose="020B0604020202020204" pitchFamily="34" charset="0"/>
                <a:cs typeface="Helvetica" panose="020B0604020202020204" pitchFamily="34" charset="0"/>
              </a:rPr>
            </a:br>
            <a:r>
              <a:rPr lang="pl-PL" sz="1600" dirty="0">
                <a:latin typeface="Helvetica" panose="020B0604020202020204" pitchFamily="34" charset="0"/>
                <a:cs typeface="Helvetica" panose="020B0604020202020204" pitchFamily="34" charset="0"/>
              </a:rPr>
              <a:t>Jedynie 8% uważa, że ludzie staraliby się postępować uczciwie.</a:t>
            </a:r>
          </a:p>
          <a:p>
            <a:endParaRPr lang="pl-PL" sz="1600" dirty="0">
              <a:latin typeface="Helvetica" panose="020B0604020202020204" pitchFamily="34" charset="0"/>
              <a:cs typeface="Helvetica" panose="020B0604020202020204" pitchFamily="34" charset="0"/>
            </a:endParaRPr>
          </a:p>
          <a:p>
            <a:r>
              <a:rPr lang="pl-PL" sz="1600" dirty="0">
                <a:latin typeface="Helvetica" panose="020B0604020202020204" pitchFamily="34" charset="0"/>
                <a:cs typeface="Helvetica" panose="020B0604020202020204" pitchFamily="34" charset="0"/>
              </a:rPr>
              <a:t>Te odpowiedzi sugerują, że brak zaufania do ludzi może mieć istotny wpływ na poczucie samotności.</a:t>
            </a:r>
          </a:p>
        </p:txBody>
      </p:sp>
      <p:pic>
        <p:nvPicPr>
          <p:cNvPr id="10" name="Obraz 9">
            <a:extLst>
              <a:ext uri="{FF2B5EF4-FFF2-40B4-BE49-F238E27FC236}">
                <a16:creationId xmlns:a16="http://schemas.microsoft.com/office/drawing/2014/main" id="{B3BE01A9-6CED-56B2-A9A8-C48A12685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2" y="6242482"/>
            <a:ext cx="4445000" cy="596900"/>
          </a:xfrm>
          <a:prstGeom prst="rect">
            <a:avLst/>
          </a:prstGeom>
        </p:spPr>
      </p:pic>
      <p:pic>
        <p:nvPicPr>
          <p:cNvPr id="12" name="Obraz 11">
            <a:extLst>
              <a:ext uri="{FF2B5EF4-FFF2-40B4-BE49-F238E27FC236}">
                <a16:creationId xmlns:a16="http://schemas.microsoft.com/office/drawing/2014/main" id="{6CBE2AE1-7DB3-9BF4-B655-0E3D68AFB73A}"/>
              </a:ext>
            </a:extLst>
          </p:cNvPr>
          <p:cNvPicPr>
            <a:picLocks noChangeAspect="1"/>
          </p:cNvPicPr>
          <p:nvPr/>
        </p:nvPicPr>
        <p:blipFill rotWithShape="1">
          <a:blip r:embed="rId4"/>
          <a:srcRect/>
          <a:stretch/>
        </p:blipFill>
        <p:spPr>
          <a:xfrm>
            <a:off x="832690" y="4209681"/>
            <a:ext cx="5013827" cy="1593742"/>
          </a:xfrm>
          <a:prstGeom prst="rect">
            <a:avLst/>
          </a:prstGeom>
          <a:ln w="9525">
            <a:solidFill>
              <a:srgbClr val="000000"/>
            </a:solidFill>
          </a:ln>
          <a:effectLst>
            <a:glow>
              <a:schemeClr val="accent1">
                <a:alpha val="40000"/>
              </a:schemeClr>
            </a:glow>
          </a:effectLst>
        </p:spPr>
      </p:pic>
      <p:pic>
        <p:nvPicPr>
          <p:cNvPr id="3" name="Obraz 2">
            <a:extLst>
              <a:ext uri="{FF2B5EF4-FFF2-40B4-BE49-F238E27FC236}">
                <a16:creationId xmlns:a16="http://schemas.microsoft.com/office/drawing/2014/main" id="{9EDF5AAA-FF2E-A3A7-147C-562C8BDADD87}"/>
              </a:ext>
            </a:extLst>
          </p:cNvPr>
          <p:cNvPicPr>
            <a:picLocks noChangeAspect="1"/>
          </p:cNvPicPr>
          <p:nvPr/>
        </p:nvPicPr>
        <p:blipFill rotWithShape="1">
          <a:blip r:embed="rId5"/>
          <a:srcRect t="1358" b="553"/>
          <a:stretch/>
        </p:blipFill>
        <p:spPr>
          <a:xfrm>
            <a:off x="6241874" y="3915551"/>
            <a:ext cx="5117436" cy="2182002"/>
          </a:xfrm>
          <a:prstGeom prst="rect">
            <a:avLst/>
          </a:prstGeom>
          <a:ln>
            <a:solidFill>
              <a:srgbClr val="000000"/>
            </a:solidFill>
          </a:ln>
        </p:spPr>
      </p:pic>
    </p:spTree>
    <p:extLst>
      <p:ext uri="{BB962C8B-B14F-4D97-AF65-F5344CB8AC3E}">
        <p14:creationId xmlns:p14="http://schemas.microsoft.com/office/powerpoint/2010/main" val="3802126618"/>
      </p:ext>
    </p:extLst>
  </p:cSld>
  <p:clrMapOvr>
    <a:masterClrMapping/>
  </p:clrMapOvr>
</p:sld>
</file>

<file path=ppt/theme/theme1.xml><?xml version="1.0" encoding="utf-8"?>
<a:theme xmlns:a="http://schemas.openxmlformats.org/drawingml/2006/main"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4838B074BD1B64DBED77476FBBDC7EA" ma:contentTypeVersion="17" ma:contentTypeDescription="Utwórz nowy dokument." ma:contentTypeScope="" ma:versionID="cbf6b59ea7392e6dbe586db489f913d4">
  <xsd:schema xmlns:xsd="http://www.w3.org/2001/XMLSchema" xmlns:xs="http://www.w3.org/2001/XMLSchema" xmlns:p="http://schemas.microsoft.com/office/2006/metadata/properties" xmlns:ns2="cc32ea10-24d7-4ab8-908a-92053f695cd3" xmlns:ns3="f1dfd687-ce92-41e8-800b-11e03cd3205f" targetNamespace="http://schemas.microsoft.com/office/2006/metadata/properties" ma:root="true" ma:fieldsID="e5692fda7e188aff76fcb9dc144534c7" ns2:_="" ns3:_="">
    <xsd:import namespace="cc32ea10-24d7-4ab8-908a-92053f695cd3"/>
    <xsd:import namespace="f1dfd687-ce92-41e8-800b-11e03cd3205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32ea10-24d7-4ab8-908a-92053f695c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fd687-ce92-41e8-800b-11e03cd3205f" elementFormDefault="qualified">
    <xsd:import namespace="http://schemas.microsoft.com/office/2006/documentManagement/types"/>
    <xsd:import namespace="http://schemas.microsoft.com/office/infopath/2007/PartnerControls"/>
    <xsd:element name="SharedWithUsers" ma:index="1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Udostępnione dla — szczegóły" ma:internalName="SharedWithDetails" ma:readOnly="true">
      <xsd:simpleType>
        <xsd:restriction base="dms:Note">
          <xsd:maxLength value="255"/>
        </xsd:restriction>
      </xsd:simpleType>
    </xsd:element>
    <xsd:element name="TaxCatchAll" ma:index="23" nillable="true" ma:displayName="Taxonomy Catch All Column" ma:hidden="true" ma:list="{515a6a51-fbed-4be8-95e3-b05eba715707}" ma:internalName="TaxCatchAll" ma:showField="CatchAllData" ma:web="f1dfd687-ce92-41e8-800b-11e03cd320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1dfd687-ce92-41e8-800b-11e03cd3205f" xsi:nil="true"/>
    <lcf76f155ced4ddcb4097134ff3c332f xmlns="cc32ea10-24d7-4ab8-908a-92053f695cd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6D4109-F318-4341-81BE-A5CA2C3F0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32ea10-24d7-4ab8-908a-92053f695cd3"/>
    <ds:schemaRef ds:uri="f1dfd687-ce92-41e8-800b-11e03cd320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3.xml><?xml version="1.0" encoding="utf-8"?>
<ds:datastoreItem xmlns:ds="http://schemas.openxmlformats.org/officeDocument/2006/customXml" ds:itemID="{E3C0B90A-C52C-44A3-8B28-1EFDD9646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335</TotalTime>
  <Words>963</Words>
  <Application>Microsoft Office PowerPoint</Application>
  <PresentationFormat>Panoramiczny</PresentationFormat>
  <Paragraphs>50</Paragraphs>
  <Slides>6</Slides>
  <Notes>6</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6</vt:i4>
      </vt:variant>
    </vt:vector>
  </HeadingPairs>
  <TitlesOfParts>
    <vt:vector size="11" baseType="lpstr">
      <vt:lpstr>Arial</vt:lpstr>
      <vt:lpstr>Calibri</vt:lpstr>
      <vt:lpstr>Georgia</vt:lpstr>
      <vt:lpstr>Helvetica</vt:lpstr>
      <vt:lpstr>Office Theme</vt:lpstr>
      <vt:lpstr>1. Cel projektu oraz użyte narzędzia</vt:lpstr>
      <vt:lpstr>2. Dane do projektu</vt:lpstr>
      <vt:lpstr>3. Wnioski – poczucie samotności w ostatnim roku</vt:lpstr>
      <vt:lpstr>4. Wnioski – analiza danych demograficznych</vt:lpstr>
      <vt:lpstr>5. Wnioski – wpływ czynników na odczuwanie samotności</vt:lpstr>
      <vt:lpstr>6. Wnioski – wpływ czynników na odczuwanie samotności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 Zeller</dc:creator>
  <cp:lastModifiedBy>Patrycja Dzikowska</cp:lastModifiedBy>
  <cp:revision>31</cp:revision>
  <dcterms:created xsi:type="dcterms:W3CDTF">2021-02-11T13:48:28Z</dcterms:created>
  <dcterms:modified xsi:type="dcterms:W3CDTF">2024-06-07T18:15:00Z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0x010100F8EF98760CBA4A94994F13BA881038FA00E5C80A1CC5D93544A9E017D00E483357</vt:lpwstr>
  </property>
  <property fmtid="{D5CDD505-2E9C-101B-9397-08002B2CF9AE}" pid="3" name="MediaServiceImageTags">
    <vt:lpwstr/>
  </property>
</Properties>
</file>