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24" r:id="rId2"/>
    <p:sldId id="2587" r:id="rId3"/>
    <p:sldId id="2589" r:id="rId4"/>
    <p:sldId id="2590" r:id="rId5"/>
    <p:sldId id="2592" r:id="rId6"/>
    <p:sldId id="2593" r:id="rId7"/>
    <p:sldId id="2594" r:id="rId8"/>
    <p:sldId id="2595" r:id="rId9"/>
    <p:sldId id="2596" r:id="rId10"/>
    <p:sldId id="2597" r:id="rId11"/>
    <p:sldId id="2598" r:id="rId12"/>
    <p:sldId id="2600" r:id="rId13"/>
    <p:sldId id="2599" r:id="rId14"/>
    <p:sldId id="2601" r:id="rId15"/>
    <p:sldId id="2602" r:id="rId16"/>
    <p:sldId id="2603" r:id="rId17"/>
    <p:sldId id="2606" r:id="rId18"/>
    <p:sldId id="2607" r:id="rId19"/>
    <p:sldId id="2605" r:id="rId20"/>
    <p:sldId id="2609" r:id="rId21"/>
    <p:sldId id="2610" r:id="rId22"/>
    <p:sldId id="2612" r:id="rId23"/>
    <p:sldId id="2611" r:id="rId24"/>
    <p:sldId id="2613" r:id="rId25"/>
    <p:sldId id="26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C77E1-1898-4CB1-AF06-B56DDD49E060}" v="5" dt="2024-03-14T21:46:56.86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varScale="1">
        <p:scale>
          <a:sx n="86" d="100"/>
          <a:sy n="86" d="100"/>
        </p:scale>
        <p:origin x="562" y="5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cja Danilczuk" userId="35c55d006493a615" providerId="LiveId" clId="{EAEC77E1-1898-4CB1-AF06-B56DDD49E060}"/>
    <pc:docChg chg="undo redo custSel addSld delSld modSld sldOrd">
      <pc:chgData name="Patrycja Danilczuk" userId="35c55d006493a615" providerId="LiveId" clId="{EAEC77E1-1898-4CB1-AF06-B56DDD49E060}" dt="2024-03-14T22:54:30.272" v="2738" actId="1076"/>
      <pc:docMkLst>
        <pc:docMk/>
      </pc:docMkLst>
      <pc:sldChg chg="modSp mod">
        <pc:chgData name="Patrycja Danilczuk" userId="35c55d006493a615" providerId="LiveId" clId="{EAEC77E1-1898-4CB1-AF06-B56DDD49E060}" dt="2024-03-14T21:46:48.729" v="2643" actId="790"/>
        <pc:sldMkLst>
          <pc:docMk/>
          <pc:sldMk cId="2439656135" sldId="2524"/>
        </pc:sldMkLst>
        <pc:spChg chg="mod">
          <ac:chgData name="Patrycja Danilczuk" userId="35c55d006493a615" providerId="LiveId" clId="{EAEC77E1-1898-4CB1-AF06-B56DDD49E060}" dt="2024-03-14T21:46:48.729" v="2643" actId="790"/>
          <ac:spMkLst>
            <pc:docMk/>
            <pc:sldMk cId="2439656135" sldId="2524"/>
            <ac:spMk id="5" creationId="{5A75C75D-392D-A23C-0536-30575EBF209D}"/>
          </ac:spMkLst>
        </pc:spChg>
        <pc:spChg chg="mod">
          <ac:chgData name="Patrycja Danilczuk" userId="35c55d006493a615" providerId="LiveId" clId="{EAEC77E1-1898-4CB1-AF06-B56DDD49E060}" dt="2024-03-14T21:34:37.291" v="2640" actId="20577"/>
          <ac:spMkLst>
            <pc:docMk/>
            <pc:sldMk cId="2439656135" sldId="2524"/>
            <ac:spMk id="7" creationId="{7943EB13-EEFB-D5AF-61A4-F0E3F06FDFD6}"/>
          </ac:spMkLst>
        </pc:spChg>
      </pc:sldChg>
      <pc:sldChg chg="del">
        <pc:chgData name="Patrycja Danilczuk" userId="35c55d006493a615" providerId="LiveId" clId="{EAEC77E1-1898-4CB1-AF06-B56DDD49E060}" dt="2024-03-14T21:12:38.373" v="2424" actId="47"/>
        <pc:sldMkLst>
          <pc:docMk/>
          <pc:sldMk cId="3073952723" sldId="2542"/>
        </pc:sldMkLst>
      </pc:sldChg>
      <pc:sldChg chg="del">
        <pc:chgData name="Patrycja Danilczuk" userId="35c55d006493a615" providerId="LiveId" clId="{EAEC77E1-1898-4CB1-AF06-B56DDD49E060}" dt="2024-03-14T21:12:38.997" v="2425" actId="47"/>
        <pc:sldMkLst>
          <pc:docMk/>
          <pc:sldMk cId="605044435" sldId="2544"/>
        </pc:sldMkLst>
      </pc:sldChg>
      <pc:sldChg chg="del">
        <pc:chgData name="Patrycja Danilczuk" userId="35c55d006493a615" providerId="LiveId" clId="{EAEC77E1-1898-4CB1-AF06-B56DDD49E060}" dt="2024-03-14T21:12:39.564" v="2426" actId="47"/>
        <pc:sldMkLst>
          <pc:docMk/>
          <pc:sldMk cId="3298998420" sldId="2545"/>
        </pc:sldMkLst>
      </pc:sldChg>
      <pc:sldChg chg="del">
        <pc:chgData name="Patrycja Danilczuk" userId="35c55d006493a615" providerId="LiveId" clId="{EAEC77E1-1898-4CB1-AF06-B56DDD49E060}" dt="2024-03-14T21:12:41.594" v="2428" actId="47"/>
        <pc:sldMkLst>
          <pc:docMk/>
          <pc:sldMk cId="954333892" sldId="2552"/>
        </pc:sldMkLst>
      </pc:sldChg>
      <pc:sldChg chg="del">
        <pc:chgData name="Patrycja Danilczuk" userId="35c55d006493a615" providerId="LiveId" clId="{EAEC77E1-1898-4CB1-AF06-B56DDD49E060}" dt="2024-03-14T21:12:42.578" v="2429" actId="47"/>
        <pc:sldMkLst>
          <pc:docMk/>
          <pc:sldMk cId="226842063" sldId="2554"/>
        </pc:sldMkLst>
      </pc:sldChg>
      <pc:sldChg chg="del">
        <pc:chgData name="Patrycja Danilczuk" userId="35c55d006493a615" providerId="LiveId" clId="{EAEC77E1-1898-4CB1-AF06-B56DDD49E060}" dt="2024-03-14T21:12:43.288" v="2430" actId="47"/>
        <pc:sldMkLst>
          <pc:docMk/>
          <pc:sldMk cId="1684697404" sldId="2574"/>
        </pc:sldMkLst>
      </pc:sldChg>
      <pc:sldChg chg="del">
        <pc:chgData name="Patrycja Danilczuk" userId="35c55d006493a615" providerId="LiveId" clId="{EAEC77E1-1898-4CB1-AF06-B56DDD49E060}" dt="2024-03-14T21:12:44.012" v="2431" actId="47"/>
        <pc:sldMkLst>
          <pc:docMk/>
          <pc:sldMk cId="389446795" sldId="2576"/>
        </pc:sldMkLst>
      </pc:sldChg>
      <pc:sldChg chg="del">
        <pc:chgData name="Patrycja Danilczuk" userId="35c55d006493a615" providerId="LiveId" clId="{EAEC77E1-1898-4CB1-AF06-B56DDD49E060}" dt="2024-03-14T21:12:40.136" v="2427" actId="47"/>
        <pc:sldMkLst>
          <pc:docMk/>
          <pc:sldMk cId="202479834" sldId="2582"/>
        </pc:sldMkLst>
      </pc:sldChg>
      <pc:sldChg chg="del">
        <pc:chgData name="Patrycja Danilczuk" userId="35c55d006493a615" providerId="LiveId" clId="{EAEC77E1-1898-4CB1-AF06-B56DDD49E060}" dt="2024-03-14T21:12:36.885" v="2422" actId="47"/>
        <pc:sldMkLst>
          <pc:docMk/>
          <pc:sldMk cId="3816633564" sldId="2583"/>
        </pc:sldMkLst>
      </pc:sldChg>
      <pc:sldChg chg="del">
        <pc:chgData name="Patrycja Danilczuk" userId="35c55d006493a615" providerId="LiveId" clId="{EAEC77E1-1898-4CB1-AF06-B56DDD49E060}" dt="2024-03-14T21:12:37.542" v="2423" actId="47"/>
        <pc:sldMkLst>
          <pc:docMk/>
          <pc:sldMk cId="1006383815" sldId="2584"/>
        </pc:sldMkLst>
      </pc:sldChg>
      <pc:sldChg chg="del">
        <pc:chgData name="Patrycja Danilczuk" userId="35c55d006493a615" providerId="LiveId" clId="{EAEC77E1-1898-4CB1-AF06-B56DDD49E060}" dt="2024-03-14T21:14:16.207" v="2438" actId="2696"/>
        <pc:sldMkLst>
          <pc:docMk/>
          <pc:sldMk cId="3492596795" sldId="2585"/>
        </pc:sldMkLst>
      </pc:sldChg>
      <pc:sldChg chg="delSp modSp del mod">
        <pc:chgData name="Patrycja Danilczuk" userId="35c55d006493a615" providerId="LiveId" clId="{EAEC77E1-1898-4CB1-AF06-B56DDD49E060}" dt="2024-03-14T21:14:10.902" v="2437" actId="2696"/>
        <pc:sldMkLst>
          <pc:docMk/>
          <pc:sldMk cId="1343164883" sldId="2586"/>
        </pc:sldMkLst>
        <pc:spChg chg="del mod">
          <ac:chgData name="Patrycja Danilczuk" userId="35c55d006493a615" providerId="LiveId" clId="{EAEC77E1-1898-4CB1-AF06-B56DDD49E060}" dt="2024-03-14T21:14:00.544" v="2436" actId="478"/>
          <ac:spMkLst>
            <pc:docMk/>
            <pc:sldMk cId="1343164883" sldId="2586"/>
            <ac:spMk id="4" creationId="{C6D68E4D-8A78-0B33-CB32-41857EA1C7AA}"/>
          </ac:spMkLst>
        </pc:spChg>
        <pc:picChg chg="del">
          <ac:chgData name="Patrycja Danilczuk" userId="35c55d006493a615" providerId="LiveId" clId="{EAEC77E1-1898-4CB1-AF06-B56DDD49E060}" dt="2024-03-14T21:13:34.815" v="2434" actId="478"/>
          <ac:picMkLst>
            <pc:docMk/>
            <pc:sldMk cId="1343164883" sldId="2586"/>
            <ac:picMk id="3" creationId="{494B19C9-8D55-F65C-70CF-3D1EB362D410}"/>
          </ac:picMkLst>
        </pc:picChg>
      </pc:sldChg>
      <pc:sldChg chg="modSp mod">
        <pc:chgData name="Patrycja Danilczuk" userId="35c55d006493a615" providerId="LiveId" clId="{EAEC77E1-1898-4CB1-AF06-B56DDD49E060}" dt="2024-03-14T21:47:45.095" v="2645" actId="2"/>
        <pc:sldMkLst>
          <pc:docMk/>
          <pc:sldMk cId="3925631133" sldId="2587"/>
        </pc:sldMkLst>
        <pc:spChg chg="mod">
          <ac:chgData name="Patrycja Danilczuk" userId="35c55d006493a615" providerId="LiveId" clId="{EAEC77E1-1898-4CB1-AF06-B56DDD49E060}" dt="2024-03-14T21:47:45.095" v="2645" actId="2"/>
          <ac:spMkLst>
            <pc:docMk/>
            <pc:sldMk cId="3925631133" sldId="2587"/>
            <ac:spMk id="5" creationId="{896144F4-D6EF-1287-E4A1-B92C0ED1411C}"/>
          </ac:spMkLst>
        </pc:spChg>
        <pc:spChg chg="mod">
          <ac:chgData name="Patrycja Danilczuk" userId="35c55d006493a615" providerId="LiveId" clId="{EAEC77E1-1898-4CB1-AF06-B56DDD49E060}" dt="2024-03-14T21:47:29.930" v="2644" actId="790"/>
          <ac:spMkLst>
            <pc:docMk/>
            <pc:sldMk cId="3925631133" sldId="2587"/>
            <ac:spMk id="7" creationId="{2FBB9FEA-3119-2EC0-0FDB-4DB289AFEB2E}"/>
          </ac:spMkLst>
        </pc:spChg>
      </pc:sldChg>
      <pc:sldChg chg="del">
        <pc:chgData name="Patrycja Danilczuk" userId="35c55d006493a615" providerId="LiveId" clId="{EAEC77E1-1898-4CB1-AF06-B56DDD49E060}" dt="2024-03-14T21:12:35.233" v="2421" actId="47"/>
        <pc:sldMkLst>
          <pc:docMk/>
          <pc:sldMk cId="4014105527" sldId="2588"/>
        </pc:sldMkLst>
      </pc:sldChg>
      <pc:sldChg chg="modSp mod">
        <pc:chgData name="Patrycja Danilczuk" userId="35c55d006493a615" providerId="LiveId" clId="{EAEC77E1-1898-4CB1-AF06-B56DDD49E060}" dt="2024-03-14T21:50:37.805" v="2647" actId="790"/>
        <pc:sldMkLst>
          <pc:docMk/>
          <pc:sldMk cId="4252131310" sldId="2589"/>
        </pc:sldMkLst>
        <pc:spChg chg="mod">
          <ac:chgData name="Patrycja Danilczuk" userId="35c55d006493a615" providerId="LiveId" clId="{EAEC77E1-1898-4CB1-AF06-B56DDD49E060}" dt="2024-03-14T21:17:10.127" v="2537" actId="20577"/>
          <ac:spMkLst>
            <pc:docMk/>
            <pc:sldMk cId="4252131310" sldId="2589"/>
            <ac:spMk id="3" creationId="{CCC777B8-6D4B-1DB2-3CD8-6433FCF2B093}"/>
          </ac:spMkLst>
        </pc:spChg>
        <pc:spChg chg="mod">
          <ac:chgData name="Patrycja Danilczuk" userId="35c55d006493a615" providerId="LiveId" clId="{EAEC77E1-1898-4CB1-AF06-B56DDD49E060}" dt="2024-03-14T21:16:50.444" v="2534" actId="14100"/>
          <ac:spMkLst>
            <pc:docMk/>
            <pc:sldMk cId="4252131310" sldId="2589"/>
            <ac:spMk id="5" creationId="{896144F4-D6EF-1287-E4A1-B92C0ED1411C}"/>
          </ac:spMkLst>
        </pc:spChg>
        <pc:spChg chg="mod">
          <ac:chgData name="Patrycja Danilczuk" userId="35c55d006493a615" providerId="LiveId" clId="{EAEC77E1-1898-4CB1-AF06-B56DDD49E060}" dt="2024-03-14T21:50:37.805" v="2647" actId="790"/>
          <ac:spMkLst>
            <pc:docMk/>
            <pc:sldMk cId="4252131310" sldId="2589"/>
            <ac:spMk id="7" creationId="{2FBB9FEA-3119-2EC0-0FDB-4DB289AFEB2E}"/>
          </ac:spMkLst>
        </pc:spChg>
      </pc:sldChg>
      <pc:sldChg chg="addSp delSp modSp mod">
        <pc:chgData name="Patrycja Danilczuk" userId="35c55d006493a615" providerId="LiveId" clId="{EAEC77E1-1898-4CB1-AF06-B56DDD49E060}" dt="2024-03-14T20:24:34.915" v="851" actId="1076"/>
        <pc:sldMkLst>
          <pc:docMk/>
          <pc:sldMk cId="3298862047" sldId="2590"/>
        </pc:sldMkLst>
        <pc:picChg chg="del">
          <ac:chgData name="Patrycja Danilczuk" userId="35c55d006493a615" providerId="LiveId" clId="{EAEC77E1-1898-4CB1-AF06-B56DDD49E060}" dt="2024-03-14T20:24:18.378" v="847" actId="478"/>
          <ac:picMkLst>
            <pc:docMk/>
            <pc:sldMk cId="3298862047" sldId="2590"/>
            <ac:picMk id="9" creationId="{E1E04E91-D9CE-E806-8661-48840153647D}"/>
          </ac:picMkLst>
        </pc:picChg>
        <pc:picChg chg="add mod">
          <ac:chgData name="Patrycja Danilczuk" userId="35c55d006493a615" providerId="LiveId" clId="{EAEC77E1-1898-4CB1-AF06-B56DDD49E060}" dt="2024-03-14T20:24:34.915" v="851" actId="1076"/>
          <ac:picMkLst>
            <pc:docMk/>
            <pc:sldMk cId="3298862047" sldId="2590"/>
            <ac:picMk id="11" creationId="{0F5BF12D-1E5C-A94E-A4E3-89B4B608CE11}"/>
          </ac:picMkLst>
        </pc:picChg>
      </pc:sldChg>
      <pc:sldChg chg="modSp mod">
        <pc:chgData name="Patrycja Danilczuk" userId="35c55d006493a615" providerId="LiveId" clId="{EAEC77E1-1898-4CB1-AF06-B56DDD49E060}" dt="2024-03-14T21:51:43.133" v="2648" actId="20577"/>
        <pc:sldMkLst>
          <pc:docMk/>
          <pc:sldMk cId="3122573597" sldId="2593"/>
        </pc:sldMkLst>
        <pc:spChg chg="mod">
          <ac:chgData name="Patrycja Danilczuk" userId="35c55d006493a615" providerId="LiveId" clId="{EAEC77E1-1898-4CB1-AF06-B56DDD49E060}" dt="2024-03-14T21:51:43.133" v="2648" actId="20577"/>
          <ac:spMkLst>
            <pc:docMk/>
            <pc:sldMk cId="3122573597" sldId="2593"/>
            <ac:spMk id="7" creationId="{2FBB9FEA-3119-2EC0-0FDB-4DB289AFEB2E}"/>
          </ac:spMkLst>
        </pc:spChg>
      </pc:sldChg>
      <pc:sldChg chg="addSp modSp add mod">
        <pc:chgData name="Patrycja Danilczuk" userId="35c55d006493a615" providerId="LiveId" clId="{EAEC77E1-1898-4CB1-AF06-B56DDD49E060}" dt="2024-03-14T21:53:27.745" v="2672" actId="20577"/>
        <pc:sldMkLst>
          <pc:docMk/>
          <pc:sldMk cId="873731013" sldId="2595"/>
        </pc:sldMkLst>
        <pc:spChg chg="mod">
          <ac:chgData name="Patrycja Danilczuk" userId="35c55d006493a615" providerId="LiveId" clId="{EAEC77E1-1898-4CB1-AF06-B56DDD49E060}" dt="2024-03-14T21:53:27.745" v="2672" actId="20577"/>
          <ac:spMkLst>
            <pc:docMk/>
            <pc:sldMk cId="873731013" sldId="2595"/>
            <ac:spMk id="5" creationId="{896144F4-D6EF-1287-E4A1-B92C0ED1411C}"/>
          </ac:spMkLst>
        </pc:spChg>
        <pc:spChg chg="mod">
          <ac:chgData name="Patrycja Danilczuk" userId="35c55d006493a615" providerId="LiveId" clId="{EAEC77E1-1898-4CB1-AF06-B56DDD49E060}" dt="2024-03-14T21:15:22.279" v="2527" actId="20577"/>
          <ac:spMkLst>
            <pc:docMk/>
            <pc:sldMk cId="873731013" sldId="2595"/>
            <ac:spMk id="7" creationId="{2FBB9FEA-3119-2EC0-0FDB-4DB289AFEB2E}"/>
          </ac:spMkLst>
        </pc:spChg>
        <pc:picChg chg="add mod">
          <ac:chgData name="Patrycja Danilczuk" userId="35c55d006493a615" providerId="LiveId" clId="{EAEC77E1-1898-4CB1-AF06-B56DDD49E060}" dt="2024-03-14T21:15:33.662" v="2529" actId="1076"/>
          <ac:picMkLst>
            <pc:docMk/>
            <pc:sldMk cId="873731013" sldId="2595"/>
            <ac:picMk id="2" creationId="{5328E129-E176-D168-6227-3B13F4451D07}"/>
          </ac:picMkLst>
        </pc:picChg>
      </pc:sldChg>
      <pc:sldChg chg="delSp modSp add mod">
        <pc:chgData name="Patrycja Danilczuk" userId="35c55d006493a615" providerId="LiveId" clId="{EAEC77E1-1898-4CB1-AF06-B56DDD49E060}" dt="2024-03-14T21:23:26.297" v="2557" actId="20577"/>
        <pc:sldMkLst>
          <pc:docMk/>
          <pc:sldMk cId="1886515011" sldId="2596"/>
        </pc:sldMkLst>
        <pc:spChg chg="mod">
          <ac:chgData name="Patrycja Danilczuk" userId="35c55d006493a615" providerId="LiveId" clId="{EAEC77E1-1898-4CB1-AF06-B56DDD49E060}" dt="2024-03-14T21:20:21.654" v="2539" actId="20577"/>
          <ac:spMkLst>
            <pc:docMk/>
            <pc:sldMk cId="1886515011" sldId="2596"/>
            <ac:spMk id="5" creationId="{896144F4-D6EF-1287-E4A1-B92C0ED1411C}"/>
          </ac:spMkLst>
        </pc:spChg>
        <pc:spChg chg="mod">
          <ac:chgData name="Patrycja Danilczuk" userId="35c55d006493a615" providerId="LiveId" clId="{EAEC77E1-1898-4CB1-AF06-B56DDD49E060}" dt="2024-03-14T21:23:26.297" v="2557" actId="20577"/>
          <ac:spMkLst>
            <pc:docMk/>
            <pc:sldMk cId="1886515011" sldId="2596"/>
            <ac:spMk id="7" creationId="{2FBB9FEA-3119-2EC0-0FDB-4DB289AFEB2E}"/>
          </ac:spMkLst>
        </pc:spChg>
        <pc:picChg chg="del">
          <ac:chgData name="Patrycja Danilczuk" userId="35c55d006493a615" providerId="LiveId" clId="{EAEC77E1-1898-4CB1-AF06-B56DDD49E060}" dt="2024-03-14T20:01:20.500" v="486" actId="478"/>
          <ac:picMkLst>
            <pc:docMk/>
            <pc:sldMk cId="1886515011" sldId="2596"/>
            <ac:picMk id="2" creationId="{5328E129-E176-D168-6227-3B13F4451D07}"/>
          </ac:picMkLst>
        </pc:picChg>
      </pc:sldChg>
      <pc:sldChg chg="addSp delSp modSp add mod">
        <pc:chgData name="Patrycja Danilczuk" userId="35c55d006493a615" providerId="LiveId" clId="{EAEC77E1-1898-4CB1-AF06-B56DDD49E060}" dt="2024-03-14T20:28:08.324" v="879" actId="113"/>
        <pc:sldMkLst>
          <pc:docMk/>
          <pc:sldMk cId="233933983" sldId="2597"/>
        </pc:sldMkLst>
        <pc:spChg chg="mod">
          <ac:chgData name="Patrycja Danilczuk" userId="35c55d006493a615" providerId="LiveId" clId="{EAEC77E1-1898-4CB1-AF06-B56DDD49E060}" dt="2024-03-14T20:28:08.324" v="879" actId="113"/>
          <ac:spMkLst>
            <pc:docMk/>
            <pc:sldMk cId="233933983" sldId="2597"/>
            <ac:spMk id="5" creationId="{896144F4-D6EF-1287-E4A1-B92C0ED1411C}"/>
          </ac:spMkLst>
        </pc:spChg>
        <pc:spChg chg="mod">
          <ac:chgData name="Patrycja Danilczuk" userId="35c55d006493a615" providerId="LiveId" clId="{EAEC77E1-1898-4CB1-AF06-B56DDD49E060}" dt="2024-03-14T20:20:07.475" v="841" actId="20577"/>
          <ac:spMkLst>
            <pc:docMk/>
            <pc:sldMk cId="233933983" sldId="2597"/>
            <ac:spMk id="7" creationId="{2FBB9FEA-3119-2EC0-0FDB-4DB289AFEB2E}"/>
          </ac:spMkLst>
        </pc:spChg>
        <pc:picChg chg="add del mod">
          <ac:chgData name="Patrycja Danilczuk" userId="35c55d006493a615" providerId="LiveId" clId="{EAEC77E1-1898-4CB1-AF06-B56DDD49E060}" dt="2024-03-14T20:23:06.223" v="845" actId="478"/>
          <ac:picMkLst>
            <pc:docMk/>
            <pc:sldMk cId="233933983" sldId="2597"/>
            <ac:picMk id="3" creationId="{CA4EBC4F-326E-7E58-41E5-ED665C3E0DF4}"/>
          </ac:picMkLst>
        </pc:picChg>
        <pc:picChg chg="add mod">
          <ac:chgData name="Patrycja Danilczuk" userId="35c55d006493a615" providerId="LiveId" clId="{EAEC77E1-1898-4CB1-AF06-B56DDD49E060}" dt="2024-03-14T20:24:56.955" v="854" actId="1076"/>
          <ac:picMkLst>
            <pc:docMk/>
            <pc:sldMk cId="233933983" sldId="2597"/>
            <ac:picMk id="6" creationId="{7E3D7C3D-5BB1-F8BE-0D30-C3D4B4B016C6}"/>
          </ac:picMkLst>
        </pc:picChg>
      </pc:sldChg>
      <pc:sldChg chg="delSp modSp add mod">
        <pc:chgData name="Patrycja Danilczuk" userId="35c55d006493a615" providerId="LiveId" clId="{EAEC77E1-1898-4CB1-AF06-B56DDD49E060}" dt="2024-03-14T20:31:46.638" v="886" actId="1076"/>
        <pc:sldMkLst>
          <pc:docMk/>
          <pc:sldMk cId="3449760161" sldId="2598"/>
        </pc:sldMkLst>
        <pc:spChg chg="mod">
          <ac:chgData name="Patrycja Danilczuk" userId="35c55d006493a615" providerId="LiveId" clId="{EAEC77E1-1898-4CB1-AF06-B56DDD49E060}" dt="2024-03-14T20:31:46.638" v="886" actId="1076"/>
          <ac:spMkLst>
            <pc:docMk/>
            <pc:sldMk cId="3449760161" sldId="2598"/>
            <ac:spMk id="5" creationId="{896144F4-D6EF-1287-E4A1-B92C0ED1411C}"/>
          </ac:spMkLst>
        </pc:spChg>
        <pc:spChg chg="mod">
          <ac:chgData name="Patrycja Danilczuk" userId="35c55d006493a615" providerId="LiveId" clId="{EAEC77E1-1898-4CB1-AF06-B56DDD49E060}" dt="2024-03-14T20:25:20.131" v="859" actId="20577"/>
          <ac:spMkLst>
            <pc:docMk/>
            <pc:sldMk cId="3449760161" sldId="2598"/>
            <ac:spMk id="7" creationId="{2FBB9FEA-3119-2EC0-0FDB-4DB289AFEB2E}"/>
          </ac:spMkLst>
        </pc:spChg>
        <pc:picChg chg="del">
          <ac:chgData name="Patrycja Danilczuk" userId="35c55d006493a615" providerId="LiveId" clId="{EAEC77E1-1898-4CB1-AF06-B56DDD49E060}" dt="2024-03-14T20:25:23.963" v="860" actId="478"/>
          <ac:picMkLst>
            <pc:docMk/>
            <pc:sldMk cId="3449760161" sldId="2598"/>
            <ac:picMk id="6" creationId="{7E3D7C3D-5BB1-F8BE-0D30-C3D4B4B016C6}"/>
          </ac:picMkLst>
        </pc:picChg>
      </pc:sldChg>
      <pc:sldChg chg="modSp add mod ord">
        <pc:chgData name="Patrycja Danilczuk" userId="35c55d006493a615" providerId="LiveId" clId="{EAEC77E1-1898-4CB1-AF06-B56DDD49E060}" dt="2024-03-14T21:22:17.405" v="2554" actId="20577"/>
        <pc:sldMkLst>
          <pc:docMk/>
          <pc:sldMk cId="3404633280" sldId="2599"/>
        </pc:sldMkLst>
        <pc:spChg chg="mod">
          <ac:chgData name="Patrycja Danilczuk" userId="35c55d006493a615" providerId="LiveId" clId="{EAEC77E1-1898-4CB1-AF06-B56DDD49E060}" dt="2024-03-14T21:22:17.405" v="2554" actId="20577"/>
          <ac:spMkLst>
            <pc:docMk/>
            <pc:sldMk cId="3404633280" sldId="2599"/>
            <ac:spMk id="5" creationId="{896144F4-D6EF-1287-E4A1-B92C0ED1411C}"/>
          </ac:spMkLst>
        </pc:spChg>
      </pc:sldChg>
      <pc:sldChg chg="modSp add mod">
        <pc:chgData name="Patrycja Danilczuk" userId="35c55d006493a615" providerId="LiveId" clId="{EAEC77E1-1898-4CB1-AF06-B56DDD49E060}" dt="2024-03-14T20:32:47.460" v="897" actId="20577"/>
        <pc:sldMkLst>
          <pc:docMk/>
          <pc:sldMk cId="1382889574" sldId="2600"/>
        </pc:sldMkLst>
        <pc:spChg chg="mod">
          <ac:chgData name="Patrycja Danilczuk" userId="35c55d006493a615" providerId="LiveId" clId="{EAEC77E1-1898-4CB1-AF06-B56DDD49E060}" dt="2024-03-14T20:32:47.460" v="897" actId="20577"/>
          <ac:spMkLst>
            <pc:docMk/>
            <pc:sldMk cId="1382889574" sldId="2600"/>
            <ac:spMk id="5" creationId="{896144F4-D6EF-1287-E4A1-B92C0ED1411C}"/>
          </ac:spMkLst>
        </pc:spChg>
      </pc:sldChg>
      <pc:sldChg chg="modSp add mod">
        <pc:chgData name="Patrycja Danilczuk" userId="35c55d006493a615" providerId="LiveId" clId="{EAEC77E1-1898-4CB1-AF06-B56DDD49E060}" dt="2024-03-14T21:23:54.242" v="2575" actId="20577"/>
        <pc:sldMkLst>
          <pc:docMk/>
          <pc:sldMk cId="56203736" sldId="2601"/>
        </pc:sldMkLst>
        <pc:spChg chg="mod">
          <ac:chgData name="Patrycja Danilczuk" userId="35c55d006493a615" providerId="LiveId" clId="{EAEC77E1-1898-4CB1-AF06-B56DDD49E060}" dt="2024-03-14T21:23:54.242" v="2575" actId="20577"/>
          <ac:spMkLst>
            <pc:docMk/>
            <pc:sldMk cId="56203736" sldId="2601"/>
            <ac:spMk id="5" creationId="{896144F4-D6EF-1287-E4A1-B92C0ED1411C}"/>
          </ac:spMkLst>
        </pc:spChg>
        <pc:spChg chg="mod">
          <ac:chgData name="Patrycja Danilczuk" userId="35c55d006493a615" providerId="LiveId" clId="{EAEC77E1-1898-4CB1-AF06-B56DDD49E060}" dt="2024-03-14T21:23:05.633" v="2556" actId="20577"/>
          <ac:spMkLst>
            <pc:docMk/>
            <pc:sldMk cId="56203736" sldId="2601"/>
            <ac:spMk id="7" creationId="{2FBB9FEA-3119-2EC0-0FDB-4DB289AFEB2E}"/>
          </ac:spMkLst>
        </pc:spChg>
      </pc:sldChg>
      <pc:sldChg chg="addSp delSp modSp add mod">
        <pc:chgData name="Patrycja Danilczuk" userId="35c55d006493a615" providerId="LiveId" clId="{EAEC77E1-1898-4CB1-AF06-B56DDD49E060}" dt="2024-03-14T21:24:07.296" v="2577" actId="1076"/>
        <pc:sldMkLst>
          <pc:docMk/>
          <pc:sldMk cId="3819278851" sldId="2602"/>
        </pc:sldMkLst>
        <pc:spChg chg="del mod">
          <ac:chgData name="Patrycja Danilczuk" userId="35c55d006493a615" providerId="LiveId" clId="{EAEC77E1-1898-4CB1-AF06-B56DDD49E060}" dt="2024-03-14T20:38:22.603" v="1049" actId="478"/>
          <ac:spMkLst>
            <pc:docMk/>
            <pc:sldMk cId="3819278851" sldId="2602"/>
            <ac:spMk id="5" creationId="{896144F4-D6EF-1287-E4A1-B92C0ED1411C}"/>
          </ac:spMkLst>
        </pc:spChg>
        <pc:spChg chg="mod">
          <ac:chgData name="Patrycja Danilczuk" userId="35c55d006493a615" providerId="LiveId" clId="{EAEC77E1-1898-4CB1-AF06-B56DDD49E060}" dt="2024-03-14T20:38:14.432" v="1047" actId="20577"/>
          <ac:spMkLst>
            <pc:docMk/>
            <pc:sldMk cId="3819278851" sldId="2602"/>
            <ac:spMk id="7" creationId="{2FBB9FEA-3119-2EC0-0FDB-4DB289AFEB2E}"/>
          </ac:spMkLst>
        </pc:spChg>
        <pc:picChg chg="add mod">
          <ac:chgData name="Patrycja Danilczuk" userId="35c55d006493a615" providerId="LiveId" clId="{EAEC77E1-1898-4CB1-AF06-B56DDD49E060}" dt="2024-03-14T21:24:07.296" v="2577" actId="1076"/>
          <ac:picMkLst>
            <pc:docMk/>
            <pc:sldMk cId="3819278851" sldId="2602"/>
            <ac:picMk id="3" creationId="{9804A39C-EE05-5574-4E30-5BDFCFEA0852}"/>
          </ac:picMkLst>
        </pc:picChg>
      </pc:sldChg>
      <pc:sldChg chg="addSp delSp modSp add del mod">
        <pc:chgData name="Patrycja Danilczuk" userId="35c55d006493a615" providerId="LiveId" clId="{EAEC77E1-1898-4CB1-AF06-B56DDD49E060}" dt="2024-03-14T22:54:30.272" v="2738" actId="1076"/>
        <pc:sldMkLst>
          <pc:docMk/>
          <pc:sldMk cId="2348543857" sldId="2603"/>
        </pc:sldMkLst>
        <pc:spChg chg="mod">
          <ac:chgData name="Patrycja Danilczuk" userId="35c55d006493a615" providerId="LiveId" clId="{EAEC77E1-1898-4CB1-AF06-B56DDD49E060}" dt="2024-03-14T20:40:11.452" v="1147" actId="20577"/>
          <ac:spMkLst>
            <pc:docMk/>
            <pc:sldMk cId="2348543857" sldId="2603"/>
            <ac:spMk id="7" creationId="{2FBB9FEA-3119-2EC0-0FDB-4DB289AFEB2E}"/>
          </ac:spMkLst>
        </pc:spChg>
        <pc:picChg chg="del">
          <ac:chgData name="Patrycja Danilczuk" userId="35c55d006493a615" providerId="LiveId" clId="{EAEC77E1-1898-4CB1-AF06-B56DDD49E060}" dt="2024-03-14T20:39:39.979" v="1055" actId="478"/>
          <ac:picMkLst>
            <pc:docMk/>
            <pc:sldMk cId="2348543857" sldId="2603"/>
            <ac:picMk id="3" creationId="{9804A39C-EE05-5574-4E30-5BDFCFEA0852}"/>
          </ac:picMkLst>
        </pc:picChg>
        <pc:picChg chg="add mod">
          <ac:chgData name="Patrycja Danilczuk" userId="35c55d006493a615" providerId="LiveId" clId="{EAEC77E1-1898-4CB1-AF06-B56DDD49E060}" dt="2024-03-14T22:54:30.272" v="2738" actId="1076"/>
          <ac:picMkLst>
            <pc:docMk/>
            <pc:sldMk cId="2348543857" sldId="2603"/>
            <ac:picMk id="3" creationId="{9D21EC7C-CBAA-8142-2CF6-65AE2E4DA1C2}"/>
          </ac:picMkLst>
        </pc:picChg>
        <pc:picChg chg="add del mod">
          <ac:chgData name="Patrycja Danilczuk" userId="35c55d006493a615" providerId="LiveId" clId="{EAEC77E1-1898-4CB1-AF06-B56DDD49E060}" dt="2024-03-14T22:53:23.568" v="2735" actId="478"/>
          <ac:picMkLst>
            <pc:docMk/>
            <pc:sldMk cId="2348543857" sldId="2603"/>
            <ac:picMk id="4" creationId="{E8584787-8AF9-B4C8-6B9C-3376CCBA7986}"/>
          </ac:picMkLst>
        </pc:picChg>
      </pc:sldChg>
      <pc:sldChg chg="addSp delSp modSp add del mod">
        <pc:chgData name="Patrycja Danilczuk" userId="35c55d006493a615" providerId="LiveId" clId="{EAEC77E1-1898-4CB1-AF06-B56DDD49E060}" dt="2024-03-14T21:12:34.530" v="2420" actId="47"/>
        <pc:sldMkLst>
          <pc:docMk/>
          <pc:sldMk cId="432582222" sldId="2604"/>
        </pc:sldMkLst>
        <pc:spChg chg="add del mod">
          <ac:chgData name="Patrycja Danilczuk" userId="35c55d006493a615" providerId="LiveId" clId="{EAEC77E1-1898-4CB1-AF06-B56DDD49E060}" dt="2024-03-14T20:44:05.785" v="1214" actId="478"/>
          <ac:spMkLst>
            <pc:docMk/>
            <pc:sldMk cId="432582222" sldId="2604"/>
            <ac:spMk id="2" creationId="{FFD630EF-B931-04A0-C276-321345F56CD1}"/>
          </ac:spMkLst>
        </pc:spChg>
        <pc:spChg chg="mod">
          <ac:chgData name="Patrycja Danilczuk" userId="35c55d006493a615" providerId="LiveId" clId="{EAEC77E1-1898-4CB1-AF06-B56DDD49E060}" dt="2024-03-14T20:43:47.412" v="1209"/>
          <ac:spMkLst>
            <pc:docMk/>
            <pc:sldMk cId="432582222" sldId="2604"/>
            <ac:spMk id="7" creationId="{2FBB9FEA-3119-2EC0-0FDB-4DB289AFEB2E}"/>
          </ac:spMkLst>
        </pc:spChg>
        <pc:picChg chg="del">
          <ac:chgData name="Patrycja Danilczuk" userId="35c55d006493a615" providerId="LiveId" clId="{EAEC77E1-1898-4CB1-AF06-B56DDD49E060}" dt="2024-03-14T20:43:08.857" v="1159" actId="478"/>
          <ac:picMkLst>
            <pc:docMk/>
            <pc:sldMk cId="432582222" sldId="2604"/>
            <ac:picMk id="4" creationId="{E8584787-8AF9-B4C8-6B9C-3376CCBA7986}"/>
          </ac:picMkLst>
        </pc:picChg>
      </pc:sldChg>
      <pc:sldChg chg="modSp add mod ord">
        <pc:chgData name="Patrycja Danilczuk" userId="35c55d006493a615" providerId="LiveId" clId="{EAEC77E1-1898-4CB1-AF06-B56DDD49E060}" dt="2024-03-14T21:55:47.583" v="2673" actId="1076"/>
        <pc:sldMkLst>
          <pc:docMk/>
          <pc:sldMk cId="1088702110" sldId="2605"/>
        </pc:sldMkLst>
        <pc:spChg chg="mod">
          <ac:chgData name="Patrycja Danilczuk" userId="35c55d006493a615" providerId="LiveId" clId="{EAEC77E1-1898-4CB1-AF06-B56DDD49E060}" dt="2024-03-14T21:55:47.583" v="2673" actId="1076"/>
          <ac:spMkLst>
            <pc:docMk/>
            <pc:sldMk cId="1088702110" sldId="2605"/>
            <ac:spMk id="5" creationId="{896144F4-D6EF-1287-E4A1-B92C0ED1411C}"/>
          </ac:spMkLst>
        </pc:spChg>
        <pc:spChg chg="mod">
          <ac:chgData name="Patrycja Danilczuk" userId="35c55d006493a615" providerId="LiveId" clId="{EAEC77E1-1898-4CB1-AF06-B56DDD49E060}" dt="2024-03-14T20:44:25.481" v="1259" actId="20577"/>
          <ac:spMkLst>
            <pc:docMk/>
            <pc:sldMk cId="1088702110" sldId="2605"/>
            <ac:spMk id="7" creationId="{2FBB9FEA-3119-2EC0-0FDB-4DB289AFEB2E}"/>
          </ac:spMkLst>
        </pc:spChg>
      </pc:sldChg>
      <pc:sldChg chg="modSp add mod ord">
        <pc:chgData name="Patrycja Danilczuk" userId="35c55d006493a615" providerId="LiveId" clId="{EAEC77E1-1898-4CB1-AF06-B56DDD49E060}" dt="2024-03-14T20:49:04.885" v="1293" actId="20577"/>
        <pc:sldMkLst>
          <pc:docMk/>
          <pc:sldMk cId="2541025058" sldId="2606"/>
        </pc:sldMkLst>
        <pc:spChg chg="mod">
          <ac:chgData name="Patrycja Danilczuk" userId="35c55d006493a615" providerId="LiveId" clId="{EAEC77E1-1898-4CB1-AF06-B56DDD49E060}" dt="2024-03-14T20:49:04.885" v="1293" actId="20577"/>
          <ac:spMkLst>
            <pc:docMk/>
            <pc:sldMk cId="2541025058" sldId="2606"/>
            <ac:spMk id="5" creationId="{896144F4-D6EF-1287-E4A1-B92C0ED1411C}"/>
          </ac:spMkLst>
        </pc:spChg>
        <pc:spChg chg="mod">
          <ac:chgData name="Patrycja Danilczuk" userId="35c55d006493a615" providerId="LiveId" clId="{EAEC77E1-1898-4CB1-AF06-B56DDD49E060}" dt="2024-03-14T20:46:57.719" v="1281" actId="20577"/>
          <ac:spMkLst>
            <pc:docMk/>
            <pc:sldMk cId="2541025058" sldId="2606"/>
            <ac:spMk id="7" creationId="{2FBB9FEA-3119-2EC0-0FDB-4DB289AFEB2E}"/>
          </ac:spMkLst>
        </pc:spChg>
      </pc:sldChg>
      <pc:sldChg chg="addSp modSp add mod">
        <pc:chgData name="Patrycja Danilczuk" userId="35c55d006493a615" providerId="LiveId" clId="{EAEC77E1-1898-4CB1-AF06-B56DDD49E060}" dt="2024-03-14T20:56:46.982" v="1648" actId="1076"/>
        <pc:sldMkLst>
          <pc:docMk/>
          <pc:sldMk cId="1949714569" sldId="2607"/>
        </pc:sldMkLst>
        <pc:spChg chg="mod">
          <ac:chgData name="Patrycja Danilczuk" userId="35c55d006493a615" providerId="LiveId" clId="{EAEC77E1-1898-4CB1-AF06-B56DDD49E060}" dt="2024-03-14T20:55:06.782" v="1643" actId="20577"/>
          <ac:spMkLst>
            <pc:docMk/>
            <pc:sldMk cId="1949714569" sldId="2607"/>
            <ac:spMk id="5" creationId="{896144F4-D6EF-1287-E4A1-B92C0ED1411C}"/>
          </ac:spMkLst>
        </pc:spChg>
        <pc:spChg chg="mod">
          <ac:chgData name="Patrycja Danilczuk" userId="35c55d006493a615" providerId="LiveId" clId="{EAEC77E1-1898-4CB1-AF06-B56DDD49E060}" dt="2024-03-14T20:50:37.229" v="1355" actId="20577"/>
          <ac:spMkLst>
            <pc:docMk/>
            <pc:sldMk cId="1949714569" sldId="2607"/>
            <ac:spMk id="7" creationId="{2FBB9FEA-3119-2EC0-0FDB-4DB289AFEB2E}"/>
          </ac:spMkLst>
        </pc:spChg>
        <pc:picChg chg="add mod">
          <ac:chgData name="Patrycja Danilczuk" userId="35c55d006493a615" providerId="LiveId" clId="{EAEC77E1-1898-4CB1-AF06-B56DDD49E060}" dt="2024-03-14T20:56:46.982" v="1648" actId="1076"/>
          <ac:picMkLst>
            <pc:docMk/>
            <pc:sldMk cId="1949714569" sldId="2607"/>
            <ac:picMk id="3" creationId="{EA509F71-48B8-A346-9D50-AC4115D7A266}"/>
          </ac:picMkLst>
        </pc:picChg>
      </pc:sldChg>
      <pc:sldChg chg="modSp add del mod">
        <pc:chgData name="Patrycja Danilczuk" userId="35c55d006493a615" providerId="LiveId" clId="{EAEC77E1-1898-4CB1-AF06-B56DDD49E060}" dt="2024-03-14T21:12:33.226" v="2419" actId="47"/>
        <pc:sldMkLst>
          <pc:docMk/>
          <pc:sldMk cId="3129846406" sldId="2608"/>
        </pc:sldMkLst>
        <pc:spChg chg="mod">
          <ac:chgData name="Patrycja Danilczuk" userId="35c55d006493a615" providerId="LiveId" clId="{EAEC77E1-1898-4CB1-AF06-B56DDD49E060}" dt="2024-03-14T20:58:45.458" v="1670"/>
          <ac:spMkLst>
            <pc:docMk/>
            <pc:sldMk cId="3129846406" sldId="2608"/>
            <ac:spMk id="5" creationId="{896144F4-D6EF-1287-E4A1-B92C0ED1411C}"/>
          </ac:spMkLst>
        </pc:spChg>
        <pc:spChg chg="mod">
          <ac:chgData name="Patrycja Danilczuk" userId="35c55d006493a615" providerId="LiveId" clId="{EAEC77E1-1898-4CB1-AF06-B56DDD49E060}" dt="2024-03-14T20:59:02.735" v="1683"/>
          <ac:spMkLst>
            <pc:docMk/>
            <pc:sldMk cId="3129846406" sldId="2608"/>
            <ac:spMk id="7" creationId="{2FBB9FEA-3119-2EC0-0FDB-4DB289AFEB2E}"/>
          </ac:spMkLst>
        </pc:spChg>
      </pc:sldChg>
      <pc:sldChg chg="modSp add mod">
        <pc:chgData name="Patrycja Danilczuk" userId="35c55d006493a615" providerId="LiveId" clId="{EAEC77E1-1898-4CB1-AF06-B56DDD49E060}" dt="2024-03-14T21:00:08.846" v="1707" actId="1076"/>
        <pc:sldMkLst>
          <pc:docMk/>
          <pc:sldMk cId="2718179942" sldId="2609"/>
        </pc:sldMkLst>
        <pc:spChg chg="mod">
          <ac:chgData name="Patrycja Danilczuk" userId="35c55d006493a615" providerId="LiveId" clId="{EAEC77E1-1898-4CB1-AF06-B56DDD49E060}" dt="2024-03-14T21:00:08.846" v="1707" actId="1076"/>
          <ac:spMkLst>
            <pc:docMk/>
            <pc:sldMk cId="2718179942" sldId="2609"/>
            <ac:spMk id="5" creationId="{896144F4-D6EF-1287-E4A1-B92C0ED1411C}"/>
          </ac:spMkLst>
        </pc:spChg>
        <pc:spChg chg="mod">
          <ac:chgData name="Patrycja Danilczuk" userId="35c55d006493a615" providerId="LiveId" clId="{EAEC77E1-1898-4CB1-AF06-B56DDD49E060}" dt="2024-03-14T20:59:21.498" v="1700"/>
          <ac:spMkLst>
            <pc:docMk/>
            <pc:sldMk cId="2718179942" sldId="2609"/>
            <ac:spMk id="7" creationId="{2FBB9FEA-3119-2EC0-0FDB-4DB289AFEB2E}"/>
          </ac:spMkLst>
        </pc:spChg>
      </pc:sldChg>
      <pc:sldChg chg="modSp add mod">
        <pc:chgData name="Patrycja Danilczuk" userId="35c55d006493a615" providerId="LiveId" clId="{EAEC77E1-1898-4CB1-AF06-B56DDD49E060}" dt="2024-03-14T21:01:41.784" v="1740" actId="20577"/>
        <pc:sldMkLst>
          <pc:docMk/>
          <pc:sldMk cId="3552825820" sldId="2610"/>
        </pc:sldMkLst>
        <pc:spChg chg="mod">
          <ac:chgData name="Patrycja Danilczuk" userId="35c55d006493a615" providerId="LiveId" clId="{EAEC77E1-1898-4CB1-AF06-B56DDD49E060}" dt="2024-03-14T21:01:41.784" v="1740" actId="20577"/>
          <ac:spMkLst>
            <pc:docMk/>
            <pc:sldMk cId="3552825820" sldId="2610"/>
            <ac:spMk id="5" creationId="{896144F4-D6EF-1287-E4A1-B92C0ED1411C}"/>
          </ac:spMkLst>
        </pc:spChg>
        <pc:spChg chg="mod">
          <ac:chgData name="Patrycja Danilczuk" userId="35c55d006493a615" providerId="LiveId" clId="{EAEC77E1-1898-4CB1-AF06-B56DDD49E060}" dt="2024-03-14T21:01:07.583" v="1731" actId="20577"/>
          <ac:spMkLst>
            <pc:docMk/>
            <pc:sldMk cId="3552825820" sldId="2610"/>
            <ac:spMk id="7" creationId="{2FBB9FEA-3119-2EC0-0FDB-4DB289AFEB2E}"/>
          </ac:spMkLst>
        </pc:spChg>
      </pc:sldChg>
      <pc:sldChg chg="modSp add mod">
        <pc:chgData name="Patrycja Danilczuk" userId="35c55d006493a615" providerId="LiveId" clId="{EAEC77E1-1898-4CB1-AF06-B56DDD49E060}" dt="2024-03-14T21:03:17.771" v="1785" actId="20577"/>
        <pc:sldMkLst>
          <pc:docMk/>
          <pc:sldMk cId="2243470354" sldId="2611"/>
        </pc:sldMkLst>
        <pc:spChg chg="mod">
          <ac:chgData name="Patrycja Danilczuk" userId="35c55d006493a615" providerId="LiveId" clId="{EAEC77E1-1898-4CB1-AF06-B56DDD49E060}" dt="2024-03-14T21:03:17.771" v="1785" actId="20577"/>
          <ac:spMkLst>
            <pc:docMk/>
            <pc:sldMk cId="2243470354" sldId="2611"/>
            <ac:spMk id="5" creationId="{896144F4-D6EF-1287-E4A1-B92C0ED1411C}"/>
          </ac:spMkLst>
        </pc:spChg>
        <pc:spChg chg="mod">
          <ac:chgData name="Patrycja Danilczuk" userId="35c55d006493a615" providerId="LiveId" clId="{EAEC77E1-1898-4CB1-AF06-B56DDD49E060}" dt="2024-03-14T21:02:49.130" v="1779" actId="27636"/>
          <ac:spMkLst>
            <pc:docMk/>
            <pc:sldMk cId="2243470354" sldId="2611"/>
            <ac:spMk id="7" creationId="{2FBB9FEA-3119-2EC0-0FDB-4DB289AFEB2E}"/>
          </ac:spMkLst>
        </pc:spChg>
      </pc:sldChg>
      <pc:sldChg chg="modSp add mod ord">
        <pc:chgData name="Patrycja Danilczuk" userId="35c55d006493a615" providerId="LiveId" clId="{EAEC77E1-1898-4CB1-AF06-B56DDD49E060}" dt="2024-03-14T21:04:05.946" v="1799" actId="20577"/>
        <pc:sldMkLst>
          <pc:docMk/>
          <pc:sldMk cId="1382386167" sldId="2612"/>
        </pc:sldMkLst>
        <pc:spChg chg="mod">
          <ac:chgData name="Patrycja Danilczuk" userId="35c55d006493a615" providerId="LiveId" clId="{EAEC77E1-1898-4CB1-AF06-B56DDD49E060}" dt="2024-03-14T21:04:05.946" v="1799" actId="20577"/>
          <ac:spMkLst>
            <pc:docMk/>
            <pc:sldMk cId="1382386167" sldId="2612"/>
            <ac:spMk id="5" creationId="{896144F4-D6EF-1287-E4A1-B92C0ED1411C}"/>
          </ac:spMkLst>
        </pc:spChg>
        <pc:spChg chg="mod">
          <ac:chgData name="Patrycja Danilczuk" userId="35c55d006493a615" providerId="LiveId" clId="{EAEC77E1-1898-4CB1-AF06-B56DDD49E060}" dt="2024-03-14T21:03:43.059" v="1793" actId="20577"/>
          <ac:spMkLst>
            <pc:docMk/>
            <pc:sldMk cId="1382386167" sldId="2612"/>
            <ac:spMk id="7" creationId="{2FBB9FEA-3119-2EC0-0FDB-4DB289AFEB2E}"/>
          </ac:spMkLst>
        </pc:spChg>
      </pc:sldChg>
      <pc:sldChg chg="modSp add mod">
        <pc:chgData name="Patrycja Danilczuk" userId="35c55d006493a615" providerId="LiveId" clId="{EAEC77E1-1898-4CB1-AF06-B56DDD49E060}" dt="2024-03-14T21:59:01.301" v="2734" actId="20577"/>
        <pc:sldMkLst>
          <pc:docMk/>
          <pc:sldMk cId="713194804" sldId="2613"/>
        </pc:sldMkLst>
        <pc:spChg chg="mod">
          <ac:chgData name="Patrycja Danilczuk" userId="35c55d006493a615" providerId="LiveId" clId="{EAEC77E1-1898-4CB1-AF06-B56DDD49E060}" dt="2024-03-14T21:59:01.301" v="2734" actId="20577"/>
          <ac:spMkLst>
            <pc:docMk/>
            <pc:sldMk cId="713194804" sldId="2613"/>
            <ac:spMk id="5" creationId="{896144F4-D6EF-1287-E4A1-B92C0ED1411C}"/>
          </ac:spMkLst>
        </pc:spChg>
        <pc:spChg chg="mod">
          <ac:chgData name="Patrycja Danilczuk" userId="35c55d006493a615" providerId="LiveId" clId="{EAEC77E1-1898-4CB1-AF06-B56DDD49E060}" dt="2024-03-14T21:56:13.431" v="2674" actId="20577"/>
          <ac:spMkLst>
            <pc:docMk/>
            <pc:sldMk cId="713194804" sldId="2613"/>
            <ac:spMk id="7" creationId="{2FBB9FEA-3119-2EC0-0FDB-4DB289AFEB2E}"/>
          </ac:spMkLst>
        </pc:spChg>
      </pc:sldChg>
      <pc:sldChg chg="addSp delSp modSp new del mod">
        <pc:chgData name="Patrycja Danilczuk" userId="35c55d006493a615" providerId="LiveId" clId="{EAEC77E1-1898-4CB1-AF06-B56DDD49E060}" dt="2024-03-14T21:35:27.407" v="2642" actId="47"/>
        <pc:sldMkLst>
          <pc:docMk/>
          <pc:sldMk cId="1595069966" sldId="2614"/>
        </pc:sldMkLst>
        <pc:spChg chg="add del">
          <ac:chgData name="Patrycja Danilczuk" userId="35c55d006493a615" providerId="LiveId" clId="{EAEC77E1-1898-4CB1-AF06-B56DDD49E060}" dt="2024-03-14T21:30:07.900" v="2594" actId="22"/>
          <ac:spMkLst>
            <pc:docMk/>
            <pc:sldMk cId="1595069966" sldId="2614"/>
            <ac:spMk id="2" creationId="{FAA477FA-E4CE-40E0-E441-9EB7CF282B25}"/>
          </ac:spMkLst>
        </pc:spChg>
        <pc:spChg chg="del">
          <ac:chgData name="Patrycja Danilczuk" userId="35c55d006493a615" providerId="LiveId" clId="{EAEC77E1-1898-4CB1-AF06-B56DDD49E060}" dt="2024-03-14T21:13:17.824" v="2433" actId="478"/>
          <ac:spMkLst>
            <pc:docMk/>
            <pc:sldMk cId="1595069966" sldId="2614"/>
            <ac:spMk id="4" creationId="{22F81F9B-AE5D-F141-86E2-51891D9D75AF}"/>
          </ac:spMkLst>
        </pc:spChg>
        <pc:spChg chg="add del mod">
          <ac:chgData name="Patrycja Danilczuk" userId="35c55d006493a615" providerId="LiveId" clId="{EAEC77E1-1898-4CB1-AF06-B56DDD49E060}" dt="2024-03-14T21:27:11.268" v="2590" actId="478"/>
          <ac:spMkLst>
            <pc:docMk/>
            <pc:sldMk cId="1595069966" sldId="2614"/>
            <ac:spMk id="6" creationId="{662C9CF9-A483-2C46-8D45-CF4028D04616}"/>
          </ac:spMkLst>
        </pc:spChg>
        <pc:graphicFrameChg chg="add del mod">
          <ac:chgData name="Patrycja Danilczuk" userId="35c55d006493a615" providerId="LiveId" clId="{EAEC77E1-1898-4CB1-AF06-B56DDD49E060}" dt="2024-03-14T21:27:11.268" v="2590" actId="478"/>
          <ac:graphicFrameMkLst>
            <pc:docMk/>
            <pc:sldMk cId="1595069966" sldId="2614"/>
            <ac:graphicFrameMk id="5" creationId="{F8E1E81F-7237-E3D7-FD52-A844ACD90063}"/>
          </ac:graphicFrameMkLst>
        </pc:graphicFrameChg>
        <pc:picChg chg="add del mod ord">
          <ac:chgData name="Patrycja Danilczuk" userId="35c55d006493a615" providerId="LiveId" clId="{EAEC77E1-1898-4CB1-AF06-B56DDD49E060}" dt="2024-03-14T21:29:54.438" v="2592" actId="22"/>
          <ac:picMkLst>
            <pc:docMk/>
            <pc:sldMk cId="1595069966" sldId="2614"/>
            <ac:picMk id="8" creationId="{92602B9B-466F-319E-2531-B6E49E755F64}"/>
          </ac:picMkLst>
        </pc:picChg>
        <pc:picChg chg="add del mod ord">
          <ac:chgData name="Patrycja Danilczuk" userId="35c55d006493a615" providerId="LiveId" clId="{EAEC77E1-1898-4CB1-AF06-B56DDD49E060}" dt="2024-03-14T21:30:07.900" v="2594" actId="22"/>
          <ac:picMkLst>
            <pc:docMk/>
            <pc:sldMk cId="1595069966" sldId="2614"/>
            <ac:picMk id="10" creationId="{E596786A-4D15-BE86-7252-5F748B06F0DE}"/>
          </ac:picMkLst>
        </pc:picChg>
      </pc:sldChg>
      <pc:sldChg chg="new del">
        <pc:chgData name="Patrycja Danilczuk" userId="35c55d006493a615" providerId="LiveId" clId="{EAEC77E1-1898-4CB1-AF06-B56DDD49E060}" dt="2024-03-14T21:35:22.998" v="2641" actId="47"/>
        <pc:sldMkLst>
          <pc:docMk/>
          <pc:sldMk cId="3932470839" sldId="2615"/>
        </pc:sldMkLst>
      </pc:sldChg>
      <pc:sldChg chg="addSp delSp modSp add mod">
        <pc:chgData name="Patrycja Danilczuk" userId="35c55d006493a615" providerId="LiveId" clId="{EAEC77E1-1898-4CB1-AF06-B56DDD49E060}" dt="2024-03-14T21:34:13.177" v="2639" actId="403"/>
        <pc:sldMkLst>
          <pc:docMk/>
          <pc:sldMk cId="3487975598" sldId="2616"/>
        </pc:sldMkLst>
        <pc:spChg chg="add mod">
          <ac:chgData name="Patrycja Danilczuk" userId="35c55d006493a615" providerId="LiveId" clId="{EAEC77E1-1898-4CB1-AF06-B56DDD49E060}" dt="2024-03-14T21:33:59.205" v="2635" actId="14100"/>
          <ac:spMkLst>
            <pc:docMk/>
            <pc:sldMk cId="3487975598" sldId="2616"/>
            <ac:spMk id="4" creationId="{9EFFA726-AACA-832C-9904-F096EB8DB564}"/>
          </ac:spMkLst>
        </pc:spChg>
        <pc:spChg chg="del mod">
          <ac:chgData name="Patrycja Danilczuk" userId="35c55d006493a615" providerId="LiveId" clId="{EAEC77E1-1898-4CB1-AF06-B56DDD49E060}" dt="2024-03-14T21:31:57.901" v="2598" actId="478"/>
          <ac:spMkLst>
            <pc:docMk/>
            <pc:sldMk cId="3487975598" sldId="2616"/>
            <ac:spMk id="5" creationId="{896144F4-D6EF-1287-E4A1-B92C0ED1411C}"/>
          </ac:spMkLst>
        </pc:spChg>
        <pc:spChg chg="mod ord">
          <ac:chgData name="Patrycja Danilczuk" userId="35c55d006493a615" providerId="LiveId" clId="{EAEC77E1-1898-4CB1-AF06-B56DDD49E060}" dt="2024-03-14T21:34:13.177" v="2639" actId="403"/>
          <ac:spMkLst>
            <pc:docMk/>
            <pc:sldMk cId="3487975598" sldId="2616"/>
            <ac:spMk id="7" creationId="{2FBB9FEA-3119-2EC0-0FDB-4DB289AFEB2E}"/>
          </ac:spMkLst>
        </pc:spChg>
        <pc:picChg chg="add mod">
          <ac:chgData name="Patrycja Danilczuk" userId="35c55d006493a615" providerId="LiveId" clId="{EAEC77E1-1898-4CB1-AF06-B56DDD49E060}" dt="2024-03-14T21:32:09.691" v="2600" actId="1076"/>
          <ac:picMkLst>
            <pc:docMk/>
            <pc:sldMk cId="3487975598" sldId="2616"/>
            <ac:picMk id="3" creationId="{52A3B9F2-C0AA-AC96-6EEF-8633F87FD412}"/>
          </ac:picMkLst>
        </pc:picChg>
      </pc:sldChg>
      <pc:sldMasterChg chg="delSldLayout">
        <pc:chgData name="Patrycja Danilczuk" userId="35c55d006493a615" providerId="LiveId" clId="{EAEC77E1-1898-4CB1-AF06-B56DDD49E060}" dt="2024-03-14T21:12:44.012" v="2431" actId="47"/>
        <pc:sldMasterMkLst>
          <pc:docMk/>
          <pc:sldMasterMk cId="4050737061" sldId="2147483648"/>
        </pc:sldMasterMkLst>
        <pc:sldLayoutChg chg="del">
          <pc:chgData name="Patrycja Danilczuk" userId="35c55d006493a615" providerId="LiveId" clId="{EAEC77E1-1898-4CB1-AF06-B56DDD49E060}" dt="2024-03-14T21:12:42.578" v="2429" actId="47"/>
          <pc:sldLayoutMkLst>
            <pc:docMk/>
            <pc:sldMasterMk cId="4050737061" sldId="2147483648"/>
            <pc:sldLayoutMk cId="3836849831" sldId="2147483660"/>
          </pc:sldLayoutMkLst>
        </pc:sldLayoutChg>
        <pc:sldLayoutChg chg="del">
          <pc:chgData name="Patrycja Danilczuk" userId="35c55d006493a615" providerId="LiveId" clId="{EAEC77E1-1898-4CB1-AF06-B56DDD49E060}" dt="2024-03-14T21:12:44.012" v="2431" actId="47"/>
          <pc:sldLayoutMkLst>
            <pc:docMk/>
            <pc:sldMasterMk cId="4050737061" sldId="2147483648"/>
            <pc:sldLayoutMk cId="1820781961" sldId="21474836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3/14/2024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216763" y="3160926"/>
            <a:ext cx="7595587" cy="1863835"/>
          </a:xfrm>
        </p:spPr>
        <p:txBody>
          <a:bodyPr/>
          <a:lstStyle/>
          <a:p>
            <a:r>
              <a:rPr lang="en-US" sz="3600" dirty="0"/>
              <a:t>Credit risk RWA and capital requirement for the bank’s residential mortgage</a:t>
            </a:r>
            <a:r>
              <a:rPr lang="pl-PL" sz="3600" dirty="0"/>
              <a:t>s</a:t>
            </a:r>
            <a:r>
              <a:rPr lang="en-US" sz="3600" dirty="0"/>
              <a:t> portfolio</a:t>
            </a:r>
            <a:br>
              <a:rPr lang="pl-PL" sz="3600" dirty="0"/>
            </a:br>
            <a:br>
              <a:rPr lang="en-US" sz="3600" dirty="0"/>
            </a:br>
            <a:endParaRPr lang="en-US" sz="3600"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5" name="TextBox 4">
            <a:extLst>
              <a:ext uri="{FF2B5EF4-FFF2-40B4-BE49-F238E27FC236}">
                <a16:creationId xmlns:a16="http://schemas.microsoft.com/office/drawing/2014/main" id="{5A75C75D-392D-A23C-0536-30575EBF209D}"/>
              </a:ext>
            </a:extLst>
          </p:cNvPr>
          <p:cNvSpPr txBox="1"/>
          <p:nvPr/>
        </p:nvSpPr>
        <p:spPr>
          <a:xfrm>
            <a:off x="296662" y="5013210"/>
            <a:ext cx="6370468" cy="461665"/>
          </a:xfrm>
          <a:prstGeom prst="rect">
            <a:avLst/>
          </a:prstGeom>
          <a:noFill/>
        </p:spPr>
        <p:txBody>
          <a:bodyPr wrap="square" rtlCol="0">
            <a:spAutoFit/>
          </a:bodyPr>
          <a:lstStyle/>
          <a:p>
            <a:r>
              <a:rPr lang="pl-PL" sz="2400" b="1" dirty="0">
                <a:solidFill>
                  <a:schemeClr val="bg1"/>
                </a:solidFill>
              </a:rPr>
              <a:t>Standardized vs. F-IRB </a:t>
            </a:r>
            <a:r>
              <a:rPr lang="en-GB" sz="2400" b="1" dirty="0">
                <a:solidFill>
                  <a:schemeClr val="bg1"/>
                </a:solidFill>
              </a:rPr>
              <a:t>approach</a:t>
            </a:r>
          </a:p>
        </p:txBody>
      </p:sp>
      <p:sp>
        <p:nvSpPr>
          <p:cNvPr id="7" name="TextBox 6">
            <a:extLst>
              <a:ext uri="{FF2B5EF4-FFF2-40B4-BE49-F238E27FC236}">
                <a16:creationId xmlns:a16="http://schemas.microsoft.com/office/drawing/2014/main" id="{7943EB13-EEFB-D5AF-61A4-F0E3F06FDFD6}"/>
              </a:ext>
            </a:extLst>
          </p:cNvPr>
          <p:cNvSpPr txBox="1"/>
          <p:nvPr/>
        </p:nvSpPr>
        <p:spPr>
          <a:xfrm>
            <a:off x="296662" y="6309082"/>
            <a:ext cx="5211192" cy="307777"/>
          </a:xfrm>
          <a:prstGeom prst="rect">
            <a:avLst/>
          </a:prstGeom>
          <a:noFill/>
        </p:spPr>
        <p:txBody>
          <a:bodyPr wrap="square" rtlCol="0">
            <a:spAutoFit/>
          </a:bodyPr>
          <a:lstStyle/>
          <a:p>
            <a:r>
              <a:rPr lang="pl-PL" sz="1400" dirty="0"/>
              <a:t>Wroclaw, 15/03/2024</a:t>
            </a:r>
            <a:endParaRPr lang="en-US" sz="1400"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RWA for </a:t>
            </a:r>
            <a:r>
              <a:rPr lang="pl-PL" sz="3200" dirty="0" err="1"/>
              <a:t>exposures</a:t>
            </a:r>
            <a:r>
              <a:rPr lang="pl-PL" sz="3200" dirty="0"/>
              <a:t> not in </a:t>
            </a:r>
            <a:r>
              <a:rPr lang="pl-PL" sz="3200" dirty="0" err="1"/>
              <a:t>default</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158509"/>
            <a:ext cx="10884023" cy="923330"/>
          </a:xfrm>
          <a:prstGeom prst="rect">
            <a:avLst/>
          </a:prstGeom>
          <a:noFill/>
        </p:spPr>
        <p:txBody>
          <a:bodyPr wrap="square">
            <a:spAutoFit/>
          </a:bodyPr>
          <a:lstStyle/>
          <a:p>
            <a:r>
              <a:rPr lang="pl-PL" dirty="0"/>
              <a:t>RWA for </a:t>
            </a:r>
            <a:r>
              <a:rPr lang="pl-PL" dirty="0" err="1"/>
              <a:t>unexpected</a:t>
            </a:r>
            <a:r>
              <a:rPr lang="pl-PL" dirty="0"/>
              <a:t> </a:t>
            </a:r>
            <a:r>
              <a:rPr lang="pl-PL" dirty="0" err="1"/>
              <a:t>loses</a:t>
            </a:r>
            <a:r>
              <a:rPr lang="pl-PL" dirty="0"/>
              <a:t> </a:t>
            </a:r>
            <a:r>
              <a:rPr lang="pl-PL" dirty="0" err="1"/>
              <a:t>are</a:t>
            </a:r>
            <a:r>
              <a:rPr lang="pl-PL" dirty="0"/>
              <a:t> </a:t>
            </a:r>
            <a:r>
              <a:rPr lang="pl-PL" dirty="0" err="1"/>
              <a:t>calculated</a:t>
            </a:r>
            <a:r>
              <a:rPr lang="pl-PL" dirty="0"/>
              <a:t> </a:t>
            </a:r>
            <a:r>
              <a:rPr lang="pl-PL" dirty="0" err="1"/>
              <a:t>using</a:t>
            </a:r>
            <a:r>
              <a:rPr lang="pl-PL" dirty="0"/>
              <a:t> t</a:t>
            </a:r>
            <a:r>
              <a:rPr lang="en-US" dirty="0"/>
              <a:t>he risk-weight functions</a:t>
            </a:r>
            <a:r>
              <a:rPr lang="pl-PL" dirty="0"/>
              <a:t> </a:t>
            </a:r>
            <a:r>
              <a:rPr lang="pl-PL" dirty="0" err="1"/>
              <a:t>specified</a:t>
            </a:r>
            <a:r>
              <a:rPr lang="pl-PL" dirty="0"/>
              <a:t> in </a:t>
            </a:r>
            <a:r>
              <a:rPr lang="pl-PL" dirty="0" err="1"/>
              <a:t>Basel</a:t>
            </a:r>
            <a:r>
              <a:rPr lang="pl-PL" dirty="0"/>
              <a:t> </a:t>
            </a:r>
            <a:r>
              <a:rPr lang="pl-PL" dirty="0" err="1"/>
              <a:t>framework</a:t>
            </a:r>
            <a:r>
              <a:rPr lang="pl-PL" dirty="0"/>
              <a:t> </a:t>
            </a:r>
            <a:r>
              <a:rPr lang="pl-PL" dirty="0" err="1"/>
              <a:t>separately</a:t>
            </a:r>
            <a:r>
              <a:rPr lang="pl-PL" dirty="0"/>
              <a:t> for </a:t>
            </a:r>
            <a:r>
              <a:rPr lang="pl-PL" dirty="0" err="1"/>
              <a:t>defaulted</a:t>
            </a:r>
            <a:r>
              <a:rPr lang="pl-PL" dirty="0"/>
              <a:t> and </a:t>
            </a:r>
            <a:r>
              <a:rPr lang="pl-PL" b="1" dirty="0"/>
              <a:t>not-</a:t>
            </a:r>
            <a:r>
              <a:rPr lang="pl-PL" b="1" dirty="0" err="1"/>
              <a:t>defaulted</a:t>
            </a:r>
            <a:r>
              <a:rPr lang="pl-PL" b="1" dirty="0"/>
              <a:t> </a:t>
            </a:r>
            <a:r>
              <a:rPr lang="pl-PL" b="1" dirty="0" err="1"/>
              <a:t>retail</a:t>
            </a:r>
            <a:r>
              <a:rPr lang="pl-PL" b="1" dirty="0"/>
              <a:t> </a:t>
            </a:r>
            <a:r>
              <a:rPr lang="pl-PL" b="1" dirty="0" err="1"/>
              <a:t>exposures</a:t>
            </a:r>
            <a:r>
              <a:rPr lang="pl-PL" dirty="0"/>
              <a:t>.</a:t>
            </a:r>
            <a:endParaRPr lang="en-US" dirty="0"/>
          </a:p>
          <a:p>
            <a:endParaRPr lang="pl-PL" dirty="0"/>
          </a:p>
        </p:txBody>
      </p:sp>
      <p:pic>
        <p:nvPicPr>
          <p:cNvPr id="6" name="Picture 5">
            <a:extLst>
              <a:ext uri="{FF2B5EF4-FFF2-40B4-BE49-F238E27FC236}">
                <a16:creationId xmlns:a16="http://schemas.microsoft.com/office/drawing/2014/main" id="{7E3D7C3D-5BB1-F8BE-0D30-C3D4B4B016C6}"/>
              </a:ext>
            </a:extLst>
          </p:cNvPr>
          <p:cNvPicPr>
            <a:picLocks noChangeAspect="1"/>
          </p:cNvPicPr>
          <p:nvPr/>
        </p:nvPicPr>
        <p:blipFill>
          <a:blip r:embed="rId2"/>
          <a:stretch>
            <a:fillRect/>
          </a:stretch>
        </p:blipFill>
        <p:spPr>
          <a:xfrm>
            <a:off x="2043608" y="2391827"/>
            <a:ext cx="7766217" cy="3317096"/>
          </a:xfrm>
          <a:prstGeom prst="rect">
            <a:avLst/>
          </a:prstGeom>
        </p:spPr>
      </p:pic>
    </p:spTree>
    <p:extLst>
      <p:ext uri="{BB962C8B-B14F-4D97-AF65-F5344CB8AC3E}">
        <p14:creationId xmlns:p14="http://schemas.microsoft.com/office/powerpoint/2010/main" val="23393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RWA for </a:t>
            </a:r>
            <a:r>
              <a:rPr lang="pl-PL" sz="3200" dirty="0" err="1"/>
              <a:t>exposures</a:t>
            </a:r>
            <a:r>
              <a:rPr lang="pl-PL" sz="3200" dirty="0"/>
              <a:t> in </a:t>
            </a:r>
            <a:r>
              <a:rPr lang="pl-PL" sz="3200" dirty="0" err="1"/>
              <a:t>default</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726680"/>
            <a:ext cx="10884023" cy="3970318"/>
          </a:xfrm>
          <a:prstGeom prst="rect">
            <a:avLst/>
          </a:prstGeom>
          <a:noFill/>
        </p:spPr>
        <p:txBody>
          <a:bodyPr wrap="square">
            <a:spAutoFit/>
          </a:bodyPr>
          <a:lstStyle/>
          <a:p>
            <a:r>
              <a:rPr lang="pl-PL" dirty="0" err="1"/>
              <a:t>According</a:t>
            </a:r>
            <a:r>
              <a:rPr lang="pl-PL" dirty="0"/>
              <a:t> to </a:t>
            </a:r>
            <a:r>
              <a:rPr lang="en-US" dirty="0"/>
              <a:t>CRE 31.3</a:t>
            </a:r>
            <a:r>
              <a:rPr lang="pl-PL" dirty="0"/>
              <a:t> </a:t>
            </a:r>
            <a:r>
              <a:rPr lang="en-US" dirty="0"/>
              <a:t>The capital requirement (K) for a </a:t>
            </a:r>
            <a:r>
              <a:rPr lang="en-US" b="1" dirty="0"/>
              <a:t>defaulted exposure </a:t>
            </a:r>
            <a:r>
              <a:rPr lang="en-US" dirty="0"/>
              <a:t>is equal to the greater of zero and the difference between its LGD and the </a:t>
            </a:r>
            <a:r>
              <a:rPr lang="en-US" b="1" dirty="0"/>
              <a:t>bank’s best estimate of expected loss</a:t>
            </a:r>
            <a:r>
              <a:rPr lang="en-US" dirty="0"/>
              <a:t> (described in CRE36.86).The risk-weighted asset amount for the defaulted exposure is the product of K, 12.5, and the EAD.</a:t>
            </a:r>
            <a:endParaRPr lang="pl-PL" dirty="0"/>
          </a:p>
          <a:p>
            <a:endParaRPr lang="pl-PL" dirty="0"/>
          </a:p>
          <a:p>
            <a:r>
              <a:rPr lang="en-US" dirty="0"/>
              <a:t>In the Basel framework, the "bank's best estimate of expected loss" typically refers to the expected loss portion of the capital requirement. This estimate considers the potential losses the bank expects to incur on a credit exposure over a given period, incorporating factors such as the probability of default (PD), loss given default (LGD), and exposure at default (EAD).</a:t>
            </a:r>
          </a:p>
          <a:p>
            <a:endParaRPr lang="en-US" dirty="0"/>
          </a:p>
          <a:p>
            <a:r>
              <a:rPr lang="en-US" dirty="0"/>
              <a:t>The "bank's best estimate of expected loss" is not deducted from the LGD directly. Instead, it is compared to the LGD to determine the </a:t>
            </a:r>
            <a:r>
              <a:rPr lang="en-US" b="1" dirty="0"/>
              <a:t>additional capital requirement (K) needed </a:t>
            </a:r>
            <a:r>
              <a:rPr lang="en-US" dirty="0"/>
              <a:t>to cover any uncovered portion of the potential losses indicated by the LGD.</a:t>
            </a:r>
          </a:p>
          <a:p>
            <a:endParaRPr lang="pl-PL" dirty="0"/>
          </a:p>
        </p:txBody>
      </p:sp>
    </p:spTree>
    <p:extLst>
      <p:ext uri="{BB962C8B-B14F-4D97-AF65-F5344CB8AC3E}">
        <p14:creationId xmlns:p14="http://schemas.microsoft.com/office/powerpoint/2010/main" val="344976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RWA for </a:t>
            </a:r>
            <a:r>
              <a:rPr lang="pl-PL" sz="3200" dirty="0" err="1"/>
              <a:t>exposures</a:t>
            </a:r>
            <a:r>
              <a:rPr lang="pl-PL" sz="3200" dirty="0"/>
              <a:t> in </a:t>
            </a:r>
            <a:r>
              <a:rPr lang="pl-PL" sz="3200" dirty="0" err="1"/>
              <a:t>default</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582340"/>
            <a:ext cx="10884023" cy="4247317"/>
          </a:xfrm>
          <a:prstGeom prst="rect">
            <a:avLst/>
          </a:prstGeom>
          <a:noFill/>
        </p:spPr>
        <p:txBody>
          <a:bodyPr wrap="square">
            <a:spAutoFit/>
          </a:bodyPr>
          <a:lstStyle/>
          <a:p>
            <a:r>
              <a:rPr lang="en-US" dirty="0"/>
              <a:t>If the LGD is greater than the expected loss estimate, the difference (LGD - Expected Loss) represents the portion of the loss that is not covered by the bank's expected loss estimate. In this case, K would be greater than zero, indicating that additional capital is required to cover the uncovered portion of the loss.</a:t>
            </a:r>
          </a:p>
          <a:p>
            <a:endParaRPr lang="pl-PL" dirty="0"/>
          </a:p>
          <a:p>
            <a:endParaRPr lang="en-US" dirty="0"/>
          </a:p>
          <a:p>
            <a:r>
              <a:rPr lang="en-US" dirty="0"/>
              <a:t>If the expected loss estimate exceeds the LGD, meaning that the bank's estimate of expected loss is higher than the LGD, then K would be zero. In this scenario, the bank's estimate of expected loss fully covers the potential losses indicated by the LGD, and no additional capital is required beyond what is already accounted for in the expected loss estimate.</a:t>
            </a:r>
          </a:p>
          <a:p>
            <a:endParaRPr lang="pl-PL" dirty="0"/>
          </a:p>
          <a:p>
            <a:endParaRPr lang="en-US" dirty="0"/>
          </a:p>
          <a:p>
            <a:r>
              <a:rPr lang="en-US" dirty="0"/>
              <a:t>If the expected loss estimate is equal to LGD, then there is no uncovered portion of the potential losses indicated by the LGD. In this case, the bank's estimate of expected loss fully covers the potential losses, and there is no need for additional capital beyond what is already accounted for in the expected loss estimate.</a:t>
            </a:r>
          </a:p>
        </p:txBody>
      </p:sp>
    </p:spTree>
    <p:extLst>
      <p:ext uri="{BB962C8B-B14F-4D97-AF65-F5344CB8AC3E}">
        <p14:creationId xmlns:p14="http://schemas.microsoft.com/office/powerpoint/2010/main" val="138288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RWA for </a:t>
            </a:r>
            <a:r>
              <a:rPr lang="pl-PL" sz="3200" dirty="0" err="1"/>
              <a:t>exposures</a:t>
            </a:r>
            <a:r>
              <a:rPr lang="pl-PL" sz="3200" dirty="0"/>
              <a:t> in </a:t>
            </a:r>
            <a:r>
              <a:rPr lang="pl-PL" sz="3200" dirty="0" err="1"/>
              <a:t>default</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579216"/>
            <a:ext cx="10884023" cy="2862322"/>
          </a:xfrm>
          <a:prstGeom prst="rect">
            <a:avLst/>
          </a:prstGeom>
          <a:noFill/>
        </p:spPr>
        <p:txBody>
          <a:bodyPr wrap="square">
            <a:spAutoFit/>
          </a:bodyPr>
          <a:lstStyle/>
          <a:p>
            <a:r>
              <a:rPr lang="en-US" dirty="0"/>
              <a:t>For this </a:t>
            </a:r>
            <a:r>
              <a:rPr lang="pl-PL" dirty="0" err="1"/>
              <a:t>calculation</a:t>
            </a:r>
            <a:r>
              <a:rPr lang="en-US" dirty="0"/>
              <a:t> we assume that LGD is equal or lower to "bank's best estimate of expected loss". </a:t>
            </a:r>
            <a:endParaRPr lang="pl-PL" dirty="0"/>
          </a:p>
          <a:p>
            <a:endParaRPr lang="pl-PL" dirty="0"/>
          </a:p>
          <a:p>
            <a:endParaRPr lang="pl-PL" dirty="0"/>
          </a:p>
          <a:p>
            <a:r>
              <a:rPr lang="en-US" dirty="0"/>
              <a:t>The value of collateral for residential mortgages, taking under consideration raising real estate prices, is hardly expected to be lower than at the time of loan application. </a:t>
            </a:r>
            <a:endParaRPr lang="pl-PL" dirty="0"/>
          </a:p>
          <a:p>
            <a:endParaRPr lang="pl-PL" dirty="0"/>
          </a:p>
          <a:p>
            <a:endParaRPr lang="pl-PL" dirty="0"/>
          </a:p>
          <a:p>
            <a:r>
              <a:rPr lang="en-US" dirty="0"/>
              <a:t>Therefore</a:t>
            </a:r>
            <a:r>
              <a:rPr lang="pl-PL" dirty="0"/>
              <a:t>,</a:t>
            </a:r>
            <a:r>
              <a:rPr lang="en-US" dirty="0"/>
              <a:t> the K for defaulted loans in the portfolio would equal to 0, and as well RWA for defaulted loans will be 0, indicating that there is no uncovered portion of the potential losses that the bank should include in calculation of required capital.</a:t>
            </a:r>
            <a:endParaRPr lang="pl-PL" dirty="0"/>
          </a:p>
        </p:txBody>
      </p:sp>
    </p:spTree>
    <p:extLst>
      <p:ext uri="{BB962C8B-B14F-4D97-AF65-F5344CB8AC3E}">
        <p14:creationId xmlns:p14="http://schemas.microsoft.com/office/powerpoint/2010/main" val="340463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pl-PL" sz="3200" dirty="0" err="1"/>
              <a:t>Expected</a:t>
            </a:r>
            <a:r>
              <a:rPr lang="pl-PL" sz="3200" dirty="0"/>
              <a:t> </a:t>
            </a:r>
            <a:r>
              <a:rPr lang="pl-PL" sz="3200" dirty="0" err="1"/>
              <a:t>Losses</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818913"/>
            <a:ext cx="10884023" cy="2862322"/>
          </a:xfrm>
          <a:prstGeom prst="rect">
            <a:avLst/>
          </a:prstGeom>
          <a:noFill/>
        </p:spPr>
        <p:txBody>
          <a:bodyPr wrap="square">
            <a:spAutoFit/>
          </a:bodyPr>
          <a:lstStyle/>
          <a:p>
            <a:r>
              <a:rPr lang="en-US" dirty="0"/>
              <a:t>Calculated</a:t>
            </a:r>
            <a:r>
              <a:rPr lang="pl-PL" dirty="0"/>
              <a:t> </a:t>
            </a:r>
            <a:r>
              <a:rPr lang="en-US" dirty="0"/>
              <a:t>RWA under IRB approach produce capital requirements for unexpected losses (UL). Under IRB approach we need to calculate additionally Expected </a:t>
            </a:r>
            <a:r>
              <a:rPr lang="pl-PL" dirty="0"/>
              <a:t>L</a:t>
            </a:r>
            <a:r>
              <a:rPr lang="en-US" dirty="0" err="1"/>
              <a:t>os</a:t>
            </a:r>
            <a:r>
              <a:rPr lang="pl-PL" dirty="0"/>
              <a:t>es</a:t>
            </a:r>
            <a:r>
              <a:rPr lang="en-US" dirty="0"/>
              <a:t>. </a:t>
            </a:r>
          </a:p>
          <a:p>
            <a:endParaRPr lang="pl-PL" dirty="0"/>
          </a:p>
          <a:p>
            <a:endParaRPr lang="en-US" dirty="0"/>
          </a:p>
          <a:p>
            <a:r>
              <a:rPr lang="en-US" dirty="0"/>
              <a:t>For the project portfolio we assume that defaulted exposures should be considered as basis for expected losses calculation. For those exposures we calculate expected </a:t>
            </a:r>
            <a:r>
              <a:rPr lang="en-US" dirty="0" err="1"/>
              <a:t>los</a:t>
            </a:r>
            <a:r>
              <a:rPr lang="pl-PL" dirty="0"/>
              <a:t>s</a:t>
            </a:r>
            <a:r>
              <a:rPr lang="en-US" dirty="0"/>
              <a:t>es as:</a:t>
            </a:r>
          </a:p>
          <a:p>
            <a:r>
              <a:rPr lang="en-US" dirty="0"/>
              <a:t>EL = PD x EAD x LGD</a:t>
            </a:r>
          </a:p>
          <a:p>
            <a:endParaRPr lang="pl-PL" dirty="0"/>
          </a:p>
          <a:p>
            <a:endParaRPr lang="en-US" dirty="0"/>
          </a:p>
          <a:p>
            <a:r>
              <a:rPr lang="en-US" b="1" dirty="0"/>
              <a:t>Calculated expected losses</a:t>
            </a:r>
            <a:r>
              <a:rPr lang="pl-PL" b="1" dirty="0"/>
              <a:t> for the portfolio</a:t>
            </a:r>
            <a:r>
              <a:rPr lang="en-US" b="1" dirty="0"/>
              <a:t> = 100 279</a:t>
            </a:r>
            <a:endParaRPr lang="pl-PL" b="1" dirty="0"/>
          </a:p>
        </p:txBody>
      </p:sp>
    </p:spTree>
    <p:extLst>
      <p:ext uri="{BB962C8B-B14F-4D97-AF65-F5344CB8AC3E}">
        <p14:creationId xmlns:p14="http://schemas.microsoft.com/office/powerpoint/2010/main" val="5620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Total </a:t>
            </a:r>
            <a:r>
              <a:rPr lang="pl-PL" sz="3200" dirty="0" err="1"/>
              <a:t>capital</a:t>
            </a:r>
            <a:r>
              <a:rPr lang="pl-PL" sz="3200" dirty="0"/>
              <a:t> </a:t>
            </a:r>
            <a:r>
              <a:rPr lang="pl-PL" sz="3200" dirty="0" err="1"/>
              <a:t>charge</a:t>
            </a:r>
            <a:endParaRPr lang="pl-PL" sz="3200" dirty="0"/>
          </a:p>
          <a:p>
            <a:endParaRPr lang="en-US" sz="3200" dirty="0"/>
          </a:p>
        </p:txBody>
      </p:sp>
      <p:pic>
        <p:nvPicPr>
          <p:cNvPr id="3" name="Picture 2">
            <a:extLst>
              <a:ext uri="{FF2B5EF4-FFF2-40B4-BE49-F238E27FC236}">
                <a16:creationId xmlns:a16="http://schemas.microsoft.com/office/drawing/2014/main" id="{9804A39C-EE05-5574-4E30-5BDFCFEA0852}"/>
              </a:ext>
            </a:extLst>
          </p:cNvPr>
          <p:cNvPicPr>
            <a:picLocks noChangeAspect="1"/>
          </p:cNvPicPr>
          <p:nvPr/>
        </p:nvPicPr>
        <p:blipFill>
          <a:blip r:embed="rId2"/>
          <a:stretch>
            <a:fillRect/>
          </a:stretch>
        </p:blipFill>
        <p:spPr>
          <a:xfrm>
            <a:off x="1775533" y="1319997"/>
            <a:ext cx="8087557" cy="4771659"/>
          </a:xfrm>
          <a:prstGeom prst="rect">
            <a:avLst/>
          </a:prstGeom>
        </p:spPr>
      </p:pic>
    </p:spTree>
    <p:extLst>
      <p:ext uri="{BB962C8B-B14F-4D97-AF65-F5344CB8AC3E}">
        <p14:creationId xmlns:p14="http://schemas.microsoft.com/office/powerpoint/2010/main" val="381927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Total </a:t>
            </a:r>
            <a:r>
              <a:rPr lang="pl-PL" sz="3200" dirty="0" err="1"/>
              <a:t>capital</a:t>
            </a:r>
            <a:r>
              <a:rPr lang="pl-PL" sz="3200" dirty="0"/>
              <a:t> </a:t>
            </a:r>
            <a:r>
              <a:rPr lang="pl-PL" sz="3200" dirty="0" err="1"/>
              <a:t>charge</a:t>
            </a:r>
            <a:r>
              <a:rPr lang="pl-PL" sz="3200" dirty="0"/>
              <a:t> - </a:t>
            </a:r>
            <a:r>
              <a:rPr lang="pl-PL" sz="3200" dirty="0" err="1"/>
              <a:t>comaparison</a:t>
            </a:r>
            <a:endParaRPr lang="pl-PL" sz="3200" dirty="0"/>
          </a:p>
          <a:p>
            <a:endParaRPr lang="en-US" sz="3200" dirty="0"/>
          </a:p>
        </p:txBody>
      </p:sp>
      <p:pic>
        <p:nvPicPr>
          <p:cNvPr id="3" name="Picture 2">
            <a:extLst>
              <a:ext uri="{FF2B5EF4-FFF2-40B4-BE49-F238E27FC236}">
                <a16:creationId xmlns:a16="http://schemas.microsoft.com/office/drawing/2014/main" id="{9D21EC7C-CBAA-8142-2CF6-65AE2E4DA1C2}"/>
              </a:ext>
            </a:extLst>
          </p:cNvPr>
          <p:cNvPicPr>
            <a:picLocks noChangeAspect="1"/>
          </p:cNvPicPr>
          <p:nvPr/>
        </p:nvPicPr>
        <p:blipFill>
          <a:blip r:embed="rId2"/>
          <a:stretch>
            <a:fillRect/>
          </a:stretch>
        </p:blipFill>
        <p:spPr>
          <a:xfrm>
            <a:off x="919163" y="967902"/>
            <a:ext cx="9902718" cy="5566293"/>
          </a:xfrm>
          <a:prstGeom prst="rect">
            <a:avLst/>
          </a:prstGeom>
        </p:spPr>
      </p:pic>
    </p:spTree>
    <p:extLst>
      <p:ext uri="{BB962C8B-B14F-4D97-AF65-F5344CB8AC3E}">
        <p14:creationId xmlns:p14="http://schemas.microsoft.com/office/powerpoint/2010/main" val="234854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en-US" sz="3200" dirty="0"/>
              <a:t>Internal definition of exposures in default</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251312"/>
            <a:ext cx="10884023" cy="4801314"/>
          </a:xfrm>
          <a:prstGeom prst="rect">
            <a:avLst/>
          </a:prstGeom>
          <a:noFill/>
        </p:spPr>
        <p:txBody>
          <a:bodyPr wrap="square">
            <a:spAutoFit/>
          </a:bodyPr>
          <a:lstStyle/>
          <a:p>
            <a:r>
              <a:rPr lang="en-US" dirty="0"/>
              <a:t>For risk-weighting purposes </a:t>
            </a:r>
            <a:r>
              <a:rPr lang="en-US" b="1" dirty="0"/>
              <a:t>under the standardized approach</a:t>
            </a:r>
            <a:r>
              <a:rPr lang="en-US" dirty="0"/>
              <a:t>, a defaulted exposure is defined as one that is past due for more than 90 days, or is an exposure to a defaulted borrower.</a:t>
            </a:r>
          </a:p>
          <a:p>
            <a:endParaRPr lang="pl-PL" dirty="0"/>
          </a:p>
          <a:p>
            <a:endParaRPr lang="en-US" dirty="0"/>
          </a:p>
          <a:p>
            <a:r>
              <a:rPr lang="en-US" b="1" dirty="0"/>
              <a:t>Under the IRB Approach</a:t>
            </a:r>
            <a:r>
              <a:rPr lang="en-US" dirty="0"/>
              <a:t>, banks have greater flexibility </a:t>
            </a:r>
            <a:r>
              <a:rPr lang="en-US" b="1" dirty="0"/>
              <a:t>in defining and identifying defaulted exposures based on their internal risk models and methodologies</a:t>
            </a:r>
            <a:r>
              <a:rPr lang="en-US" dirty="0"/>
              <a:t>.</a:t>
            </a:r>
          </a:p>
          <a:p>
            <a:endParaRPr lang="pl-PL" dirty="0"/>
          </a:p>
          <a:p>
            <a:r>
              <a:rPr lang="en-US" dirty="0"/>
              <a:t>Banks develop their own criteria and thresholds for identifying defaulted exposures using a combination of quantitative indicators (e.g., delinquency status, credit scores) and qualitative factors (e.g., borrower's financial condition, likelihood of recovery).</a:t>
            </a:r>
          </a:p>
          <a:p>
            <a:endParaRPr lang="pl-PL" dirty="0"/>
          </a:p>
          <a:p>
            <a:r>
              <a:rPr lang="en-US" dirty="0"/>
              <a:t>The IRB Approach allows banks to tailor their definition of defaulted exposures to reflect their specific risk assessment frameworks and business practices, provided that their definitions are consistent with regulatory standards and adequately capture credit risk.</a:t>
            </a:r>
          </a:p>
          <a:p>
            <a:endParaRPr lang="en-US" dirty="0"/>
          </a:p>
          <a:p>
            <a:r>
              <a:rPr lang="en-US" dirty="0"/>
              <a:t>Banks must ensure that their assessments of defaulted loans comply with regulatory standards and guidelines.</a:t>
            </a:r>
            <a:endParaRPr lang="pl-PL" dirty="0"/>
          </a:p>
        </p:txBody>
      </p:sp>
    </p:spTree>
    <p:extLst>
      <p:ext uri="{BB962C8B-B14F-4D97-AF65-F5344CB8AC3E}">
        <p14:creationId xmlns:p14="http://schemas.microsoft.com/office/powerpoint/2010/main" val="254102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3200" dirty="0"/>
              <a:t>Internal definition of exposures in default</a:t>
            </a:r>
            <a:r>
              <a:rPr lang="pl-PL" sz="3200" dirty="0"/>
              <a:t> – </a:t>
            </a:r>
            <a:r>
              <a:rPr lang="pl-PL" sz="3200" dirty="0" err="1"/>
              <a:t>example</a:t>
            </a:r>
            <a:r>
              <a:rPr lang="pl-PL" sz="3200" dirty="0"/>
              <a:t> </a:t>
            </a:r>
            <a:r>
              <a:rPr lang="pl-PL" sz="3200" dirty="0" err="1"/>
              <a:t>scenario</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251312"/>
            <a:ext cx="10884023" cy="1477328"/>
          </a:xfrm>
          <a:prstGeom prst="rect">
            <a:avLst/>
          </a:prstGeom>
          <a:noFill/>
        </p:spPr>
        <p:txBody>
          <a:bodyPr wrap="square">
            <a:spAutoFit/>
          </a:bodyPr>
          <a:lstStyle/>
          <a:p>
            <a:r>
              <a:rPr lang="en-US" dirty="0"/>
              <a:t>In the previous </a:t>
            </a:r>
            <a:r>
              <a:rPr lang="pl-PL" dirty="0" err="1"/>
              <a:t>calculation</a:t>
            </a:r>
            <a:r>
              <a:rPr lang="en-US" dirty="0"/>
              <a:t> </a:t>
            </a:r>
            <a:r>
              <a:rPr lang="pl-PL" dirty="0" err="1"/>
              <a:t>defaulted</a:t>
            </a:r>
            <a:r>
              <a:rPr lang="pl-PL" dirty="0"/>
              <a:t> </a:t>
            </a:r>
            <a:r>
              <a:rPr lang="pl-PL" dirty="0" err="1"/>
              <a:t>exposure</a:t>
            </a:r>
            <a:r>
              <a:rPr lang="pl-PL" dirty="0"/>
              <a:t> </a:t>
            </a:r>
            <a:r>
              <a:rPr lang="pl-PL" dirty="0" err="1"/>
              <a:t>were</a:t>
            </a:r>
            <a:r>
              <a:rPr lang="pl-PL" dirty="0"/>
              <a:t> </a:t>
            </a:r>
            <a:r>
              <a:rPr lang="pl-PL" dirty="0" err="1"/>
              <a:t>already</a:t>
            </a:r>
            <a:r>
              <a:rPr lang="pl-PL" dirty="0"/>
              <a:t> </a:t>
            </a:r>
            <a:r>
              <a:rPr lang="pl-PL" dirty="0" err="1"/>
              <a:t>defined</a:t>
            </a:r>
            <a:r>
              <a:rPr lang="en-US" dirty="0"/>
              <a:t>, however under IRB approach the bank could develop own definition of defaulted loans, that could result in more capital savings. In this </a:t>
            </a:r>
            <a:r>
              <a:rPr lang="pl-PL" dirty="0" err="1"/>
              <a:t>scenario</a:t>
            </a:r>
            <a:r>
              <a:rPr lang="en-US" dirty="0"/>
              <a:t> we assume that defaulted exposures could be those with PD &gt;= 0,9. </a:t>
            </a:r>
            <a:endParaRPr lang="pl-PL" dirty="0"/>
          </a:p>
          <a:p>
            <a:endParaRPr lang="en-US" dirty="0"/>
          </a:p>
          <a:p>
            <a:r>
              <a:rPr lang="en-US" dirty="0"/>
              <a:t>If we apply such scenario on the portfolio the calculations would be as follow:</a:t>
            </a:r>
            <a:endParaRPr lang="pl-PL" dirty="0"/>
          </a:p>
        </p:txBody>
      </p:sp>
      <p:pic>
        <p:nvPicPr>
          <p:cNvPr id="3" name="Picture 2">
            <a:extLst>
              <a:ext uri="{FF2B5EF4-FFF2-40B4-BE49-F238E27FC236}">
                <a16:creationId xmlns:a16="http://schemas.microsoft.com/office/drawing/2014/main" id="{EA509F71-48B8-A346-9D50-AC4115D7A266}"/>
              </a:ext>
            </a:extLst>
          </p:cNvPr>
          <p:cNvPicPr>
            <a:picLocks noChangeAspect="1"/>
          </p:cNvPicPr>
          <p:nvPr/>
        </p:nvPicPr>
        <p:blipFill>
          <a:blip r:embed="rId2"/>
          <a:stretch>
            <a:fillRect/>
          </a:stretch>
        </p:blipFill>
        <p:spPr>
          <a:xfrm>
            <a:off x="2634068" y="3210198"/>
            <a:ext cx="6501054" cy="2800677"/>
          </a:xfrm>
          <a:prstGeom prst="rect">
            <a:avLst/>
          </a:prstGeom>
        </p:spPr>
      </p:pic>
    </p:spTree>
    <p:extLst>
      <p:ext uri="{BB962C8B-B14F-4D97-AF65-F5344CB8AC3E}">
        <p14:creationId xmlns:p14="http://schemas.microsoft.com/office/powerpoint/2010/main" val="194971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err="1"/>
              <a:t>Conclusions</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695718"/>
            <a:ext cx="10884023" cy="2308324"/>
          </a:xfrm>
          <a:prstGeom prst="rect">
            <a:avLst/>
          </a:prstGeom>
          <a:noFill/>
        </p:spPr>
        <p:txBody>
          <a:bodyPr wrap="square">
            <a:spAutoFit/>
          </a:bodyPr>
          <a:lstStyle/>
          <a:p>
            <a:r>
              <a:rPr lang="pl-PL" sz="1800" dirty="0"/>
              <a:t>In</a:t>
            </a:r>
            <a:r>
              <a:rPr lang="pl-PL" sz="1800" baseline="0" dirty="0"/>
              <a:t> </a:t>
            </a:r>
            <a:r>
              <a:rPr lang="pl-PL" sz="1800" baseline="0" dirty="0" err="1"/>
              <a:t>terms</a:t>
            </a:r>
            <a:r>
              <a:rPr lang="pl-PL" sz="1800" baseline="0" dirty="0"/>
              <a:t> of </a:t>
            </a:r>
            <a:r>
              <a:rPr lang="pl-PL" sz="1800" baseline="0" dirty="0" err="1"/>
              <a:t>capital</a:t>
            </a:r>
            <a:r>
              <a:rPr lang="pl-PL" sz="1800" baseline="0" dirty="0"/>
              <a:t> </a:t>
            </a:r>
            <a:r>
              <a:rPr lang="pl-PL" sz="1800" baseline="0" dirty="0" err="1"/>
              <a:t>charge</a:t>
            </a:r>
            <a:r>
              <a:rPr lang="pl-PL" sz="1800" baseline="0" dirty="0"/>
              <a:t> for the portfolio, F-IRB </a:t>
            </a:r>
            <a:r>
              <a:rPr lang="pl-PL" sz="1800" baseline="0" dirty="0" err="1"/>
              <a:t>approach</a:t>
            </a:r>
            <a:r>
              <a:rPr lang="pl-PL" sz="1800" baseline="0" dirty="0"/>
              <a:t> </a:t>
            </a:r>
            <a:r>
              <a:rPr lang="pl-PL" sz="1800" baseline="0" dirty="0" err="1"/>
              <a:t>is</a:t>
            </a:r>
            <a:r>
              <a:rPr lang="pl-PL" sz="1800" baseline="0" dirty="0"/>
              <a:t> </a:t>
            </a:r>
            <a:r>
              <a:rPr lang="pl-PL" sz="1800" baseline="0" dirty="0" err="1"/>
              <a:t>more</a:t>
            </a:r>
            <a:r>
              <a:rPr lang="pl-PL" sz="1800" baseline="0" dirty="0"/>
              <a:t> </a:t>
            </a:r>
            <a:r>
              <a:rPr lang="pl-PL" sz="1800" baseline="0" dirty="0" err="1"/>
              <a:t>beneficial</a:t>
            </a:r>
            <a:r>
              <a:rPr lang="pl-PL" sz="1800" baseline="0" dirty="0"/>
              <a:t> for the bank, </a:t>
            </a:r>
            <a:r>
              <a:rPr lang="pl-PL" sz="1800" baseline="0" dirty="0" err="1"/>
              <a:t>allowing</a:t>
            </a:r>
            <a:r>
              <a:rPr lang="pl-PL" sz="1800" baseline="0" dirty="0"/>
              <a:t> for </a:t>
            </a:r>
            <a:r>
              <a:rPr lang="pl-PL" sz="1800" baseline="0" dirty="0" err="1"/>
              <a:t>significant</a:t>
            </a:r>
            <a:r>
              <a:rPr lang="pl-PL" sz="1800" baseline="0" dirty="0"/>
              <a:t> </a:t>
            </a:r>
            <a:r>
              <a:rPr lang="pl-PL" sz="1800" baseline="0" dirty="0" err="1"/>
              <a:t>savings</a:t>
            </a:r>
            <a:r>
              <a:rPr lang="pl-PL" sz="1800" baseline="0" dirty="0"/>
              <a:t> in </a:t>
            </a:r>
            <a:r>
              <a:rPr lang="pl-PL" sz="1800" baseline="0" dirty="0" err="1"/>
              <a:t>comparison</a:t>
            </a:r>
            <a:r>
              <a:rPr lang="pl-PL" sz="1800" baseline="0" dirty="0"/>
              <a:t> to </a:t>
            </a:r>
            <a:r>
              <a:rPr lang="pl-PL" sz="1800" baseline="0" dirty="0" err="1"/>
              <a:t>Standardised</a:t>
            </a:r>
            <a:r>
              <a:rPr lang="pl-PL" sz="1800" baseline="0" dirty="0"/>
              <a:t> </a:t>
            </a:r>
            <a:r>
              <a:rPr lang="pl-PL" sz="1800" baseline="0" dirty="0" err="1"/>
              <a:t>approach</a:t>
            </a:r>
            <a:r>
              <a:rPr lang="pl-PL" sz="1800" baseline="0" dirty="0"/>
              <a:t>.</a:t>
            </a:r>
          </a:p>
          <a:p>
            <a:endParaRPr lang="pl-PL" b="1" dirty="0"/>
          </a:p>
          <a:p>
            <a:endParaRPr lang="pl-PL" b="1" dirty="0"/>
          </a:p>
          <a:p>
            <a:r>
              <a:rPr lang="pl-PL" sz="1800" baseline="0" dirty="0" err="1"/>
              <a:t>Additionally</a:t>
            </a:r>
            <a:r>
              <a:rPr lang="pl-PL" sz="1800" baseline="0" dirty="0"/>
              <a:t>, the bank </a:t>
            </a:r>
            <a:r>
              <a:rPr lang="pl-PL" sz="1800" baseline="0" dirty="0" err="1"/>
              <a:t>could</a:t>
            </a:r>
            <a:r>
              <a:rPr lang="pl-PL" sz="1800" baseline="0" dirty="0"/>
              <a:t> </a:t>
            </a:r>
            <a:r>
              <a:rPr lang="pl-PL" sz="1800" baseline="0" dirty="0" err="1"/>
              <a:t>imply</a:t>
            </a:r>
            <a:r>
              <a:rPr lang="pl-PL" sz="1800" baseline="0" dirty="0"/>
              <a:t> </a:t>
            </a:r>
            <a:r>
              <a:rPr lang="pl-PL" sz="1800" baseline="0" dirty="0" err="1"/>
              <a:t>own</a:t>
            </a:r>
            <a:r>
              <a:rPr lang="pl-PL" sz="1800" baseline="0" dirty="0"/>
              <a:t> </a:t>
            </a:r>
            <a:r>
              <a:rPr lang="pl-PL" sz="1800" baseline="0" dirty="0" err="1"/>
              <a:t>definition</a:t>
            </a:r>
            <a:r>
              <a:rPr lang="pl-PL" sz="1800" baseline="0" dirty="0"/>
              <a:t> of </a:t>
            </a:r>
            <a:r>
              <a:rPr lang="pl-PL" sz="1800" baseline="0" dirty="0" err="1"/>
              <a:t>defaulted</a:t>
            </a:r>
            <a:r>
              <a:rPr lang="pl-PL" sz="1800" baseline="0" dirty="0"/>
              <a:t> </a:t>
            </a:r>
            <a:r>
              <a:rPr lang="pl-PL" sz="1800" baseline="0" dirty="0" err="1"/>
              <a:t>loans</a:t>
            </a:r>
            <a:r>
              <a:rPr lang="pl-PL" sz="1800" baseline="0" dirty="0"/>
              <a:t>, </a:t>
            </a:r>
            <a:r>
              <a:rPr lang="pl-PL" sz="1800" baseline="0" dirty="0" err="1"/>
              <a:t>that</a:t>
            </a:r>
            <a:r>
              <a:rPr lang="pl-PL" sz="1800" baseline="0" dirty="0"/>
              <a:t> </a:t>
            </a:r>
            <a:r>
              <a:rPr lang="pl-PL" sz="1800" baseline="0" dirty="0" err="1"/>
              <a:t>could</a:t>
            </a:r>
            <a:r>
              <a:rPr lang="pl-PL" sz="1800" baseline="0" dirty="0"/>
              <a:t> </a:t>
            </a:r>
            <a:r>
              <a:rPr lang="pl-PL" sz="1800" baseline="0" dirty="0" err="1"/>
              <a:t>result</a:t>
            </a:r>
            <a:r>
              <a:rPr lang="pl-PL" sz="1800" baseline="0" dirty="0"/>
              <a:t> in </a:t>
            </a:r>
            <a:r>
              <a:rPr lang="pl-PL" sz="1800" baseline="0" dirty="0" err="1"/>
              <a:t>even</a:t>
            </a:r>
            <a:r>
              <a:rPr lang="pl-PL" sz="1800" baseline="0" dirty="0"/>
              <a:t> </a:t>
            </a:r>
            <a:r>
              <a:rPr lang="pl-PL" sz="1800" baseline="0" dirty="0" err="1"/>
              <a:t>higher</a:t>
            </a:r>
            <a:r>
              <a:rPr lang="pl-PL" sz="1800" baseline="0" dirty="0"/>
              <a:t> </a:t>
            </a:r>
            <a:r>
              <a:rPr lang="pl-PL" sz="1800" baseline="0" dirty="0" err="1"/>
              <a:t>capital</a:t>
            </a:r>
            <a:r>
              <a:rPr lang="pl-PL" sz="1800" baseline="0" dirty="0"/>
              <a:t> </a:t>
            </a:r>
            <a:r>
              <a:rPr lang="pl-PL" sz="1800" baseline="0" dirty="0" err="1"/>
              <a:t>savings</a:t>
            </a:r>
            <a:r>
              <a:rPr lang="pl-PL" sz="1800" baseline="0" dirty="0"/>
              <a:t>.</a:t>
            </a:r>
          </a:p>
          <a:p>
            <a:endParaRPr lang="pl-PL" sz="1800" baseline="0" dirty="0"/>
          </a:p>
          <a:p>
            <a:endParaRPr lang="pl-PL" b="1" dirty="0"/>
          </a:p>
        </p:txBody>
      </p:sp>
    </p:spTree>
    <p:extLst>
      <p:ext uri="{BB962C8B-B14F-4D97-AF65-F5344CB8AC3E}">
        <p14:creationId xmlns:p14="http://schemas.microsoft.com/office/powerpoint/2010/main" val="108870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3200" dirty="0"/>
              <a:t>The standardized approach</a:t>
            </a:r>
            <a:r>
              <a:rPr lang="pl-PL" sz="3200" dirty="0"/>
              <a:t> - </a:t>
            </a:r>
            <a:r>
              <a:rPr lang="en-GB" sz="3200" dirty="0"/>
              <a:t>overview</a:t>
            </a:r>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577006"/>
            <a:ext cx="10884023" cy="4801314"/>
          </a:xfrm>
          <a:prstGeom prst="rect">
            <a:avLst/>
          </a:prstGeom>
          <a:noFill/>
        </p:spPr>
        <p:txBody>
          <a:bodyPr wrap="square">
            <a:spAutoFit/>
          </a:bodyPr>
          <a:lstStyle/>
          <a:p>
            <a:r>
              <a:rPr lang="en-US" dirty="0"/>
              <a:t>The standardized approach assigns standardized risk weights to exposures as described in chapter CRE20 to CRE22 of Basel Framework</a:t>
            </a:r>
            <a:r>
              <a:rPr lang="pl-PL" dirty="0"/>
              <a:t>.</a:t>
            </a:r>
          </a:p>
          <a:p>
            <a:endParaRPr lang="pl-PL" dirty="0"/>
          </a:p>
          <a:p>
            <a:endParaRPr lang="pl-PL" dirty="0"/>
          </a:p>
          <a:p>
            <a:r>
              <a:rPr lang="en-US" dirty="0"/>
              <a:t>Risk weighted assets are calculated as the product of the standardized risk weights (based on exposure classification) and the exposure amount.</a:t>
            </a:r>
            <a:endParaRPr lang="pl-PL" dirty="0"/>
          </a:p>
          <a:p>
            <a:endParaRPr lang="pl-PL" dirty="0"/>
          </a:p>
          <a:p>
            <a:endParaRPr lang="pl-PL" dirty="0"/>
          </a:p>
          <a:p>
            <a:r>
              <a:rPr lang="en-US" dirty="0"/>
              <a:t>To apply correct risk weights under standardized approach we need to identify </a:t>
            </a:r>
            <a:r>
              <a:rPr lang="en-US" b="1" dirty="0"/>
              <a:t>class of exposures</a:t>
            </a:r>
            <a:r>
              <a:rPr lang="en-US" dirty="0"/>
              <a:t>, </a:t>
            </a:r>
            <a:r>
              <a:rPr lang="en-US" b="1" dirty="0"/>
              <a:t>LTV</a:t>
            </a:r>
            <a:r>
              <a:rPr lang="pl-PL" b="1" dirty="0"/>
              <a:t> ratio</a:t>
            </a:r>
            <a:r>
              <a:rPr lang="en-US" b="1" dirty="0"/>
              <a:t> </a:t>
            </a:r>
            <a:r>
              <a:rPr lang="en-US" dirty="0"/>
              <a:t>and whether the exposure is </a:t>
            </a:r>
            <a:r>
              <a:rPr lang="en-US" b="1" dirty="0"/>
              <a:t>defaulted</a:t>
            </a:r>
            <a:r>
              <a:rPr lang="pl-PL" dirty="0"/>
              <a:t>.</a:t>
            </a:r>
          </a:p>
          <a:p>
            <a:endParaRPr lang="pl-PL" dirty="0"/>
          </a:p>
          <a:p>
            <a:endParaRPr lang="pl-PL" dirty="0"/>
          </a:p>
          <a:p>
            <a:r>
              <a:rPr lang="pl-PL" dirty="0"/>
              <a:t>According to </a:t>
            </a:r>
            <a:r>
              <a:rPr lang="en-US" dirty="0"/>
              <a:t>CRE 20.104 For risk-weighting purposes under the standardized approach, a </a:t>
            </a:r>
            <a:r>
              <a:rPr lang="en-US" b="1" dirty="0"/>
              <a:t>defaulted exposure</a:t>
            </a:r>
            <a:r>
              <a:rPr lang="en-US" dirty="0"/>
              <a:t> is defined as one that is past due for more than 90 days, or is an exposure to a defaulted borrower.</a:t>
            </a:r>
            <a:endParaRPr lang="pl-PL" dirty="0"/>
          </a:p>
          <a:p>
            <a:endParaRPr lang="pl-PL" dirty="0"/>
          </a:p>
          <a:p>
            <a:endParaRPr lang="pl-PL" dirty="0"/>
          </a:p>
        </p:txBody>
      </p:sp>
    </p:spTree>
    <p:extLst>
      <p:ext uri="{BB962C8B-B14F-4D97-AF65-F5344CB8AC3E}">
        <p14:creationId xmlns:p14="http://schemas.microsoft.com/office/powerpoint/2010/main" val="392563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3200" dirty="0"/>
              <a:t>Advantages of the Standardized Approach</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588094"/>
            <a:ext cx="10884023" cy="3970318"/>
          </a:xfrm>
          <a:prstGeom prst="rect">
            <a:avLst/>
          </a:prstGeom>
          <a:noFill/>
        </p:spPr>
        <p:txBody>
          <a:bodyPr wrap="square">
            <a:spAutoFit/>
          </a:bodyPr>
          <a:lstStyle/>
          <a:p>
            <a:r>
              <a:rPr lang="en-US" sz="1800" b="1" i="0" dirty="0">
                <a:solidFill>
                  <a:schemeClr val="dk1"/>
                </a:solidFill>
                <a:effectLst/>
                <a:latin typeface="+mn-lt"/>
                <a:ea typeface="+mn-ea"/>
                <a:cs typeface="+mn-cs"/>
              </a:rPr>
              <a:t>Simplicity</a:t>
            </a:r>
            <a:r>
              <a:rPr lang="en-US" sz="1800" b="0" i="0" dirty="0">
                <a:solidFill>
                  <a:schemeClr val="dk1"/>
                </a:solidFill>
                <a:effectLst/>
                <a:latin typeface="+mn-lt"/>
                <a:ea typeface="+mn-ea"/>
                <a:cs typeface="+mn-cs"/>
              </a:rPr>
              <a:t>: The Standardized Approach is straightforward and easy to implement compared to the IRB approaches. Banks can rely on predefined risk weights provided by regulators, reducing the complexity of risk measurement and regulatory compliance.</a:t>
            </a:r>
            <a:endParaRPr lang="pl-PL" sz="1800" b="0" i="0" dirty="0">
              <a:solidFill>
                <a:schemeClr val="dk1"/>
              </a:solidFill>
              <a:effectLst/>
              <a:latin typeface="+mn-lt"/>
              <a:ea typeface="+mn-ea"/>
              <a:cs typeface="+mn-cs"/>
            </a:endParaRPr>
          </a:p>
          <a:p>
            <a:endParaRPr lang="pl-PL" sz="1800" b="0" i="0" dirty="0">
              <a:solidFill>
                <a:schemeClr val="dk1"/>
              </a:solidFill>
              <a:effectLst/>
              <a:latin typeface="+mn-lt"/>
              <a:ea typeface="+mn-ea"/>
              <a:cs typeface="+mn-cs"/>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Consistency</a:t>
            </a:r>
            <a:r>
              <a:rPr lang="en-US" sz="1800" b="0" i="0" dirty="0">
                <a:solidFill>
                  <a:schemeClr val="dk1"/>
                </a:solidFill>
                <a:effectLst/>
                <a:latin typeface="+mn-lt"/>
                <a:ea typeface="+mn-ea"/>
                <a:cs typeface="+mn-cs"/>
              </a:rPr>
              <a:t>: Since risk weights are standardized across institutions, the Standardized Approach promotes consistency and comparability in regulatory capital requirements. This facilitates regulatory oversight and market transparency.</a:t>
            </a:r>
            <a:endParaRPr lang="pl-PL" sz="1800" b="0" i="0" dirty="0">
              <a:solidFill>
                <a:schemeClr val="dk1"/>
              </a:solidFill>
              <a:effectLst/>
              <a:latin typeface="+mn-lt"/>
              <a:ea typeface="+mn-ea"/>
              <a:cs typeface="+mn-cs"/>
            </a:endParaRPr>
          </a:p>
          <a:p>
            <a:endParaRPr lang="pl-PL" sz="1800" b="0" i="0" dirty="0">
              <a:solidFill>
                <a:schemeClr val="dk1"/>
              </a:solidFill>
              <a:effectLst/>
              <a:latin typeface="+mn-lt"/>
              <a:ea typeface="+mn-ea"/>
              <a:cs typeface="+mn-cs"/>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Lower Implementation Costs</a:t>
            </a:r>
            <a:r>
              <a:rPr lang="en-US" sz="1800" b="0" i="0" dirty="0">
                <a:solidFill>
                  <a:schemeClr val="dk1"/>
                </a:solidFill>
                <a:effectLst/>
                <a:latin typeface="+mn-lt"/>
                <a:ea typeface="+mn-ea"/>
                <a:cs typeface="+mn-cs"/>
              </a:rPr>
              <a:t>: Implementing the Standardized Approach typically requires fewer resources and less investment in data infrastructure, risk modelling, and validation compared to IRB approaches. This can lead to lower implementation costs for banks.</a:t>
            </a:r>
          </a:p>
          <a:p>
            <a:endParaRPr lang="pl-PL" b="1" dirty="0"/>
          </a:p>
        </p:txBody>
      </p:sp>
    </p:spTree>
    <p:extLst>
      <p:ext uri="{BB962C8B-B14F-4D97-AF65-F5344CB8AC3E}">
        <p14:creationId xmlns:p14="http://schemas.microsoft.com/office/powerpoint/2010/main" val="271817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err="1"/>
              <a:t>Disadvantages</a:t>
            </a:r>
            <a:r>
              <a:rPr lang="en-US" sz="3200" dirty="0"/>
              <a:t> of the Standardized Approach</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588094"/>
            <a:ext cx="10884023" cy="3970318"/>
          </a:xfrm>
          <a:prstGeom prst="rect">
            <a:avLst/>
          </a:prstGeom>
          <a:noFill/>
        </p:spPr>
        <p:txBody>
          <a:bodyPr wrap="square">
            <a:spAutoFit/>
          </a:bodyPr>
          <a:lstStyle/>
          <a:p>
            <a:r>
              <a:rPr lang="en-US" sz="1800" b="1" i="0" dirty="0">
                <a:solidFill>
                  <a:schemeClr val="dk1"/>
                </a:solidFill>
                <a:effectLst/>
                <a:latin typeface="+mn-lt"/>
                <a:ea typeface="+mn-ea"/>
                <a:cs typeface="+mn-cs"/>
              </a:rPr>
              <a:t>Lack of Risk Sensitivity</a:t>
            </a:r>
            <a:r>
              <a:rPr lang="en-US" sz="1800" b="0" i="0" dirty="0">
                <a:solidFill>
                  <a:schemeClr val="dk1"/>
                </a:solidFill>
                <a:effectLst/>
                <a:latin typeface="+mn-lt"/>
                <a:ea typeface="+mn-ea"/>
                <a:cs typeface="+mn-cs"/>
              </a:rPr>
              <a:t>: The Standardized Approach may not adequately reflect the risk profile of individual exposures or portfolios, as risk weights are based on broad asset classes rather than internal risk assessments. This could lead to misallocation of capital and inefficient risk management.</a:t>
            </a:r>
            <a:endParaRPr lang="pl-PL" sz="1800" b="0" i="0" dirty="0">
              <a:solidFill>
                <a:schemeClr val="dk1"/>
              </a:solidFill>
              <a:effectLst/>
              <a:latin typeface="+mn-lt"/>
              <a:ea typeface="+mn-ea"/>
              <a:cs typeface="+mn-cs"/>
            </a:endParaRPr>
          </a:p>
          <a:p>
            <a:endParaRPr lang="pl-PL" dirty="0">
              <a:solidFill>
                <a:schemeClr val="dk1"/>
              </a:solidFill>
            </a:endParaRPr>
          </a:p>
          <a:p>
            <a:endParaRPr lang="pl-PL" sz="1800" b="1"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Less Customization</a:t>
            </a:r>
            <a:r>
              <a:rPr lang="en-US" sz="1800" b="0" i="0" dirty="0">
                <a:solidFill>
                  <a:schemeClr val="dk1"/>
                </a:solidFill>
                <a:effectLst/>
                <a:latin typeface="+mn-lt"/>
                <a:ea typeface="+mn-ea"/>
                <a:cs typeface="+mn-cs"/>
              </a:rPr>
              <a:t>: Banks have limited flexibility to tailor risk assessments to their specific risk profiles and business models under the Standardized Approach. This may result in suboptimal risk management strategies and pricing decisions.</a:t>
            </a:r>
            <a:endParaRPr lang="pl-PL" sz="1800" b="0" i="0" dirty="0">
              <a:solidFill>
                <a:schemeClr val="dk1"/>
              </a:solidFill>
              <a:effectLst/>
              <a:latin typeface="+mn-lt"/>
              <a:ea typeface="+mn-ea"/>
              <a:cs typeface="+mn-cs"/>
            </a:endParaRPr>
          </a:p>
          <a:p>
            <a:endParaRPr lang="pl-PL" dirty="0">
              <a:solidFill>
                <a:schemeClr val="dk1"/>
              </a:solidFill>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Higher Capital Requirements</a:t>
            </a:r>
            <a:r>
              <a:rPr lang="en-US" sz="1800" b="0" i="0" dirty="0">
                <a:solidFill>
                  <a:schemeClr val="dk1"/>
                </a:solidFill>
                <a:effectLst/>
                <a:latin typeface="+mn-lt"/>
                <a:ea typeface="+mn-ea"/>
                <a:cs typeface="+mn-cs"/>
              </a:rPr>
              <a:t>: Standardized Approach may impose higher capital requirements compared to IRB approaches, particularly for low-risk exposures or portfolios where banks' internal assessments suggest lower credit risk.</a:t>
            </a:r>
          </a:p>
          <a:p>
            <a:endParaRPr lang="pl-PL" b="1" dirty="0"/>
          </a:p>
        </p:txBody>
      </p:sp>
    </p:spTree>
    <p:extLst>
      <p:ext uri="{BB962C8B-B14F-4D97-AF65-F5344CB8AC3E}">
        <p14:creationId xmlns:p14="http://schemas.microsoft.com/office/powerpoint/2010/main" val="3552825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err="1"/>
              <a:t>Advantages</a:t>
            </a:r>
            <a:r>
              <a:rPr lang="en-US" sz="3200" dirty="0"/>
              <a:t> of the Foundation IRB (F-IRB) Approach:</a:t>
            </a:r>
          </a:p>
          <a:p>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588094"/>
            <a:ext cx="10884023" cy="3970318"/>
          </a:xfrm>
          <a:prstGeom prst="rect">
            <a:avLst/>
          </a:prstGeom>
          <a:noFill/>
        </p:spPr>
        <p:txBody>
          <a:bodyPr wrap="square">
            <a:spAutoFit/>
          </a:bodyPr>
          <a:lstStyle/>
          <a:p>
            <a:r>
              <a:rPr lang="en-US" sz="1800" b="1" i="0" dirty="0">
                <a:solidFill>
                  <a:schemeClr val="dk1"/>
                </a:solidFill>
                <a:effectLst/>
                <a:latin typeface="+mn-lt"/>
                <a:ea typeface="+mn-ea"/>
                <a:cs typeface="+mn-cs"/>
              </a:rPr>
              <a:t>Risk Sensitivity</a:t>
            </a:r>
            <a:r>
              <a:rPr lang="en-US" sz="1800" b="0" i="0" dirty="0">
                <a:solidFill>
                  <a:schemeClr val="dk1"/>
                </a:solidFill>
                <a:effectLst/>
                <a:latin typeface="+mn-lt"/>
                <a:ea typeface="+mn-ea"/>
                <a:cs typeface="+mn-cs"/>
              </a:rPr>
              <a:t>: The F-IRB Approach allows banks to use their internal ratings to assess credit risk, resulting in more risk-sensitive capital requirements. This enables banks to better reflect the true risk profile of their loan portfolios and allocate capital more efficiently.</a:t>
            </a:r>
            <a:endParaRPr lang="pl-PL" sz="1800" b="0" i="0" dirty="0">
              <a:solidFill>
                <a:schemeClr val="dk1"/>
              </a:solidFill>
              <a:effectLst/>
              <a:latin typeface="+mn-lt"/>
              <a:ea typeface="+mn-ea"/>
              <a:cs typeface="+mn-cs"/>
            </a:endParaRPr>
          </a:p>
          <a:p>
            <a:endParaRPr lang="pl-PL" dirty="0">
              <a:solidFill>
                <a:schemeClr val="dk1"/>
              </a:solidFill>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Customization</a:t>
            </a:r>
            <a:r>
              <a:rPr lang="en-US" sz="1800" b="0" i="0" dirty="0">
                <a:solidFill>
                  <a:schemeClr val="dk1"/>
                </a:solidFill>
                <a:effectLst/>
                <a:latin typeface="+mn-lt"/>
                <a:ea typeface="+mn-ea"/>
                <a:cs typeface="+mn-cs"/>
              </a:rPr>
              <a:t>: Banks have greater flexibility to tailor risk assessments to their specific risk profiles and business models under the F-IRB Approach. This allows for more granular risk measurement, better risk management, and more informed decision-making.</a:t>
            </a:r>
            <a:endParaRPr lang="pl-PL" sz="1800" b="0" i="0" dirty="0">
              <a:solidFill>
                <a:schemeClr val="dk1"/>
              </a:solidFill>
              <a:effectLst/>
              <a:latin typeface="+mn-lt"/>
              <a:ea typeface="+mn-ea"/>
              <a:cs typeface="+mn-cs"/>
            </a:endParaRPr>
          </a:p>
          <a:p>
            <a:endParaRPr lang="pl-PL" dirty="0">
              <a:solidFill>
                <a:schemeClr val="dk1"/>
              </a:solidFill>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Potential for Lower Capital Requirements</a:t>
            </a:r>
            <a:r>
              <a:rPr lang="en-US" sz="1800" b="0" i="0" dirty="0">
                <a:solidFill>
                  <a:schemeClr val="dk1"/>
                </a:solidFill>
                <a:effectLst/>
                <a:latin typeface="+mn-lt"/>
                <a:ea typeface="+mn-ea"/>
                <a:cs typeface="+mn-cs"/>
              </a:rPr>
              <a:t>: The F-IRB Approach may result in lower capital requirements compared to the Standardized Approach for exposures where banks' internal assessments indicate lower credit risk. This can lead to cost savings and improved capital efficiency.</a:t>
            </a:r>
          </a:p>
          <a:p>
            <a:endParaRPr lang="pl-PL" b="1" dirty="0"/>
          </a:p>
        </p:txBody>
      </p:sp>
    </p:spTree>
    <p:extLst>
      <p:ext uri="{BB962C8B-B14F-4D97-AF65-F5344CB8AC3E}">
        <p14:creationId xmlns:p14="http://schemas.microsoft.com/office/powerpoint/2010/main" val="138238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err="1"/>
              <a:t>Disadvantages</a:t>
            </a:r>
            <a:r>
              <a:rPr lang="en-US" sz="3200" dirty="0"/>
              <a:t> of the Foundation IRB (F-IRB) Approach:</a:t>
            </a:r>
          </a:p>
          <a:p>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588094"/>
            <a:ext cx="10884023" cy="3970318"/>
          </a:xfrm>
          <a:prstGeom prst="rect">
            <a:avLst/>
          </a:prstGeom>
          <a:noFill/>
        </p:spPr>
        <p:txBody>
          <a:bodyPr wrap="square">
            <a:spAutoFit/>
          </a:bodyPr>
          <a:lstStyle/>
          <a:p>
            <a:r>
              <a:rPr lang="en-US" sz="1800" b="1" i="0" dirty="0">
                <a:solidFill>
                  <a:schemeClr val="dk1"/>
                </a:solidFill>
                <a:effectLst/>
                <a:latin typeface="+mn-lt"/>
                <a:ea typeface="+mn-ea"/>
                <a:cs typeface="+mn-cs"/>
              </a:rPr>
              <a:t>Complexity</a:t>
            </a:r>
            <a:r>
              <a:rPr lang="en-US" sz="1800" b="0" i="0" dirty="0">
                <a:solidFill>
                  <a:schemeClr val="dk1"/>
                </a:solidFill>
                <a:effectLst/>
                <a:latin typeface="+mn-lt"/>
                <a:ea typeface="+mn-ea"/>
                <a:cs typeface="+mn-cs"/>
              </a:rPr>
              <a:t>: Implementing the F-IRB Approach requires significant investment in data infrastructure, risk modelling, and validation processes. The complexity of internal ratings models and regulatory compliance may pose challenges for smaller banks or those with limited resources.</a:t>
            </a:r>
            <a:endParaRPr lang="pl-PL" sz="1800" b="0" i="0" dirty="0">
              <a:solidFill>
                <a:schemeClr val="dk1"/>
              </a:solidFill>
              <a:effectLst/>
              <a:latin typeface="+mn-lt"/>
              <a:ea typeface="+mn-ea"/>
              <a:cs typeface="+mn-cs"/>
            </a:endParaRPr>
          </a:p>
          <a:p>
            <a:endParaRPr lang="pl-PL" dirty="0">
              <a:solidFill>
                <a:schemeClr val="dk1"/>
              </a:solidFill>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Regulatory Oversight</a:t>
            </a:r>
            <a:r>
              <a:rPr lang="en-US" sz="1800" b="0" i="0" dirty="0">
                <a:solidFill>
                  <a:schemeClr val="dk1"/>
                </a:solidFill>
                <a:effectLst/>
                <a:latin typeface="+mn-lt"/>
                <a:ea typeface="+mn-ea"/>
                <a:cs typeface="+mn-cs"/>
              </a:rPr>
              <a:t>: Banks using the F-IRB Approach are subject to greater regulatory scrutiny and oversight compared to the Standardized Approach. Regulatory approval, ongoing validation, and compliance with regulatory standards are essential requirements for F-IRB implementation.</a:t>
            </a:r>
            <a:endParaRPr lang="pl-PL" sz="1800" b="0" i="0" dirty="0">
              <a:solidFill>
                <a:schemeClr val="dk1"/>
              </a:solidFill>
              <a:effectLst/>
              <a:latin typeface="+mn-lt"/>
              <a:ea typeface="+mn-ea"/>
              <a:cs typeface="+mn-cs"/>
            </a:endParaRPr>
          </a:p>
          <a:p>
            <a:endParaRPr lang="pl-PL" dirty="0">
              <a:solidFill>
                <a:schemeClr val="dk1"/>
              </a:solidFill>
            </a:endParaRPr>
          </a:p>
          <a:p>
            <a:endParaRPr lang="en-US" sz="1800" b="0" i="0" dirty="0">
              <a:solidFill>
                <a:schemeClr val="dk1"/>
              </a:solidFill>
              <a:effectLst/>
              <a:latin typeface="+mn-lt"/>
              <a:ea typeface="+mn-ea"/>
              <a:cs typeface="+mn-cs"/>
            </a:endParaRPr>
          </a:p>
          <a:p>
            <a:r>
              <a:rPr lang="en-US" sz="1800" b="1" i="0" dirty="0">
                <a:solidFill>
                  <a:schemeClr val="dk1"/>
                </a:solidFill>
                <a:effectLst/>
                <a:latin typeface="+mn-lt"/>
                <a:ea typeface="+mn-ea"/>
                <a:cs typeface="+mn-cs"/>
              </a:rPr>
              <a:t>Data Requirements</a:t>
            </a:r>
            <a:r>
              <a:rPr lang="en-US" sz="1800" b="0" i="0" dirty="0">
                <a:solidFill>
                  <a:schemeClr val="dk1"/>
                </a:solidFill>
                <a:effectLst/>
                <a:latin typeface="+mn-lt"/>
                <a:ea typeface="+mn-ea"/>
                <a:cs typeface="+mn-cs"/>
              </a:rPr>
              <a:t>: The F-IRB Approach relies heavily on high-quality data, including historical loss data, borrower information, and economic indicators. Banks must have robust data management systems and processes in place to support accurate risk measurement and modelling.</a:t>
            </a:r>
          </a:p>
          <a:p>
            <a:endParaRPr lang="pl-PL" b="1" dirty="0"/>
          </a:p>
        </p:txBody>
      </p:sp>
    </p:spTree>
    <p:extLst>
      <p:ext uri="{BB962C8B-B14F-4D97-AF65-F5344CB8AC3E}">
        <p14:creationId xmlns:p14="http://schemas.microsoft.com/office/powerpoint/2010/main" val="22434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err="1"/>
              <a:t>Recommendations</a:t>
            </a:r>
            <a:endParaRPr lang="en-US" sz="3200" dirty="0"/>
          </a:p>
          <a:p>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10961" y="1588094"/>
            <a:ext cx="10884023" cy="3416320"/>
          </a:xfrm>
          <a:prstGeom prst="rect">
            <a:avLst/>
          </a:prstGeom>
          <a:noFill/>
        </p:spPr>
        <p:txBody>
          <a:bodyPr wrap="square">
            <a:spAutoFit/>
          </a:bodyPr>
          <a:lstStyle/>
          <a:p>
            <a:r>
              <a:rPr lang="pl-PL" dirty="0" err="1">
                <a:solidFill>
                  <a:schemeClr val="dk1"/>
                </a:solidFill>
              </a:rPr>
              <a:t>If</a:t>
            </a:r>
            <a:r>
              <a:rPr lang="pl-PL" dirty="0">
                <a:solidFill>
                  <a:schemeClr val="dk1"/>
                </a:solidFill>
              </a:rPr>
              <a:t> the bank </a:t>
            </a:r>
            <a:r>
              <a:rPr lang="pl-PL" dirty="0" err="1">
                <a:solidFill>
                  <a:schemeClr val="dk1"/>
                </a:solidFill>
              </a:rPr>
              <a:t>decides</a:t>
            </a:r>
            <a:r>
              <a:rPr lang="pl-PL" dirty="0">
                <a:solidFill>
                  <a:schemeClr val="dk1"/>
                </a:solidFill>
              </a:rPr>
              <a:t> on F-IRB </a:t>
            </a:r>
            <a:r>
              <a:rPr lang="pl-PL" dirty="0" err="1">
                <a:solidFill>
                  <a:schemeClr val="dk1"/>
                </a:solidFill>
              </a:rPr>
              <a:t>Approach</a:t>
            </a:r>
            <a:r>
              <a:rPr lang="pl-PL" dirty="0">
                <a:solidFill>
                  <a:schemeClr val="dk1"/>
                </a:solidFill>
              </a:rPr>
              <a:t>, the </a:t>
            </a:r>
            <a:r>
              <a:rPr lang="pl-PL" dirty="0" err="1">
                <a:solidFill>
                  <a:schemeClr val="dk1"/>
                </a:solidFill>
              </a:rPr>
              <a:t>following</a:t>
            </a:r>
            <a:r>
              <a:rPr lang="pl-PL" dirty="0">
                <a:solidFill>
                  <a:schemeClr val="dk1"/>
                </a:solidFill>
              </a:rPr>
              <a:t> </a:t>
            </a:r>
            <a:r>
              <a:rPr lang="pl-PL" dirty="0" err="1">
                <a:solidFill>
                  <a:schemeClr val="dk1"/>
                </a:solidFill>
              </a:rPr>
              <a:t>steps</a:t>
            </a:r>
            <a:r>
              <a:rPr lang="pl-PL" dirty="0">
                <a:solidFill>
                  <a:schemeClr val="dk1"/>
                </a:solidFill>
              </a:rPr>
              <a:t> </a:t>
            </a:r>
            <a:r>
              <a:rPr lang="pl-PL" dirty="0" err="1">
                <a:solidFill>
                  <a:schemeClr val="dk1"/>
                </a:solidFill>
              </a:rPr>
              <a:t>would</a:t>
            </a:r>
            <a:r>
              <a:rPr lang="pl-PL" dirty="0">
                <a:solidFill>
                  <a:schemeClr val="dk1"/>
                </a:solidFill>
              </a:rPr>
              <a:t> be </a:t>
            </a:r>
            <a:r>
              <a:rPr lang="pl-PL" dirty="0" err="1">
                <a:solidFill>
                  <a:schemeClr val="dk1"/>
                </a:solidFill>
              </a:rPr>
              <a:t>highly</a:t>
            </a:r>
            <a:r>
              <a:rPr lang="pl-PL" dirty="0">
                <a:solidFill>
                  <a:schemeClr val="dk1"/>
                </a:solidFill>
              </a:rPr>
              <a:t> </a:t>
            </a:r>
            <a:r>
              <a:rPr lang="pl-PL" dirty="0" err="1">
                <a:solidFill>
                  <a:schemeClr val="dk1"/>
                </a:solidFill>
              </a:rPr>
              <a:t>recommended</a:t>
            </a:r>
            <a:r>
              <a:rPr lang="pl-PL" dirty="0">
                <a:solidFill>
                  <a:schemeClr val="dk1"/>
                </a:solidFill>
              </a:rPr>
              <a:t>:</a:t>
            </a:r>
          </a:p>
          <a:p>
            <a:endParaRPr lang="pl-PL" dirty="0">
              <a:solidFill>
                <a:schemeClr val="dk1"/>
              </a:solidFill>
            </a:endParaRPr>
          </a:p>
          <a:p>
            <a:pPr marL="285750" indent="-285750">
              <a:buFont typeface="Wingdings" panose="05000000000000000000" pitchFamily="2" charset="2"/>
              <a:buChar char="ü"/>
            </a:pPr>
            <a:r>
              <a:rPr lang="pl-PL" dirty="0" err="1">
                <a:solidFill>
                  <a:schemeClr val="dk1"/>
                </a:solidFill>
              </a:rPr>
              <a:t>Improvement</a:t>
            </a:r>
            <a:r>
              <a:rPr lang="pl-PL" dirty="0">
                <a:solidFill>
                  <a:schemeClr val="dk1"/>
                </a:solidFill>
              </a:rPr>
              <a:t> of PD model: </a:t>
            </a:r>
            <a:r>
              <a:rPr lang="pl-PL" dirty="0" err="1">
                <a:solidFill>
                  <a:schemeClr val="dk1"/>
                </a:solidFill>
              </a:rPr>
              <a:t>training</a:t>
            </a:r>
            <a:r>
              <a:rPr lang="pl-PL" dirty="0">
                <a:solidFill>
                  <a:schemeClr val="dk1"/>
                </a:solidFill>
              </a:rPr>
              <a:t> model(s) on </a:t>
            </a:r>
            <a:r>
              <a:rPr lang="pl-PL" dirty="0" err="1">
                <a:solidFill>
                  <a:schemeClr val="dk1"/>
                </a:solidFill>
              </a:rPr>
              <a:t>larger</a:t>
            </a:r>
            <a:r>
              <a:rPr lang="pl-PL" dirty="0">
                <a:solidFill>
                  <a:schemeClr val="dk1"/>
                </a:solidFill>
              </a:rPr>
              <a:t> </a:t>
            </a:r>
            <a:r>
              <a:rPr lang="pl-PL" dirty="0" err="1">
                <a:solidFill>
                  <a:schemeClr val="dk1"/>
                </a:solidFill>
              </a:rPr>
              <a:t>dataset</a:t>
            </a:r>
            <a:r>
              <a:rPr lang="pl-PL" dirty="0">
                <a:solidFill>
                  <a:schemeClr val="dk1"/>
                </a:solidFill>
              </a:rPr>
              <a:t> with </a:t>
            </a:r>
            <a:r>
              <a:rPr lang="en-US" dirty="0" err="1">
                <a:solidFill>
                  <a:schemeClr val="dk1"/>
                </a:solidFill>
              </a:rPr>
              <a:t>quantitive</a:t>
            </a:r>
            <a:r>
              <a:rPr lang="en-US" dirty="0">
                <a:solidFill>
                  <a:schemeClr val="dk1"/>
                </a:solidFill>
              </a:rPr>
              <a:t> and qualitive attributes connected with financial stability, debt payment capacity and willingness of a borrower</a:t>
            </a:r>
            <a:r>
              <a:rPr lang="pl-PL" dirty="0">
                <a:solidFill>
                  <a:schemeClr val="dk1"/>
                </a:solidFill>
              </a:rPr>
              <a:t>, </a:t>
            </a:r>
            <a:r>
              <a:rPr lang="pl-PL" dirty="0" err="1">
                <a:solidFill>
                  <a:schemeClr val="dk1"/>
                </a:solidFill>
              </a:rPr>
              <a:t>could</a:t>
            </a:r>
            <a:r>
              <a:rPr lang="pl-PL" dirty="0">
                <a:solidFill>
                  <a:schemeClr val="dk1"/>
                </a:solidFill>
              </a:rPr>
              <a:t> </a:t>
            </a:r>
            <a:r>
              <a:rPr lang="pl-PL" dirty="0" err="1">
                <a:solidFill>
                  <a:schemeClr val="dk1"/>
                </a:solidFill>
              </a:rPr>
              <a:t>improve</a:t>
            </a:r>
            <a:r>
              <a:rPr lang="pl-PL" dirty="0">
                <a:solidFill>
                  <a:schemeClr val="dk1"/>
                </a:solidFill>
              </a:rPr>
              <a:t> </a:t>
            </a:r>
            <a:r>
              <a:rPr lang="pl-PL" dirty="0" err="1">
                <a:solidFill>
                  <a:schemeClr val="dk1"/>
                </a:solidFill>
              </a:rPr>
              <a:t>estimation</a:t>
            </a:r>
            <a:r>
              <a:rPr lang="pl-PL" dirty="0">
                <a:solidFill>
                  <a:schemeClr val="dk1"/>
                </a:solidFill>
              </a:rPr>
              <a:t> of </a:t>
            </a:r>
            <a:r>
              <a:rPr lang="pl-PL" dirty="0" err="1">
                <a:solidFill>
                  <a:schemeClr val="dk1"/>
                </a:solidFill>
              </a:rPr>
              <a:t>default</a:t>
            </a:r>
            <a:r>
              <a:rPr lang="pl-PL" dirty="0">
                <a:solidFill>
                  <a:schemeClr val="dk1"/>
                </a:solidFill>
              </a:rPr>
              <a:t> </a:t>
            </a:r>
            <a:r>
              <a:rPr lang="pl-PL" dirty="0" err="1">
                <a:solidFill>
                  <a:schemeClr val="dk1"/>
                </a:solidFill>
              </a:rPr>
              <a:t>probabilities</a:t>
            </a:r>
            <a:r>
              <a:rPr lang="pl-PL" dirty="0">
                <a:solidFill>
                  <a:schemeClr val="dk1"/>
                </a:solidFill>
              </a:rPr>
              <a:t>.</a:t>
            </a:r>
          </a:p>
          <a:p>
            <a:pPr marL="285750" indent="-285750">
              <a:buFont typeface="Wingdings" panose="05000000000000000000" pitchFamily="2" charset="2"/>
              <a:buChar char="ü"/>
            </a:pPr>
            <a:endParaRPr lang="pl-PL" sz="1800" i="0" dirty="0">
              <a:solidFill>
                <a:schemeClr val="dk1"/>
              </a:solidFill>
              <a:effectLst/>
              <a:latin typeface="+mn-lt"/>
              <a:ea typeface="+mn-ea"/>
              <a:cs typeface="+mn-cs"/>
            </a:endParaRPr>
          </a:p>
          <a:p>
            <a:pPr marL="285750" indent="-285750">
              <a:buFont typeface="Wingdings" panose="05000000000000000000" pitchFamily="2" charset="2"/>
              <a:buChar char="ü"/>
            </a:pPr>
            <a:endParaRPr lang="en-US" sz="1800" i="0" dirty="0">
              <a:solidFill>
                <a:schemeClr val="dk1"/>
              </a:solidFill>
              <a:effectLst/>
              <a:latin typeface="+mn-lt"/>
              <a:ea typeface="+mn-ea"/>
              <a:cs typeface="+mn-cs"/>
            </a:endParaRPr>
          </a:p>
          <a:p>
            <a:pPr marL="285750" indent="-285750">
              <a:buFont typeface="Wingdings" panose="05000000000000000000" pitchFamily="2" charset="2"/>
              <a:buChar char="ü"/>
            </a:pPr>
            <a:r>
              <a:rPr lang="pl-PL" dirty="0" err="1">
                <a:solidFill>
                  <a:schemeClr val="dk1"/>
                </a:solidFill>
              </a:rPr>
              <a:t>Calculation</a:t>
            </a:r>
            <a:r>
              <a:rPr lang="pl-PL" dirty="0">
                <a:solidFill>
                  <a:schemeClr val="dk1"/>
                </a:solidFill>
              </a:rPr>
              <a:t> and </a:t>
            </a:r>
            <a:r>
              <a:rPr lang="pl-PL" dirty="0" err="1">
                <a:solidFill>
                  <a:schemeClr val="dk1"/>
                </a:solidFill>
              </a:rPr>
              <a:t>implementation</a:t>
            </a:r>
            <a:r>
              <a:rPr lang="pl-PL" dirty="0">
                <a:solidFill>
                  <a:schemeClr val="dk1"/>
                </a:solidFill>
              </a:rPr>
              <a:t> of „</a:t>
            </a:r>
            <a:r>
              <a:rPr lang="pl-PL" dirty="0" err="1">
                <a:solidFill>
                  <a:schemeClr val="dk1"/>
                </a:solidFill>
              </a:rPr>
              <a:t>bank’s</a:t>
            </a:r>
            <a:r>
              <a:rPr lang="pl-PL" dirty="0">
                <a:solidFill>
                  <a:schemeClr val="dk1"/>
                </a:solidFill>
              </a:rPr>
              <a:t> </a:t>
            </a:r>
            <a:r>
              <a:rPr lang="pl-PL" dirty="0" err="1">
                <a:solidFill>
                  <a:schemeClr val="dk1"/>
                </a:solidFill>
              </a:rPr>
              <a:t>best</a:t>
            </a:r>
            <a:r>
              <a:rPr lang="pl-PL" dirty="0">
                <a:solidFill>
                  <a:schemeClr val="dk1"/>
                </a:solidFill>
              </a:rPr>
              <a:t> </a:t>
            </a:r>
            <a:r>
              <a:rPr lang="pl-PL" dirty="0" err="1">
                <a:solidFill>
                  <a:schemeClr val="dk1"/>
                </a:solidFill>
              </a:rPr>
              <a:t>estimation</a:t>
            </a:r>
            <a:r>
              <a:rPr lang="pl-PL" dirty="0">
                <a:solidFill>
                  <a:schemeClr val="dk1"/>
                </a:solidFill>
              </a:rPr>
              <a:t> of </a:t>
            </a:r>
            <a:r>
              <a:rPr lang="pl-PL" dirty="0" err="1">
                <a:solidFill>
                  <a:schemeClr val="dk1"/>
                </a:solidFill>
              </a:rPr>
              <a:t>expected</a:t>
            </a:r>
            <a:r>
              <a:rPr lang="pl-PL" dirty="0">
                <a:solidFill>
                  <a:schemeClr val="dk1"/>
                </a:solidFill>
              </a:rPr>
              <a:t> </a:t>
            </a:r>
            <a:r>
              <a:rPr lang="pl-PL" dirty="0" err="1">
                <a:solidFill>
                  <a:schemeClr val="dk1"/>
                </a:solidFill>
              </a:rPr>
              <a:t>loses</a:t>
            </a:r>
            <a:r>
              <a:rPr lang="pl-PL" dirty="0">
                <a:solidFill>
                  <a:schemeClr val="dk1"/>
                </a:solidFill>
              </a:rPr>
              <a:t>” </a:t>
            </a:r>
            <a:r>
              <a:rPr lang="pl-PL" dirty="0" err="1">
                <a:solidFill>
                  <a:schemeClr val="dk1"/>
                </a:solidFill>
              </a:rPr>
              <a:t>according</a:t>
            </a:r>
            <a:r>
              <a:rPr lang="pl-PL" dirty="0">
                <a:solidFill>
                  <a:schemeClr val="dk1"/>
                </a:solidFill>
              </a:rPr>
              <a:t> to </a:t>
            </a:r>
            <a:r>
              <a:rPr lang="pl-PL" dirty="0" err="1">
                <a:solidFill>
                  <a:schemeClr val="dk1"/>
                </a:solidFill>
              </a:rPr>
              <a:t>Basel</a:t>
            </a:r>
            <a:r>
              <a:rPr lang="pl-PL" dirty="0">
                <a:solidFill>
                  <a:schemeClr val="dk1"/>
                </a:solidFill>
              </a:rPr>
              <a:t> Framework</a:t>
            </a:r>
          </a:p>
          <a:p>
            <a:pPr marL="285750" indent="-285750">
              <a:buFont typeface="Wingdings" panose="05000000000000000000" pitchFamily="2" charset="2"/>
              <a:buChar char="ü"/>
            </a:pPr>
            <a:endParaRPr lang="pl-PL" sz="1800" i="0" dirty="0">
              <a:solidFill>
                <a:schemeClr val="dk1"/>
              </a:solidFill>
              <a:effectLst/>
              <a:latin typeface="+mn-lt"/>
              <a:ea typeface="+mn-ea"/>
              <a:cs typeface="+mn-cs"/>
            </a:endParaRPr>
          </a:p>
          <a:p>
            <a:pPr marL="285750" indent="-285750">
              <a:buFont typeface="Wingdings" panose="05000000000000000000" pitchFamily="2" charset="2"/>
              <a:buChar char="ü"/>
            </a:pPr>
            <a:endParaRPr lang="en-US" sz="1800" i="0" dirty="0">
              <a:solidFill>
                <a:schemeClr val="dk1"/>
              </a:solidFill>
              <a:effectLst/>
              <a:latin typeface="+mn-lt"/>
              <a:ea typeface="+mn-ea"/>
              <a:cs typeface="+mn-cs"/>
            </a:endParaRPr>
          </a:p>
          <a:p>
            <a:pPr marL="285750" indent="-285750">
              <a:buFont typeface="Wingdings" panose="05000000000000000000" pitchFamily="2" charset="2"/>
              <a:buChar char="ü"/>
            </a:pPr>
            <a:r>
              <a:rPr lang="pl-PL" dirty="0" err="1"/>
              <a:t>Implementation</a:t>
            </a:r>
            <a:r>
              <a:rPr lang="pl-PL" dirty="0"/>
              <a:t> of </a:t>
            </a:r>
            <a:r>
              <a:rPr lang="pl-PL" dirty="0" err="1"/>
              <a:t>internal</a:t>
            </a:r>
            <a:r>
              <a:rPr lang="pl-PL" dirty="0"/>
              <a:t> </a:t>
            </a:r>
            <a:r>
              <a:rPr lang="pl-PL" dirty="0" err="1"/>
              <a:t>definition</a:t>
            </a:r>
            <a:r>
              <a:rPr lang="pl-PL" dirty="0"/>
              <a:t> of </a:t>
            </a:r>
            <a:r>
              <a:rPr lang="pl-PL" dirty="0" err="1"/>
              <a:t>defaulted</a:t>
            </a:r>
            <a:r>
              <a:rPr lang="pl-PL" dirty="0"/>
              <a:t> </a:t>
            </a:r>
            <a:r>
              <a:rPr lang="pl-PL" dirty="0" err="1"/>
              <a:t>exposures</a:t>
            </a:r>
            <a:endParaRPr lang="pl-PL" dirty="0"/>
          </a:p>
        </p:txBody>
      </p:sp>
    </p:spTree>
    <p:extLst>
      <p:ext uri="{BB962C8B-B14F-4D97-AF65-F5344CB8AC3E}">
        <p14:creationId xmlns:p14="http://schemas.microsoft.com/office/powerpoint/2010/main" val="713194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A3B9F2-C0AA-AC96-6EEF-8633F87FD412}"/>
              </a:ext>
            </a:extLst>
          </p:cNvPr>
          <p:cNvPicPr>
            <a:picLocks noChangeAspect="1"/>
          </p:cNvPicPr>
          <p:nvPr/>
        </p:nvPicPr>
        <p:blipFill>
          <a:blip r:embed="rId2"/>
          <a:stretch>
            <a:fillRect/>
          </a:stretch>
        </p:blipFill>
        <p:spPr>
          <a:xfrm>
            <a:off x="501449" y="5015229"/>
            <a:ext cx="10106025" cy="1619250"/>
          </a:xfrm>
          <a:prstGeom prst="rect">
            <a:avLst/>
          </a:prstGeom>
        </p:spPr>
      </p:pic>
      <p:sp>
        <p:nvSpPr>
          <p:cNvPr id="4" name="Rectangle 3">
            <a:extLst>
              <a:ext uri="{FF2B5EF4-FFF2-40B4-BE49-F238E27FC236}">
                <a16:creationId xmlns:a16="http://schemas.microsoft.com/office/drawing/2014/main" id="{9EFFA726-AACA-832C-9904-F096EB8DB564}"/>
              </a:ext>
            </a:extLst>
          </p:cNvPr>
          <p:cNvSpPr/>
          <p:nvPr/>
        </p:nvSpPr>
        <p:spPr>
          <a:xfrm>
            <a:off x="0" y="0"/>
            <a:ext cx="12192000" cy="4802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FBB9FEA-3119-2EC0-0FDB-4DB289AFEB2E}"/>
              </a:ext>
            </a:extLst>
          </p:cNvPr>
          <p:cNvSpPr txBox="1">
            <a:spLocks/>
          </p:cNvSpPr>
          <p:nvPr/>
        </p:nvSpPr>
        <p:spPr>
          <a:xfrm>
            <a:off x="613546" y="1842771"/>
            <a:ext cx="10964908" cy="584347"/>
          </a:xfrm>
          <a:prstGeom prst="rect">
            <a:avLst/>
          </a:prstGeom>
        </p:spPr>
        <p:txBody>
          <a:bodyPr>
            <a:normAutofit lnSpcReduction="10000"/>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4000" dirty="0" err="1">
                <a:solidFill>
                  <a:schemeClr val="bg1"/>
                </a:solidFill>
              </a:rPr>
              <a:t>Thank</a:t>
            </a:r>
            <a:r>
              <a:rPr lang="pl-PL" sz="4000" dirty="0">
                <a:solidFill>
                  <a:schemeClr val="bg1"/>
                </a:solidFill>
              </a:rPr>
              <a:t> </a:t>
            </a:r>
            <a:r>
              <a:rPr lang="pl-PL" sz="4000" dirty="0" err="1">
                <a:solidFill>
                  <a:schemeClr val="bg1"/>
                </a:solidFill>
              </a:rPr>
              <a:t>you</a:t>
            </a:r>
            <a:endParaRPr lang="en-US" sz="4000" dirty="0">
              <a:solidFill>
                <a:schemeClr val="bg1"/>
              </a:solidFill>
            </a:endParaRPr>
          </a:p>
          <a:p>
            <a:endParaRPr lang="pl-PL" sz="3200" dirty="0"/>
          </a:p>
          <a:p>
            <a:endParaRPr lang="en-US" sz="3200" dirty="0"/>
          </a:p>
        </p:txBody>
      </p:sp>
    </p:spTree>
    <p:extLst>
      <p:ext uri="{BB962C8B-B14F-4D97-AF65-F5344CB8AC3E}">
        <p14:creationId xmlns:p14="http://schemas.microsoft.com/office/powerpoint/2010/main" val="348797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fontScale="92500"/>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3200" dirty="0"/>
              <a:t>The standardized approach</a:t>
            </a:r>
            <a:r>
              <a:rPr lang="pl-PL" sz="3200" dirty="0"/>
              <a:t> – </a:t>
            </a:r>
            <a:r>
              <a:rPr lang="en-US" sz="3200" dirty="0"/>
              <a:t>risk</a:t>
            </a:r>
            <a:r>
              <a:rPr lang="pl-PL" sz="3200" dirty="0"/>
              <a:t> </a:t>
            </a:r>
            <a:r>
              <a:rPr lang="en-US" sz="3200" dirty="0"/>
              <a:t>weights</a:t>
            </a:r>
          </a:p>
        </p:txBody>
      </p:sp>
      <p:sp>
        <p:nvSpPr>
          <p:cNvPr id="5" name="TextBox 4">
            <a:extLst>
              <a:ext uri="{FF2B5EF4-FFF2-40B4-BE49-F238E27FC236}">
                <a16:creationId xmlns:a16="http://schemas.microsoft.com/office/drawing/2014/main" id="{896144F4-D6EF-1287-E4A1-B92C0ED1411C}"/>
              </a:ext>
            </a:extLst>
          </p:cNvPr>
          <p:cNvSpPr txBox="1"/>
          <p:nvPr/>
        </p:nvSpPr>
        <p:spPr>
          <a:xfrm>
            <a:off x="203201" y="1318307"/>
            <a:ext cx="11301274" cy="1200329"/>
          </a:xfrm>
          <a:prstGeom prst="rect">
            <a:avLst/>
          </a:prstGeom>
          <a:noFill/>
        </p:spPr>
        <p:txBody>
          <a:bodyPr wrap="square">
            <a:spAutoFit/>
          </a:bodyPr>
          <a:lstStyle/>
          <a:p>
            <a:r>
              <a:rPr lang="en-US" dirty="0"/>
              <a:t>For </a:t>
            </a:r>
            <a:r>
              <a:rPr lang="pl-PL" b="1" dirty="0"/>
              <a:t>not in </a:t>
            </a:r>
            <a:r>
              <a:rPr lang="pl-PL" b="1" dirty="0" err="1"/>
              <a:t>default</a:t>
            </a:r>
            <a:r>
              <a:rPr lang="pl-PL" b="1" dirty="0"/>
              <a:t> </a:t>
            </a:r>
            <a:r>
              <a:rPr lang="en-US" dirty="0"/>
              <a:t>regulatory residential real estate exposures that are not materially dependent on cash flow generated by the property, the risk weight </a:t>
            </a:r>
            <a:r>
              <a:rPr lang="pl-PL" dirty="0" err="1"/>
              <a:t>is</a:t>
            </a:r>
            <a:r>
              <a:rPr lang="pl-PL" dirty="0"/>
              <a:t> </a:t>
            </a:r>
            <a:r>
              <a:rPr lang="en-US" dirty="0"/>
              <a:t>assigned to the total exposure amount</a:t>
            </a:r>
            <a:r>
              <a:rPr lang="pl-PL" dirty="0"/>
              <a:t>, </a:t>
            </a:r>
            <a:r>
              <a:rPr lang="pl-PL" dirty="0" err="1"/>
              <a:t>based</a:t>
            </a:r>
            <a:r>
              <a:rPr lang="pl-PL" dirty="0"/>
              <a:t> </a:t>
            </a:r>
            <a:r>
              <a:rPr lang="en-US" dirty="0"/>
              <a:t>on the exposure’s LTV ratio </a:t>
            </a:r>
            <a:r>
              <a:rPr lang="pl-PL" dirty="0"/>
              <a:t>as </a:t>
            </a:r>
            <a:r>
              <a:rPr lang="pl-PL" dirty="0" err="1"/>
              <a:t>described</a:t>
            </a:r>
            <a:r>
              <a:rPr lang="pl-PL" dirty="0"/>
              <a:t> </a:t>
            </a:r>
            <a:r>
              <a:rPr lang="en-US" dirty="0"/>
              <a:t>in</a:t>
            </a:r>
            <a:r>
              <a:rPr lang="pl-PL" dirty="0"/>
              <a:t> the tabele </a:t>
            </a:r>
            <a:r>
              <a:rPr lang="en-US" dirty="0"/>
              <a:t>below.</a:t>
            </a:r>
            <a:endParaRPr lang="pl-PL" dirty="0"/>
          </a:p>
          <a:p>
            <a:endParaRPr lang="pl-PL" dirty="0"/>
          </a:p>
        </p:txBody>
      </p:sp>
      <p:pic>
        <p:nvPicPr>
          <p:cNvPr id="6" name="Picture 5">
            <a:extLst>
              <a:ext uri="{FF2B5EF4-FFF2-40B4-BE49-F238E27FC236}">
                <a16:creationId xmlns:a16="http://schemas.microsoft.com/office/drawing/2014/main" id="{69CF8D58-C733-BFB8-3217-48FB122150FC}"/>
              </a:ext>
            </a:extLst>
          </p:cNvPr>
          <p:cNvPicPr>
            <a:picLocks noChangeAspect="1"/>
          </p:cNvPicPr>
          <p:nvPr/>
        </p:nvPicPr>
        <p:blipFill>
          <a:blip r:embed="rId2"/>
          <a:stretch>
            <a:fillRect/>
          </a:stretch>
        </p:blipFill>
        <p:spPr>
          <a:xfrm>
            <a:off x="380935" y="2518636"/>
            <a:ext cx="10902582" cy="1693434"/>
          </a:xfrm>
          <a:prstGeom prst="rect">
            <a:avLst/>
          </a:prstGeom>
        </p:spPr>
      </p:pic>
      <p:sp>
        <p:nvSpPr>
          <p:cNvPr id="3" name="TextBox 2">
            <a:extLst>
              <a:ext uri="{FF2B5EF4-FFF2-40B4-BE49-F238E27FC236}">
                <a16:creationId xmlns:a16="http://schemas.microsoft.com/office/drawing/2014/main" id="{CCC777B8-6D4B-1DB2-3CD8-6433FCF2B093}"/>
              </a:ext>
            </a:extLst>
          </p:cNvPr>
          <p:cNvSpPr txBox="1"/>
          <p:nvPr/>
        </p:nvSpPr>
        <p:spPr>
          <a:xfrm>
            <a:off x="203201" y="4725540"/>
            <a:ext cx="11301273" cy="923330"/>
          </a:xfrm>
          <a:prstGeom prst="rect">
            <a:avLst/>
          </a:prstGeom>
          <a:noFill/>
        </p:spPr>
        <p:txBody>
          <a:bodyPr wrap="square">
            <a:spAutoFit/>
          </a:bodyPr>
          <a:lstStyle/>
          <a:p>
            <a:r>
              <a:rPr lang="en-US" b="1" dirty="0"/>
              <a:t>Defaulted</a:t>
            </a:r>
            <a:r>
              <a:rPr lang="en-US" dirty="0"/>
              <a:t> residential real estate exposures where repayments do not materially depend on cash flows generated by the property securing the loan shall be risk-weighted net of specific provisions and partial write-offs at 100%.</a:t>
            </a:r>
          </a:p>
        </p:txBody>
      </p:sp>
    </p:spTree>
    <p:extLst>
      <p:ext uri="{BB962C8B-B14F-4D97-AF65-F5344CB8AC3E}">
        <p14:creationId xmlns:p14="http://schemas.microsoft.com/office/powerpoint/2010/main" val="425213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380934" y="223522"/>
            <a:ext cx="11123540" cy="797410"/>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sz="3200" dirty="0"/>
              <a:t>The standardized approach</a:t>
            </a:r>
            <a:r>
              <a:rPr lang="pl-PL" sz="3200" dirty="0"/>
              <a:t> – RWA and Capital </a:t>
            </a:r>
            <a:r>
              <a:rPr lang="pl-PL" sz="3200" dirty="0" err="1"/>
              <a:t>requirement</a:t>
            </a:r>
            <a:endParaRPr lang="en-US" sz="3200" dirty="0"/>
          </a:p>
        </p:txBody>
      </p:sp>
      <p:pic>
        <p:nvPicPr>
          <p:cNvPr id="11" name="Picture 10">
            <a:extLst>
              <a:ext uri="{FF2B5EF4-FFF2-40B4-BE49-F238E27FC236}">
                <a16:creationId xmlns:a16="http://schemas.microsoft.com/office/drawing/2014/main" id="{0F5BF12D-1E5C-A94E-A4E3-89B4B608CE11}"/>
              </a:ext>
            </a:extLst>
          </p:cNvPr>
          <p:cNvPicPr>
            <a:picLocks noChangeAspect="1"/>
          </p:cNvPicPr>
          <p:nvPr/>
        </p:nvPicPr>
        <p:blipFill>
          <a:blip r:embed="rId2"/>
          <a:stretch>
            <a:fillRect/>
          </a:stretch>
        </p:blipFill>
        <p:spPr>
          <a:xfrm>
            <a:off x="1517732" y="1557439"/>
            <a:ext cx="9073327" cy="3743122"/>
          </a:xfrm>
          <a:prstGeom prst="rect">
            <a:avLst/>
          </a:prstGeom>
        </p:spPr>
      </p:pic>
    </p:spTree>
    <p:extLst>
      <p:ext uri="{BB962C8B-B14F-4D97-AF65-F5344CB8AC3E}">
        <p14:creationId xmlns:p14="http://schemas.microsoft.com/office/powerpoint/2010/main" val="3298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pl-PL" sz="3200" dirty="0" err="1"/>
              <a:t>overview</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265067"/>
            <a:ext cx="10884023" cy="5078313"/>
          </a:xfrm>
          <a:prstGeom prst="rect">
            <a:avLst/>
          </a:prstGeom>
          <a:noFill/>
        </p:spPr>
        <p:txBody>
          <a:bodyPr wrap="square">
            <a:spAutoFit/>
          </a:bodyPr>
          <a:lstStyle/>
          <a:p>
            <a:r>
              <a:rPr lang="en-US" dirty="0"/>
              <a:t>Subject to certain minimum conditions and disclosure requirements, banks that have received supervisory approval to use the IRB approach may rely on their own internal estimates of risk components in determining the capital requirement for a given exposure. </a:t>
            </a:r>
            <a:endParaRPr lang="pl-PL" dirty="0"/>
          </a:p>
          <a:p>
            <a:endParaRPr lang="pl-PL" dirty="0"/>
          </a:p>
          <a:p>
            <a:r>
              <a:rPr lang="en-US" dirty="0"/>
              <a:t>The risk components include measures of the probability of default (PD), loss given default (LGD), the exposure at default (EAD), and effective maturity (M).</a:t>
            </a:r>
            <a:endParaRPr lang="pl-PL" dirty="0"/>
          </a:p>
          <a:p>
            <a:endParaRPr lang="pl-PL" dirty="0"/>
          </a:p>
          <a:p>
            <a:r>
              <a:rPr lang="pl-PL" dirty="0" err="1"/>
              <a:t>There</a:t>
            </a:r>
            <a:r>
              <a:rPr lang="pl-PL" dirty="0"/>
              <a:t> </a:t>
            </a:r>
            <a:r>
              <a:rPr lang="en-US" dirty="0"/>
              <a:t>two broad approaches: a foundation and an advanced approach</a:t>
            </a:r>
            <a:r>
              <a:rPr lang="pl-PL" dirty="0"/>
              <a:t>:</a:t>
            </a:r>
            <a:r>
              <a:rPr lang="en-US" dirty="0"/>
              <a:t> </a:t>
            </a:r>
            <a:endParaRPr lang="pl-PL" dirty="0"/>
          </a:p>
          <a:p>
            <a:endParaRPr lang="pl-PL" dirty="0"/>
          </a:p>
          <a:p>
            <a:pPr marL="285750" indent="-285750">
              <a:buFont typeface="Arial" panose="020B0604020202020204" pitchFamily="34" charset="0"/>
              <a:buChar char="•"/>
            </a:pPr>
            <a:r>
              <a:rPr lang="en-US" dirty="0"/>
              <a:t>Under </a:t>
            </a:r>
            <a:r>
              <a:rPr lang="en-US" b="1" dirty="0"/>
              <a:t>the foundation approach (F-IRB approach), </a:t>
            </a:r>
            <a:r>
              <a:rPr lang="en-US" dirty="0"/>
              <a:t>as a general rule, banks provide their own estimates of PD and rely on supervisory estimates for other risk components. </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Under </a:t>
            </a:r>
            <a:r>
              <a:rPr lang="en-US" b="1" dirty="0"/>
              <a:t>the advanced approach (A-IRB approach),</a:t>
            </a:r>
            <a:r>
              <a:rPr lang="en-US" dirty="0"/>
              <a:t> banks provide their own estimates of PD, LGD and EAD, and their own calculation of M, subject to meeting minimum standards. </a:t>
            </a:r>
            <a:endParaRPr lang="pl-PL" dirty="0"/>
          </a:p>
          <a:p>
            <a:pPr marL="285750" indent="-285750">
              <a:buFont typeface="Arial" panose="020B0604020202020204" pitchFamily="34" charset="0"/>
              <a:buChar char="•"/>
            </a:pPr>
            <a:endParaRPr lang="pl-PL" dirty="0"/>
          </a:p>
          <a:p>
            <a:r>
              <a:rPr lang="en-US" dirty="0"/>
              <a:t>For both the foundation and advanced approaches, banks must always use the risk-weight functions provided in t</a:t>
            </a:r>
            <a:r>
              <a:rPr lang="pl-PL" dirty="0"/>
              <a:t>he </a:t>
            </a:r>
            <a:r>
              <a:rPr lang="en-US" dirty="0"/>
              <a:t>Framework for the purpose of deriving capital requirements.</a:t>
            </a:r>
            <a:endParaRPr lang="pl-PL" dirty="0"/>
          </a:p>
          <a:p>
            <a:endParaRPr lang="pl-PL" dirty="0"/>
          </a:p>
        </p:txBody>
      </p:sp>
    </p:spTree>
    <p:extLst>
      <p:ext uri="{BB962C8B-B14F-4D97-AF65-F5344CB8AC3E}">
        <p14:creationId xmlns:p14="http://schemas.microsoft.com/office/powerpoint/2010/main" val="149241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pl-PL" sz="3200" dirty="0" err="1"/>
              <a:t>risk</a:t>
            </a:r>
            <a:r>
              <a:rPr lang="pl-PL" sz="3200" dirty="0"/>
              <a:t> </a:t>
            </a:r>
            <a:r>
              <a:rPr lang="pl-PL" sz="3200" dirty="0" err="1"/>
              <a:t>parameters</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380477"/>
            <a:ext cx="10884023" cy="4524315"/>
          </a:xfrm>
          <a:prstGeom prst="rect">
            <a:avLst/>
          </a:prstGeom>
          <a:noFill/>
        </p:spPr>
        <p:txBody>
          <a:bodyPr wrap="square">
            <a:spAutoFit/>
          </a:bodyPr>
          <a:lstStyle/>
          <a:p>
            <a:endParaRPr lang="pl-PL" dirty="0"/>
          </a:p>
          <a:p>
            <a:r>
              <a:rPr lang="pl-PL" dirty="0" err="1"/>
              <a:t>According</a:t>
            </a:r>
            <a:r>
              <a:rPr lang="pl-PL" dirty="0"/>
              <a:t> to </a:t>
            </a:r>
            <a:r>
              <a:rPr lang="en-US" dirty="0"/>
              <a:t>CRE 30.42 For retail exposures, banks must provide their own estimates of </a:t>
            </a:r>
            <a:r>
              <a:rPr lang="en-US" b="1" dirty="0"/>
              <a:t>PD</a:t>
            </a:r>
            <a:r>
              <a:rPr lang="en-US" dirty="0"/>
              <a:t>, </a:t>
            </a:r>
            <a:r>
              <a:rPr lang="en-US" b="1" dirty="0"/>
              <a:t>LGD</a:t>
            </a:r>
            <a:r>
              <a:rPr lang="en-US" dirty="0"/>
              <a:t> and </a:t>
            </a:r>
            <a:r>
              <a:rPr lang="en-US" b="1" dirty="0"/>
              <a:t>EAD</a:t>
            </a:r>
            <a:r>
              <a:rPr lang="en-US" dirty="0"/>
              <a:t>. There is no foundation approach for this asset class.</a:t>
            </a:r>
            <a:endParaRPr lang="pl-PL" dirty="0"/>
          </a:p>
          <a:p>
            <a:endParaRPr lang="pl-PL" dirty="0"/>
          </a:p>
          <a:p>
            <a:r>
              <a:rPr lang="pl-PL" dirty="0"/>
              <a:t>R</a:t>
            </a:r>
            <a:r>
              <a:rPr lang="en-US" dirty="0" err="1"/>
              <a:t>esidential</a:t>
            </a:r>
            <a:r>
              <a:rPr lang="en-US" dirty="0"/>
              <a:t> mortgage </a:t>
            </a:r>
            <a:r>
              <a:rPr lang="pl-PL" dirty="0" err="1"/>
              <a:t>which</a:t>
            </a:r>
            <a:r>
              <a:rPr lang="pl-PL" dirty="0"/>
              <a:t> </a:t>
            </a:r>
            <a:r>
              <a:rPr lang="pl-PL" dirty="0" err="1"/>
              <a:t>is</a:t>
            </a:r>
            <a:r>
              <a:rPr lang="en-US" dirty="0"/>
              <a:t> an exposure to an individual should be categories as a retail exposure.</a:t>
            </a:r>
            <a:endParaRPr lang="pl-PL" dirty="0"/>
          </a:p>
          <a:p>
            <a:endParaRPr lang="pl-PL" dirty="0"/>
          </a:p>
          <a:p>
            <a:r>
              <a:rPr lang="en-US" b="1" dirty="0"/>
              <a:t>PD (Probability of Default)</a:t>
            </a:r>
            <a:r>
              <a:rPr lang="en-US" dirty="0"/>
              <a:t> is a probability that a borrower will default in a particular time horizon, which is generally 1 year.</a:t>
            </a:r>
            <a:endParaRPr lang="pl-PL" dirty="0"/>
          </a:p>
          <a:p>
            <a:endParaRPr lang="en-US" dirty="0"/>
          </a:p>
          <a:p>
            <a:r>
              <a:rPr lang="en-US" b="1" dirty="0"/>
              <a:t>EAD (Exposure at Default)</a:t>
            </a:r>
            <a:r>
              <a:rPr lang="en-US" dirty="0"/>
              <a:t> represents amount of loss that a bank may incur due to a default (amount outstanding to be paid).</a:t>
            </a:r>
            <a:endParaRPr lang="pl-PL" dirty="0"/>
          </a:p>
          <a:p>
            <a:endParaRPr lang="en-US" dirty="0"/>
          </a:p>
          <a:p>
            <a:r>
              <a:rPr lang="en-US" b="1" dirty="0"/>
              <a:t>LGD (Loss Given Default) </a:t>
            </a:r>
            <a:r>
              <a:rPr lang="en-US" dirty="0"/>
              <a:t>represents a fractional loss in case of a default - amount that a bank will lose even after selling collateral (in other words: 1 minus recovery rate) LGD = (EAD - Collateral)/EAD.</a:t>
            </a:r>
          </a:p>
          <a:p>
            <a:endParaRPr lang="pl-PL" dirty="0"/>
          </a:p>
          <a:p>
            <a:endParaRPr lang="pl-PL" dirty="0"/>
          </a:p>
        </p:txBody>
      </p:sp>
    </p:spTree>
    <p:extLst>
      <p:ext uri="{BB962C8B-B14F-4D97-AF65-F5344CB8AC3E}">
        <p14:creationId xmlns:p14="http://schemas.microsoft.com/office/powerpoint/2010/main" val="312257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fontScale="92500"/>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pl-PL" sz="3200" dirty="0" err="1"/>
              <a:t>risk</a:t>
            </a:r>
            <a:r>
              <a:rPr lang="pl-PL" sz="3200" dirty="0"/>
              <a:t> </a:t>
            </a:r>
            <a:r>
              <a:rPr lang="pl-PL" sz="3200" dirty="0" err="1"/>
              <a:t>paramenters</a:t>
            </a:r>
            <a:r>
              <a:rPr lang="pl-PL" sz="3200" dirty="0"/>
              <a:t> - PD</a:t>
            </a:r>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211801"/>
            <a:ext cx="10884023" cy="5078313"/>
          </a:xfrm>
          <a:prstGeom prst="rect">
            <a:avLst/>
          </a:prstGeom>
          <a:noFill/>
        </p:spPr>
        <p:txBody>
          <a:bodyPr wrap="square">
            <a:spAutoFit/>
          </a:bodyPr>
          <a:lstStyle/>
          <a:p>
            <a:r>
              <a:rPr lang="en-US" dirty="0"/>
              <a:t>Under IRB approach bank can determine </a:t>
            </a:r>
            <a:r>
              <a:rPr lang="en-US" b="1" dirty="0"/>
              <a:t>own estimation of P</a:t>
            </a:r>
            <a:r>
              <a:rPr lang="pl-PL" b="1" dirty="0"/>
              <a:t>D (</a:t>
            </a:r>
            <a:r>
              <a:rPr lang="pl-PL" b="1" dirty="0" err="1"/>
              <a:t>Probability</a:t>
            </a:r>
            <a:r>
              <a:rPr lang="pl-PL" b="1" dirty="0"/>
              <a:t> of </a:t>
            </a:r>
            <a:r>
              <a:rPr lang="pl-PL" b="1" dirty="0" err="1"/>
              <a:t>Default</a:t>
            </a:r>
            <a:r>
              <a:rPr lang="pl-PL" b="1" dirty="0"/>
              <a:t>)</a:t>
            </a:r>
            <a:r>
              <a:rPr lang="en-US" dirty="0"/>
              <a:t>. Each exposure has own PD.</a:t>
            </a:r>
          </a:p>
          <a:p>
            <a:endParaRPr lang="en-US" dirty="0"/>
          </a:p>
          <a:p>
            <a:r>
              <a:rPr lang="en-US" dirty="0"/>
              <a:t>Default probabilities are estimated using credit scoring or logistic regression on bank's </a:t>
            </a:r>
            <a:r>
              <a:rPr lang="en-US" dirty="0" err="1"/>
              <a:t>interal</a:t>
            </a:r>
            <a:r>
              <a:rPr lang="en-US" dirty="0"/>
              <a:t> data.</a:t>
            </a:r>
          </a:p>
          <a:p>
            <a:endParaRPr lang="en-US" dirty="0"/>
          </a:p>
          <a:p>
            <a:r>
              <a:rPr lang="en-US" dirty="0"/>
              <a:t>The models use </a:t>
            </a:r>
            <a:r>
              <a:rPr lang="en-US" dirty="0" err="1"/>
              <a:t>quantitive</a:t>
            </a:r>
            <a:r>
              <a:rPr lang="en-US" dirty="0"/>
              <a:t> and qualitive attributes connected with financial stability, debt payment capacity and willingness of a borrower. Commonly used attributes in scope of individual borrowers may include: </a:t>
            </a:r>
            <a:endParaRPr lang="pl-PL" dirty="0"/>
          </a:p>
          <a:p>
            <a:pPr marL="285750" indent="-285750">
              <a:buFont typeface="Arial" panose="020B0604020202020204" pitchFamily="34" charset="0"/>
              <a:buChar char="•"/>
            </a:pPr>
            <a:r>
              <a:rPr lang="en-US" dirty="0"/>
              <a:t>income level and stability of employment</a:t>
            </a:r>
            <a:endParaRPr lang="pl-PL" dirty="0"/>
          </a:p>
          <a:p>
            <a:pPr marL="285750" indent="-285750">
              <a:buFont typeface="Arial" panose="020B0604020202020204" pitchFamily="34" charset="0"/>
              <a:buChar char="•"/>
            </a:pPr>
            <a:r>
              <a:rPr lang="en-US" dirty="0"/>
              <a:t>DTI (debt-to income ratio) </a:t>
            </a:r>
            <a:endParaRPr lang="pl-PL" dirty="0"/>
          </a:p>
          <a:p>
            <a:pPr marL="285750" indent="-285750">
              <a:buFont typeface="Arial" panose="020B0604020202020204" pitchFamily="34" charset="0"/>
              <a:buChar char="•"/>
            </a:pPr>
            <a:r>
              <a:rPr lang="en-US" dirty="0"/>
              <a:t>LTV (loan-to-value ratio)</a:t>
            </a:r>
            <a:endParaRPr lang="pl-PL" dirty="0"/>
          </a:p>
          <a:p>
            <a:pPr marL="285750" indent="-285750">
              <a:buFont typeface="Arial" panose="020B0604020202020204" pitchFamily="34" charset="0"/>
              <a:buChar char="•"/>
            </a:pPr>
            <a:r>
              <a:rPr lang="en-US" dirty="0"/>
              <a:t>payment history </a:t>
            </a:r>
            <a:endParaRPr lang="pl-PL" dirty="0"/>
          </a:p>
          <a:p>
            <a:pPr marL="285750" indent="-285750">
              <a:buFont typeface="Arial" panose="020B0604020202020204" pitchFamily="34" charset="0"/>
              <a:buChar char="•"/>
            </a:pPr>
            <a:r>
              <a:rPr lang="en-US" dirty="0"/>
              <a:t>credit utilization (percentage of available credit a borrower is currently using)</a:t>
            </a:r>
            <a:endParaRPr lang="pl-PL" dirty="0"/>
          </a:p>
          <a:p>
            <a:pPr marL="285750" indent="-285750">
              <a:buFont typeface="Arial" panose="020B0604020202020204" pitchFamily="34" charset="0"/>
              <a:buChar char="•"/>
            </a:pPr>
            <a:r>
              <a:rPr lang="en-US" dirty="0"/>
              <a:t>length of credit history</a:t>
            </a:r>
            <a:endParaRPr lang="pl-PL" dirty="0"/>
          </a:p>
          <a:p>
            <a:pPr marL="285750" indent="-285750">
              <a:buFont typeface="Arial" panose="020B0604020202020204" pitchFamily="34" charset="0"/>
              <a:buChar char="•"/>
            </a:pPr>
            <a:r>
              <a:rPr lang="en-US" dirty="0"/>
              <a:t>type of loan (unsecured loans generally pose higher risk)</a:t>
            </a:r>
            <a:endParaRPr lang="pl-PL" dirty="0"/>
          </a:p>
          <a:p>
            <a:pPr marL="285750" indent="-285750">
              <a:buFont typeface="Arial" panose="020B0604020202020204" pitchFamily="34" charset="0"/>
              <a:buChar char="•"/>
            </a:pPr>
            <a:r>
              <a:rPr lang="en-US" dirty="0"/>
              <a:t>geographic location</a:t>
            </a:r>
            <a:endParaRPr lang="pl-PL" dirty="0"/>
          </a:p>
          <a:p>
            <a:pPr marL="285750" indent="-285750">
              <a:buFont typeface="Arial" panose="020B0604020202020204" pitchFamily="34" charset="0"/>
              <a:buChar char="•"/>
            </a:pPr>
            <a:r>
              <a:rPr lang="en-US" dirty="0"/>
              <a:t>loan purpose</a:t>
            </a:r>
            <a:endParaRPr lang="pl-PL" dirty="0"/>
          </a:p>
          <a:p>
            <a:pPr marL="285750" indent="-285750">
              <a:buFont typeface="Arial" panose="020B0604020202020204" pitchFamily="34" charset="0"/>
              <a:buChar char="•"/>
            </a:pPr>
            <a:r>
              <a:rPr lang="en-US" dirty="0"/>
              <a:t>age and demographic (employment status, material status).</a:t>
            </a:r>
            <a:endParaRPr lang="pl-PL" dirty="0"/>
          </a:p>
        </p:txBody>
      </p:sp>
    </p:spTree>
    <p:extLst>
      <p:ext uri="{BB962C8B-B14F-4D97-AF65-F5344CB8AC3E}">
        <p14:creationId xmlns:p14="http://schemas.microsoft.com/office/powerpoint/2010/main" val="416721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6995284"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PD </a:t>
            </a:r>
            <a:r>
              <a:rPr lang="pl-PL" sz="3200" dirty="0" err="1"/>
              <a:t>logistic</a:t>
            </a:r>
            <a:r>
              <a:rPr lang="pl-PL" sz="3200" dirty="0"/>
              <a:t> </a:t>
            </a:r>
            <a:r>
              <a:rPr lang="pl-PL" sz="3200" dirty="0" err="1"/>
              <a:t>regression</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211801"/>
            <a:ext cx="10884023" cy="5355312"/>
          </a:xfrm>
          <a:prstGeom prst="rect">
            <a:avLst/>
          </a:prstGeom>
          <a:noFill/>
        </p:spPr>
        <p:txBody>
          <a:bodyPr wrap="square">
            <a:spAutoFit/>
          </a:bodyPr>
          <a:lstStyle/>
          <a:p>
            <a:r>
              <a:rPr lang="pl-PL" dirty="0"/>
              <a:t>For </a:t>
            </a:r>
            <a:r>
              <a:rPr lang="pl-PL" dirty="0" err="1"/>
              <a:t>this</a:t>
            </a:r>
            <a:r>
              <a:rPr lang="pl-PL" dirty="0"/>
              <a:t> </a:t>
            </a:r>
            <a:r>
              <a:rPr lang="pl-PL" dirty="0" err="1"/>
              <a:t>calculation</a:t>
            </a:r>
            <a:r>
              <a:rPr lang="pl-PL" dirty="0"/>
              <a:t> PD was </a:t>
            </a:r>
            <a:r>
              <a:rPr lang="pl-PL" dirty="0" err="1"/>
              <a:t>estimated</a:t>
            </a:r>
            <a:r>
              <a:rPr lang="pl-PL" dirty="0"/>
              <a:t> </a:t>
            </a:r>
            <a:r>
              <a:rPr lang="pl-PL" dirty="0" err="1"/>
              <a:t>using</a:t>
            </a:r>
            <a:r>
              <a:rPr lang="pl-PL" dirty="0"/>
              <a:t> </a:t>
            </a:r>
            <a:r>
              <a:rPr lang="pl-PL" dirty="0" err="1"/>
              <a:t>logistic</a:t>
            </a:r>
            <a:r>
              <a:rPr lang="pl-PL" dirty="0"/>
              <a:t> </a:t>
            </a:r>
            <a:r>
              <a:rPr lang="pl-PL" dirty="0" err="1"/>
              <a:t>regression</a:t>
            </a:r>
            <a:r>
              <a:rPr lang="pl-PL" dirty="0"/>
              <a:t>.</a:t>
            </a:r>
          </a:p>
          <a:p>
            <a:endParaRPr lang="pl-PL" dirty="0"/>
          </a:p>
          <a:p>
            <a:r>
              <a:rPr lang="pl-PL" dirty="0"/>
              <a:t>The model was </a:t>
            </a:r>
            <a:r>
              <a:rPr lang="pl-PL" dirty="0" err="1"/>
              <a:t>trained</a:t>
            </a:r>
            <a:r>
              <a:rPr lang="pl-PL" dirty="0"/>
              <a:t> on </a:t>
            </a:r>
            <a:r>
              <a:rPr lang="pl-PL" dirty="0" err="1"/>
              <a:t>avalilable</a:t>
            </a:r>
            <a:r>
              <a:rPr lang="pl-PL" dirty="0"/>
              <a:t> </a:t>
            </a:r>
            <a:r>
              <a:rPr lang="pl-PL" dirty="0" err="1"/>
              <a:t>parameters</a:t>
            </a:r>
            <a:r>
              <a:rPr lang="pl-PL" dirty="0"/>
              <a:t>, </a:t>
            </a:r>
            <a:r>
              <a:rPr lang="pl-PL" dirty="0" err="1"/>
              <a:t>which</a:t>
            </a:r>
            <a:r>
              <a:rPr lang="pl-PL" dirty="0"/>
              <a:t> </a:t>
            </a:r>
            <a:r>
              <a:rPr lang="pl-PL" dirty="0" err="1"/>
              <a:t>included</a:t>
            </a:r>
            <a:r>
              <a:rPr lang="pl-PL" dirty="0"/>
              <a:t>: </a:t>
            </a:r>
          </a:p>
          <a:p>
            <a:pPr marL="285750" indent="-285750">
              <a:buFont typeface="Arial" panose="020B0604020202020204" pitchFamily="34" charset="0"/>
              <a:buChar char="•"/>
            </a:pPr>
            <a:r>
              <a:rPr lang="en-US" dirty="0"/>
              <a:t>Amount due on existing mortgage</a:t>
            </a:r>
          </a:p>
          <a:p>
            <a:pPr marL="285750" indent="-285750">
              <a:buFont typeface="Arial" panose="020B0604020202020204" pitchFamily="34" charset="0"/>
              <a:buChar char="•"/>
            </a:pPr>
            <a:r>
              <a:rPr lang="en-US" dirty="0"/>
              <a:t>Value of current property</a:t>
            </a:r>
            <a:r>
              <a:rPr lang="pl-PL" dirty="0"/>
              <a:t> (</a:t>
            </a:r>
            <a:r>
              <a:rPr lang="pl-PL" dirty="0" err="1"/>
              <a:t>collateral</a:t>
            </a:r>
            <a:r>
              <a:rPr lang="pl-PL" dirty="0"/>
              <a:t>)</a:t>
            </a:r>
            <a:endParaRPr lang="en-US" dirty="0"/>
          </a:p>
          <a:p>
            <a:pPr marL="285750" indent="-285750">
              <a:buFont typeface="Arial" panose="020B0604020202020204" pitchFamily="34" charset="0"/>
              <a:buChar char="•"/>
            </a:pPr>
            <a:r>
              <a:rPr lang="en-US" dirty="0"/>
              <a:t>Occupation</a:t>
            </a:r>
            <a:r>
              <a:rPr lang="pl-PL" dirty="0"/>
              <a:t> </a:t>
            </a:r>
            <a:r>
              <a:rPr lang="pl-PL" dirty="0" err="1"/>
              <a:t>category</a:t>
            </a:r>
            <a:endParaRPr lang="pl-PL" dirty="0"/>
          </a:p>
          <a:p>
            <a:pPr marL="285750" indent="-285750">
              <a:buFont typeface="Arial" panose="020B0604020202020204" pitchFamily="34" charset="0"/>
              <a:buChar char="•"/>
            </a:pPr>
            <a:r>
              <a:rPr lang="en-US" dirty="0"/>
              <a:t>Years at present job</a:t>
            </a:r>
          </a:p>
          <a:p>
            <a:pPr marL="285750" indent="-285750">
              <a:buFont typeface="Arial" panose="020B0604020202020204" pitchFamily="34" charset="0"/>
              <a:buChar char="•"/>
            </a:pPr>
            <a:r>
              <a:rPr lang="en-US" dirty="0"/>
              <a:t>Number of major derogatory reports</a:t>
            </a:r>
          </a:p>
          <a:p>
            <a:pPr marL="285750" indent="-285750">
              <a:buFont typeface="Arial" panose="020B0604020202020204" pitchFamily="34" charset="0"/>
              <a:buChar char="•"/>
            </a:pPr>
            <a:r>
              <a:rPr lang="en-US" dirty="0"/>
              <a:t>Number of delinquent credit lines</a:t>
            </a:r>
          </a:p>
          <a:p>
            <a:pPr marL="285750" indent="-285750">
              <a:buFont typeface="Arial" panose="020B0604020202020204" pitchFamily="34" charset="0"/>
              <a:buChar char="•"/>
            </a:pPr>
            <a:r>
              <a:rPr lang="en-US" dirty="0"/>
              <a:t>Age of oldest credit line in months</a:t>
            </a:r>
          </a:p>
          <a:p>
            <a:pPr marL="285750" indent="-285750">
              <a:buFont typeface="Arial" panose="020B0604020202020204" pitchFamily="34" charset="0"/>
              <a:buChar char="•"/>
            </a:pPr>
            <a:r>
              <a:rPr lang="en-US" dirty="0"/>
              <a:t>Number of recent credit inquiries</a:t>
            </a:r>
          </a:p>
          <a:p>
            <a:pPr marL="285750" indent="-285750">
              <a:buFont typeface="Arial" panose="020B0604020202020204" pitchFamily="34" charset="0"/>
              <a:buChar char="•"/>
            </a:pPr>
            <a:r>
              <a:rPr lang="en-US" dirty="0"/>
              <a:t>Number of credit lines</a:t>
            </a:r>
          </a:p>
          <a:p>
            <a:pPr marL="285750" indent="-285750">
              <a:buFont typeface="Arial" panose="020B0604020202020204" pitchFamily="34" charset="0"/>
              <a:buChar char="•"/>
            </a:pPr>
            <a:r>
              <a:rPr lang="en-US" dirty="0"/>
              <a:t>Debt-to-income ratio</a:t>
            </a:r>
            <a:r>
              <a:rPr lang="pl-PL" dirty="0"/>
              <a:t> (DTI)</a:t>
            </a:r>
          </a:p>
          <a:p>
            <a:pPr marL="285750" indent="-285750">
              <a:buFont typeface="Arial" panose="020B0604020202020204" pitchFamily="34" charset="0"/>
              <a:buChar char="•"/>
            </a:pPr>
            <a:r>
              <a:rPr lang="pl-PL" dirty="0" err="1"/>
              <a:t>Loant</a:t>
            </a:r>
            <a:r>
              <a:rPr lang="pl-PL" dirty="0"/>
              <a:t>-to-</a:t>
            </a:r>
            <a:r>
              <a:rPr lang="pl-PL" dirty="0" err="1"/>
              <a:t>value</a:t>
            </a:r>
            <a:r>
              <a:rPr lang="pl-PL" dirty="0"/>
              <a:t> ratio (LTV)</a:t>
            </a:r>
          </a:p>
          <a:p>
            <a:pPr marL="285750" indent="-285750">
              <a:buFont typeface="Arial" panose="020B0604020202020204" pitchFamily="34" charset="0"/>
              <a:buChar char="•"/>
            </a:pPr>
            <a:endParaRPr lang="pl-PL" dirty="0"/>
          </a:p>
          <a:p>
            <a:endParaRPr lang="pl-PL" dirty="0"/>
          </a:p>
          <a:p>
            <a:endParaRPr lang="pl-PL" dirty="0"/>
          </a:p>
          <a:p>
            <a:endParaRPr lang="pl-PL" dirty="0"/>
          </a:p>
          <a:p>
            <a:r>
              <a:rPr lang="pl-PL" dirty="0"/>
              <a:t>The </a:t>
            </a:r>
            <a:r>
              <a:rPr lang="pl-PL" dirty="0" err="1"/>
              <a:t>trained</a:t>
            </a:r>
            <a:r>
              <a:rPr lang="pl-PL" dirty="0"/>
              <a:t> model </a:t>
            </a:r>
            <a:r>
              <a:rPr lang="pl-PL" dirty="0" err="1"/>
              <a:t>has</a:t>
            </a:r>
            <a:r>
              <a:rPr lang="pl-PL" dirty="0"/>
              <a:t> </a:t>
            </a:r>
            <a:r>
              <a:rPr lang="pl-PL" dirty="0" err="1"/>
              <a:t>accurracy</a:t>
            </a:r>
            <a:r>
              <a:rPr lang="pl-PL" dirty="0"/>
              <a:t> of 82,6% and AUC ROC </a:t>
            </a:r>
            <a:r>
              <a:rPr lang="pl-PL" dirty="0" err="1"/>
              <a:t>score</a:t>
            </a:r>
            <a:r>
              <a:rPr lang="pl-PL" dirty="0"/>
              <a:t> of 0,79</a:t>
            </a:r>
          </a:p>
        </p:txBody>
      </p:sp>
      <p:pic>
        <p:nvPicPr>
          <p:cNvPr id="2" name="Picture 1">
            <a:extLst>
              <a:ext uri="{FF2B5EF4-FFF2-40B4-BE49-F238E27FC236}">
                <a16:creationId xmlns:a16="http://schemas.microsoft.com/office/drawing/2014/main" id="{5328E129-E176-D168-6227-3B13F4451D07}"/>
              </a:ext>
            </a:extLst>
          </p:cNvPr>
          <p:cNvPicPr>
            <a:picLocks noChangeAspect="1"/>
          </p:cNvPicPr>
          <p:nvPr/>
        </p:nvPicPr>
        <p:blipFill>
          <a:blip r:embed="rId2"/>
          <a:stretch>
            <a:fillRect/>
          </a:stretch>
        </p:blipFill>
        <p:spPr>
          <a:xfrm>
            <a:off x="6790740" y="2259200"/>
            <a:ext cx="4860707" cy="3826929"/>
          </a:xfrm>
          <a:prstGeom prst="rect">
            <a:avLst/>
          </a:prstGeom>
        </p:spPr>
      </p:pic>
    </p:spTree>
    <p:extLst>
      <p:ext uri="{BB962C8B-B14F-4D97-AF65-F5344CB8AC3E}">
        <p14:creationId xmlns:p14="http://schemas.microsoft.com/office/powerpoint/2010/main" val="87373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B9FEA-3119-2EC0-0FDB-4DB289AFEB2E}"/>
              </a:ext>
            </a:extLst>
          </p:cNvPr>
          <p:cNvSpPr txBox="1">
            <a:spLocks/>
          </p:cNvSpPr>
          <p:nvPr/>
        </p:nvSpPr>
        <p:spPr>
          <a:xfrm>
            <a:off x="203201" y="223521"/>
            <a:ext cx="10964908" cy="584347"/>
          </a:xfrm>
          <a:prstGeom prst="rect">
            <a:avLst/>
          </a:prstGeom>
        </p:spPr>
        <p:txBody>
          <a:bodyPr>
            <a:normAutofit/>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pl-PL" sz="3200" dirty="0"/>
              <a:t>F-IRB </a:t>
            </a:r>
            <a:r>
              <a:rPr lang="pl-PL" sz="3200" dirty="0" err="1"/>
              <a:t>approach</a:t>
            </a:r>
            <a:r>
              <a:rPr lang="pl-PL" sz="3200" dirty="0"/>
              <a:t> – </a:t>
            </a:r>
            <a:r>
              <a:rPr lang="pl-PL" sz="3200" dirty="0" err="1"/>
              <a:t>Unexpected</a:t>
            </a:r>
            <a:r>
              <a:rPr lang="pl-PL" sz="3200" dirty="0"/>
              <a:t> and </a:t>
            </a:r>
            <a:r>
              <a:rPr lang="pl-PL" sz="3200" dirty="0" err="1"/>
              <a:t>Expected</a:t>
            </a:r>
            <a:r>
              <a:rPr lang="pl-PL" sz="3200" dirty="0"/>
              <a:t> </a:t>
            </a:r>
            <a:r>
              <a:rPr lang="pl-PL" sz="3200" dirty="0" err="1"/>
              <a:t>Losses</a:t>
            </a:r>
            <a:endParaRPr lang="pl-PL" sz="3200" dirty="0"/>
          </a:p>
          <a:p>
            <a:endParaRPr lang="en-US" sz="3200" dirty="0"/>
          </a:p>
        </p:txBody>
      </p:sp>
      <p:sp>
        <p:nvSpPr>
          <p:cNvPr id="5" name="TextBox 4">
            <a:extLst>
              <a:ext uri="{FF2B5EF4-FFF2-40B4-BE49-F238E27FC236}">
                <a16:creationId xmlns:a16="http://schemas.microsoft.com/office/drawing/2014/main" id="{896144F4-D6EF-1287-E4A1-B92C0ED1411C}"/>
              </a:ext>
            </a:extLst>
          </p:cNvPr>
          <p:cNvSpPr txBox="1"/>
          <p:nvPr/>
        </p:nvSpPr>
        <p:spPr>
          <a:xfrm>
            <a:off x="540553" y="1620174"/>
            <a:ext cx="10884023" cy="3139321"/>
          </a:xfrm>
          <a:prstGeom prst="rect">
            <a:avLst/>
          </a:prstGeom>
          <a:noFill/>
        </p:spPr>
        <p:txBody>
          <a:bodyPr wrap="square">
            <a:spAutoFit/>
          </a:bodyPr>
          <a:lstStyle/>
          <a:p>
            <a:r>
              <a:rPr lang="en-US" dirty="0"/>
              <a:t>Under the Standardized Approach, banks are not required to explicitly calculate expected losses (EL) for individual exposures. Instead, the Standardized Approach relies on predetermined risk weights assigned to different asset classes, which reflect average expected losses within those categories.</a:t>
            </a:r>
            <a:endParaRPr lang="pl-PL" dirty="0"/>
          </a:p>
          <a:p>
            <a:endParaRPr lang="pl-PL" dirty="0"/>
          </a:p>
          <a:p>
            <a:endParaRPr lang="pl-PL" dirty="0"/>
          </a:p>
          <a:p>
            <a:r>
              <a:rPr lang="pl-PL" dirty="0"/>
              <a:t>U</a:t>
            </a:r>
            <a:r>
              <a:rPr lang="en-US" dirty="0" err="1"/>
              <a:t>nder</a:t>
            </a:r>
            <a:r>
              <a:rPr lang="en-US" dirty="0"/>
              <a:t> the Internal Ratings-Based (IRB) approach, banks estimate both </a:t>
            </a:r>
            <a:r>
              <a:rPr lang="en-US" b="1" dirty="0"/>
              <a:t>unexpected losses (UL) </a:t>
            </a:r>
            <a:r>
              <a:rPr lang="en-US" dirty="0"/>
              <a:t>and </a:t>
            </a:r>
            <a:r>
              <a:rPr lang="en-US" b="1" dirty="0"/>
              <a:t>expected losses (EL) </a:t>
            </a:r>
            <a:r>
              <a:rPr lang="en-US" dirty="0"/>
              <a:t>for each exposure separately according to CRE 35. </a:t>
            </a:r>
            <a:endParaRPr lang="pl-PL" dirty="0"/>
          </a:p>
          <a:p>
            <a:endParaRPr lang="pl-PL" dirty="0"/>
          </a:p>
          <a:p>
            <a:endParaRPr lang="pl-PL" dirty="0"/>
          </a:p>
          <a:p>
            <a:r>
              <a:rPr lang="en-US" dirty="0"/>
              <a:t>The risk-weight functions, produce capital requirements for the UL portion. </a:t>
            </a:r>
          </a:p>
          <a:p>
            <a:endParaRPr lang="pl-PL" dirty="0"/>
          </a:p>
        </p:txBody>
      </p:sp>
    </p:spTree>
    <p:extLst>
      <p:ext uri="{BB962C8B-B14F-4D97-AF65-F5344CB8AC3E}">
        <p14:creationId xmlns:p14="http://schemas.microsoft.com/office/powerpoint/2010/main" val="1886515011"/>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272</TotalTime>
  <Words>2375</Words>
  <Application>Microsoft Office PowerPoint</Application>
  <PresentationFormat>Widescreen</PresentationFormat>
  <Paragraphs>183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Constantia</vt:lpstr>
      <vt:lpstr>Wingdings</vt:lpstr>
      <vt:lpstr>Office Theme</vt:lpstr>
      <vt:lpstr>Credit risk RWA and capital requirement for the bank’s residential mortgages portfolio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RWA and capital requirement for the bank’s residential mortgages portfolio  </dc:title>
  <dc:creator>Patrycja Danilczuk</dc:creator>
  <cp:lastModifiedBy>Patrycja Danilczuk</cp:lastModifiedBy>
  <cp:revision>1</cp:revision>
  <cp:lastPrinted>2024-03-14T21:37:12Z</cp:lastPrinted>
  <dcterms:created xsi:type="dcterms:W3CDTF">2024-03-14T17:27:08Z</dcterms:created>
  <dcterms:modified xsi:type="dcterms:W3CDTF">2024-03-14T22:54:32Z</dcterms:modified>
</cp:coreProperties>
</file>