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/>
    <p:restoredTop sz="94692"/>
  </p:normalViewPr>
  <p:slideViewPr>
    <p:cSldViewPr snapToGrid="0">
      <p:cViewPr varScale="1">
        <p:scale>
          <a:sx n="106" d="100"/>
          <a:sy n="10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  <a:endParaRPr lang="pl-PL"/>
          </a:p>
          <a:p>
            <a:pPr lvl="1"/>
            <a:r>
              <a:rPr lang="pl-PL"/>
              <a:t>Drugi poziom</a:t>
            </a:r>
            <a:endParaRPr lang="pl-PL"/>
          </a:p>
          <a:p>
            <a:pPr lvl="2"/>
            <a:r>
              <a:rPr lang="pl-PL"/>
              <a:t>Trzeci poziom</a:t>
            </a:r>
            <a:endParaRPr lang="pl-PL"/>
          </a:p>
          <a:p>
            <a:pPr lvl="3"/>
            <a:r>
              <a:rPr lang="pl-PL"/>
              <a:t>Czwarty poziom</a:t>
            </a:r>
            <a:endParaRPr lang="pl-PL"/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C92E7-2FEC-924A-843B-016F25B3114F}" type="datetimeFigureOut">
              <a:rPr lang="pl-PL" smtClean="0"/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9ED05-1315-8F45-8A41-0BBC6E7B3EB4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verstimulation-behavior.streamlit.app/" TargetMode="Externa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www.henryford.com/blog/2023/12/how-to-identify-and-manage-overstimulation" TargetMode="External"/><Relationship Id="rId1" Type="http://schemas.openxmlformats.org/officeDocument/2006/relationships/hyperlink" Target="https://healyournervoussystem.com/effects-of-overstimula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>
                <a:solidFill>
                  <a:srgbClr val="FFFFFF"/>
                </a:solidFill>
              </a:rPr>
              <a:t>Case study: overstymulation behavior analysis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pl-PL">
                <a:highlight>
                  <a:srgbClr val="FFFF00"/>
                </a:highlight>
              </a:rPr>
              <a:t>https://overstimulation-behavior.streamlit.app/</a:t>
            </a:r>
            <a:endParaRPr lang="en-US" altLang="pl-PL">
              <a:highlight>
                <a:srgbClr val="FFFF00"/>
              </a:highlight>
            </a:endParaRPr>
          </a:p>
          <a:p>
            <a:pPr algn="l"/>
            <a:r>
              <a:rPr lang="pl-PL"/>
              <a:t>Authors: Kinga, Kasia, Patrycja, Maciej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000" dirty="0" err="1"/>
              <a:t>App</a:t>
            </a:r>
            <a:r>
              <a:rPr lang="pl-PL" sz="5000" dirty="0"/>
              <a:t> – </a:t>
            </a:r>
            <a:r>
              <a:rPr lang="pl-PL" sz="5000" dirty="0" err="1"/>
              <a:t>how</a:t>
            </a:r>
            <a:r>
              <a:rPr lang="pl-PL" sz="5000" dirty="0"/>
              <a:t> to </a:t>
            </a:r>
            <a:r>
              <a:rPr lang="pl-PL" sz="5000" dirty="0" err="1"/>
              <a:t>use</a:t>
            </a:r>
            <a:r>
              <a:rPr lang="pl-PL" sz="5000" dirty="0"/>
              <a:t> the </a:t>
            </a:r>
            <a:r>
              <a:rPr lang="pl-PL" sz="5000" dirty="0" err="1"/>
              <a:t>results</a:t>
            </a:r>
            <a:endParaRPr lang="pl-PL" sz="5000" dirty="0"/>
          </a:p>
        </p:txBody>
      </p:sp>
      <p:sp>
        <p:nvSpPr>
          <p:cNvPr id="32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1400" dirty="0"/>
              <a:t>We </a:t>
            </a:r>
            <a:r>
              <a:rPr lang="pl-PL" sz="1400" dirty="0" err="1"/>
              <a:t>developed</a:t>
            </a:r>
            <a:r>
              <a:rPr lang="pl-PL" sz="1400" dirty="0"/>
              <a:t> a </a:t>
            </a:r>
            <a:r>
              <a:rPr lang="pl-PL" sz="1400" b="1" dirty="0" err="1"/>
              <a:t>Streamlit-based</a:t>
            </a:r>
            <a:r>
              <a:rPr lang="pl-PL" sz="1400" b="1" dirty="0"/>
              <a:t> </a:t>
            </a:r>
            <a:r>
              <a:rPr lang="pl-PL" sz="1400" b="1" dirty="0" err="1"/>
              <a:t>application</a:t>
            </a:r>
            <a:r>
              <a:rPr lang="pl-PL" sz="1400" dirty="0"/>
              <a:t> </a:t>
            </a:r>
            <a:r>
              <a:rPr lang="pl-PL" sz="1400" dirty="0" err="1"/>
              <a:t>that</a:t>
            </a:r>
            <a:r>
              <a:rPr lang="pl-PL" sz="1400" dirty="0"/>
              <a:t> </a:t>
            </a:r>
            <a:r>
              <a:rPr lang="pl-PL" sz="1400" dirty="0" err="1"/>
              <a:t>allows</a:t>
            </a:r>
            <a:r>
              <a:rPr lang="pl-PL" sz="1400" dirty="0"/>
              <a:t> </a:t>
            </a:r>
            <a:r>
              <a:rPr lang="pl-PL" sz="1400" dirty="0" err="1"/>
              <a:t>users</a:t>
            </a:r>
            <a:r>
              <a:rPr lang="pl-PL" sz="1400" dirty="0"/>
              <a:t> to </a:t>
            </a:r>
            <a:r>
              <a:rPr lang="pl-PL" sz="1400" dirty="0" err="1"/>
              <a:t>input</a:t>
            </a:r>
            <a:r>
              <a:rPr lang="pl-PL" sz="1400" dirty="0"/>
              <a:t> </a:t>
            </a:r>
            <a:r>
              <a:rPr lang="pl-PL" sz="1400" dirty="0" err="1"/>
              <a:t>personal</a:t>
            </a:r>
            <a:r>
              <a:rPr lang="pl-PL" sz="1400" dirty="0"/>
              <a:t> data </a:t>
            </a:r>
            <a:r>
              <a:rPr lang="pl-PL" sz="1400" dirty="0" err="1"/>
              <a:t>related</a:t>
            </a:r>
            <a:r>
              <a:rPr lang="pl-PL" sz="1400" dirty="0"/>
              <a:t> to </a:t>
            </a:r>
            <a:r>
              <a:rPr lang="pl-PL" sz="1400" dirty="0" err="1"/>
              <a:t>key</a:t>
            </a:r>
            <a:r>
              <a:rPr lang="pl-PL" sz="1400" dirty="0"/>
              <a:t> </a:t>
            </a:r>
            <a:r>
              <a:rPr lang="pl-PL" sz="1400" dirty="0" err="1"/>
              <a:t>lifestyle</a:t>
            </a:r>
            <a:r>
              <a:rPr lang="pl-PL" sz="1400" dirty="0"/>
              <a:t> </a:t>
            </a:r>
            <a:r>
              <a:rPr lang="pl-PL" sz="1400" dirty="0" err="1"/>
              <a:t>features</a:t>
            </a:r>
            <a:r>
              <a:rPr lang="pl-PL" sz="1400" dirty="0"/>
              <a:t> </a:t>
            </a:r>
            <a:r>
              <a:rPr lang="pl-PL" sz="1400" dirty="0" err="1"/>
              <a:t>identified</a:t>
            </a:r>
            <a:r>
              <a:rPr lang="pl-PL" sz="1400" dirty="0"/>
              <a:t> in </a:t>
            </a:r>
            <a:r>
              <a:rPr lang="pl-PL" sz="1400" dirty="0" err="1"/>
              <a:t>our</a:t>
            </a:r>
            <a:r>
              <a:rPr lang="pl-PL" sz="1400" dirty="0"/>
              <a:t> model, </a:t>
            </a:r>
            <a:r>
              <a:rPr lang="pl-PL" sz="1400" dirty="0" err="1"/>
              <a:t>such</a:t>
            </a:r>
            <a:r>
              <a:rPr lang="pl-PL" sz="1400" dirty="0"/>
              <a:t> as:</a:t>
            </a:r>
            <a:endParaRPr lang="pl-PL" sz="1400" dirty="0"/>
          </a:p>
          <a:p>
            <a:pPr lvl="1"/>
            <a:r>
              <a:rPr lang="pl-PL" sz="1400" dirty="0" err="1"/>
              <a:t>hours</a:t>
            </a:r>
            <a:r>
              <a:rPr lang="pl-PL" sz="1400" dirty="0"/>
              <a:t> of </a:t>
            </a:r>
            <a:r>
              <a:rPr lang="pl-PL" sz="1400" dirty="0" err="1"/>
              <a:t>sleep</a:t>
            </a:r>
            <a:r>
              <a:rPr lang="pl-PL" sz="1400" dirty="0"/>
              <a:t>,</a:t>
            </a:r>
            <a:endParaRPr lang="pl-PL" sz="1400" dirty="0"/>
          </a:p>
          <a:p>
            <a:pPr lvl="1"/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spent</a:t>
            </a:r>
            <a:r>
              <a:rPr lang="pl-PL" sz="1400" dirty="0"/>
              <a:t> in front of a </a:t>
            </a:r>
            <a:r>
              <a:rPr lang="pl-PL" sz="1400" dirty="0" err="1"/>
              <a:t>screen</a:t>
            </a:r>
            <a:r>
              <a:rPr lang="pl-PL" sz="1400" dirty="0"/>
              <a:t>,</a:t>
            </a:r>
            <a:endParaRPr lang="pl-PL" sz="1400" dirty="0"/>
          </a:p>
          <a:p>
            <a:pPr lvl="1"/>
            <a:r>
              <a:rPr lang="pl-PL" sz="1400" dirty="0" err="1"/>
              <a:t>physical</a:t>
            </a:r>
            <a:r>
              <a:rPr lang="pl-PL" sz="1400" dirty="0"/>
              <a:t> </a:t>
            </a:r>
            <a:r>
              <a:rPr lang="pl-PL" sz="1400" dirty="0" err="1"/>
              <a:t>activity</a:t>
            </a:r>
            <a:r>
              <a:rPr lang="pl-PL" sz="1400" dirty="0"/>
              <a:t>,</a:t>
            </a:r>
            <a:endParaRPr lang="pl-PL" sz="1400" dirty="0"/>
          </a:p>
          <a:p>
            <a:pPr lvl="1"/>
            <a:r>
              <a:rPr lang="pl-PL" sz="1400" dirty="0" err="1"/>
              <a:t>exposure</a:t>
            </a:r>
            <a:r>
              <a:rPr lang="pl-PL" sz="1400" dirty="0"/>
              <a:t> to </a:t>
            </a:r>
            <a:r>
              <a:rPr lang="pl-PL" sz="1400" dirty="0" err="1"/>
              <a:t>noise</a:t>
            </a:r>
            <a:r>
              <a:rPr lang="pl-PL" sz="1400" dirty="0"/>
              <a:t> and </a:t>
            </a:r>
            <a:r>
              <a:rPr lang="pl-PL" sz="1400" dirty="0" err="1"/>
              <a:t>social</a:t>
            </a:r>
            <a:r>
              <a:rPr lang="pl-PL" sz="1400" dirty="0"/>
              <a:t> </a:t>
            </a:r>
            <a:r>
              <a:rPr lang="pl-PL" sz="1400" dirty="0" err="1"/>
              <a:t>interaction</a:t>
            </a:r>
            <a:r>
              <a:rPr lang="pl-PL" sz="1400" dirty="0"/>
              <a:t>,</a:t>
            </a:r>
            <a:br>
              <a:rPr lang="pl-PL" sz="1400" dirty="0"/>
            </a:br>
            <a:r>
              <a:rPr lang="pl-PL" sz="1400" dirty="0"/>
              <a:t>...and </a:t>
            </a:r>
            <a:r>
              <a:rPr lang="pl-PL" sz="1400" dirty="0" err="1"/>
              <a:t>more</a:t>
            </a:r>
            <a:r>
              <a:rPr lang="pl-PL" sz="1400" dirty="0"/>
              <a:t>.</a:t>
            </a:r>
            <a:endParaRPr lang="pl-PL" sz="1400" dirty="0"/>
          </a:p>
          <a:p>
            <a:pPr marL="0" indent="0">
              <a:buNone/>
            </a:pPr>
            <a:r>
              <a:rPr lang="pl-PL" sz="1400" b="1" dirty="0"/>
              <a:t>How </a:t>
            </a:r>
            <a:r>
              <a:rPr lang="pl-PL" sz="1400" b="1" dirty="0" err="1"/>
              <a:t>it</a:t>
            </a:r>
            <a:r>
              <a:rPr lang="pl-PL" sz="1400" b="1" dirty="0"/>
              <a:t> </a:t>
            </a:r>
            <a:r>
              <a:rPr lang="pl-PL" sz="1400" b="1" dirty="0" err="1"/>
              <a:t>works</a:t>
            </a:r>
            <a:r>
              <a:rPr lang="pl-PL" sz="1400" b="1" dirty="0"/>
              <a:t>: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The </a:t>
            </a:r>
            <a:r>
              <a:rPr lang="pl-PL" sz="1400" dirty="0" err="1"/>
              <a:t>user</a:t>
            </a:r>
            <a:r>
              <a:rPr lang="pl-PL" sz="1400" dirty="0"/>
              <a:t> </a:t>
            </a:r>
            <a:r>
              <a:rPr lang="pl-PL" sz="1400" dirty="0" err="1"/>
              <a:t>enters</a:t>
            </a:r>
            <a:r>
              <a:rPr lang="pl-PL" sz="1400" dirty="0"/>
              <a:t> </a:t>
            </a:r>
            <a:r>
              <a:rPr lang="pl-PL" sz="1400" dirty="0" err="1"/>
              <a:t>their</a:t>
            </a:r>
            <a:r>
              <a:rPr lang="pl-PL" sz="1400" dirty="0"/>
              <a:t> </a:t>
            </a:r>
            <a:r>
              <a:rPr lang="pl-PL" sz="1400" dirty="0" err="1"/>
              <a:t>daily</a:t>
            </a:r>
            <a:r>
              <a:rPr lang="pl-PL" sz="1400" dirty="0"/>
              <a:t> </a:t>
            </a:r>
            <a:r>
              <a:rPr lang="pl-PL" sz="1400" dirty="0" err="1"/>
              <a:t>habits</a:t>
            </a:r>
            <a:r>
              <a:rPr lang="pl-PL" sz="1400" dirty="0"/>
              <a:t> via a </a:t>
            </a:r>
            <a:r>
              <a:rPr lang="pl-PL" sz="1400" dirty="0" err="1"/>
              <a:t>simple</a:t>
            </a:r>
            <a:r>
              <a:rPr lang="pl-PL" sz="1400" dirty="0"/>
              <a:t> </a:t>
            </a:r>
            <a:r>
              <a:rPr lang="pl-PL" sz="1400" dirty="0" err="1"/>
              <a:t>interface</a:t>
            </a:r>
            <a:r>
              <a:rPr lang="pl-PL" sz="1400" dirty="0"/>
              <a:t>.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The model </a:t>
            </a:r>
            <a:r>
              <a:rPr lang="pl-PL" sz="1400" dirty="0" err="1"/>
              <a:t>analyzes</a:t>
            </a:r>
            <a:r>
              <a:rPr lang="pl-PL" sz="1400" dirty="0"/>
              <a:t> the </a:t>
            </a:r>
            <a:r>
              <a:rPr lang="pl-PL" sz="1400" dirty="0" err="1"/>
              <a:t>inputs</a:t>
            </a:r>
            <a:r>
              <a:rPr lang="pl-PL" sz="1400" dirty="0"/>
              <a:t> and </a:t>
            </a:r>
            <a:r>
              <a:rPr lang="pl-PL" sz="1400" dirty="0" err="1"/>
              <a:t>provides</a:t>
            </a:r>
            <a:r>
              <a:rPr lang="pl-PL" sz="1400" dirty="0"/>
              <a:t> a </a:t>
            </a:r>
            <a:r>
              <a:rPr lang="pl-PL" sz="1400" dirty="0" err="1"/>
              <a:t>prediction</a:t>
            </a:r>
            <a:r>
              <a:rPr lang="pl-PL" sz="1400" dirty="0"/>
              <a:t>:</a:t>
            </a:r>
            <a:br>
              <a:rPr lang="pl-PL" sz="1400" dirty="0"/>
            </a:br>
            <a:r>
              <a:rPr lang="pl-PL" sz="1400" dirty="0"/>
              <a:t>-  </a:t>
            </a:r>
            <a:r>
              <a:rPr lang="pl-PL" sz="1400" i="1" dirty="0" err="1"/>
              <a:t>Are</a:t>
            </a:r>
            <a:r>
              <a:rPr lang="pl-PL" sz="1400" i="1" dirty="0"/>
              <a:t> </a:t>
            </a:r>
            <a:r>
              <a:rPr lang="pl-PL" sz="1400" i="1" dirty="0" err="1"/>
              <a:t>you</a:t>
            </a:r>
            <a:r>
              <a:rPr lang="pl-PL" sz="1400" i="1" dirty="0"/>
              <a:t> </a:t>
            </a:r>
            <a:r>
              <a:rPr lang="pl-PL" sz="1400" i="1" dirty="0" err="1"/>
              <a:t>currently</a:t>
            </a:r>
            <a:r>
              <a:rPr lang="pl-PL" sz="1400" i="1" dirty="0"/>
              <a:t> </a:t>
            </a:r>
            <a:r>
              <a:rPr lang="pl-PL" sz="1400" i="1" dirty="0" err="1"/>
              <a:t>overstimulated</a:t>
            </a:r>
            <a:r>
              <a:rPr lang="pl-PL" sz="1400" i="1" dirty="0"/>
              <a:t>? </a:t>
            </a:r>
            <a:r>
              <a:rPr lang="pl-PL" sz="1400" i="1" dirty="0" err="1"/>
              <a:t>Yes</a:t>
            </a:r>
            <a:r>
              <a:rPr lang="pl-PL" sz="1400" i="1" dirty="0"/>
              <a:t> </a:t>
            </a:r>
            <a:r>
              <a:rPr lang="pl-PL" sz="1400" i="1" dirty="0" err="1"/>
              <a:t>or</a:t>
            </a:r>
            <a:r>
              <a:rPr lang="pl-PL" sz="1400" i="1" dirty="0"/>
              <a:t> No.</a:t>
            </a:r>
            <a:endParaRPr lang="pl-PL" sz="1400" dirty="0"/>
          </a:p>
          <a:p>
            <a:pPr marL="0" indent="0">
              <a:buNone/>
            </a:pPr>
            <a:r>
              <a:rPr lang="pl-PL" sz="1400" dirty="0" err="1"/>
              <a:t>Based</a:t>
            </a:r>
            <a:r>
              <a:rPr lang="pl-PL" sz="1400" dirty="0"/>
              <a:t> on the </a:t>
            </a:r>
            <a:r>
              <a:rPr lang="pl-PL" sz="1400" dirty="0" err="1"/>
              <a:t>result</a:t>
            </a:r>
            <a:r>
              <a:rPr lang="pl-PL" sz="1400" dirty="0"/>
              <a:t>, the </a:t>
            </a:r>
            <a:r>
              <a:rPr lang="pl-PL" sz="1400" dirty="0" err="1"/>
              <a:t>app</a:t>
            </a:r>
            <a:r>
              <a:rPr lang="pl-PL" sz="1400" dirty="0"/>
              <a:t> </a:t>
            </a:r>
            <a:r>
              <a:rPr lang="pl-PL" sz="1400" dirty="0" err="1"/>
              <a:t>provides</a:t>
            </a:r>
            <a:r>
              <a:rPr lang="pl-PL" sz="1400" dirty="0"/>
              <a:t> </a:t>
            </a:r>
            <a:r>
              <a:rPr lang="pl-PL" sz="1400" b="1" dirty="0" err="1"/>
              <a:t>personalized</a:t>
            </a:r>
            <a:r>
              <a:rPr lang="pl-PL" sz="1400" b="1" dirty="0"/>
              <a:t> feedback</a:t>
            </a:r>
            <a:r>
              <a:rPr lang="pl-PL" sz="1400" dirty="0"/>
              <a:t>.</a:t>
            </a:r>
            <a:endParaRPr lang="pl-PL" sz="1400" dirty="0"/>
          </a:p>
          <a:p>
            <a:endParaRPr lang="pl-PL" sz="1400" dirty="0"/>
          </a:p>
        </p:txBody>
      </p:sp>
      <p:pic>
        <p:nvPicPr>
          <p:cNvPr id="5" name="Obraz 4" descr="Obraz zawierający tekst, zrzut ekranu, Czcionka, numer&#10;&#10;Zawartość wygenerowana przez AI może być niepoprawna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048" y="2071082"/>
            <a:ext cx="5458968" cy="2715836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985710" y="492875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u="sng" dirty="0">
                <a:solidFill>
                  <a:srgbClr val="1264A3"/>
                </a:solidFill>
                <a:effectLst/>
                <a:latin typeface="Slack-Lato"/>
                <a:hlinkClick r:id="rId2"/>
              </a:rPr>
              <a:t>https://overstimulation-behavior.streamlit.app/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68719" y="987425"/>
            <a:ext cx="6172200" cy="4881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1800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itmedicalteam.pl</a:t>
            </a:r>
            <a:r>
              <a:rPr lang="pl-PL" sz="18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pl-PL" sz="18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l-PL" sz="1500" i="1" dirty="0" err="1"/>
              <a:t>Stress</a:t>
            </a:r>
            <a:r>
              <a:rPr lang="pl-PL" sz="1500" i="1" dirty="0"/>
              <a:t>, </a:t>
            </a:r>
            <a:r>
              <a:rPr lang="pl-PL" sz="1500" i="1" dirty="0" err="1"/>
              <a:t>anxiety</a:t>
            </a:r>
            <a:r>
              <a:rPr lang="pl-PL" sz="1500" i="1" dirty="0"/>
              <a:t> and </a:t>
            </a:r>
            <a:r>
              <a:rPr lang="pl-PL" sz="1500" i="1" dirty="0" err="1"/>
              <a:t>depression</a:t>
            </a:r>
            <a:r>
              <a:rPr lang="pl-PL" sz="1500" i="1" dirty="0"/>
              <a:t> </a:t>
            </a:r>
            <a:r>
              <a:rPr lang="pl-PL" sz="1500" i="1" dirty="0" err="1"/>
              <a:t>levels</a:t>
            </a:r>
            <a:r>
              <a:rPr lang="pl-PL" sz="1500" i="1" dirty="0"/>
              <a:t>: High </a:t>
            </a:r>
            <a:r>
              <a:rPr lang="pl-PL" sz="1500" i="1" dirty="0" err="1"/>
              <a:t>levels</a:t>
            </a:r>
            <a:r>
              <a:rPr lang="pl-PL" sz="1500" i="1" dirty="0"/>
              <a:t> of </a:t>
            </a:r>
            <a:r>
              <a:rPr lang="pl-PL" sz="1500" i="1" dirty="0" err="1"/>
              <a:t>stress</a:t>
            </a:r>
            <a:r>
              <a:rPr lang="pl-PL" sz="1500" i="1" dirty="0"/>
              <a:t> and </a:t>
            </a:r>
            <a:r>
              <a:rPr lang="pl-PL" sz="1500" i="1" dirty="0" err="1"/>
              <a:t>anxiety</a:t>
            </a:r>
            <a:r>
              <a:rPr lang="pl-PL" sz="1500" i="1" dirty="0"/>
              <a:t> </a:t>
            </a:r>
            <a:r>
              <a:rPr lang="pl-PL" sz="1500" i="1" dirty="0" err="1"/>
              <a:t>are</a:t>
            </a:r>
            <a:r>
              <a:rPr lang="pl-PL" sz="1500" i="1" dirty="0"/>
              <a:t> </a:t>
            </a:r>
            <a:r>
              <a:rPr lang="pl-PL" sz="1500" i="1" dirty="0" err="1"/>
              <a:t>strongly</a:t>
            </a:r>
            <a:r>
              <a:rPr lang="pl-PL" sz="1500" i="1" dirty="0"/>
              <a:t> </a:t>
            </a:r>
            <a:r>
              <a:rPr lang="pl-PL" sz="1500" i="1" dirty="0" err="1"/>
              <a:t>linked</a:t>
            </a:r>
            <a:r>
              <a:rPr lang="pl-PL" sz="1500" i="1" dirty="0"/>
              <a:t> to </a:t>
            </a:r>
            <a:r>
              <a:rPr lang="pl-PL" sz="1500" i="1" dirty="0" err="1"/>
              <a:t>overstimulation</a:t>
            </a:r>
            <a:r>
              <a:rPr lang="pl-PL" sz="1500" i="1" dirty="0"/>
              <a:t>. </a:t>
            </a:r>
            <a:r>
              <a:rPr lang="pl-PL" sz="1500" i="1" dirty="0" err="1"/>
              <a:t>Chronic</a:t>
            </a:r>
            <a:r>
              <a:rPr lang="pl-PL" sz="1500" i="1" dirty="0"/>
              <a:t> </a:t>
            </a:r>
            <a:r>
              <a:rPr lang="pl-PL" sz="1500" i="1" dirty="0" err="1"/>
              <a:t>stress</a:t>
            </a:r>
            <a:r>
              <a:rPr lang="pl-PL" sz="1500" i="1" dirty="0"/>
              <a:t> </a:t>
            </a:r>
            <a:r>
              <a:rPr lang="pl-PL" sz="1500" i="1" dirty="0" err="1"/>
              <a:t>can</a:t>
            </a:r>
            <a:r>
              <a:rPr lang="pl-PL" sz="1500" i="1" dirty="0"/>
              <a:t> </a:t>
            </a:r>
            <a:r>
              <a:rPr lang="pl-PL" sz="1500" i="1" dirty="0" err="1"/>
              <a:t>lead</a:t>
            </a:r>
            <a:r>
              <a:rPr lang="pl-PL" sz="1500" i="1" dirty="0"/>
              <a:t> to </a:t>
            </a:r>
            <a:r>
              <a:rPr lang="pl-PL" sz="1500" i="1" dirty="0" err="1"/>
              <a:t>an</a:t>
            </a:r>
            <a:r>
              <a:rPr lang="pl-PL" sz="1500" i="1" dirty="0"/>
              <a:t> </a:t>
            </a:r>
            <a:r>
              <a:rPr lang="pl-PL" sz="1500" i="1" dirty="0" err="1"/>
              <a:t>overreaction</a:t>
            </a:r>
            <a:r>
              <a:rPr lang="pl-PL" sz="1500" i="1" dirty="0"/>
              <a:t> to </a:t>
            </a:r>
            <a:r>
              <a:rPr lang="pl-PL" sz="1500" i="1" dirty="0" err="1"/>
              <a:t>external</a:t>
            </a:r>
            <a:r>
              <a:rPr lang="pl-PL" sz="1500" i="1" dirty="0"/>
              <a:t> </a:t>
            </a:r>
            <a:r>
              <a:rPr lang="pl-PL" sz="1500" i="1" dirty="0" err="1"/>
              <a:t>stimuli</a:t>
            </a:r>
            <a:r>
              <a:rPr lang="pl-PL" sz="1500" i="1" dirty="0"/>
              <a:t>, </a:t>
            </a:r>
            <a:r>
              <a:rPr lang="pl-PL" sz="1500" i="1" dirty="0" err="1"/>
              <a:t>which</a:t>
            </a:r>
            <a:r>
              <a:rPr lang="pl-PL" sz="1500" i="1" dirty="0"/>
              <a:t> </a:t>
            </a:r>
            <a:r>
              <a:rPr lang="pl-PL" sz="1500" i="1" dirty="0" err="1"/>
              <a:t>increases</a:t>
            </a:r>
            <a:r>
              <a:rPr lang="pl-PL" sz="1500" i="1" dirty="0"/>
              <a:t> the </a:t>
            </a:r>
            <a:r>
              <a:rPr lang="pl-PL" sz="1500" i="1" dirty="0" err="1"/>
              <a:t>risk</a:t>
            </a:r>
            <a:r>
              <a:rPr lang="pl-PL" sz="1500" i="1" dirty="0"/>
              <a:t> of sensory </a:t>
            </a:r>
            <a:r>
              <a:rPr lang="pl-PL" sz="1500" i="1" dirty="0" err="1"/>
              <a:t>overload</a:t>
            </a:r>
            <a:r>
              <a:rPr lang="pl-PL" sz="1500" i="1" dirty="0"/>
              <a:t>. </a:t>
            </a:r>
            <a:endParaRPr lang="pl-PL" sz="1500" i="1" dirty="0"/>
          </a:p>
          <a:p>
            <a:pPr marL="0" indent="0">
              <a:buNone/>
            </a:pPr>
            <a:endParaRPr lang="pl-PL" sz="1400" i="1" dirty="0"/>
          </a:p>
          <a:p>
            <a:pPr marL="0" indent="0">
              <a:buNone/>
            </a:pPr>
            <a:r>
              <a:rPr lang="pl-PL" sz="1700" u="sng" dirty="0">
                <a:solidFill>
                  <a:schemeClr val="tx2">
                    <a:lumMod val="50000"/>
                    <a:lumOff val="50000"/>
                  </a:schemeClr>
                </a:solidFill>
                <a:hlinkClick r:id="rId1"/>
              </a:rPr>
              <a:t>https://healyournervoussystem.com/effects-of-overstimulation/</a:t>
            </a:r>
            <a:r>
              <a:rPr lang="pl-PL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 </a:t>
            </a:r>
            <a:r>
              <a:rPr lang="pl-PL" sz="1700" dirty="0"/>
              <a:t> </a:t>
            </a:r>
            <a:endParaRPr lang="pl-PL" sz="1700" dirty="0"/>
          </a:p>
          <a:p>
            <a:pPr marL="0" indent="0">
              <a:buNone/>
            </a:pPr>
            <a:r>
              <a:rPr lang="pl-PL" sz="1500" i="1" dirty="0"/>
              <a:t>The </a:t>
            </a:r>
            <a:r>
              <a:rPr lang="pl-PL" sz="1500" i="1" dirty="0" err="1"/>
              <a:t>article</a:t>
            </a:r>
            <a:r>
              <a:rPr lang="pl-PL" sz="1500" i="1" dirty="0"/>
              <a:t> </a:t>
            </a:r>
            <a:r>
              <a:rPr lang="pl-PL" sz="1500" i="1" dirty="0" err="1"/>
              <a:t>identifies</a:t>
            </a:r>
            <a:r>
              <a:rPr lang="pl-PL" sz="1500" i="1" dirty="0"/>
              <a:t> </a:t>
            </a:r>
            <a:r>
              <a:rPr lang="pl-PL" sz="1500" i="1" dirty="0" err="1"/>
              <a:t>factors</a:t>
            </a:r>
            <a:r>
              <a:rPr lang="pl-PL" sz="1500" i="1" dirty="0"/>
              <a:t> </a:t>
            </a:r>
            <a:r>
              <a:rPr lang="pl-PL" sz="1500" i="1" dirty="0" err="1"/>
              <a:t>such</a:t>
            </a:r>
            <a:r>
              <a:rPr lang="pl-PL" sz="1500" i="1" dirty="0"/>
              <a:t> as </a:t>
            </a:r>
            <a:r>
              <a:rPr lang="pl-PL" sz="1500" i="1" dirty="0" err="1"/>
              <a:t>constant</a:t>
            </a:r>
            <a:r>
              <a:rPr lang="pl-PL" sz="1500" i="1" dirty="0"/>
              <a:t> </a:t>
            </a:r>
            <a:r>
              <a:rPr lang="pl-PL" sz="1500" i="1" dirty="0" err="1"/>
              <a:t>notifications</a:t>
            </a:r>
            <a:r>
              <a:rPr lang="pl-PL" sz="1500" i="1" dirty="0"/>
              <a:t>, multitasking, and </a:t>
            </a:r>
            <a:r>
              <a:rPr lang="pl-PL" sz="1500" i="1" dirty="0" err="1"/>
              <a:t>exposure</a:t>
            </a:r>
            <a:r>
              <a:rPr lang="pl-PL" sz="1500" i="1" dirty="0"/>
              <a:t> to </a:t>
            </a:r>
            <a:r>
              <a:rPr lang="pl-PL" sz="1500" i="1" dirty="0" err="1"/>
              <a:t>loud</a:t>
            </a:r>
            <a:r>
              <a:rPr lang="pl-PL" sz="1500" i="1" dirty="0"/>
              <a:t> </a:t>
            </a:r>
            <a:r>
              <a:rPr lang="pl-PL" sz="1500" i="1" dirty="0" err="1"/>
              <a:t>environments</a:t>
            </a:r>
            <a:r>
              <a:rPr lang="pl-PL" sz="1500" i="1" dirty="0"/>
              <a:t> as </a:t>
            </a:r>
            <a:r>
              <a:rPr lang="pl-PL" sz="1500" i="1" dirty="0" err="1"/>
              <a:t>primary</a:t>
            </a:r>
            <a:r>
              <a:rPr lang="pl-PL" sz="1500" i="1" dirty="0"/>
              <a:t> </a:t>
            </a:r>
            <a:r>
              <a:rPr lang="pl-PL" sz="1500" i="1" dirty="0" err="1"/>
              <a:t>contributors</a:t>
            </a:r>
            <a:r>
              <a:rPr lang="pl-PL" sz="1500" i="1" dirty="0"/>
              <a:t> to </a:t>
            </a:r>
            <a:r>
              <a:rPr lang="pl-PL" sz="1500" i="1" dirty="0" err="1"/>
              <a:t>nervous</a:t>
            </a:r>
            <a:r>
              <a:rPr lang="pl-PL" sz="1500" i="1" dirty="0"/>
              <a:t> system </a:t>
            </a:r>
            <a:r>
              <a:rPr lang="pl-PL" sz="1500" i="1" dirty="0" err="1"/>
              <a:t>overload</a:t>
            </a:r>
            <a:r>
              <a:rPr lang="pl-PL" sz="1500" i="1" dirty="0"/>
              <a:t>. </a:t>
            </a:r>
            <a:r>
              <a:rPr lang="pl-PL" sz="1500" i="1" dirty="0" err="1"/>
              <a:t>Individuals</a:t>
            </a:r>
            <a:r>
              <a:rPr lang="pl-PL" sz="1500" i="1" dirty="0"/>
              <a:t> </a:t>
            </a:r>
            <a:r>
              <a:rPr lang="pl-PL" sz="1500" i="1" dirty="0" err="1"/>
              <a:t>experiencing</a:t>
            </a:r>
            <a:r>
              <a:rPr lang="pl-PL" sz="1500" i="1" dirty="0"/>
              <a:t> </a:t>
            </a:r>
            <a:r>
              <a:rPr lang="pl-PL" sz="1500" i="1" dirty="0" err="1"/>
              <a:t>overstimulation</a:t>
            </a:r>
            <a:r>
              <a:rPr lang="pl-PL" sz="1500" i="1" dirty="0"/>
              <a:t> </a:t>
            </a:r>
            <a:r>
              <a:rPr lang="pl-PL" sz="1500" i="1" dirty="0" err="1"/>
              <a:t>may</a:t>
            </a:r>
            <a:r>
              <a:rPr lang="pl-PL" sz="1500" i="1" dirty="0"/>
              <a:t> face </a:t>
            </a:r>
            <a:r>
              <a:rPr lang="pl-PL" sz="1500" i="1" dirty="0" err="1"/>
              <a:t>anxiety</a:t>
            </a:r>
            <a:r>
              <a:rPr lang="pl-PL" sz="1500" i="1" dirty="0"/>
              <a:t>, </a:t>
            </a:r>
            <a:r>
              <a:rPr lang="pl-PL" sz="1500" i="1" dirty="0" err="1"/>
              <a:t>depression</a:t>
            </a:r>
            <a:r>
              <a:rPr lang="pl-PL" sz="1500" i="1" dirty="0"/>
              <a:t>, </a:t>
            </a:r>
            <a:r>
              <a:rPr lang="pl-PL" sz="1500" i="1" dirty="0" err="1"/>
              <a:t>sleep</a:t>
            </a:r>
            <a:r>
              <a:rPr lang="pl-PL" sz="1500" i="1" dirty="0"/>
              <a:t> </a:t>
            </a:r>
            <a:r>
              <a:rPr lang="pl-PL" sz="1500" i="1" dirty="0" err="1"/>
              <a:t>disturbances</a:t>
            </a:r>
            <a:r>
              <a:rPr lang="pl-PL" sz="1500" i="1" dirty="0"/>
              <a:t>, </a:t>
            </a:r>
            <a:r>
              <a:rPr lang="pl-PL" sz="1500" i="1" dirty="0" err="1"/>
              <a:t>irritability</a:t>
            </a:r>
            <a:r>
              <a:rPr lang="pl-PL" sz="1500" i="1" dirty="0"/>
              <a:t>, and </a:t>
            </a:r>
            <a:r>
              <a:rPr lang="pl-PL" sz="1500" i="1" dirty="0" err="1"/>
              <a:t>cognitive</a:t>
            </a:r>
            <a:r>
              <a:rPr lang="pl-PL" sz="1500" i="1" dirty="0"/>
              <a:t> </a:t>
            </a:r>
            <a:r>
              <a:rPr lang="pl-PL" sz="1500" i="1" dirty="0" err="1"/>
              <a:t>challenges</a:t>
            </a:r>
            <a:r>
              <a:rPr lang="pl-PL" sz="1500" i="1" dirty="0"/>
              <a:t> </a:t>
            </a:r>
            <a:r>
              <a:rPr lang="pl-PL" sz="1500" i="1" dirty="0" err="1"/>
              <a:t>like</a:t>
            </a:r>
            <a:r>
              <a:rPr lang="pl-PL" sz="1500" i="1" dirty="0"/>
              <a:t> </a:t>
            </a:r>
            <a:r>
              <a:rPr lang="pl-PL" sz="1500" i="1" dirty="0" err="1"/>
              <a:t>poor</a:t>
            </a:r>
            <a:r>
              <a:rPr lang="pl-PL" sz="1500" i="1" dirty="0"/>
              <a:t> </a:t>
            </a:r>
            <a:r>
              <a:rPr lang="pl-PL" sz="1500" i="1" dirty="0" err="1"/>
              <a:t>memory</a:t>
            </a:r>
            <a:r>
              <a:rPr lang="pl-PL" sz="1500" i="1" dirty="0"/>
              <a:t> and </a:t>
            </a:r>
            <a:r>
              <a:rPr lang="pl-PL" sz="1500" i="1" dirty="0" err="1"/>
              <a:t>concentration</a:t>
            </a:r>
            <a:r>
              <a:rPr lang="pl-PL" sz="1500" i="1" dirty="0"/>
              <a:t>.</a:t>
            </a:r>
            <a:br>
              <a:rPr lang="pl-PL" sz="1400" i="1" dirty="0"/>
            </a:br>
            <a:endParaRPr lang="pl-PL" sz="1400" i="1" dirty="0"/>
          </a:p>
          <a:p>
            <a:pPr marL="0" indent="0">
              <a:buNone/>
            </a:pPr>
            <a:r>
              <a:rPr lang="pl-PL" sz="1700" u="sng" dirty="0">
                <a:solidFill>
                  <a:schemeClr val="tx2">
                    <a:lumMod val="50000"/>
                    <a:lumOff val="50000"/>
                  </a:schemeClr>
                </a:solidFill>
                <a:hlinkClick r:id="rId2"/>
              </a:rPr>
              <a:t>https://www.henryford.com/blog/2023/12/how-to-identify-and-manage-overstimulation</a:t>
            </a:r>
            <a:r>
              <a:rPr lang="pl-PL" sz="17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 </a:t>
            </a:r>
            <a:endParaRPr lang="pl-PL" sz="17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l-PL" sz="1500" i="1" dirty="0" err="1"/>
              <a:t>Engaging</a:t>
            </a:r>
            <a:r>
              <a:rPr lang="pl-PL" sz="1500" i="1" dirty="0"/>
              <a:t> in </a:t>
            </a:r>
            <a:r>
              <a:rPr lang="pl-PL" sz="1500" i="1" dirty="0" err="1"/>
              <a:t>multiple</a:t>
            </a:r>
            <a:r>
              <a:rPr lang="pl-PL" sz="1500" i="1" dirty="0"/>
              <a:t> </a:t>
            </a:r>
            <a:r>
              <a:rPr lang="pl-PL" sz="1500" i="1" dirty="0" err="1"/>
              <a:t>activities</a:t>
            </a:r>
            <a:r>
              <a:rPr lang="pl-PL" sz="1500" i="1" dirty="0"/>
              <a:t> </a:t>
            </a:r>
            <a:r>
              <a:rPr lang="pl-PL" sz="1500" i="1" dirty="0" err="1"/>
              <a:t>simultaneously</a:t>
            </a:r>
            <a:r>
              <a:rPr lang="pl-PL" sz="1500" i="1" dirty="0"/>
              <a:t>, </a:t>
            </a:r>
            <a:r>
              <a:rPr lang="pl-PL" sz="1500" i="1" dirty="0" err="1"/>
              <a:t>such</a:t>
            </a:r>
            <a:r>
              <a:rPr lang="pl-PL" sz="1500" i="1" dirty="0"/>
              <a:t> as </a:t>
            </a:r>
            <a:r>
              <a:rPr lang="pl-PL" sz="1500" i="1" dirty="0" err="1"/>
              <a:t>checking</a:t>
            </a:r>
            <a:r>
              <a:rPr lang="pl-PL" sz="1500" i="1" dirty="0"/>
              <a:t> </a:t>
            </a:r>
            <a:r>
              <a:rPr lang="pl-PL" sz="1500" i="1" dirty="0" err="1"/>
              <a:t>emails</a:t>
            </a:r>
            <a:r>
              <a:rPr lang="pl-PL" sz="1500" i="1" dirty="0"/>
              <a:t> </a:t>
            </a:r>
            <a:r>
              <a:rPr lang="pl-PL" sz="1500" i="1" dirty="0" err="1"/>
              <a:t>during</a:t>
            </a:r>
            <a:r>
              <a:rPr lang="pl-PL" sz="1500" i="1" dirty="0"/>
              <a:t> </a:t>
            </a:r>
            <a:r>
              <a:rPr lang="pl-PL" sz="1500" i="1" dirty="0" err="1"/>
              <a:t>meetings</a:t>
            </a:r>
            <a:r>
              <a:rPr lang="pl-PL" sz="1500" i="1" dirty="0"/>
              <a:t> </a:t>
            </a:r>
            <a:r>
              <a:rPr lang="pl-PL" sz="1500" i="1" dirty="0" err="1"/>
              <a:t>or</a:t>
            </a:r>
            <a:r>
              <a:rPr lang="pl-PL" sz="1500" i="1" dirty="0"/>
              <a:t> </a:t>
            </a:r>
            <a:r>
              <a:rPr lang="pl-PL" sz="1500" i="1" dirty="0" err="1"/>
              <a:t>juggling</a:t>
            </a:r>
            <a:r>
              <a:rPr lang="pl-PL" sz="1500" i="1" dirty="0"/>
              <a:t> </a:t>
            </a:r>
            <a:r>
              <a:rPr lang="pl-PL" sz="1500" i="1" dirty="0" err="1"/>
              <a:t>work</a:t>
            </a:r>
            <a:r>
              <a:rPr lang="pl-PL" sz="1500" i="1" dirty="0"/>
              <a:t> and </a:t>
            </a:r>
            <a:r>
              <a:rPr lang="pl-PL" sz="1500" i="1" dirty="0" err="1"/>
              <a:t>personal</a:t>
            </a:r>
            <a:r>
              <a:rPr lang="pl-PL" sz="1500" i="1" dirty="0"/>
              <a:t> </a:t>
            </a:r>
            <a:r>
              <a:rPr lang="pl-PL" sz="1500" i="1" dirty="0" err="1"/>
              <a:t>tasks</a:t>
            </a:r>
            <a:r>
              <a:rPr lang="pl-PL" sz="1500" i="1" dirty="0"/>
              <a:t>, </a:t>
            </a:r>
            <a:r>
              <a:rPr lang="pl-PL" sz="1500" i="1" dirty="0" err="1"/>
              <a:t>can</a:t>
            </a:r>
            <a:r>
              <a:rPr lang="pl-PL" sz="1500" i="1" dirty="0"/>
              <a:t> </a:t>
            </a:r>
            <a:r>
              <a:rPr lang="pl-PL" sz="1500" i="1" dirty="0" err="1"/>
              <a:t>overwhelm</a:t>
            </a:r>
            <a:r>
              <a:rPr lang="pl-PL" sz="1500" i="1" dirty="0"/>
              <a:t> the </a:t>
            </a:r>
            <a:r>
              <a:rPr lang="pl-PL" sz="1500" i="1" dirty="0" err="1"/>
              <a:t>brain</a:t>
            </a:r>
            <a:r>
              <a:rPr lang="pl-PL" sz="1500" i="1" dirty="0"/>
              <a:t>. </a:t>
            </a:r>
            <a:r>
              <a:rPr lang="pl-PL" sz="1500" i="1" dirty="0" err="1"/>
              <a:t>Constant</a:t>
            </a:r>
            <a:r>
              <a:rPr lang="pl-PL" sz="1500" i="1" dirty="0"/>
              <a:t> </a:t>
            </a:r>
            <a:r>
              <a:rPr lang="pl-PL" sz="1500" i="1" dirty="0" err="1"/>
              <a:t>exposure</a:t>
            </a:r>
            <a:r>
              <a:rPr lang="pl-PL" sz="1500" i="1" dirty="0"/>
              <a:t> to </a:t>
            </a:r>
            <a:r>
              <a:rPr lang="pl-PL" sz="1500" i="1" dirty="0" err="1"/>
              <a:t>screens</a:t>
            </a:r>
            <a:r>
              <a:rPr lang="pl-PL" sz="1500" i="1" dirty="0"/>
              <a:t>, </a:t>
            </a:r>
            <a:r>
              <a:rPr lang="pl-PL" sz="1500" i="1" dirty="0" err="1"/>
              <a:t>notifications</a:t>
            </a:r>
            <a:r>
              <a:rPr lang="pl-PL" sz="1500" i="1" dirty="0"/>
              <a:t>, and </a:t>
            </a:r>
            <a:r>
              <a:rPr lang="pl-PL" sz="1500" i="1" dirty="0" err="1"/>
              <a:t>digital</a:t>
            </a:r>
            <a:r>
              <a:rPr lang="pl-PL" sz="1500" i="1" dirty="0"/>
              <a:t> media </a:t>
            </a:r>
            <a:r>
              <a:rPr lang="pl-PL" sz="1500" i="1" dirty="0" err="1"/>
              <a:t>increases</a:t>
            </a:r>
            <a:r>
              <a:rPr lang="pl-PL" sz="1500" i="1" dirty="0"/>
              <a:t> </a:t>
            </a:r>
            <a:r>
              <a:rPr lang="pl-PL" sz="1500" i="1" dirty="0" err="1"/>
              <a:t>cognitive</a:t>
            </a:r>
            <a:r>
              <a:rPr lang="pl-PL" sz="1500" i="1" dirty="0"/>
              <a:t> </a:t>
            </a:r>
            <a:r>
              <a:rPr lang="pl-PL" sz="1500" i="1" dirty="0" err="1"/>
              <a:t>load</a:t>
            </a:r>
            <a:r>
              <a:rPr lang="pl-PL" sz="1500" i="1" dirty="0"/>
              <a:t>. </a:t>
            </a:r>
            <a:r>
              <a:rPr lang="pl-PL" sz="1500" i="1" dirty="0" err="1"/>
              <a:t>Bright</a:t>
            </a:r>
            <a:r>
              <a:rPr lang="pl-PL" sz="1500" i="1" dirty="0"/>
              <a:t> </a:t>
            </a:r>
            <a:r>
              <a:rPr lang="pl-PL" sz="1500" i="1" dirty="0" err="1"/>
              <a:t>lights</a:t>
            </a:r>
            <a:r>
              <a:rPr lang="pl-PL" sz="1500" i="1" dirty="0"/>
              <a:t>, </a:t>
            </a:r>
            <a:r>
              <a:rPr lang="pl-PL" sz="1500" i="1" dirty="0" err="1"/>
              <a:t>loud</a:t>
            </a:r>
            <a:r>
              <a:rPr lang="pl-PL" sz="1500" i="1" dirty="0"/>
              <a:t> </a:t>
            </a:r>
            <a:r>
              <a:rPr lang="pl-PL" sz="1500" i="1" dirty="0" err="1"/>
              <a:t>noises</a:t>
            </a:r>
            <a:r>
              <a:rPr lang="pl-PL" sz="1500" i="1" dirty="0"/>
              <a:t>, and </a:t>
            </a:r>
            <a:r>
              <a:rPr lang="pl-PL" sz="1500" i="1" dirty="0" err="1"/>
              <a:t>lack</a:t>
            </a:r>
            <a:r>
              <a:rPr lang="pl-PL" sz="1500" i="1" dirty="0"/>
              <a:t> of </a:t>
            </a:r>
            <a:r>
              <a:rPr lang="pl-PL" sz="1500" i="1" dirty="0" err="1"/>
              <a:t>quiet</a:t>
            </a:r>
            <a:r>
              <a:rPr lang="pl-PL" sz="1500" i="1" dirty="0"/>
              <a:t> </a:t>
            </a:r>
            <a:r>
              <a:rPr lang="pl-PL" sz="1500" i="1" dirty="0" err="1"/>
              <a:t>spaces</a:t>
            </a:r>
            <a:r>
              <a:rPr lang="pl-PL" sz="1500" i="1" dirty="0"/>
              <a:t> </a:t>
            </a:r>
            <a:r>
              <a:rPr lang="pl-PL" sz="1500" i="1" dirty="0" err="1"/>
              <a:t>contribute</a:t>
            </a:r>
            <a:r>
              <a:rPr lang="pl-PL" sz="1500" i="1" dirty="0"/>
              <a:t> to sensory </a:t>
            </a:r>
            <a:r>
              <a:rPr lang="pl-PL" sz="1500" i="1" dirty="0" err="1"/>
              <a:t>overload</a:t>
            </a:r>
            <a:r>
              <a:rPr lang="pl-PL" sz="1500" i="1" dirty="0"/>
              <a:t>. </a:t>
            </a:r>
            <a:r>
              <a:rPr lang="pl-PL" sz="1500" i="1" dirty="0" err="1"/>
              <a:t>Chronic</a:t>
            </a:r>
            <a:r>
              <a:rPr lang="pl-PL" sz="1500" i="1" dirty="0"/>
              <a:t> </a:t>
            </a:r>
            <a:r>
              <a:rPr lang="pl-PL" sz="1500" i="1" dirty="0" err="1"/>
              <a:t>stress</a:t>
            </a:r>
            <a:r>
              <a:rPr lang="pl-PL" sz="1500" i="1" dirty="0"/>
              <a:t>, </a:t>
            </a:r>
            <a:r>
              <a:rPr lang="pl-PL" sz="1500" i="1" dirty="0" err="1"/>
              <a:t>insufficient</a:t>
            </a:r>
            <a:r>
              <a:rPr lang="pl-PL" sz="1500" i="1" dirty="0"/>
              <a:t> </a:t>
            </a:r>
            <a:r>
              <a:rPr lang="pl-PL" sz="1500" i="1" dirty="0" err="1"/>
              <a:t>sleep</a:t>
            </a:r>
            <a:r>
              <a:rPr lang="pl-PL" sz="1500" i="1" dirty="0"/>
              <a:t>, </a:t>
            </a:r>
            <a:r>
              <a:rPr lang="pl-PL" sz="1500" i="1" dirty="0" err="1"/>
              <a:t>excessive</a:t>
            </a:r>
            <a:r>
              <a:rPr lang="pl-PL" sz="1500" i="1" dirty="0"/>
              <a:t> </a:t>
            </a:r>
            <a:r>
              <a:rPr lang="pl-PL" sz="1500" i="1" dirty="0" err="1"/>
              <a:t>caffeine</a:t>
            </a:r>
            <a:r>
              <a:rPr lang="pl-PL" sz="1500" i="1" dirty="0"/>
              <a:t> </a:t>
            </a:r>
            <a:r>
              <a:rPr lang="pl-PL" sz="1500" i="1" dirty="0" err="1"/>
              <a:t>intake</a:t>
            </a:r>
            <a:r>
              <a:rPr lang="pl-PL" sz="1500" i="1" dirty="0"/>
              <a:t>, and </a:t>
            </a:r>
            <a:r>
              <a:rPr lang="pl-PL" sz="1500" i="1" dirty="0" err="1"/>
              <a:t>continuous</a:t>
            </a:r>
            <a:r>
              <a:rPr lang="pl-PL" sz="1500" i="1" dirty="0"/>
              <a:t> news </a:t>
            </a:r>
            <a:r>
              <a:rPr lang="pl-PL" sz="1500" i="1" dirty="0" err="1"/>
              <a:t>consumption</a:t>
            </a:r>
            <a:r>
              <a:rPr lang="pl-PL" sz="1500" i="1" dirty="0"/>
              <a:t> </a:t>
            </a:r>
            <a:r>
              <a:rPr lang="pl-PL" sz="1500" i="1" dirty="0" err="1"/>
              <a:t>exacerbate</a:t>
            </a:r>
            <a:r>
              <a:rPr lang="pl-PL" sz="1500" i="1" dirty="0"/>
              <a:t> </a:t>
            </a:r>
            <a:r>
              <a:rPr lang="pl-PL" sz="1500" i="1" dirty="0" err="1"/>
              <a:t>overstimulation</a:t>
            </a:r>
            <a:r>
              <a:rPr lang="pl-PL" sz="1500" i="1" dirty="0"/>
              <a:t>.</a:t>
            </a:r>
            <a:endParaRPr lang="pl-PL" sz="1500" i="1" dirty="0"/>
          </a:p>
          <a:p>
            <a:pPr marL="0" indent="0">
              <a:buNone/>
            </a:pPr>
            <a:endParaRPr lang="pl-PL" sz="1400" i="1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4343400" cy="4881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/>
              <a:t> </a:t>
            </a:r>
            <a:r>
              <a:rPr lang="pl-PL" sz="2000" b="1" dirty="0" err="1"/>
              <a:t>Scientific</a:t>
            </a:r>
            <a:r>
              <a:rPr lang="pl-PL" sz="2000" b="1" dirty="0"/>
              <a:t> </a:t>
            </a:r>
            <a:r>
              <a:rPr lang="pl-PL" sz="2000" b="1" dirty="0" err="1"/>
              <a:t>recommendations</a:t>
            </a:r>
            <a:r>
              <a:rPr lang="pl-PL" sz="2000" b="1" dirty="0"/>
              <a:t> </a:t>
            </a:r>
            <a:r>
              <a:rPr lang="pl-PL" sz="2000" b="1" dirty="0" err="1"/>
              <a:t>included</a:t>
            </a:r>
            <a:br>
              <a:rPr lang="pl-PL" dirty="0"/>
            </a:br>
            <a:r>
              <a:rPr lang="pl-PL" sz="1400" dirty="0"/>
              <a:t>To </a:t>
            </a:r>
            <a:r>
              <a:rPr lang="pl-PL" sz="1400" dirty="0" err="1"/>
              <a:t>support</a:t>
            </a:r>
            <a:r>
              <a:rPr lang="pl-PL" sz="1400" dirty="0"/>
              <a:t> </a:t>
            </a:r>
            <a:r>
              <a:rPr lang="pl-PL" sz="1400" dirty="0" err="1"/>
              <a:t>users</a:t>
            </a:r>
            <a:r>
              <a:rPr lang="pl-PL" sz="1400" dirty="0"/>
              <a:t> in </a:t>
            </a:r>
            <a:r>
              <a:rPr lang="pl-PL" sz="1400" dirty="0" err="1"/>
              <a:t>improving</a:t>
            </a:r>
            <a:r>
              <a:rPr lang="pl-PL" sz="1400" dirty="0"/>
              <a:t> </a:t>
            </a:r>
            <a:r>
              <a:rPr lang="pl-PL" sz="1400" dirty="0" err="1"/>
              <a:t>their</a:t>
            </a:r>
            <a:r>
              <a:rPr lang="pl-PL" sz="1400" dirty="0"/>
              <a:t> </a:t>
            </a:r>
            <a:r>
              <a:rPr lang="pl-PL" sz="1400" dirty="0" err="1"/>
              <a:t>well-being</a:t>
            </a:r>
            <a:r>
              <a:rPr lang="pl-PL" sz="1400" dirty="0"/>
              <a:t>, the </a:t>
            </a:r>
            <a:r>
              <a:rPr lang="pl-PL" sz="1400" dirty="0" err="1"/>
              <a:t>application</a:t>
            </a:r>
            <a:r>
              <a:rPr lang="pl-PL" sz="1400" dirty="0"/>
              <a:t> </a:t>
            </a:r>
            <a:r>
              <a:rPr lang="pl-PL" sz="1400" dirty="0" err="1"/>
              <a:t>also</a:t>
            </a:r>
            <a:r>
              <a:rPr lang="pl-PL" sz="1400" dirty="0"/>
              <a:t> </a:t>
            </a:r>
            <a:r>
              <a:rPr lang="pl-PL" sz="1400" dirty="0" err="1"/>
              <a:t>includes</a:t>
            </a:r>
            <a:r>
              <a:rPr lang="pl-PL" sz="1400" dirty="0"/>
              <a:t> science-</a:t>
            </a:r>
            <a:r>
              <a:rPr lang="pl-PL" sz="1400" dirty="0" err="1"/>
              <a:t>backed</a:t>
            </a:r>
            <a:r>
              <a:rPr lang="pl-PL" sz="1400" dirty="0"/>
              <a:t> </a:t>
            </a:r>
            <a:r>
              <a:rPr lang="pl-PL" sz="1400" dirty="0" err="1"/>
              <a:t>tips</a:t>
            </a:r>
            <a:r>
              <a:rPr lang="pl-PL" sz="1400" dirty="0"/>
              <a:t> and </a:t>
            </a:r>
            <a:r>
              <a:rPr lang="pl-PL" sz="1400" dirty="0" err="1"/>
              <a:t>recommendationsbased</a:t>
            </a:r>
            <a:r>
              <a:rPr lang="pl-PL" sz="1400" dirty="0"/>
              <a:t> on </a:t>
            </a:r>
            <a:r>
              <a:rPr lang="pl-PL" sz="1400" dirty="0" err="1"/>
              <a:t>academic</a:t>
            </a:r>
            <a:r>
              <a:rPr lang="pl-PL" sz="1400" dirty="0"/>
              <a:t> </a:t>
            </a:r>
            <a:r>
              <a:rPr lang="pl-PL" sz="1400" dirty="0" err="1"/>
              <a:t>research</a:t>
            </a:r>
            <a:r>
              <a:rPr lang="pl-PL" sz="1400" dirty="0"/>
              <a:t>. </a:t>
            </a:r>
            <a:r>
              <a:rPr lang="pl-PL" sz="1400" dirty="0" err="1"/>
              <a:t>These</a:t>
            </a:r>
            <a:r>
              <a:rPr lang="pl-PL" sz="1400" dirty="0"/>
              <a:t> </a:t>
            </a:r>
            <a:r>
              <a:rPr lang="pl-PL" sz="1400" dirty="0" err="1"/>
              <a:t>suggestions</a:t>
            </a:r>
            <a:r>
              <a:rPr lang="pl-PL" sz="1400" dirty="0"/>
              <a:t> </a:t>
            </a:r>
            <a:r>
              <a:rPr lang="pl-PL" sz="1400" dirty="0" err="1"/>
              <a:t>focus</a:t>
            </a:r>
            <a:r>
              <a:rPr lang="pl-PL" sz="1400" dirty="0"/>
              <a:t> on:</a:t>
            </a:r>
            <a:endParaRPr lang="pl-PL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improving</a:t>
            </a:r>
            <a:r>
              <a:rPr lang="pl-PL" dirty="0"/>
              <a:t> </a:t>
            </a:r>
            <a:r>
              <a:rPr lang="pl-PL" dirty="0" err="1"/>
              <a:t>sleep</a:t>
            </a:r>
            <a:r>
              <a:rPr lang="pl-PL" dirty="0"/>
              <a:t> </a:t>
            </a:r>
            <a:r>
              <a:rPr lang="pl-PL" dirty="0" err="1"/>
              <a:t>hygiene</a:t>
            </a:r>
            <a:r>
              <a:rPr lang="pl-PL" dirty="0"/>
              <a:t>,</a:t>
            </a:r>
            <a:endParaRPr lang="pl-PL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reducing</a:t>
            </a:r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</a:t>
            </a:r>
            <a:endParaRPr lang="pl-PL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balancing</a:t>
            </a:r>
            <a:r>
              <a:rPr lang="pl-PL" dirty="0"/>
              <a:t> </a:t>
            </a:r>
            <a:r>
              <a:rPr lang="pl-PL" dirty="0" err="1"/>
              <a:t>social</a:t>
            </a:r>
            <a:r>
              <a:rPr lang="pl-PL" dirty="0"/>
              <a:t> and sensory </a:t>
            </a:r>
            <a:r>
              <a:rPr lang="pl-PL" dirty="0" err="1"/>
              <a:t>input</a:t>
            </a:r>
            <a:r>
              <a:rPr lang="pl-PL" dirty="0"/>
              <a:t>,</a:t>
            </a:r>
            <a:endParaRPr lang="pl-PL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incorporating</a:t>
            </a:r>
            <a:r>
              <a:rPr lang="pl-PL" dirty="0"/>
              <a:t> </a:t>
            </a:r>
            <a:r>
              <a:rPr lang="pl-PL" dirty="0" err="1"/>
              <a:t>restorative</a:t>
            </a:r>
            <a:r>
              <a:rPr lang="pl-PL" dirty="0"/>
              <a:t> </a:t>
            </a:r>
            <a:r>
              <a:rPr lang="pl-PL" dirty="0" err="1"/>
              <a:t>breaks</a:t>
            </a:r>
            <a:r>
              <a:rPr lang="pl-PL" dirty="0"/>
              <a:t> and </a:t>
            </a:r>
            <a:r>
              <a:rPr lang="pl-PL" dirty="0" err="1"/>
              <a:t>mindfulness</a:t>
            </a:r>
            <a:r>
              <a:rPr lang="pl-PL" dirty="0"/>
              <a:t>.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sz="1400" dirty="0" err="1"/>
              <a:t>Our</a:t>
            </a:r>
            <a:r>
              <a:rPr lang="pl-PL" sz="1400" dirty="0"/>
              <a:t> </a:t>
            </a:r>
            <a:r>
              <a:rPr lang="pl-PL" sz="1400" dirty="0" err="1"/>
              <a:t>goal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not </a:t>
            </a:r>
            <a:r>
              <a:rPr lang="pl-PL" sz="1400" dirty="0" err="1"/>
              <a:t>only</a:t>
            </a:r>
            <a:r>
              <a:rPr lang="pl-PL" sz="1400" dirty="0"/>
              <a:t> to </a:t>
            </a:r>
            <a:r>
              <a:rPr lang="pl-PL" sz="1400" dirty="0" err="1"/>
              <a:t>detect</a:t>
            </a:r>
            <a:r>
              <a:rPr lang="pl-PL" sz="1400" dirty="0"/>
              <a:t> </a:t>
            </a:r>
            <a:r>
              <a:rPr lang="pl-PL" sz="1400" dirty="0" err="1"/>
              <a:t>overstimulation</a:t>
            </a:r>
            <a:r>
              <a:rPr lang="pl-PL" sz="1400" dirty="0"/>
              <a:t>, but </a:t>
            </a:r>
            <a:r>
              <a:rPr lang="pl-PL" sz="1400" dirty="0" err="1"/>
              <a:t>also</a:t>
            </a:r>
            <a:r>
              <a:rPr lang="pl-PL" sz="1400" dirty="0"/>
              <a:t> to </a:t>
            </a:r>
            <a:r>
              <a:rPr lang="pl-PL" sz="1400" dirty="0" err="1"/>
              <a:t>promote</a:t>
            </a:r>
            <a:r>
              <a:rPr lang="pl-PL" sz="1400" dirty="0"/>
              <a:t> </a:t>
            </a:r>
            <a:r>
              <a:rPr lang="pl-PL" sz="1400" dirty="0" err="1"/>
              <a:t>healthier</a:t>
            </a:r>
            <a:r>
              <a:rPr lang="pl-PL" sz="1400" dirty="0"/>
              <a:t> </a:t>
            </a:r>
            <a:r>
              <a:rPr lang="pl-PL" sz="1400" dirty="0" err="1"/>
              <a:t>habits</a:t>
            </a:r>
            <a:r>
              <a:rPr lang="pl-PL" sz="1400" dirty="0"/>
              <a:t> and </a:t>
            </a:r>
            <a:r>
              <a:rPr lang="pl-PL" sz="1400" dirty="0" err="1"/>
              <a:t>prevention</a:t>
            </a:r>
            <a:r>
              <a:rPr lang="pl-PL" sz="1400" dirty="0"/>
              <a:t> </a:t>
            </a:r>
            <a:r>
              <a:rPr lang="pl-PL" sz="1400" dirty="0" err="1"/>
              <a:t>strategies</a:t>
            </a:r>
            <a:r>
              <a:rPr lang="pl-PL" sz="1400" dirty="0"/>
              <a:t>.</a:t>
            </a:r>
            <a:endParaRPr lang="pl-PL" sz="1400" dirty="0"/>
          </a:p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786438" y="-471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5183188" y="987425"/>
            <a:ext cx="0" cy="488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998329" y="868680"/>
          <a:ext cx="10014228" cy="3931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03557"/>
                <a:gridCol w="2487230"/>
                <a:gridCol w="2519884"/>
                <a:gridCol w="25035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Aspect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Our</a:t>
                      </a:r>
                      <a:r>
                        <a:rPr lang="pl-PL" dirty="0"/>
                        <a:t> data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IT </a:t>
                      </a:r>
                      <a:r>
                        <a:rPr lang="pl-PL" dirty="0" err="1"/>
                        <a:t>Medical</a:t>
                      </a:r>
                      <a:r>
                        <a:rPr lang="pl-PL" dirty="0"/>
                        <a:t> Team </a:t>
                      </a:r>
                      <a:r>
                        <a:rPr lang="pl-PL" dirty="0" err="1"/>
                        <a:t>Article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Insights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Henry Ford </a:t>
                      </a:r>
                      <a:r>
                        <a:rPr lang="pl-PL" dirty="0" err="1"/>
                        <a:t>Healthy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Article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Primary</a:t>
                      </a:r>
                      <a:r>
                        <a:rPr lang="pl-PL" b="1" dirty="0"/>
                        <a:t> Focus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Broad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overstimulation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factors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noise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light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digital</a:t>
                      </a:r>
                      <a:r>
                        <a:rPr lang="pl-PL" sz="1600" dirty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Environmental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noise</a:t>
                      </a:r>
                      <a:r>
                        <a:rPr lang="pl-PL" sz="1600" dirty="0"/>
                        <a:t> in </a:t>
                      </a:r>
                      <a:r>
                        <a:rPr lang="pl-PL" sz="1600" dirty="0" err="1"/>
                        <a:t>urban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settings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Modern </a:t>
                      </a:r>
                      <a:r>
                        <a:rPr lang="pl-PL" sz="1600" dirty="0" err="1"/>
                        <a:t>lifestyle-induced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overstimulation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Mental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Health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effects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Anexity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stress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sleep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distrubances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cognitive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issues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Depression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anexity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cognitive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decline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Irritability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fatigue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concentration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difficulties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Demographic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considerations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Age and </a:t>
                      </a:r>
                      <a:r>
                        <a:rPr lang="pl-PL" sz="1600" dirty="0" err="1"/>
                        <a:t>occupation-related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sensitivity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Urban </a:t>
                      </a:r>
                      <a:r>
                        <a:rPr lang="pl-PL" sz="1600" dirty="0" err="1"/>
                        <a:t>populations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exposed</a:t>
                      </a:r>
                      <a:r>
                        <a:rPr lang="pl-PL" sz="1600" dirty="0"/>
                        <a:t> to </a:t>
                      </a:r>
                      <a:r>
                        <a:rPr lang="pl-PL" sz="1600" dirty="0" err="1"/>
                        <a:t>chronic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noise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Individuals</a:t>
                      </a:r>
                      <a:r>
                        <a:rPr lang="pl-PL" sz="1600" dirty="0"/>
                        <a:t> in high-</a:t>
                      </a:r>
                      <a:r>
                        <a:rPr lang="pl-PL" sz="1600" dirty="0" err="1"/>
                        <a:t>tech</a:t>
                      </a:r>
                      <a:r>
                        <a:rPr lang="pl-PL" sz="1600" dirty="0"/>
                        <a:t>, multitasking </a:t>
                      </a:r>
                      <a:r>
                        <a:rPr lang="pl-PL" sz="1600" dirty="0" err="1"/>
                        <a:t>environments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Mitigation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Strategies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Reducing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screen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time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improving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sleep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hygiene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Urban </a:t>
                      </a:r>
                      <a:r>
                        <a:rPr lang="pl-PL" sz="1600" dirty="0" err="1"/>
                        <a:t>planning</a:t>
                      </a:r>
                      <a:r>
                        <a:rPr lang="pl-PL" sz="1600" dirty="0"/>
                        <a:t>, public </a:t>
                      </a:r>
                      <a:r>
                        <a:rPr lang="pl-PL" sz="1600" dirty="0" err="1"/>
                        <a:t>awareness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personal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protection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/>
                        <a:t>Mindfulness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structured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breaks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digital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detox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1800" y="-10886"/>
            <a:ext cx="5334197" cy="1708242"/>
          </a:xfrm>
        </p:spPr>
        <p:txBody>
          <a:bodyPr anchor="ctr">
            <a:normAutofit/>
          </a:bodyPr>
          <a:lstStyle/>
          <a:p>
            <a:r>
              <a:rPr lang="pl-PL" sz="4000" dirty="0"/>
              <a:t>Project </a:t>
            </a:r>
            <a:r>
              <a:rPr lang="pl-PL" sz="4000" dirty="0" err="1"/>
              <a:t>objectives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61799" y="1557337"/>
            <a:ext cx="5334197" cy="515423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Understanding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phenomenon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overstimulation</a:t>
            </a:r>
            <a:b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Identify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lifestyle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factors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behaviors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, and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habits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influence the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likelihood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overstimulation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individuals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pl-PL" sz="16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analysis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using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data science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techniques</a:t>
            </a:r>
            <a:b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Conduct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exploratory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analysis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apply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various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statistical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machine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learning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methods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to:</a:t>
            </a:r>
            <a:endParaRPr lang="pl-PL" sz="16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assess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of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individual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features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pl-PL" sz="16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identify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correlations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between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variables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pl-PL" sz="16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discover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patterns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linked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overstimulation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pl-PL" sz="16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Building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predictive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  <a:b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Develop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a model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that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can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predict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whether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a person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is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overstimulated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based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pl-PL" sz="1600" dirty="0" err="1"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  <a:endParaRPr lang="pl-PL" sz="1600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Creating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prototype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  <a:endParaRPr lang="pl-PL" sz="1600" b="1" dirty="0"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Applying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insights</a:t>
            </a:r>
            <a:r>
              <a:rPr lang="pl-PL" sz="1600" b="1" dirty="0"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pl-PL" sz="1600" b="1" dirty="0" err="1">
                <a:ea typeface="Roboto" panose="02000000000000000000" pitchFamily="2" charset="0"/>
                <a:cs typeface="Roboto" panose="02000000000000000000" pitchFamily="2" charset="0"/>
              </a:rPr>
              <a:t>practice</a:t>
            </a:r>
            <a:br>
              <a:rPr lang="pl-PL" sz="1600" dirty="0">
                <a:ea typeface="Roboto" panose="02000000000000000000" pitchFamily="2" charset="0"/>
                <a:cs typeface="Roboto" panose="02000000000000000000" pitchFamily="2" charset="0"/>
              </a:rPr>
            </a:br>
            <a:endParaRPr lang="pl-PL" sz="1000" dirty="0"/>
          </a:p>
        </p:txBody>
      </p:sp>
      <p:pic>
        <p:nvPicPr>
          <p:cNvPr id="5" name="Picture 4" descr="Cyfrowy wykres finansowy"/>
          <p:cNvPicPr>
            <a:picLocks noChangeAspect="1"/>
          </p:cNvPicPr>
          <p:nvPr/>
        </p:nvPicPr>
        <p:blipFill>
          <a:blip r:embed="rId1"/>
          <a:srcRect l="35802" r="20515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Features</a:t>
            </a:r>
            <a:endParaRPr lang="pl-PL" sz="400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/>
              <a:t>1. Demographic</a:t>
            </a:r>
            <a:br>
              <a:rPr lang="pl-PL" sz="2000"/>
            </a:br>
            <a:r>
              <a:rPr lang="pl-PL" sz="2000"/>
              <a:t>2. Lifestyle &amp; Daily Routine</a:t>
            </a:r>
            <a:br>
              <a:rPr lang="pl-PL" sz="2000"/>
            </a:br>
            <a:r>
              <a:rPr lang="pl-PL" sz="2000"/>
              <a:t>3. Environmental Exposure</a:t>
            </a:r>
            <a:br>
              <a:rPr lang="pl-PL" sz="2000"/>
            </a:br>
            <a:r>
              <a:rPr lang="pl-PL" sz="2000"/>
              <a:t>4. Mental Health &amp; Psychological Traits</a:t>
            </a:r>
            <a:br>
              <a:rPr lang="pl-PL" sz="2000"/>
            </a:br>
            <a:r>
              <a:rPr lang="pl-PL" sz="2000"/>
              <a:t>5. Habits &amp; Coping Mechanisms</a:t>
            </a:r>
            <a:br>
              <a:rPr lang="pl-PL" sz="2000"/>
            </a:br>
            <a:r>
              <a:rPr lang="pl-PL" sz="2000"/>
              <a:t>6. Target Variable</a:t>
            </a:r>
            <a:endParaRPr lang="pl-PL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Data and preprocessing</a:t>
            </a:r>
            <a:endParaRPr lang="pl-PL" sz="400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800" dirty="0" err="1"/>
              <a:t>Number</a:t>
            </a:r>
            <a:r>
              <a:rPr lang="pl-PL" sz="1800" dirty="0"/>
              <a:t> of </a:t>
            </a:r>
            <a:r>
              <a:rPr lang="pl-PL" sz="1800" dirty="0" err="1"/>
              <a:t>observations</a:t>
            </a:r>
            <a:r>
              <a:rPr lang="pl-PL" sz="1800" b="1" dirty="0"/>
              <a:t>:</a:t>
            </a:r>
            <a:r>
              <a:rPr lang="pl-PL" sz="1800" dirty="0"/>
              <a:t> 2,000+</a:t>
            </a:r>
            <a:endParaRPr lang="pl-PL" sz="1800" dirty="0"/>
          </a:p>
          <a:p>
            <a:pPr>
              <a:lnSpc>
                <a:spcPct val="100000"/>
              </a:lnSpc>
            </a:pPr>
            <a:r>
              <a:rPr lang="pl-PL" sz="1800" dirty="0" err="1"/>
              <a:t>Syntetic</a:t>
            </a:r>
            <a:r>
              <a:rPr lang="pl-PL" sz="1800" dirty="0"/>
              <a:t> data</a:t>
            </a:r>
            <a:endParaRPr lang="pl-PL" sz="1800" dirty="0"/>
          </a:p>
          <a:p>
            <a:pPr>
              <a:lnSpc>
                <a:spcPct val="100000"/>
              </a:lnSpc>
            </a:pPr>
            <a:r>
              <a:rPr lang="pl-PL" sz="1800" dirty="0" err="1"/>
              <a:t>Key</a:t>
            </a:r>
            <a:r>
              <a:rPr lang="pl-PL" sz="1800" dirty="0"/>
              <a:t> </a:t>
            </a:r>
            <a:r>
              <a:rPr lang="pl-PL" sz="1800" dirty="0" err="1"/>
              <a:t>preprocessing</a:t>
            </a:r>
            <a:r>
              <a:rPr lang="pl-PL" sz="1800" dirty="0"/>
              <a:t> </a:t>
            </a:r>
            <a:r>
              <a:rPr lang="pl-PL" sz="1800" dirty="0" err="1"/>
              <a:t>steps</a:t>
            </a:r>
            <a:r>
              <a:rPr lang="pl-PL" sz="1800" b="1" dirty="0"/>
              <a:t>:</a:t>
            </a:r>
            <a:endParaRPr lang="pl-PL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pl-PL" sz="1600" dirty="0" err="1"/>
              <a:t>Checked</a:t>
            </a:r>
            <a:r>
              <a:rPr lang="pl-PL" sz="1600" dirty="0"/>
              <a:t> for missing </a:t>
            </a:r>
            <a:r>
              <a:rPr lang="pl-PL" sz="1600" dirty="0" err="1"/>
              <a:t>values</a:t>
            </a:r>
            <a:r>
              <a:rPr lang="pl-PL" sz="1600" dirty="0"/>
              <a:t> and </a:t>
            </a:r>
            <a:r>
              <a:rPr lang="pl-PL" sz="1600" dirty="0" err="1"/>
              <a:t>handled</a:t>
            </a:r>
            <a:r>
              <a:rPr lang="pl-PL" sz="1600" dirty="0"/>
              <a:t> </a:t>
            </a:r>
            <a:r>
              <a:rPr lang="pl-PL" sz="1600" dirty="0" err="1"/>
              <a:t>incomplete</a:t>
            </a:r>
            <a:r>
              <a:rPr lang="pl-PL" sz="1600" dirty="0"/>
              <a:t> data</a:t>
            </a:r>
            <a:endParaRPr lang="pl-PL" sz="16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pl-PL" sz="1600" dirty="0" err="1"/>
              <a:t>Performed</a:t>
            </a:r>
            <a:r>
              <a:rPr lang="pl-PL" sz="1600" dirty="0"/>
              <a:t> data </a:t>
            </a:r>
            <a:r>
              <a:rPr lang="pl-PL" sz="1600" dirty="0" err="1"/>
              <a:t>visualization</a:t>
            </a:r>
            <a:r>
              <a:rPr lang="pl-PL" sz="1600" dirty="0"/>
              <a:t> (</a:t>
            </a:r>
            <a:r>
              <a:rPr lang="pl-PL" sz="1600" dirty="0" err="1"/>
              <a:t>correlation</a:t>
            </a:r>
            <a:r>
              <a:rPr lang="pl-PL" sz="1600" dirty="0"/>
              <a:t> </a:t>
            </a:r>
            <a:r>
              <a:rPr lang="pl-PL" sz="1600" dirty="0" err="1"/>
              <a:t>matrices</a:t>
            </a:r>
            <a:r>
              <a:rPr lang="pl-PL" sz="1600" dirty="0"/>
              <a:t>, </a:t>
            </a:r>
            <a:r>
              <a:rPr lang="pl-PL" sz="1600" dirty="0" err="1"/>
              <a:t>distribution</a:t>
            </a:r>
            <a:r>
              <a:rPr lang="pl-PL" sz="1600" dirty="0"/>
              <a:t> </a:t>
            </a:r>
            <a:r>
              <a:rPr lang="pl-PL" sz="1600" dirty="0" err="1"/>
              <a:t>plots</a:t>
            </a:r>
            <a:r>
              <a:rPr lang="pl-PL" sz="1600" dirty="0"/>
              <a:t>, </a:t>
            </a:r>
            <a:r>
              <a:rPr lang="pl-PL" sz="1600" dirty="0" err="1"/>
              <a:t>comparisons</a:t>
            </a:r>
            <a:r>
              <a:rPr lang="pl-PL" sz="1600" dirty="0"/>
              <a:t>)</a:t>
            </a:r>
            <a:endParaRPr lang="pl-PL" sz="16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pl-PL" sz="1600" dirty="0" err="1"/>
              <a:t>Standardized</a:t>
            </a:r>
            <a:r>
              <a:rPr lang="pl-PL" sz="1600" dirty="0"/>
              <a:t> </a:t>
            </a:r>
            <a:r>
              <a:rPr lang="pl-PL" sz="1600" dirty="0" err="1"/>
              <a:t>variables</a:t>
            </a:r>
            <a:r>
              <a:rPr lang="pl-PL" sz="1600" dirty="0"/>
              <a:t>:</a:t>
            </a:r>
            <a:endParaRPr lang="pl-PL" sz="1600" dirty="0"/>
          </a:p>
          <a:p>
            <a:pPr lvl="2">
              <a:lnSpc>
                <a:spcPct val="100000"/>
              </a:lnSpc>
            </a:pPr>
            <a:r>
              <a:rPr lang="pl-PL" sz="1600" dirty="0" err="1"/>
              <a:t>Adjusted</a:t>
            </a:r>
            <a:r>
              <a:rPr lang="pl-PL" sz="1600" dirty="0"/>
              <a:t> data </a:t>
            </a:r>
            <a:r>
              <a:rPr lang="pl-PL" sz="1600" dirty="0" err="1"/>
              <a:t>types</a:t>
            </a:r>
            <a:endParaRPr lang="pl-PL" sz="1600" dirty="0"/>
          </a:p>
          <a:p>
            <a:pPr lvl="2">
              <a:lnSpc>
                <a:spcPct val="100000"/>
              </a:lnSpc>
            </a:pPr>
            <a:r>
              <a:rPr lang="pl-PL" sz="1600" dirty="0" err="1"/>
              <a:t>Bucketed</a:t>
            </a:r>
            <a:r>
              <a:rPr lang="pl-PL" sz="1600" dirty="0"/>
              <a:t> </a:t>
            </a:r>
            <a:r>
              <a:rPr lang="pl-PL" sz="1600" dirty="0" err="1"/>
              <a:t>numerical</a:t>
            </a:r>
            <a:r>
              <a:rPr lang="pl-PL" sz="1600" dirty="0"/>
              <a:t> </a:t>
            </a:r>
            <a:r>
              <a:rPr lang="pl-PL" sz="1600" dirty="0" err="1"/>
              <a:t>values</a:t>
            </a:r>
            <a:r>
              <a:rPr lang="pl-PL" sz="1600" dirty="0"/>
              <a:t> </a:t>
            </a:r>
            <a:r>
              <a:rPr lang="pl-PL" sz="1600" dirty="0" err="1"/>
              <a:t>where</a:t>
            </a:r>
            <a:r>
              <a:rPr lang="pl-PL" sz="1600" dirty="0"/>
              <a:t> </a:t>
            </a:r>
            <a:r>
              <a:rPr lang="pl-PL" sz="1600" dirty="0" err="1"/>
              <a:t>appropriate</a:t>
            </a:r>
            <a:endParaRPr lang="pl-PL" sz="1600" dirty="0"/>
          </a:p>
          <a:p>
            <a:pPr lvl="2">
              <a:lnSpc>
                <a:spcPct val="100000"/>
              </a:lnSpc>
            </a:pPr>
            <a:r>
              <a:rPr lang="pl-PL" sz="1600" dirty="0" err="1"/>
              <a:t>Encoded</a:t>
            </a:r>
            <a:r>
              <a:rPr lang="pl-PL" sz="1600" dirty="0"/>
              <a:t> </a:t>
            </a:r>
            <a:r>
              <a:rPr lang="pl-PL" sz="1600" dirty="0" err="1"/>
              <a:t>categorical</a:t>
            </a:r>
            <a:r>
              <a:rPr lang="pl-PL" sz="1600" dirty="0"/>
              <a:t> </a:t>
            </a:r>
            <a:r>
              <a:rPr lang="pl-PL" sz="1600" dirty="0" err="1"/>
              <a:t>variables</a:t>
            </a:r>
            <a:endParaRPr lang="pl-PL" sz="16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pl-PL" sz="1600" dirty="0" err="1"/>
              <a:t>Detected</a:t>
            </a:r>
            <a:r>
              <a:rPr lang="pl-PL" sz="1600" dirty="0"/>
              <a:t> and </a:t>
            </a:r>
            <a:r>
              <a:rPr lang="pl-PL" sz="1600" dirty="0" err="1"/>
              <a:t>analyzed</a:t>
            </a:r>
            <a:r>
              <a:rPr lang="pl-PL" sz="1600" dirty="0"/>
              <a:t> </a:t>
            </a:r>
            <a:r>
              <a:rPr lang="pl-PL" sz="1600" dirty="0" err="1"/>
              <a:t>feature</a:t>
            </a:r>
            <a:r>
              <a:rPr lang="pl-PL" sz="1600" dirty="0"/>
              <a:t> </a:t>
            </a:r>
            <a:r>
              <a:rPr lang="pl-PL" sz="1600" dirty="0" err="1"/>
              <a:t>correlations</a:t>
            </a:r>
            <a:endParaRPr lang="pl-PL" sz="1600" dirty="0"/>
          </a:p>
          <a:p>
            <a:endParaRPr lang="pl-PL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exploration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9295" y="1825625"/>
            <a:ext cx="4933409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Evaluated models</a:t>
            </a:r>
            <a:endParaRPr lang="pl-PL" sz="4000">
              <a:solidFill>
                <a:srgbClr val="FFFFFF"/>
              </a:solidFill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097350" y="2283638"/>
          <a:ext cx="10021243" cy="28184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69814"/>
                <a:gridCol w="2250358"/>
                <a:gridCol w="2248612"/>
                <a:gridCol w="2552459"/>
              </a:tblGrid>
              <a:tr h="711212"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Model</a:t>
                      </a:r>
                      <a:endParaRPr lang="pl-PL" sz="3200" dirty="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 err="1"/>
                        <a:t>Accuracy</a:t>
                      </a:r>
                      <a:endParaRPr lang="pl-PL" sz="3200" dirty="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/>
                        <a:t>Precision</a:t>
                      </a:r>
                      <a:endParaRPr lang="pl-PL" sz="3200" dirty="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200" dirty="0" err="1"/>
                        <a:t>Comments</a:t>
                      </a:r>
                      <a:endParaRPr lang="pl-PL" sz="3200" dirty="0"/>
                    </a:p>
                  </a:txBody>
                  <a:tcPr marL="168059" marR="168059" marT="84029" marB="84029"/>
                </a:tc>
              </a:tr>
              <a:tr h="755515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Logistic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regression</a:t>
                      </a:r>
                      <a:endParaRPr lang="pl-PL" sz="2400" dirty="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0.83</a:t>
                      </a:r>
                      <a:endParaRPr lang="pl-PL" sz="240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0.87</a:t>
                      </a:r>
                      <a:endParaRPr lang="pl-PL" sz="240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Selected</a:t>
                      </a:r>
                      <a:endParaRPr lang="pl-PL" sz="2400" dirty="0"/>
                    </a:p>
                  </a:txBody>
                  <a:tcPr marL="168059" marR="168059" marT="84029" marB="84029"/>
                </a:tc>
              </a:tr>
              <a:tr h="711212"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Decision tree</a:t>
                      </a:r>
                      <a:endParaRPr lang="pl-PL" sz="240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0.99</a:t>
                      </a:r>
                      <a:endParaRPr lang="pl-PL" sz="240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0.99</a:t>
                      </a:r>
                      <a:endParaRPr lang="pl-PL" sz="240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Rejected</a:t>
                      </a:r>
                      <a:endParaRPr lang="pl-PL" sz="2400" dirty="0"/>
                    </a:p>
                  </a:txBody>
                  <a:tcPr marL="168059" marR="168059" marT="84029" marB="84029"/>
                </a:tc>
              </a:tr>
              <a:tr h="640510">
                <a:tc>
                  <a:txBody>
                    <a:bodyPr/>
                    <a:lstStyle/>
                    <a:p>
                      <a:pPr algn="ctr"/>
                      <a:r>
                        <a:rPr lang="pl-PL" sz="2400" dirty="0" err="1"/>
                        <a:t>Random</a:t>
                      </a:r>
                      <a:r>
                        <a:rPr lang="pl-PL" sz="2400" dirty="0"/>
                        <a:t> </a:t>
                      </a:r>
                      <a:r>
                        <a:rPr lang="pl-PL" sz="2400" dirty="0" err="1"/>
                        <a:t>forest</a:t>
                      </a:r>
                      <a:endParaRPr lang="pl-PL" sz="2400" dirty="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dirty="0"/>
                        <a:t>1.00</a:t>
                      </a:r>
                      <a:endParaRPr lang="pl-PL" sz="2400" dirty="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/>
                        <a:t>1.00</a:t>
                      </a:r>
                      <a:endParaRPr lang="pl-PL" sz="2400"/>
                    </a:p>
                  </a:txBody>
                  <a:tcPr marL="168059" marR="168059" marT="84029" marB="840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l-PL" sz="2400" dirty="0" err="1"/>
                        <a:t>Rejected</a:t>
                      </a:r>
                      <a:endParaRPr lang="pl-PL" sz="2400" dirty="0"/>
                    </a:p>
                  </a:txBody>
                  <a:tcPr marL="168059" marR="168059" marT="84029" marB="84029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r>
              <a:rPr lang="pl-PL" dirty="0"/>
              <a:t>:</a:t>
            </a:r>
            <a:br>
              <a:rPr lang="pl-PL" dirty="0"/>
            </a:br>
            <a:r>
              <a:rPr lang="pl-PL" b="1" dirty="0" err="1"/>
              <a:t>Logistic</a:t>
            </a:r>
            <a:r>
              <a:rPr lang="pl-PL" b="1" dirty="0"/>
              <a:t> </a:t>
            </a:r>
            <a:r>
              <a:rPr lang="pl-PL" b="1" dirty="0" err="1"/>
              <a:t>regression</a:t>
            </a:r>
            <a:endParaRPr lang="pl-PL" b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3125" y="365125"/>
            <a:ext cx="5133975" cy="185240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2423574"/>
            <a:ext cx="5115813" cy="27342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0" y="127000"/>
            <a:ext cx="56134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1"/>
          <a:srcRect t="1" r="1409" b="1699"/>
          <a:stretch>
            <a:fillRect/>
          </a:stretch>
        </p:blipFill>
        <p:spPr>
          <a:xfrm>
            <a:off x="2209800" y="899886"/>
            <a:ext cx="7662863" cy="49722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4376</Words>
  <Application>WPS Presentation</Application>
  <PresentationFormat>Panoramiczny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Roboto</vt:lpstr>
      <vt:lpstr>Times New Roman</vt:lpstr>
      <vt:lpstr>Slack-Lato</vt:lpstr>
      <vt:lpstr>Segoe Print</vt:lpstr>
      <vt:lpstr>Aptos</vt:lpstr>
      <vt:lpstr>Segoe UI</vt:lpstr>
      <vt:lpstr>Aptos Display</vt:lpstr>
      <vt:lpstr>Microsoft YaHei</vt:lpstr>
      <vt:lpstr>Arial Unicode MS</vt:lpstr>
      <vt:lpstr>Calibri</vt:lpstr>
      <vt:lpstr>Motyw pakietu Office</vt:lpstr>
      <vt:lpstr>Case study: overstymulation behavior analysis</vt:lpstr>
      <vt:lpstr>Project objectives</vt:lpstr>
      <vt:lpstr>Features</vt:lpstr>
      <vt:lpstr>Data and preprocessing</vt:lpstr>
      <vt:lpstr>Data exploration</vt:lpstr>
      <vt:lpstr>Evaluated models</vt:lpstr>
      <vt:lpstr>Results: Logistic regression</vt:lpstr>
      <vt:lpstr>PowerPoint 演示文稿</vt:lpstr>
      <vt:lpstr>PowerPoint 演示文稿</vt:lpstr>
      <vt:lpstr>App – how to use the 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Katarzyna Pyzik</dc:creator>
  <cp:lastModifiedBy>Patrycja Filipska</cp:lastModifiedBy>
  <cp:revision>4</cp:revision>
  <dcterms:created xsi:type="dcterms:W3CDTF">2025-05-30T07:09:00Z</dcterms:created>
  <dcterms:modified xsi:type="dcterms:W3CDTF">2025-07-18T09:46:50Z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D47B840E020A46F9AB02B4647B4CED50_12</vt:lpwstr>
  </property>
  <property fmtid="{D5CDD505-2E9C-101B-9397-08002B2CF9AE}" pid="3" name="KSOProductBuildVer">
    <vt:lpwstr>1045-12.2.0.21179</vt:lpwstr>
  </property>
</Properties>
</file>