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66" r:id="rId6"/>
    <p:sldId id="277" r:id="rId7"/>
    <p:sldId id="280" r:id="rId8"/>
    <p:sldId id="260" r:id="rId9"/>
    <p:sldId id="281" r:id="rId10"/>
    <p:sldId id="282" r:id="rId11"/>
    <p:sldId id="283" r:id="rId12"/>
    <p:sldId id="284" r:id="rId13"/>
    <p:sldId id="285" r:id="rId14"/>
    <p:sldId id="293" r:id="rId15"/>
    <p:sldId id="29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Styl z motywem 2 — Ak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 z motywem 2 — Ak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yl pośredni 3 — 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Styl jasny 2 — Ak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Styl pośredni 4 — Ak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05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70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07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6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40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390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62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181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6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2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9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9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45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64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6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89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643263-6B63-4E40-B84F-E7F4C8746902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838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8453-team-wor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ttcopley/3547532943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abarintens.blogspot.com/2017/09/contoh-121-skripsi-akuntansi-audit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hacker-p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83E2C6-B6CD-B404-4A3D-6B5271A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136727" cy="2971801"/>
          </a:xfrm>
        </p:spPr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Bezpieczeństwo technologii informatycznych w firmie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TechMach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251F40-93FC-974A-F06A-1F957F3AC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030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5920C5-C675-34E1-0331-1894C837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548" y="685800"/>
            <a:ext cx="5514997" cy="576262"/>
          </a:xfrm>
        </p:spPr>
        <p:txBody>
          <a:bodyPr/>
          <a:lstStyle/>
          <a:p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Techniczne Środki Bezpieczeństwa: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A5B625B-C813-5F82-7B51-0119C9AA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4937655" cy="5117019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Wdrożenie </a:t>
            </a:r>
            <a:r>
              <a:rPr lang="pl-PL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firewalla</a:t>
            </a: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antywirusa na poziomie bramy sieciowej oraz na poszczególnych urządzeniach komputerowych - KASPERSKY TOTAL SECURITY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Nadanie użytkownikom wyłącznie niezbędnych uprawnień systemu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Tygodniowa konieczność zmieniania haseł kont pracowników 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Monitorowanie Ruchu Sieciowego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i Przywracanie Danych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5B939CB5-2B50-5EB5-A751-9CEBCADE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5" y="685800"/>
            <a:ext cx="5514997" cy="576262"/>
          </a:xfrm>
        </p:spPr>
        <p:txBody>
          <a:bodyPr/>
          <a:lstStyle/>
          <a:p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Fizyczne Środki Bezpieczeństwa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8C7FFB99-1EF8-265A-FF57-8E8B916EA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4357" y="1262062"/>
            <a:ext cx="4929188" cy="511701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Przechowywanie Backupów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Regularne Szkolenia Bezpieczeństwa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Alarmowy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</a:t>
            </a:r>
          </a:p>
        </p:txBody>
      </p:sp>
    </p:spTree>
    <p:extLst>
      <p:ext uri="{BB962C8B-B14F-4D97-AF65-F5344CB8AC3E}">
        <p14:creationId xmlns:p14="http://schemas.microsoft.com/office/powerpoint/2010/main" val="36985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6009FC90-2DEE-0F65-234E-46F9086B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Szkolenia dla Pracowników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EA0B3593-3ACB-A1DC-E321-350938307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65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14DBC11-C85D-7DB0-2DE2-8095202C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6360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14869">
                  <a:extLst>
                    <a:ext uri="{9D8B030D-6E8A-4147-A177-3AD203B41FA5}">
                      <a16:colId xmlns:a16="http://schemas.microsoft.com/office/drawing/2014/main" val="3721692213"/>
                    </a:ext>
                  </a:extLst>
                </a:gridCol>
                <a:gridCol w="9177131">
                  <a:extLst>
                    <a:ext uri="{9D8B030D-6E8A-4147-A177-3AD203B41FA5}">
                      <a16:colId xmlns:a16="http://schemas.microsoft.com/office/drawing/2014/main" val="3552921004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Nazwa szkolenia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Opis oraz założenia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59403"/>
                  </a:ext>
                </a:extLst>
              </a:tr>
              <a:tr h="1861457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Szkolenie z Zasad Bezpieczeństwa Informacji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Założenia: Znaczenie bezpieczeństwa informacji, klasyfikacja danych, procedury obsługi poufnych informacji.</a:t>
                      </a:r>
                    </a:p>
                    <a:p>
                      <a:pPr algn="l"/>
                      <a:r>
                        <a:rPr lang="pl-PL" dirty="0"/>
                        <a:t>Częstotliwość: </a:t>
                      </a:r>
                    </a:p>
                    <a:p>
                      <a:pPr algn="l"/>
                      <a:r>
                        <a:rPr lang="pl-PL" dirty="0"/>
                        <a:t>Kwartalnie, </a:t>
                      </a:r>
                    </a:p>
                    <a:p>
                      <a:pPr algn="l"/>
                      <a:r>
                        <a:rPr lang="pl-PL" dirty="0"/>
                        <a:t>Przy przyjęciu do pracy nowych pracowników,</a:t>
                      </a:r>
                    </a:p>
                    <a:p>
                      <a:pPr algn="l"/>
                      <a:r>
                        <a:rPr lang="pl-PL" dirty="0"/>
                        <a:t>Po incydentach związanych z bezpieczeństwem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93543"/>
                  </a:ext>
                </a:extLst>
              </a:tr>
              <a:tr h="2155371">
                <a:tc>
                  <a:txBody>
                    <a:bodyPr/>
                    <a:lstStyle/>
                    <a:p>
                      <a:pPr algn="l"/>
                      <a:r>
                        <a:rPr lang="pl-PL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Szkolenie z Rozpoznawania Zagrożeń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Założenia: Rozpoznawanie </a:t>
                      </a:r>
                      <a:r>
                        <a:rPr lang="pl-PL" dirty="0" err="1"/>
                        <a:t>phishingu</a:t>
                      </a:r>
                      <a:r>
                        <a:rPr lang="pl-PL" dirty="0"/>
                        <a:t> i ataków socjotechnicznych, identyfikacja niebezpiecznych wiadomości email</a:t>
                      </a:r>
                    </a:p>
                    <a:p>
                      <a:pPr algn="l"/>
                      <a:r>
                        <a:rPr lang="pl-PL" dirty="0"/>
                        <a:t>Częstotliwość: </a:t>
                      </a:r>
                    </a:p>
                    <a:p>
                      <a:pPr algn="l"/>
                      <a:r>
                        <a:rPr lang="pl-PL" dirty="0"/>
                        <a:t>Co pół roku, </a:t>
                      </a:r>
                    </a:p>
                    <a:p>
                      <a:pPr algn="l"/>
                      <a:r>
                        <a:rPr lang="pl-PL" dirty="0"/>
                        <a:t>Przy przyjęciu do pracy nowych pracowników,</a:t>
                      </a:r>
                    </a:p>
                    <a:p>
                      <a:pPr algn="l"/>
                      <a:r>
                        <a:rPr lang="pl-PL" dirty="0"/>
                        <a:t>Po incydentach związanych z atakami lub wirusami.</a:t>
                      </a:r>
                    </a:p>
                    <a:p>
                      <a:pPr algn="l"/>
                      <a:r>
                        <a:rPr lang="pl-PL" dirty="0"/>
                        <a:t>Po wprowadzeniu nowych technologii.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46667"/>
                  </a:ext>
                </a:extLst>
              </a:tr>
              <a:tr h="2449285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Szkolenie z Monitorowania Ruchu Sieciowego i Backupów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Założenia:  Zastosowanie narzędzi do monitorowania ruchu sieciowego, planowanie i przeprowadzanie regularnych backupów danych</a:t>
                      </a:r>
                    </a:p>
                    <a:p>
                      <a:pPr algn="l"/>
                      <a:r>
                        <a:rPr lang="pl-PL" dirty="0"/>
                        <a:t>Częstotliwość: </a:t>
                      </a:r>
                    </a:p>
                    <a:p>
                      <a:pPr algn="l"/>
                      <a:r>
                        <a:rPr lang="pl-PL" dirty="0"/>
                        <a:t>Kwartalnie,</a:t>
                      </a:r>
                    </a:p>
                    <a:p>
                      <a:pPr algn="l"/>
                      <a:r>
                        <a:rPr lang="pl-PL" dirty="0"/>
                        <a:t>Przy przyjęciu do pracy nowych pracowników,</a:t>
                      </a:r>
                    </a:p>
                    <a:p>
                      <a:pPr algn="l"/>
                      <a:r>
                        <a:rPr lang="pl-PL" dirty="0"/>
                        <a:t>Po incydentach związanych z utratą lub wyciekiem danych wrażliwych i niejawnych.</a:t>
                      </a:r>
                    </a:p>
                    <a:p>
                      <a:pPr algn="l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3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2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907DB69-5A60-C634-3D2B-C58A79E7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01190"/>
              </p:ext>
            </p:extLst>
          </p:nvPr>
        </p:nvGraphicFramePr>
        <p:xfrm>
          <a:off x="-4902" y="11368"/>
          <a:ext cx="12192000" cy="68466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14869">
                  <a:extLst>
                    <a:ext uri="{9D8B030D-6E8A-4147-A177-3AD203B41FA5}">
                      <a16:colId xmlns:a16="http://schemas.microsoft.com/office/drawing/2014/main" val="3290642144"/>
                    </a:ext>
                  </a:extLst>
                </a:gridCol>
                <a:gridCol w="9177131">
                  <a:extLst>
                    <a:ext uri="{9D8B030D-6E8A-4147-A177-3AD203B41FA5}">
                      <a16:colId xmlns:a16="http://schemas.microsoft.com/office/drawing/2014/main" val="3639747333"/>
                    </a:ext>
                  </a:extLst>
                </a:gridCol>
              </a:tblGrid>
              <a:tr h="2689749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Szkolenie w zakresie bezpieczeństwa maszyn CNC</a:t>
                      </a:r>
                      <a:endParaRPr lang="pl-PL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l-PL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Założenia:</a:t>
                      </a:r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Rozpoznawanie potencjalnych zagrożeń związanych z obsługą maszyn CNC, zasady bezpiecznej eksploatacji, procedury awaryjne.</a:t>
                      </a:r>
                      <a:endParaRPr lang="pl-PL" b="0" dirty="0">
                        <a:effectLst/>
                      </a:endParaRPr>
                    </a:p>
                    <a:p>
                      <a:pPr rtl="0"/>
                      <a:r>
                        <a:rPr lang="pl-PL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Częstotliwość:</a:t>
                      </a:r>
                      <a:endParaRPr lang="pl-PL" b="0" dirty="0">
                        <a:effectLst/>
                      </a:endParaRPr>
                    </a:p>
                    <a:p>
                      <a:pPr rtl="0" fontAlgn="base"/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 pół roku,</a:t>
                      </a:r>
                    </a:p>
                    <a:p>
                      <a:pPr rtl="0" fontAlgn="base"/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Przy przyjęciu do pracy nowych pracowników,</a:t>
                      </a:r>
                    </a:p>
                    <a:p>
                      <a:pPr rtl="0" fontAlgn="base"/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 incydentach związanych z bezpieczeństwem maszyn.</a:t>
                      </a:r>
                    </a:p>
                    <a:p>
                      <a:endParaRPr lang="pl-PL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98301"/>
                  </a:ext>
                </a:extLst>
              </a:tr>
              <a:tr h="4156883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Szkolenie BHP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l-PL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Założenia:</a:t>
                      </a:r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Zasady bezpiecznego korzystania z narzędzi i sprzętu. Rozpoznawanie potencjalnych zagrożeń zdrowotnych związanych z pracą na maszynach CNC. Wykorzystanie środków ochrony indywidualnej i zasad BHP w kontekście pracy z komputerami i maszynami CNC.</a:t>
                      </a:r>
                      <a:endParaRPr lang="pl-PL" b="0" dirty="0">
                        <a:effectLst/>
                      </a:endParaRPr>
                    </a:p>
                    <a:p>
                      <a:pPr rtl="0"/>
                      <a:r>
                        <a:rPr lang="pl-PL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Częstotliwość:</a:t>
                      </a:r>
                      <a:endParaRPr lang="pl-PL" b="0" dirty="0">
                        <a:effectLst/>
                      </a:endParaRPr>
                    </a:p>
                    <a:p>
                      <a:pPr rtl="0" fontAlgn="base"/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 3 lata</a:t>
                      </a:r>
                    </a:p>
                    <a:p>
                      <a:pPr rtl="0" fontAlgn="base"/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Przy przyjęciu do pracy nowych pracowników,</a:t>
                      </a:r>
                    </a:p>
                    <a:p>
                      <a:pPr rtl="0" fontAlgn="base"/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 wprowadzeniu nowych technologii.</a:t>
                      </a:r>
                    </a:p>
                    <a:p>
                      <a:pPr rtl="0" fontAlgn="base"/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 zmianie stanowiska pracy</a:t>
                      </a:r>
                    </a:p>
                    <a:p>
                      <a:pPr rtl="0" fontAlgn="base"/>
                      <a:r>
                        <a:rPr lang="pl-PL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 wypadku przy pracy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5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91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F97A7F-9916-101F-E9C0-1EA29C6F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Szkolenie Zespołu Bezpieczeństwa: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90C07F-781B-444C-5D93-0E42E9D89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3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852E805-C1AC-9448-0B1E-DFB25633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852" y="685800"/>
            <a:ext cx="7071760" cy="137160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SZKOLONE KOMPETENCJE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656E61AD-2292-8D9C-3F69-F24AD40D6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894" y="2057400"/>
            <a:ext cx="2539682" cy="2539682"/>
          </a:xfrm>
        </p:spPr>
      </p:pic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8643699-A859-E149-B371-3605AA07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0852" y="2209799"/>
            <a:ext cx="8189844" cy="44560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Zrozumienie systemu bezpieczeństwa: Pracownicy powinni zrozumieć, jak działa system bezpieczeństwa, jakie są jego kluczowe komponenty i jakie są ich role.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Procedury utrzymania: Pracownicy powinni znać procedury utrzymania systemu, takie jak regularne aktualizacje oprogramowania, itd..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Monitorowanie systemu: Pracownicy powinni być przeszkoleni w korzystaniu z narzędzi do monitorowania systemu.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Zarządzanie incydentami: Pracownicy powinni znać procedury reagowania na incydenty bezpieczeństwa</a:t>
            </a:r>
          </a:p>
        </p:txBody>
      </p:sp>
    </p:spTree>
    <p:extLst>
      <p:ext uri="{BB962C8B-B14F-4D97-AF65-F5344CB8AC3E}">
        <p14:creationId xmlns:p14="http://schemas.microsoft.com/office/powerpoint/2010/main" val="421705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9A46B8-DAC9-602E-4CF1-8B19634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429000"/>
            <a:ext cx="10792172" cy="169740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Monitorowanie i Reagowanie na Incydenty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6D3FA9-FD26-4544-E15B-D5E4C9546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2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31596AD6-76A4-B357-61CA-702D8CB58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114" y="1501910"/>
            <a:ext cx="4227442" cy="3831119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290B20-A19F-055B-B83B-BDF5EEE0813D}"/>
              </a:ext>
            </a:extLst>
          </p:cNvPr>
          <p:cNvSpPr txBox="1"/>
          <p:nvPr/>
        </p:nvSpPr>
        <p:spPr>
          <a:xfrm>
            <a:off x="5191404" y="1551230"/>
            <a:ext cx="68729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Wdrożony system monitoringu bezpieczeństwa informacji, umożliwiającego śledzenie aktywności i wykrywanie nieprawidłowości.</a:t>
            </a:r>
          </a:p>
          <a:p>
            <a:pPr marL="342900" indent="-342900">
              <a:buFont typeface="+mj-lt"/>
              <a:buAutoNum type="arabicPeriod"/>
            </a:pPr>
            <a:endParaRPr lang="pl-PL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Wykorzystywanie programów do wykrywania podejrzanej aktywności w sieci.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monitorujący ruch sieciowy pozwalający szybko wykrywać potencjalne ataki lub nieautoryzowany dostęp.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Automatyczne alerty będą wskazywały na podejrzane aktywności.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Kamery  umożliwiają monitorowanie obszaru firmy, obejmując hale produkcyjne, biura, oraz miejsca przechowywania sprzętu</a:t>
            </a:r>
          </a:p>
        </p:txBody>
      </p:sp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id="{F8AC062F-6C24-9013-F0B4-7DC3ABB25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8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5">
            <a:extLst>
              <a:ext uri="{FF2B5EF4-FFF2-40B4-BE49-F238E27FC236}">
                <a16:creationId xmlns:a16="http://schemas.microsoft.com/office/drawing/2014/main" id="{C021FF36-9D18-E61B-38B3-245E599E6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373" y="1842052"/>
            <a:ext cx="10614992" cy="425394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 każdym incydencie oraz przyjęcia do firmy nowych pracowników przeprowadzane będą szkolenia bezpieczeństwa. Więcej w rozdziale  Szkolenia dla Pracowników.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Pracownicy mają obowiązek zgłaszać zauważone przez siebie incydenty. Punktem kontaktowym aktualnie najwyżej postawiony pracownik. Incydenty można zgłaszać mailem do administratora/nadrzędnemu lub telefonicznie. Zgłoszenie musi zawierać: 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imię i nazwisko zgłaszającego, 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miejsce i datę wystąpienia incydentu, 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opis zdarzenia. </a:t>
            </a:r>
          </a:p>
          <a:p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ytuł 3">
            <a:extLst>
              <a:ext uri="{FF2B5EF4-FFF2-40B4-BE49-F238E27FC236}">
                <a16:creationId xmlns:a16="http://schemas.microsoft.com/office/drawing/2014/main" id="{147DCE0D-846E-8EE0-6FFC-DFBABF3B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3" y="440634"/>
            <a:ext cx="8900561" cy="1143000"/>
          </a:xfrm>
        </p:spPr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działania w Razie incydentu</a:t>
            </a:r>
          </a:p>
        </p:txBody>
      </p:sp>
    </p:spTree>
    <p:extLst>
      <p:ext uri="{BB962C8B-B14F-4D97-AF65-F5344CB8AC3E}">
        <p14:creationId xmlns:p14="http://schemas.microsoft.com/office/powerpoint/2010/main" val="329989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0DA54775-371C-8FF0-9E08-79531A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Audyty Bezpieczeństwa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2226D144-707D-A2CC-68EB-D2279A700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458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6686C9-473D-DBE4-C771-19EE497C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Wymagania Firmy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TechMach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C0A497-BBE6-93EF-9B83-5F1BC37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1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2C5D71-11DD-B0B2-BCBB-4DBB359F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308F90BB-A7E9-2F5E-E764-9AB99C4E6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7282" y="685799"/>
            <a:ext cx="5368717" cy="5368717"/>
          </a:xfrm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3F4077D-E6EB-5985-87DE-F48CC327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7304" y="685801"/>
            <a:ext cx="5035826" cy="5308600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Audyt infrastruktury sieciowej: </a:t>
            </a: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Regularna ocena sieci komputerowej pod kątem bezpieczeństwa. Obejmuje to sprawdzenie konfiguracji urządzeń sieciowych, zarządzanie dostępem, monitorowanie ruchu sieciowego i identyfikację luk w zabezpieczeniach.</a:t>
            </a:r>
          </a:p>
          <a:p>
            <a:endParaRPr lang="pl-PL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Audyt dostępu i uwierzytelniania: </a:t>
            </a: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Sprawdzanie procesu zarządzania dostępem do systemów informatycznych, identyfikacja i analiza kont użytkowników, zarządzanie hasłami oraz weryfikacja polityk uwierzytelniania. </a:t>
            </a:r>
          </a:p>
          <a:p>
            <a:endParaRPr lang="pl-PL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Audyt zarządzania incydentami: </a:t>
            </a: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Ocena procesów reagowania na incydenty bezpieczeństwa, takich jak procedury awaryjne, wykrywanie, reakcja i raportowanie incydentów, aby zapewnić szybką i skuteczną reakcję na potencjalne zagrożenia.</a:t>
            </a:r>
          </a:p>
          <a:p>
            <a:endParaRPr lang="pl-PL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Bezpieczeństwo infrastruktury fizycznej: </a:t>
            </a: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Weryfikacja zabezpieczeń fizycznych na terenie zakładu produkcyjnego, takich jak systemy monitoringu, ograniczenie dostępu do kluczowych obszarów produkcji, zabezpieczenia bram i ogrodzeń.</a:t>
            </a:r>
          </a:p>
          <a:p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17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F9C33F8-C22C-3289-695D-2312485B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9745250" cy="228160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Kontrola Dostawców i Szkolenie Zespołu Bezpieczeństwa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6313BBA1-4A63-891E-CCCD-7E5322F1B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77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8B9FE3-621F-9496-7495-84709AC7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6227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Weryfikacja dostawców i kontrahentów na podstawie normy ISO 9001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FAF616-4344-E833-9CCA-A63C7F47D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B69C12F-E48C-F044-0AB5-420DE675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16627"/>
              </p:ext>
            </p:extLst>
          </p:nvPr>
        </p:nvGraphicFramePr>
        <p:xfrm>
          <a:off x="586854" y="423081"/>
          <a:ext cx="10822676" cy="61054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22418">
                  <a:extLst>
                    <a:ext uri="{9D8B030D-6E8A-4147-A177-3AD203B41FA5}">
                      <a16:colId xmlns:a16="http://schemas.microsoft.com/office/drawing/2014/main" val="3887713425"/>
                    </a:ext>
                  </a:extLst>
                </a:gridCol>
                <a:gridCol w="2476729">
                  <a:extLst>
                    <a:ext uri="{9D8B030D-6E8A-4147-A177-3AD203B41FA5}">
                      <a16:colId xmlns:a16="http://schemas.microsoft.com/office/drawing/2014/main" val="4160059457"/>
                    </a:ext>
                  </a:extLst>
                </a:gridCol>
                <a:gridCol w="1519338">
                  <a:extLst>
                    <a:ext uri="{9D8B030D-6E8A-4147-A177-3AD203B41FA5}">
                      <a16:colId xmlns:a16="http://schemas.microsoft.com/office/drawing/2014/main" val="4177708493"/>
                    </a:ext>
                  </a:extLst>
                </a:gridCol>
                <a:gridCol w="2830544">
                  <a:extLst>
                    <a:ext uri="{9D8B030D-6E8A-4147-A177-3AD203B41FA5}">
                      <a16:colId xmlns:a16="http://schemas.microsoft.com/office/drawing/2014/main" val="1271789236"/>
                    </a:ext>
                  </a:extLst>
                </a:gridCol>
                <a:gridCol w="1373647">
                  <a:extLst>
                    <a:ext uri="{9D8B030D-6E8A-4147-A177-3AD203B41FA5}">
                      <a16:colId xmlns:a16="http://schemas.microsoft.com/office/drawing/2014/main" val="229665279"/>
                    </a:ext>
                  </a:extLst>
                </a:gridCol>
              </a:tblGrid>
              <a:tr h="55211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 </a:t>
                      </a:r>
                      <a:r>
                        <a:rPr lang="pl-PL" sz="14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Kryterium oceny</a:t>
                      </a:r>
                      <a:endParaRPr lang="pl-PL" sz="3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1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Skala punktacji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pl-PL" sz="14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Waga</a:t>
                      </a:r>
                      <a:endParaRPr lang="pl-PL" sz="3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1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Liczba przyznanych punktów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(CxD) Ocena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extLst>
                  <a:ext uri="{0D108BD9-81ED-4DB2-BD59-A6C34878D82A}">
                    <a16:rowId xmlns:a16="http://schemas.microsoft.com/office/drawing/2014/main" val="3325242751"/>
                  </a:ext>
                </a:extLst>
              </a:tr>
              <a:tr h="11480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Terminowość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1-10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pl-PL" sz="32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pl-PL" sz="32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extLst>
                  <a:ext uri="{0D108BD9-81ED-4DB2-BD59-A6C34878D82A}">
                    <a16:rowId xmlns:a16="http://schemas.microsoft.com/office/drawing/2014/main" val="4040217356"/>
                  </a:ext>
                </a:extLst>
              </a:tr>
              <a:tr h="11480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Wyniki audytu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1-10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pl-PL" sz="32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pl-PL" sz="32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extLst>
                  <a:ext uri="{0D108BD9-81ED-4DB2-BD59-A6C34878D82A}">
                    <a16:rowId xmlns:a16="http://schemas.microsoft.com/office/drawing/2014/main" val="429326264"/>
                  </a:ext>
                </a:extLst>
              </a:tr>
              <a:tr h="11480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posiadanie przez dostawcę certyfikowanego SZJ</a:t>
                      </a:r>
                      <a:endParaRPr lang="pl-PL" sz="3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1-10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pl-PL" sz="32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pl-PL" sz="32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extLst>
                  <a:ext uri="{0D108BD9-81ED-4DB2-BD59-A6C34878D82A}">
                    <a16:rowId xmlns:a16="http://schemas.microsoft.com/office/drawing/2014/main" val="2513193164"/>
                  </a:ext>
                </a:extLst>
              </a:tr>
              <a:tr h="32034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kontrola wyjściowa dostaw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1-10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extLst>
                  <a:ext uri="{0D108BD9-81ED-4DB2-BD59-A6C34878D82A}">
                    <a16:rowId xmlns:a16="http://schemas.microsoft.com/office/drawing/2014/main" val="3057421418"/>
                  </a:ext>
                </a:extLst>
              </a:tr>
              <a:tr h="32034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certyfikacja wyrobów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1-10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extLst>
                  <a:ext uri="{0D108BD9-81ED-4DB2-BD59-A6C34878D82A}">
                    <a16:rowId xmlns:a16="http://schemas.microsoft.com/office/drawing/2014/main" val="2645795605"/>
                  </a:ext>
                </a:extLst>
              </a:tr>
              <a:tr h="32034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Cena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1-10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pl-PL" sz="32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extLst>
                  <a:ext uri="{0D108BD9-81ED-4DB2-BD59-A6C34878D82A}">
                    <a16:rowId xmlns:a16="http://schemas.microsoft.com/office/drawing/2014/main" val="141742282"/>
                  </a:ext>
                </a:extLst>
              </a:tr>
              <a:tr h="1148091">
                <a:tc gridSpan="4"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4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Ogólna ocena:</a:t>
                      </a:r>
                      <a:endParaRPr lang="pl-PL" sz="3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pl-PL" sz="3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pl-PL" sz="3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6622" marR="56622" marT="40768" marB="40768"/>
                </a:tc>
                <a:extLst>
                  <a:ext uri="{0D108BD9-81ED-4DB2-BD59-A6C34878D82A}">
                    <a16:rowId xmlns:a16="http://schemas.microsoft.com/office/drawing/2014/main" val="335308504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026BAA8-913E-C614-816A-B714666B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23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618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2E3F89-0212-4747-35CE-9771AD9E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Dziękujemy za uwagę!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05D021-C8C7-024D-E6F2-4E5C252E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955235"/>
            <a:ext cx="8535988" cy="303916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Autorzy: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Patrycja Kubica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Kamila Kmiecik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Oskar Walaszczyk</a:t>
            </a: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Dawid </a:t>
            </a:r>
            <a:r>
              <a:rPr lang="pl-PL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Waluszek</a:t>
            </a:r>
            <a:endParaRPr lang="pl-PL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Artur Zelek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196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11A90-D35F-DE1E-B7DA-609ED30A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Ogólne wymagania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256D81-9405-80AC-199D-B0F81707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TechMach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firma specjalizująca się w produkcji wysokiej jakości części mechanicznych o precyzyjnych parametrach, z zastosowaniem w różnych sektorach przemysłu, w tym w branżach motoryzacyjnej i lotniczej. W kontekście jej aktywności, istnieje konieczność stworzenia stabilnej i niezawodnej sieci LAN, która pozwoli na pełną kontrolę nad procesem produkcyjnym oraz skuteczne zarządzanie obszerną bazą danych produktów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 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7500E3-A9BC-D25D-EF33-49083275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Liczba pracowników wynosi 50 osób. 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Liczba urządzeń, które muszą być obsługiwane przez sieć, to 60 elementów</a:t>
            </a:r>
          </a:p>
        </p:txBody>
      </p:sp>
    </p:spTree>
    <p:extLst>
      <p:ext uri="{BB962C8B-B14F-4D97-AF65-F5344CB8AC3E}">
        <p14:creationId xmlns:p14="http://schemas.microsoft.com/office/powerpoint/2010/main" val="16707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FB0C10-B1B7-C656-151E-A10FE0BC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Identyfikacja Aktywów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6632B2-6621-C346-786A-9456502C2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9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E0C4F7-9012-9E3C-04F0-2474A7BC9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Dane i oprogramowanie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50CB13B-4A6C-75DF-ECDF-1C771F0D4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4937655" cy="4901671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Dane: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Pracowników – dane osobiste, konta bankowe,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Klientów – dane firmowe, dane zamówień, adresy,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Dostawców – dane  o cenach hurtowych, dane dotyczące dostaw, informacje o materiałach.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Oprogramowanie: 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Moduły do obsługi maszyn CNC: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simCNC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Aplikacje: Microsoft Office, Adobe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Acrobat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Reader, 7zip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Systemy operacyjne: 23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 pro, Windows Server (Active Directory)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Narzędzia zabezpieczające: Kaspersky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Security for Business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Bazy danych: baza główna, baza testowa</a:t>
            </a:r>
          </a:p>
          <a:p>
            <a:endParaRPr lang="pl-PL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D172916-16D8-510C-FE9D-4F7360C97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5649108" cy="576262"/>
          </a:xfrm>
        </p:spPr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Ludzie, pieniądze i reputacja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C14CFA5-FEC0-2969-B621-300BD3E90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1"/>
            <a:ext cx="4929188" cy="4910137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Ludzie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Administratorzy systemów, 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Management, 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Pracownicy biurowi,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Operatorzy maszyn (odpowiedzialni również za programowanie maszyn CNC),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Dostawcy usług: elektrownia, bank(mBank),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(T-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moblie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dostawcy materiałów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Pieniądze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Środki finansowe, środki płatnicze, środki przeznaczone na materiały do obróbki.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Reputacja: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Dobry wizerunek i reputacja organizacji, szczególnie ważna w przemyśle, potrzebna do utrzymania: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zaufania partnerów firmy,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zawiązywania nowych współprac.</a:t>
            </a:r>
          </a:p>
        </p:txBody>
      </p:sp>
    </p:spTree>
    <p:extLst>
      <p:ext uri="{BB962C8B-B14F-4D97-AF65-F5344CB8AC3E}">
        <p14:creationId xmlns:p14="http://schemas.microsoft.com/office/powerpoint/2010/main" val="12123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81057F-49B4-15BB-FD1E-C1C2B910D1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3047" y="489088"/>
            <a:ext cx="3024967" cy="22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8CC977-7723-61CD-D442-E186531D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7372" y="238156"/>
            <a:ext cx="3733006" cy="27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A621989B-F444-2118-2FBE-1534C0E9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047" y="361287"/>
            <a:ext cx="3024967" cy="579993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6BA9056B-A1E3-9787-3F76-65816B600FFE}"/>
              </a:ext>
            </a:extLst>
          </p:cNvPr>
          <p:cNvSpPr txBox="1">
            <a:spLocks/>
          </p:cNvSpPr>
          <p:nvPr/>
        </p:nvSpPr>
        <p:spPr>
          <a:xfrm>
            <a:off x="8591392" y="1176278"/>
            <a:ext cx="3024967" cy="159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l-PL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59861828-256E-ECB8-6B72-8D990C9CFF1D}"/>
              </a:ext>
            </a:extLst>
          </p:cNvPr>
          <p:cNvSpPr txBox="1">
            <a:spLocks/>
          </p:cNvSpPr>
          <p:nvPr/>
        </p:nvSpPr>
        <p:spPr>
          <a:xfrm>
            <a:off x="8237372" y="362243"/>
            <a:ext cx="3024967" cy="5799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</a:p>
        </p:txBody>
      </p:sp>
      <p:sp>
        <p:nvSpPr>
          <p:cNvPr id="10" name="Symbol zastępczy tekstu 3">
            <a:extLst>
              <a:ext uri="{FF2B5EF4-FFF2-40B4-BE49-F238E27FC236}">
                <a16:creationId xmlns:a16="http://schemas.microsoft.com/office/drawing/2014/main" id="{EB2E3B5F-FB26-7605-BEA3-34CD5038B33C}"/>
              </a:ext>
            </a:extLst>
          </p:cNvPr>
          <p:cNvSpPr txBox="1">
            <a:spLocks/>
          </p:cNvSpPr>
          <p:nvPr/>
        </p:nvSpPr>
        <p:spPr>
          <a:xfrm>
            <a:off x="8591392" y="4385816"/>
            <a:ext cx="3024967" cy="159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l-PL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ymbol zastępczy tekstu 2">
            <a:extLst>
              <a:ext uri="{FF2B5EF4-FFF2-40B4-BE49-F238E27FC236}">
                <a16:creationId xmlns:a16="http://schemas.microsoft.com/office/drawing/2014/main" id="{EA5FE43D-6E45-4EF9-23A2-4579937448CB}"/>
              </a:ext>
            </a:extLst>
          </p:cNvPr>
          <p:cNvSpPr txBox="1">
            <a:spLocks/>
          </p:cNvSpPr>
          <p:nvPr/>
        </p:nvSpPr>
        <p:spPr>
          <a:xfrm>
            <a:off x="972080" y="685800"/>
            <a:ext cx="464978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Systemy i Infrastruktura: </a:t>
            </a:r>
          </a:p>
        </p:txBody>
      </p:sp>
      <p:sp>
        <p:nvSpPr>
          <p:cNvPr id="12" name="Symbol zastępczy zawartości 3">
            <a:extLst>
              <a:ext uri="{FF2B5EF4-FFF2-40B4-BE49-F238E27FC236}">
                <a16:creationId xmlns:a16="http://schemas.microsoft.com/office/drawing/2014/main" id="{B85034A3-E3C8-7D9E-2464-D1705993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4937655" cy="4901671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router, 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przełączniki, 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 komputerów,  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laptopów, 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pl-PL" b="1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UPSy</a:t>
            </a:r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drukarek, 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serwer, 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okablowanie,</a:t>
            </a:r>
          </a:p>
          <a:p>
            <a:r>
              <a:rPr lang="pl-PL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maszyn CNC.</a:t>
            </a:r>
          </a:p>
          <a:p>
            <a:endParaRPr lang="pl-PL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8B5D21F-C3A9-F884-D8A9-C9A04AB1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60" y="1971570"/>
            <a:ext cx="3776339" cy="28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8D0C609B-DF2F-8981-3EC6-56D54928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72426" y="2860549"/>
            <a:ext cx="2554114" cy="13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E37CD0D9-6709-2896-76B8-C7B7FC6C5AF6}"/>
              </a:ext>
            </a:extLst>
          </p:cNvPr>
          <p:cNvSpPr txBox="1">
            <a:spLocks/>
          </p:cNvSpPr>
          <p:nvPr/>
        </p:nvSpPr>
        <p:spPr>
          <a:xfrm>
            <a:off x="5156820" y="2267337"/>
            <a:ext cx="2963863" cy="6871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Serwer</a:t>
            </a:r>
            <a:endParaRPr lang="pl-PL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ytuł 1">
            <a:extLst>
              <a:ext uri="{FF2B5EF4-FFF2-40B4-BE49-F238E27FC236}">
                <a16:creationId xmlns:a16="http://schemas.microsoft.com/office/drawing/2014/main" id="{B6B15A50-DCAA-9447-345C-0272C287DC13}"/>
              </a:ext>
            </a:extLst>
          </p:cNvPr>
          <p:cNvSpPr txBox="1">
            <a:spLocks/>
          </p:cNvSpPr>
          <p:nvPr/>
        </p:nvSpPr>
        <p:spPr>
          <a:xfrm>
            <a:off x="8410009" y="2267336"/>
            <a:ext cx="2963863" cy="6871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Karty sieciowe</a:t>
            </a:r>
            <a:endParaRPr lang="pl-PL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D9801E87-E2C0-2BB6-1FAC-CC52BCD2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77207" y="3553106"/>
            <a:ext cx="3031525" cy="30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BCBDBD5C-0315-8B06-D2B8-0040B78BC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7372" y="4321433"/>
            <a:ext cx="3657601" cy="31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ytuł 1">
            <a:extLst>
              <a:ext uri="{FF2B5EF4-FFF2-40B4-BE49-F238E27FC236}">
                <a16:creationId xmlns:a16="http://schemas.microsoft.com/office/drawing/2014/main" id="{D6D1DBEC-BB45-86E9-D633-33A8BF000824}"/>
              </a:ext>
            </a:extLst>
          </p:cNvPr>
          <p:cNvSpPr txBox="1">
            <a:spLocks/>
          </p:cNvSpPr>
          <p:nvPr/>
        </p:nvSpPr>
        <p:spPr>
          <a:xfrm>
            <a:off x="8237372" y="4540623"/>
            <a:ext cx="3916363" cy="6871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Zasilacze UPS</a:t>
            </a:r>
          </a:p>
        </p:txBody>
      </p:sp>
    </p:spTree>
    <p:extLst>
      <p:ext uri="{BB962C8B-B14F-4D97-AF65-F5344CB8AC3E}">
        <p14:creationId xmlns:p14="http://schemas.microsoft.com/office/powerpoint/2010/main" val="29068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3A57CD-B033-A99B-06A4-742B89F8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9559719" cy="1576592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Zagrożenia – analiza wartościowa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5F0B545-4B1F-2F63-E0EF-831DFF54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7113" y="3843130"/>
            <a:ext cx="5481500" cy="2151270"/>
          </a:xfrm>
        </p:spPr>
        <p:txBody>
          <a:bodyPr>
            <a:normAutofit fontScale="70000" lnSpcReduction="20000"/>
          </a:bodyPr>
          <a:lstStyle/>
          <a:p>
            <a:endParaRPr lang="pl-PL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P × W 										</a:t>
            </a:r>
            <a:r>
              <a:rPr lang="pl-PL" sz="1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</a:p>
          <a:p>
            <a:endParaRPr lang="pl-PL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gdzie:</a:t>
            </a:r>
          </a:p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- wartość ryzyka (0, 3, 6, 9),</a:t>
            </a:r>
          </a:p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- prawdopodobieństwo lub przewidywana liczba wystąpień incydentu powodującego utratę wartości aktywów,</a:t>
            </a:r>
          </a:p>
          <a:p>
            <a:r>
              <a:rPr lang="pl-P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- wartość straty.</a:t>
            </a:r>
          </a:p>
          <a:p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1FB38CA-8FB8-20C6-2538-D1B1F683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32520" y="3583192"/>
            <a:ext cx="3869633" cy="25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A27D6241-7ADF-4B91-55C0-B95D4CAE888E}"/>
              </a:ext>
            </a:extLst>
          </p:cNvPr>
          <p:cNvSpPr/>
          <p:nvPr/>
        </p:nvSpPr>
        <p:spPr>
          <a:xfrm>
            <a:off x="302525" y="360979"/>
            <a:ext cx="11379959" cy="63513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16163B-DA48-8037-1DFF-AC317E53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32116"/>
              </p:ext>
            </p:extLst>
          </p:nvPr>
        </p:nvGraphicFramePr>
        <p:xfrm>
          <a:off x="302525" y="360979"/>
          <a:ext cx="11379959" cy="6351359"/>
        </p:xfrm>
        <a:graphic>
          <a:graphicData uri="http://schemas.openxmlformats.org/drawingml/2006/table">
            <a:tbl>
              <a:tblPr/>
              <a:tblGrid>
                <a:gridCol w="2802197">
                  <a:extLst>
                    <a:ext uri="{9D8B030D-6E8A-4147-A177-3AD203B41FA5}">
                      <a16:colId xmlns:a16="http://schemas.microsoft.com/office/drawing/2014/main" val="2569092604"/>
                    </a:ext>
                  </a:extLst>
                </a:gridCol>
                <a:gridCol w="2555025">
                  <a:extLst>
                    <a:ext uri="{9D8B030D-6E8A-4147-A177-3AD203B41FA5}">
                      <a16:colId xmlns:a16="http://schemas.microsoft.com/office/drawing/2014/main" val="3295727271"/>
                    </a:ext>
                  </a:extLst>
                </a:gridCol>
                <a:gridCol w="1327058">
                  <a:extLst>
                    <a:ext uri="{9D8B030D-6E8A-4147-A177-3AD203B41FA5}">
                      <a16:colId xmlns:a16="http://schemas.microsoft.com/office/drawing/2014/main" val="1417878021"/>
                    </a:ext>
                  </a:extLst>
                </a:gridCol>
                <a:gridCol w="2728223">
                  <a:extLst>
                    <a:ext uri="{9D8B030D-6E8A-4147-A177-3AD203B41FA5}">
                      <a16:colId xmlns:a16="http://schemas.microsoft.com/office/drawing/2014/main" val="4180202617"/>
                    </a:ext>
                  </a:extLst>
                </a:gridCol>
                <a:gridCol w="1967456">
                  <a:extLst>
                    <a:ext uri="{9D8B030D-6E8A-4147-A177-3AD203B41FA5}">
                      <a16:colId xmlns:a16="http://schemas.microsoft.com/office/drawing/2014/main" val="3702429029"/>
                    </a:ext>
                  </a:extLst>
                </a:gridCol>
              </a:tblGrid>
              <a:tr h="2008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1" i="0" u="sng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Ryzyko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5F6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1" i="0" u="sng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Prawdopodobieństwo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5F6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1" i="0" u="sng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Następstwa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5F6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1" i="0" u="sng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wartość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5F6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1" i="0" u="sng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Poziom ryzyka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5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74722"/>
                  </a:ext>
                </a:extLst>
              </a:tr>
              <a:tr h="5131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Atak fizyczny, włamanie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wysokie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06542"/>
                  </a:ext>
                </a:extLst>
              </a:tr>
              <a:tr h="5578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Nieautoryzowany dostęp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wysokie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27396"/>
                  </a:ext>
                </a:extLst>
              </a:tr>
              <a:tr h="2454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Malware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średnie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534563"/>
                  </a:ext>
                </a:extLst>
              </a:tr>
              <a:tr h="5131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Ryzyko błędów ludzkich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średnie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64164"/>
                  </a:ext>
                </a:extLst>
              </a:tr>
              <a:tr h="7363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Złośliwe działanie pracowników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średnie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8343"/>
                  </a:ext>
                </a:extLst>
              </a:tr>
              <a:tr h="6024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Problem z maszynami CNC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średnie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14395"/>
                  </a:ext>
                </a:extLst>
              </a:tr>
              <a:tr h="10487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Braki w procedurach bezpieczeństwa informacji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średnie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53659"/>
                  </a:ext>
                </a:extLst>
              </a:tr>
              <a:tr h="10933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Przerwy techniczne prowadzące do opóźnień produkcji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średnie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9706"/>
                  </a:ext>
                </a:extLst>
              </a:tr>
              <a:tr h="2008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Phishing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niskie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2623"/>
                  </a:ext>
                </a:extLst>
              </a:tr>
              <a:tr h="42394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Ataki Dos i DDos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  <a:endParaRPr lang="pl-PL" sz="180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niskie</a:t>
                      </a:r>
                      <a:endParaRPr lang="pl-PL" sz="1800" dirty="0">
                        <a:effectLst/>
                      </a:endParaRPr>
                    </a:p>
                  </a:txBody>
                  <a:tcPr marL="7303" marR="7303" marT="6572" marB="6572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9215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A57EE4B-E03E-AD32-04CE-959197E0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300842" y="128292"/>
            <a:ext cx="2104662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5400"/>
          </a:p>
        </p:txBody>
      </p:sp>
    </p:spTree>
    <p:extLst>
      <p:ext uri="{BB962C8B-B14F-4D97-AF65-F5344CB8AC3E}">
        <p14:creationId xmlns:p14="http://schemas.microsoft.com/office/powerpoint/2010/main" val="35737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0B9ACA-E829-01A1-C083-21DF38DF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474119" cy="2281600"/>
          </a:xfrm>
        </p:spPr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Techniczne Środki Bezpieczeństwa oraz Zarządzanie Dostępem</a:t>
            </a:r>
            <a:b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0791145-AE42-C8E7-0EA2-482612AA2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8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258</TotalTime>
  <Words>1162</Words>
  <Application>Microsoft Office PowerPoint</Application>
  <PresentationFormat>Panoramiczny</PresentationFormat>
  <Paragraphs>231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Wycinek</vt:lpstr>
      <vt:lpstr>Bezpieczeństwo technologii informatycznych w firmie TechMach</vt:lpstr>
      <vt:lpstr>Wymagania Firmy TechMach</vt:lpstr>
      <vt:lpstr>Ogólne wymagania</vt:lpstr>
      <vt:lpstr>Identyfikacja Aktywów</vt:lpstr>
      <vt:lpstr>Prezentacja programu PowerPoint</vt:lpstr>
      <vt:lpstr>ROUTER</vt:lpstr>
      <vt:lpstr>Zagrożenia – analiza wartościowa</vt:lpstr>
      <vt:lpstr>Prezentacja programu PowerPoint</vt:lpstr>
      <vt:lpstr>Techniczne Środki Bezpieczeństwa oraz Zarządzanie Dostępem </vt:lpstr>
      <vt:lpstr>Prezentacja programu PowerPoint</vt:lpstr>
      <vt:lpstr>Szkolenia dla Pracowników</vt:lpstr>
      <vt:lpstr>Prezentacja programu PowerPoint</vt:lpstr>
      <vt:lpstr>Prezentacja programu PowerPoint</vt:lpstr>
      <vt:lpstr>Szkolenie Zespołu Bezpieczeństwa:</vt:lpstr>
      <vt:lpstr>SZKOLONE KOMPETENCJE</vt:lpstr>
      <vt:lpstr>Monitorowanie i Reagowanie na Incydenty</vt:lpstr>
      <vt:lpstr>Prezentacja programu PowerPoint</vt:lpstr>
      <vt:lpstr>Opis działania w Razie incydentu</vt:lpstr>
      <vt:lpstr>Audyty Bezpieczeństwa</vt:lpstr>
      <vt:lpstr>Prezentacja programu PowerPoint</vt:lpstr>
      <vt:lpstr>Kontrola Dostawców i Szkolenie Zespołu Bezpieczeństwa</vt:lpstr>
      <vt:lpstr>Weryfikacja dostawców i kontrahentów na podstawie normy ISO 9001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Sieci dla Firmy TechMach</dc:title>
  <dc:creator>Patrycja Kubica</dc:creator>
  <cp:lastModifiedBy>Kamila Kmiecik</cp:lastModifiedBy>
  <cp:revision>32</cp:revision>
  <dcterms:created xsi:type="dcterms:W3CDTF">2024-01-16T11:33:03Z</dcterms:created>
  <dcterms:modified xsi:type="dcterms:W3CDTF">2024-01-17T14:04:17Z</dcterms:modified>
</cp:coreProperties>
</file>