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77" r:id="rId9"/>
    <p:sldId id="278" r:id="rId10"/>
    <p:sldId id="279" r:id="rId11"/>
    <p:sldId id="280" r:id="rId12"/>
    <p:sldId id="281" r:id="rId13"/>
    <p:sldId id="260" r:id="rId14"/>
    <p:sldId id="268" r:id="rId15"/>
    <p:sldId id="261" r:id="rId16"/>
    <p:sldId id="269" r:id="rId17"/>
    <p:sldId id="270" r:id="rId18"/>
    <p:sldId id="271" r:id="rId19"/>
    <p:sldId id="272" r:id="rId20"/>
    <p:sldId id="274" r:id="rId21"/>
    <p:sldId id="273" r:id="rId22"/>
    <p:sldId id="262" r:id="rId23"/>
    <p:sldId id="27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Styl z motywem 2 — Ak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yl pośredni 3 — 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yl jasny 2 — Ak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0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70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07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6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40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90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62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81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2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9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9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5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64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6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89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643263-6B63-4E40-B84F-E7F4C8746902}" type="datetimeFigureOut">
              <a:rPr lang="pl-PL" smtClean="0"/>
              <a:t>18.01.2024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2C8C19-3C77-492C-B63F-9921B4ED89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838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83E2C6-B6CD-B404-4A3D-6B5271AA4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Sieci dla Firmy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251F40-93FC-974A-F06A-1F957F3AC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03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1EF98852-F424-F974-0997-B86EBFA0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4662" y="3552272"/>
            <a:ext cx="3031525" cy="30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631D636-A833-4EFE-370F-491B79FEA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7661" y="269325"/>
            <a:ext cx="3657601" cy="31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A621989B-F444-2118-2FBE-1534C0E9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487" y="409575"/>
            <a:ext cx="3916363" cy="68718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Zasilacze UPS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6BA9056B-A1E3-9787-3F76-65816B600FFE}"/>
              </a:ext>
            </a:extLst>
          </p:cNvPr>
          <p:cNvSpPr txBox="1">
            <a:spLocks/>
          </p:cNvSpPr>
          <p:nvPr/>
        </p:nvSpPr>
        <p:spPr>
          <a:xfrm>
            <a:off x="5551487" y="1096764"/>
            <a:ext cx="2963863" cy="1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Zasilacze zapasowe są kluczowe w utrzymaniu ciągłej pracy urządzeń sieciowych. Z powodu dużych wymagań watowych wybranych urządzeń będą nam potrzebne 2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UPSy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59861828-256E-ECB8-6B72-8D990C9CFF1D}"/>
              </a:ext>
            </a:extLst>
          </p:cNvPr>
          <p:cNvSpPr txBox="1">
            <a:spLocks/>
          </p:cNvSpPr>
          <p:nvPr/>
        </p:nvSpPr>
        <p:spPr>
          <a:xfrm>
            <a:off x="5551487" y="3619113"/>
            <a:ext cx="2963863" cy="687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Szafa RACK</a:t>
            </a:r>
          </a:p>
        </p:txBody>
      </p:sp>
      <p:sp>
        <p:nvSpPr>
          <p:cNvPr id="10" name="Symbol zastępczy tekstu 3">
            <a:extLst>
              <a:ext uri="{FF2B5EF4-FFF2-40B4-BE49-F238E27FC236}">
                <a16:creationId xmlns:a16="http://schemas.microsoft.com/office/drawing/2014/main" id="{EB2E3B5F-FB26-7605-BEA3-34CD5038B33C}"/>
              </a:ext>
            </a:extLst>
          </p:cNvPr>
          <p:cNvSpPr txBox="1">
            <a:spLocks/>
          </p:cNvSpPr>
          <p:nvPr/>
        </p:nvSpPr>
        <p:spPr>
          <a:xfrm>
            <a:off x="5551487" y="4306302"/>
            <a:ext cx="2963863" cy="1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Szafa RACK zapewnia organizację i bezpieczeństwo sprzętu IT, umożliwiając efektywne zarządzanie kablami i ochronę przed uszkodzeniami. Jest niezbędna dla utrzymania porządku i optymalnego działania serwerowni.</a:t>
            </a:r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61F02DC-3113-288E-F1DC-2F4951E2E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0425" y="733425"/>
            <a:ext cx="5391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1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3A57CD-B033-A99B-06A4-742B89F8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Zabezpieczenia sieci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F0B545-4B1F-2F63-E0EF-831DFF54D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3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42013DA-4A3C-6217-A65E-62A5E966E74C}"/>
              </a:ext>
            </a:extLst>
          </p:cNvPr>
          <p:cNvSpPr txBox="1"/>
          <p:nvPr/>
        </p:nvSpPr>
        <p:spPr>
          <a:xfrm>
            <a:off x="1171575" y="762000"/>
            <a:ext cx="9677400" cy="513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Hasła - 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Wszystkie urządzenia, w tym routery i serwery, będą chronione silnymi hasłami. Regularna zmiana haseł co miesiąc zwiększy bezpieczeństwo danych.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Firewall - 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Wdrożenie </a:t>
            </a:r>
            <a:r>
              <a:rPr lang="pl-PL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firewalla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 poziomie bramy sieciowej chroni przed atakami. Użyjemy ESET PROTECT Complete</a:t>
            </a:r>
            <a:r>
              <a:rPr lang="pl-PL" kern="100" dirty="0">
                <a:ea typeface="Calibri" panose="020F0502020204030204" pitchFamily="34" charset="0"/>
                <a:cs typeface="Times New Roman" panose="02020603050405020304" pitchFamily="18" charset="0"/>
              </a:rPr>
              <a:t> dla firm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(cena do negocjacji ).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Regularne Audyty Bezpieczeństwa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pomogą wykrywać i naprawiać luki w zabezpieczeniach.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Szyfrowanie danych osobowych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pracowników, klientów i dostawców zapobiegnie nieautoryzowanemu dostępowi.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Regularne Szkolenia Bezpieczeństwa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Szkolenia z zakresu </a:t>
            </a:r>
            <a:r>
              <a:rPr lang="pl-PL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cyberbezpieczeństwa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zminimalizują ryzyko błędów ludzkich.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Monitorowanie Ruchu Sieciowego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System monitorujący ruch sieciowy z automatycznymi alertami o podejrzanych aktywnościach pozwoli na szybką reakcję na ataki.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l-PL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i Przywracanie Danych</a:t>
            </a:r>
            <a:r>
              <a:rPr lang="pl-PL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Regularne backupy i testowanie procedur przywracania danych chronią przed skutkami awarii oraz błędów ludzkich.</a:t>
            </a:r>
          </a:p>
        </p:txBody>
      </p:sp>
    </p:spTree>
    <p:extLst>
      <p:ext uri="{BB962C8B-B14F-4D97-AF65-F5344CB8AC3E}">
        <p14:creationId xmlns:p14="http://schemas.microsoft.com/office/powerpoint/2010/main" val="29788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CBADC-D6F3-17FC-53FF-50378933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Kosztów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B8C92D-884F-8833-2E2E-F6CDE534C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Cena całkowita projektu</a:t>
            </a:r>
          </a:p>
        </p:txBody>
      </p:sp>
    </p:spTree>
    <p:extLst>
      <p:ext uri="{BB962C8B-B14F-4D97-AF65-F5344CB8AC3E}">
        <p14:creationId xmlns:p14="http://schemas.microsoft.com/office/powerpoint/2010/main" val="35737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1AD7DA-DA3D-0BF0-EAE5-BA02D3292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70991"/>
              </p:ext>
            </p:extLst>
          </p:nvPr>
        </p:nvGraphicFramePr>
        <p:xfrm>
          <a:off x="1986115" y="684917"/>
          <a:ext cx="8357419" cy="49500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13666">
                  <a:extLst>
                    <a:ext uri="{9D8B030D-6E8A-4147-A177-3AD203B41FA5}">
                      <a16:colId xmlns:a16="http://schemas.microsoft.com/office/drawing/2014/main" val="3958703815"/>
                    </a:ext>
                  </a:extLst>
                </a:gridCol>
                <a:gridCol w="2629301">
                  <a:extLst>
                    <a:ext uri="{9D8B030D-6E8A-4147-A177-3AD203B41FA5}">
                      <a16:colId xmlns:a16="http://schemas.microsoft.com/office/drawing/2014/main" val="1208582978"/>
                    </a:ext>
                  </a:extLst>
                </a:gridCol>
                <a:gridCol w="1014157">
                  <a:extLst>
                    <a:ext uri="{9D8B030D-6E8A-4147-A177-3AD203B41FA5}">
                      <a16:colId xmlns:a16="http://schemas.microsoft.com/office/drawing/2014/main" val="270188911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127938867"/>
                    </a:ext>
                  </a:extLst>
                </a:gridCol>
                <a:gridCol w="1878072">
                  <a:extLst>
                    <a:ext uri="{9D8B030D-6E8A-4147-A177-3AD203B41FA5}">
                      <a16:colId xmlns:a16="http://schemas.microsoft.com/office/drawing/2014/main" val="3428025986"/>
                    </a:ext>
                  </a:extLst>
                </a:gridCol>
              </a:tblGrid>
              <a:tr h="6961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Lp.</a:t>
                      </a:r>
                      <a:endParaRPr lang="pl-PL" sz="1600" dirty="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Urządzenie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Ilość</a:t>
                      </a:r>
                      <a:endParaRPr lang="pl-PL" sz="1600" dirty="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Cena jednostkowa</a:t>
                      </a:r>
                      <a:endParaRPr lang="pl-PL" sz="1600" dirty="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Cena całkowita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3395665347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1890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5670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2275555214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Router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1044217794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Serwer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15100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15100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2286911203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3960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44003088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UPS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4780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9560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3429264827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Antywirus - licencja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3796315400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Okablowanie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4,23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12690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2245505420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Okablowanie inne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2984610144"/>
                  </a:ext>
                </a:extLst>
              </a:tr>
              <a:tr h="274644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Szafa RACK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1520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1520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2402654134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Akcesoria szafy RACK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1500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2653498765"/>
                  </a:ext>
                </a:extLst>
              </a:tr>
              <a:tr h="756036">
                <a:tc>
                  <a:txBody>
                    <a:bodyPr/>
                    <a:lstStyle/>
                    <a:p>
                      <a:pPr fontAlgn="b"/>
                      <a:br>
                        <a:rPr lang="pl-PL" sz="1600">
                          <a:effectLst/>
                        </a:rPr>
                      </a:b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600">
                          <a:effectLst/>
                        </a:rPr>
                      </a:b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600">
                          <a:effectLst/>
                        </a:rPr>
                      </a:b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SUMA:</a:t>
                      </a:r>
                      <a:endParaRPr lang="pl-PL" sz="160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81750</a:t>
                      </a:r>
                      <a:endParaRPr lang="pl-PL" sz="1600" dirty="0">
                        <a:effectLst/>
                        <a:latin typeface="+mn-lt"/>
                      </a:endParaRPr>
                    </a:p>
                  </a:txBody>
                  <a:tcPr marL="23907" marR="23907" marT="23907" marB="23907" anchor="b"/>
                </a:tc>
                <a:extLst>
                  <a:ext uri="{0D108BD9-81ED-4DB2-BD59-A6C34878D82A}">
                    <a16:rowId xmlns:a16="http://schemas.microsoft.com/office/drawing/2014/main" val="10887941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1312F9-9EF8-9B49-9565-94C51D48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684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C48245-2BB4-FB9F-D103-F33A093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Projektowanie Podsieci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65798E-C0A7-35BE-FB5E-F3E93EA81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00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89B640-DE64-D5B9-8882-C2AA6EC0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Podsieć hali produkcyjnej</a:t>
            </a:r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297EF28F-9197-FEA1-F227-AE1F1E6E3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567895"/>
              </p:ext>
            </p:extLst>
          </p:nvPr>
        </p:nvGraphicFramePr>
        <p:xfrm>
          <a:off x="111761" y="203201"/>
          <a:ext cx="6837679" cy="609599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60974">
                  <a:extLst>
                    <a:ext uri="{9D8B030D-6E8A-4147-A177-3AD203B41FA5}">
                      <a16:colId xmlns:a16="http://schemas.microsoft.com/office/drawing/2014/main" val="3149890893"/>
                    </a:ext>
                  </a:extLst>
                </a:gridCol>
                <a:gridCol w="1618249">
                  <a:extLst>
                    <a:ext uri="{9D8B030D-6E8A-4147-A177-3AD203B41FA5}">
                      <a16:colId xmlns:a16="http://schemas.microsoft.com/office/drawing/2014/main" val="1018411611"/>
                    </a:ext>
                  </a:extLst>
                </a:gridCol>
                <a:gridCol w="1139614">
                  <a:extLst>
                    <a:ext uri="{9D8B030D-6E8A-4147-A177-3AD203B41FA5}">
                      <a16:colId xmlns:a16="http://schemas.microsoft.com/office/drawing/2014/main" val="776577108"/>
                    </a:ext>
                  </a:extLst>
                </a:gridCol>
                <a:gridCol w="1139614">
                  <a:extLst>
                    <a:ext uri="{9D8B030D-6E8A-4147-A177-3AD203B41FA5}">
                      <a16:colId xmlns:a16="http://schemas.microsoft.com/office/drawing/2014/main" val="3814229011"/>
                    </a:ext>
                  </a:extLst>
                </a:gridCol>
                <a:gridCol w="1139614">
                  <a:extLst>
                    <a:ext uri="{9D8B030D-6E8A-4147-A177-3AD203B41FA5}">
                      <a16:colId xmlns:a16="http://schemas.microsoft.com/office/drawing/2014/main" val="96196954"/>
                    </a:ext>
                  </a:extLst>
                </a:gridCol>
                <a:gridCol w="1139614">
                  <a:extLst>
                    <a:ext uri="{9D8B030D-6E8A-4147-A177-3AD203B41FA5}">
                      <a16:colId xmlns:a16="http://schemas.microsoft.com/office/drawing/2014/main" val="3827638622"/>
                    </a:ext>
                  </a:extLst>
                </a:gridCol>
              </a:tblGrid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Lp.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Urządzenie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Interfejs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Adres IP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Maska podsieci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716264583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192.168.10.10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261896793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H-MaszynaCNC-2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192.168.10.20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(f/2)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524350421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H-MaszynaCNC-3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192.168.10.30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(f/3)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369057787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H-MaszynaCNC-4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192.168.10.40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(f/4)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173648459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H-MaszynaCNC-5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192.168.10.50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(f/5)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925450773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H-MaszynaCNC-6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192.168.10.60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(f/6)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495110097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H-MaszynaCNC-7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192.168.10.70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(f/7)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442032312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H-MaszynaCNC-8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192.168.10.80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(f/8)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508059239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H-MaszynaCNC-9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192.168.10.90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(f/9)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974016216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H-MaszynaCNC-10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192.168.10.100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(f/10)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369078786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192.168.10.11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(f/11)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524239067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H-PC-2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192.168.10.21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(f/12)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2750336079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H-PC-3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192.168.10.31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(f/13)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352503435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H-PC-4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192.168.10.41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(f/14)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2196591470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H-PC-5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192.168.10.51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(f/15)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2709641042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H-PC-6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192.168.10.61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(f/16)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694416744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H-PC-7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192.168.10.71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(f/17)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403709443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H-PC-8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192.168.10.81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(f/18)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855049604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H-PC-9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192.168.10.91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(f/19)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1731190201"/>
                  </a:ext>
                </a:extLst>
              </a:tr>
              <a:tr h="19807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H-PC-10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192.168.10.101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Switch-1 (f/20)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255848277"/>
                  </a:ext>
                </a:extLst>
              </a:tr>
              <a:tr h="3587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H-Laptop-1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2389157126"/>
                  </a:ext>
                </a:extLst>
              </a:tr>
              <a:tr h="3587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H-Laptop-2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618795176"/>
                  </a:ext>
                </a:extLst>
              </a:tr>
              <a:tr h="35878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H-Laptop-3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</a:endParaRPr>
                    </a:p>
                  </a:txBody>
                  <a:tcPr marL="11642" marR="11642" marT="11642" marB="11642" anchor="b"/>
                </a:tc>
                <a:extLst>
                  <a:ext uri="{0D108BD9-81ED-4DB2-BD59-A6C34878D82A}">
                    <a16:rowId xmlns:a16="http://schemas.microsoft.com/office/drawing/2014/main" val="3357683560"/>
                  </a:ext>
                </a:extLst>
              </a:tr>
            </a:tbl>
          </a:graphicData>
        </a:graphic>
      </p:graphicFrame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4CAC50-F962-10A3-FB61-E51C6466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Komputery oraz maszyny CNC będą posiadać statyczne adresy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01A1A4-619E-EB8A-EB06-51D6BC39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6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98B53C-622A-A6D5-BCDA-6B86D3B5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Podsieć biura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6BFAD89-D2E7-6B35-BCF3-1D6422E63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43875"/>
              </p:ext>
            </p:extLst>
          </p:nvPr>
        </p:nvGraphicFramePr>
        <p:xfrm>
          <a:off x="876298" y="1685925"/>
          <a:ext cx="5619754" cy="33242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549736931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113055965"/>
                    </a:ext>
                  </a:extLst>
                </a:gridCol>
                <a:gridCol w="936626">
                  <a:extLst>
                    <a:ext uri="{9D8B030D-6E8A-4147-A177-3AD203B41FA5}">
                      <a16:colId xmlns:a16="http://schemas.microsoft.com/office/drawing/2014/main" val="1414727201"/>
                    </a:ext>
                  </a:extLst>
                </a:gridCol>
                <a:gridCol w="936626">
                  <a:extLst>
                    <a:ext uri="{9D8B030D-6E8A-4147-A177-3AD203B41FA5}">
                      <a16:colId xmlns:a16="http://schemas.microsoft.com/office/drawing/2014/main" val="730290802"/>
                    </a:ext>
                  </a:extLst>
                </a:gridCol>
                <a:gridCol w="936626">
                  <a:extLst>
                    <a:ext uri="{9D8B030D-6E8A-4147-A177-3AD203B41FA5}">
                      <a16:colId xmlns:a16="http://schemas.microsoft.com/office/drawing/2014/main" val="2506852862"/>
                    </a:ext>
                  </a:extLst>
                </a:gridCol>
                <a:gridCol w="936626">
                  <a:extLst>
                    <a:ext uri="{9D8B030D-6E8A-4147-A177-3AD203B41FA5}">
                      <a16:colId xmlns:a16="http://schemas.microsoft.com/office/drawing/2014/main" val="3017182683"/>
                    </a:ext>
                  </a:extLst>
                </a:gridCol>
              </a:tblGrid>
              <a:tr h="66484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Lp.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Urządzenie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Interfejs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Adres IP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Maska podsieci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Switch(int)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14561173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B-Drukarka-1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192.168.20.11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(f/1)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663859949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B-Drukarka-2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192.168.20.12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(f/2)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725241689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B-Drukarka-3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192.168.20.13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(f/3)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187180868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B-Drukarka-4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192.168.20.14</a:t>
                      </a:r>
                      <a:endParaRPr lang="pl-PL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Switch-3 (f/4)</a:t>
                      </a:r>
                      <a:endParaRPr lang="pl-PL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360789193"/>
                  </a:ext>
                </a:extLst>
              </a:tr>
            </a:tbl>
          </a:graphicData>
        </a:graphic>
      </p:graphicFrame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072F1B-C813-09C4-3610-4F46073F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Komputery pracowników będą używały dynamicznych adresów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serwera DHCP w przedziale: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192.168.20.121-192.168.20.220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377F3BC-C45D-1694-6D25-9C81E2DE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99083" y="-55450"/>
            <a:ext cx="179831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9BE1B3-8F4C-0948-B58E-383B0C3B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Podsieć szefostwa</a:t>
            </a:r>
            <a:endParaRPr lang="pl-PL" dirty="0"/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76DADD13-1317-4ACF-7AF7-544387781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6694"/>
              </p:ext>
            </p:extLst>
          </p:nvPr>
        </p:nvGraphicFramePr>
        <p:xfrm>
          <a:off x="202019" y="642336"/>
          <a:ext cx="6808382" cy="53086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80839">
                  <a:extLst>
                    <a:ext uri="{9D8B030D-6E8A-4147-A177-3AD203B41FA5}">
                      <a16:colId xmlns:a16="http://schemas.microsoft.com/office/drawing/2014/main" val="2425755562"/>
                    </a:ext>
                  </a:extLst>
                </a:gridCol>
                <a:gridCol w="1588623">
                  <a:extLst>
                    <a:ext uri="{9D8B030D-6E8A-4147-A177-3AD203B41FA5}">
                      <a16:colId xmlns:a16="http://schemas.microsoft.com/office/drawing/2014/main" val="3537802082"/>
                    </a:ext>
                  </a:extLst>
                </a:gridCol>
                <a:gridCol w="1134730">
                  <a:extLst>
                    <a:ext uri="{9D8B030D-6E8A-4147-A177-3AD203B41FA5}">
                      <a16:colId xmlns:a16="http://schemas.microsoft.com/office/drawing/2014/main" val="2152909691"/>
                    </a:ext>
                  </a:extLst>
                </a:gridCol>
                <a:gridCol w="1134730">
                  <a:extLst>
                    <a:ext uri="{9D8B030D-6E8A-4147-A177-3AD203B41FA5}">
                      <a16:colId xmlns:a16="http://schemas.microsoft.com/office/drawing/2014/main" val="2039135774"/>
                    </a:ext>
                  </a:extLst>
                </a:gridCol>
                <a:gridCol w="1134730">
                  <a:extLst>
                    <a:ext uri="{9D8B030D-6E8A-4147-A177-3AD203B41FA5}">
                      <a16:colId xmlns:a16="http://schemas.microsoft.com/office/drawing/2014/main" val="1822306600"/>
                    </a:ext>
                  </a:extLst>
                </a:gridCol>
                <a:gridCol w="1134730">
                  <a:extLst>
                    <a:ext uri="{9D8B030D-6E8A-4147-A177-3AD203B41FA5}">
                      <a16:colId xmlns:a16="http://schemas.microsoft.com/office/drawing/2014/main" val="4294614560"/>
                    </a:ext>
                  </a:extLst>
                </a:gridCol>
              </a:tblGrid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Lp.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Urządzenie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Interfejs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Adres IP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Maska podsieci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Switch(int)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611609587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S-Drukarka-1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192.168.30.11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(f/7)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3980307861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S-Drukarka-2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192.168.30.12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(f/8)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2478045958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S-PC-1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(f/11)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4264202084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S-PC-2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(f/12)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1045986298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S-PC-3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(f/13)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434779194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S-PC-4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(f/14)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1044185043"/>
                  </a:ext>
                </a:extLst>
              </a:tr>
              <a:tr h="58001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S-Laptop-1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>
                          <a:effectLst/>
                        </a:rPr>
                      </a:b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1558675405"/>
                  </a:ext>
                </a:extLst>
              </a:tr>
              <a:tr h="58001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S-Laptop-2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>
                          <a:effectLst/>
                        </a:rPr>
                      </a:b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923052948"/>
                  </a:ext>
                </a:extLst>
              </a:tr>
              <a:tr h="58001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S-Laptop-3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366651028"/>
                  </a:ext>
                </a:extLst>
              </a:tr>
              <a:tr h="58001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S-Laptop-4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3551025697"/>
                  </a:ext>
                </a:extLst>
              </a:tr>
              <a:tr h="37356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Serwer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192.168.30.50</a:t>
                      </a:r>
                      <a:endParaRPr lang="pl-PL" sz="110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Switch-3 (f/21)</a:t>
                      </a:r>
                      <a:endParaRPr lang="pl-PL" sz="1100" dirty="0">
                        <a:effectLst/>
                        <a:latin typeface="+mj-lt"/>
                      </a:endParaRPr>
                    </a:p>
                  </a:txBody>
                  <a:tcPr marL="24577" marR="24577" marT="24577" marB="24577" anchor="b"/>
                </a:tc>
                <a:extLst>
                  <a:ext uri="{0D108BD9-81ED-4DB2-BD59-A6C34878D82A}">
                    <a16:rowId xmlns:a16="http://schemas.microsoft.com/office/drawing/2014/main" val="2156328224"/>
                  </a:ext>
                </a:extLst>
              </a:tr>
            </a:tbl>
          </a:graphicData>
        </a:graphic>
      </p:graphicFrame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14535F-EEA9-5DE5-1429-3046EB1C4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Komputery pracowników będą używały dynamicznych adresów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serwera DHCP w przedziale: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192.168.30.121-192.168.30.220</a:t>
            </a:r>
            <a:endParaRPr lang="pl-PL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47E5BC-F4E7-6881-4B6A-11D3784C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26969" y="59323"/>
            <a:ext cx="225165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20514-CEC2-C51D-51B4-53F639EE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Podsieć urządzeń sieciowych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D8D12EE8-2283-8FE8-D91A-8620CD2F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27289"/>
              </p:ext>
            </p:extLst>
          </p:nvPr>
        </p:nvGraphicFramePr>
        <p:xfrm>
          <a:off x="419098" y="1362075"/>
          <a:ext cx="6229350" cy="28569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195077408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40632949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606371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28575004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58128924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43384897"/>
                    </a:ext>
                  </a:extLst>
                </a:gridCol>
              </a:tblGrid>
              <a:tr h="37708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Lp.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Urządzenie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Interfejs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Adres IP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Maska podsieci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36368397"/>
                  </a:ext>
                </a:extLst>
              </a:tr>
              <a:tr h="58547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Router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192.168.1.1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>
                          <a:effectLst/>
                        </a:rPr>
                      </a:b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pl-PL" sz="1100">
                          <a:effectLst/>
                        </a:rPr>
                      </a:b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659306360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Switch-1 (g/1)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g/1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192.168.10.1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Router (g/1)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519502468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Switch-2 (g/1)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g/2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192.168.20.1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Router (g/2)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60277985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Switch-3 (g/1)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g/3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192.168.30.1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Router (g/3)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295260729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UPS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192.168.30.101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Switch-3 (f/20)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879893208"/>
                  </a:ext>
                </a:extLst>
              </a:tr>
              <a:tr h="37708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UPS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karta sieciowa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192.168.30.102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255.255.255.0</a:t>
                      </a:r>
                      <a:endParaRPr lang="pl-PL" sz="110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Switch-3 (f/21)</a:t>
                      </a:r>
                      <a:endParaRPr lang="pl-PL" sz="11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08029472"/>
                  </a:ext>
                </a:extLst>
              </a:tr>
            </a:tbl>
          </a:graphicData>
        </a:graphic>
      </p:graphicFrame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3CF0FC6-8B23-82E7-01D3-69733EC7F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Przepustowość sieci powinna być ustalona z dostawcą usług internetowych.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A87963-8BEA-E539-CD14-94749ED2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686C9-473D-DBE4-C771-19EE497C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Wymagania Firmy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C0A497-BBE6-93EF-9B83-5F1BC37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278E87-6538-CC90-26DC-E0ABF3B5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Lokalizacja urządzeń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6E6265-541B-EC66-5772-30128293F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7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524201-9637-76CD-F10A-55309DF75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1" y="119062"/>
            <a:ext cx="9642849" cy="6619876"/>
          </a:xfrm>
        </p:spPr>
      </p:pic>
    </p:spTree>
    <p:extLst>
      <p:ext uri="{BB962C8B-B14F-4D97-AF65-F5344CB8AC3E}">
        <p14:creationId xmlns:p14="http://schemas.microsoft.com/office/powerpoint/2010/main" val="6404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D1A2E0-6DEC-4A1D-32DA-807380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AEB3FF-F0FC-52DB-11A4-E2C934E8D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170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84F489-DEBE-E8B9-0803-8EB4D5BD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764838" cy="5308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Przegląd Realizacji Celów:</a:t>
            </a:r>
            <a:endParaRPr lang="pl-PL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będzie pomyślnie spełniał wymagania firmy </a:t>
            </a:r>
            <a:r>
              <a:rPr lang="pl-PL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r>
              <a:rPr lang="pl-PL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dostarczając stabilną sieć LAN, umożliwiającą skuteczne zarządzanie produkcją, monitorowanie maszyn CNC oraz efektywną komunikację wewnętrzną.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Korzyści z Wybranej Topologii i Sprzętu:</a:t>
            </a:r>
            <a:endParaRPr lang="pl-PL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Topologia Rozszerzonej Gwiazdy wraz z odpowiednio dobranymi urządzeniami sieciowymi gwarantuje wydajność i skalowalność, wspierając niezawodność operacji oraz komunikację w firmie. Dzięki temu, monitoring produkcji oraz procesy biznesowe będą efektywnie optymalizowane.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Inwestycja w Przyszłość:</a:t>
            </a:r>
            <a:endParaRPr lang="pl-PL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Wybór zaprezentowanej topologii sieci i sprzętu będą przyczyniały się do długoterminowej wartości dla firmy poprzez zapewnienie redundancji, ochrony danych i łatwości rozbudowy wraz z rozwojem firmy.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Kosztów:</a:t>
            </a:r>
            <a:endParaRPr lang="pl-PL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pl-PL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dłuższej perspektywie, projekt  okaże się efektywny kosztowo, osiągając optymalizację wydatków, jednocześnie zapewniając wysoką jakość infrastruktury. Przewidywany całkowity koszt w wysokości 81 750 zł jest uzasadniony przez antycypowane korzyści oraz potencjał długofalowego rozwoju firmy.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2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593C68-ED34-8146-2E45-53990C1E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54150"/>
            <a:ext cx="8534401" cy="2281600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Dziękujemy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BCDEF2-9EAB-CF11-6D0A-88370ACF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4038600"/>
            <a:ext cx="8534400" cy="2038350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Autorzy:</a:t>
            </a:r>
          </a:p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Patrycja Kubica </a:t>
            </a:r>
          </a:p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Kamila Kmiecik </a:t>
            </a:r>
          </a:p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Oskar Walaszczyk </a:t>
            </a:r>
          </a:p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Dawid </a:t>
            </a:r>
            <a:r>
              <a:rPr lang="pl-PL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Waluszek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Artur Zelek</a:t>
            </a:r>
          </a:p>
        </p:txBody>
      </p:sp>
    </p:spTree>
    <p:extLst>
      <p:ext uri="{BB962C8B-B14F-4D97-AF65-F5344CB8AC3E}">
        <p14:creationId xmlns:p14="http://schemas.microsoft.com/office/powerpoint/2010/main" val="15091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A11A90-D35F-DE1E-B7DA-609ED30A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Ogólne wymagania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256D81-9405-80AC-199D-B0F8170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TechMach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firma specjalizująca się w produkcji wysokiej jakości części mechanicznych o precyzyjnych parametrach, z zastosowaniem w różnych sektorach przemysłu, w tym w branżach motoryzacyjnej i lotniczej. W kontekście jej aktywności, istnieje konieczność stworzenia stabilnej i niezawodnej sieci LAN, która pozwoli na pełną kontrolę nad procesem produkcyjnym oraz skuteczne zarządzanie obszerną bazą danych produktów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7500E3-A9BC-D25D-EF33-49083275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Liczba pracowników wynosi 50 osób.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Liczba urządzeń, które muszą być obsługiwane przez sieć, to 60 elementów</a:t>
            </a:r>
          </a:p>
        </p:txBody>
      </p:sp>
    </p:spTree>
    <p:extLst>
      <p:ext uri="{BB962C8B-B14F-4D97-AF65-F5344CB8AC3E}">
        <p14:creationId xmlns:p14="http://schemas.microsoft.com/office/powerpoint/2010/main" val="16707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FB0C10-B1B7-C656-151E-A10FE0BC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Wybór Topologii Sieci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6632B2-6621-C346-786A-9456502C2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9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ścięte rogi po przekątnej 26">
            <a:extLst>
              <a:ext uri="{FF2B5EF4-FFF2-40B4-BE49-F238E27FC236}">
                <a16:creationId xmlns:a16="http://schemas.microsoft.com/office/drawing/2014/main" id="{9FBD310F-7E4D-B501-C91C-86CD84F8D1E3}"/>
              </a:ext>
            </a:extLst>
          </p:cNvPr>
          <p:cNvSpPr/>
          <p:nvPr/>
        </p:nvSpPr>
        <p:spPr>
          <a:xfrm>
            <a:off x="2082800" y="1097280"/>
            <a:ext cx="7630160" cy="5334000"/>
          </a:xfrm>
          <a:prstGeom prst="snip2DiagRect">
            <a:avLst/>
          </a:prstGeom>
          <a:solidFill>
            <a:srgbClr val="FFFFFF"/>
          </a:solidFill>
          <a:ln>
            <a:solidFill>
              <a:schemeClr val="tx2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D446B0-474B-391C-C545-C3CCAB1C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-50800"/>
            <a:ext cx="8534400" cy="1507067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Topologia gwiazdy rozszerzonej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F64C9CC9-5E9E-D475-8E8D-F0A642C8C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36" y="1229668"/>
            <a:ext cx="6588363" cy="51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E0C4F7-9012-9E3C-04F0-2474A7BC9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Zalety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0CB13B-4A6C-75DF-ECDF-1C771F0D4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4901671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Szybki i efektywny przepływ danych.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Wysoka odporność na awarie.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Łatwe rozszerzanie sieci w miarę rozwoju firmy.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Wysoki poziom bezpieczeństwa i kontroli dostępu.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Możliwość ciągłego monitorowania w czasie rzeczywistym.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Ułatwiona komunikacja między pracownikami.</a:t>
            </a:r>
          </a:p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D172916-16D8-510C-FE9D-4F7360C97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Wady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C14CFA5-FEC0-2969-B621-300BD3E90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4910137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 więcej kabli i zarządzania w porównaniu do topologii gwiazdy.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 dodatkowych centralnych punktów i zapasowych połączeń, co może zwiększyć koszty.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przypadku znacznego rozwoju firmy, może wymagać zmian w infrastrukturze.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 inwestycji w odpowiednie środki zabezpieczeń.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 dedykowanego sprzętu i oprogramowania monitorującego.</a:t>
            </a:r>
          </a:p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Wymaga odpowiedniego zarządzania, aby uniknąć zagrożeń związanych z nadmierną komunikacją. </a:t>
            </a:r>
          </a:p>
        </p:txBody>
      </p:sp>
    </p:spTree>
    <p:extLst>
      <p:ext uri="{BB962C8B-B14F-4D97-AF65-F5344CB8AC3E}">
        <p14:creationId xmlns:p14="http://schemas.microsoft.com/office/powerpoint/2010/main" val="12123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0F3EE2-035B-B066-C69A-7C5C3AE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Wybór Sprzętu Sieciowego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BE3484-A707-9845-900F-4E5AE503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4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81057F-49B4-15BB-FD1E-C1C2B910D1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9406" y="409575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8CC977-7723-61CD-D442-E186531D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9406" y="3619307"/>
            <a:ext cx="3657600" cy="27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A621989B-F444-2118-2FBE-1534C0E9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487" y="409575"/>
            <a:ext cx="2963863" cy="687189"/>
          </a:xfrm>
        </p:spPr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6BA9056B-A1E3-9787-3F76-65816B600FFE}"/>
              </a:ext>
            </a:extLst>
          </p:cNvPr>
          <p:cNvSpPr txBox="1">
            <a:spLocks/>
          </p:cNvSpPr>
          <p:nvPr/>
        </p:nvSpPr>
        <p:spPr>
          <a:xfrm>
            <a:off x="5551487" y="1096764"/>
            <a:ext cx="2963863" cy="1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Firma wymaga routera o wysokiej przepustowości z zaawansowanymi funkcjami bezpieczeństwa. Router - ISR4451-X/K9 z przepustowością do 2Gbps zapewni stabilny transfer danych.</a:t>
            </a:r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59861828-256E-ECB8-6B72-8D990C9CFF1D}"/>
              </a:ext>
            </a:extLst>
          </p:cNvPr>
          <p:cNvSpPr txBox="1">
            <a:spLocks/>
          </p:cNvSpPr>
          <p:nvPr/>
        </p:nvSpPr>
        <p:spPr>
          <a:xfrm>
            <a:off x="5551487" y="3619113"/>
            <a:ext cx="2963863" cy="687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</a:p>
        </p:txBody>
      </p:sp>
      <p:sp>
        <p:nvSpPr>
          <p:cNvPr id="10" name="Symbol zastępczy tekstu 3">
            <a:extLst>
              <a:ext uri="{FF2B5EF4-FFF2-40B4-BE49-F238E27FC236}">
                <a16:creationId xmlns:a16="http://schemas.microsoft.com/office/drawing/2014/main" id="{EB2E3B5F-FB26-7605-BEA3-34CD5038B33C}"/>
              </a:ext>
            </a:extLst>
          </p:cNvPr>
          <p:cNvSpPr txBox="1">
            <a:spLocks/>
          </p:cNvSpPr>
          <p:nvPr/>
        </p:nvSpPr>
        <p:spPr>
          <a:xfrm>
            <a:off x="5551487" y="4306302"/>
            <a:ext cx="2963863" cy="1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 celu efektywnego zarządzania siecią, firma zastosuje trzy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switche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WS-C2960X-24PD-L: dwa dla biura i jeden dla hali produkcyjnej. Redundancja ta minimalizuje ryzyko awarii i przyspiesza ich rozwiązywanie.</a:t>
            </a:r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A533373-E349-AD74-7793-D1779448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7955" y="3962707"/>
            <a:ext cx="3657600" cy="19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A621989B-F444-2118-2FBE-1534C0E9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487" y="409575"/>
            <a:ext cx="2963863" cy="687189"/>
          </a:xfrm>
        </p:spPr>
        <p:txBody>
          <a:bodyPr/>
          <a:lstStyle/>
          <a:p>
            <a:r>
              <a:rPr lang="pl-PL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Serwer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6BA9056B-A1E3-9787-3F76-65816B600FFE}"/>
              </a:ext>
            </a:extLst>
          </p:cNvPr>
          <p:cNvSpPr txBox="1">
            <a:spLocks/>
          </p:cNvSpPr>
          <p:nvPr/>
        </p:nvSpPr>
        <p:spPr>
          <a:xfrm>
            <a:off x="5551487" y="1096764"/>
            <a:ext cx="2963863" cy="1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Serwer HPE </a:t>
            </a:r>
            <a:r>
              <a:rPr lang="pl-PL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ProLiant</a:t>
            </a:r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DL380 Gen10 oferuje wysoką wydajność i skalowalność, co jest kluczowe dla rozwijania infrastruktury IT. Posiada również zaawansowane funkcje bezpieczeństwa, które chronią wrażliwe dane przedsiębiorstwa.</a:t>
            </a:r>
            <a:endParaRPr lang="pl-PL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59861828-256E-ECB8-6B72-8D990C9CFF1D}"/>
              </a:ext>
            </a:extLst>
          </p:cNvPr>
          <p:cNvSpPr txBox="1">
            <a:spLocks/>
          </p:cNvSpPr>
          <p:nvPr/>
        </p:nvSpPr>
        <p:spPr>
          <a:xfrm>
            <a:off x="5551487" y="3619113"/>
            <a:ext cx="2963863" cy="6871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Karty sieciowe</a:t>
            </a:r>
            <a:endParaRPr lang="pl-PL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ymbol zastępczy tekstu 3">
            <a:extLst>
              <a:ext uri="{FF2B5EF4-FFF2-40B4-BE49-F238E27FC236}">
                <a16:creationId xmlns:a16="http://schemas.microsoft.com/office/drawing/2014/main" id="{EB2E3B5F-FB26-7605-BEA3-34CD5038B33C}"/>
              </a:ext>
            </a:extLst>
          </p:cNvPr>
          <p:cNvSpPr txBox="1">
            <a:spLocks/>
          </p:cNvSpPr>
          <p:nvPr/>
        </p:nvSpPr>
        <p:spPr>
          <a:xfrm>
            <a:off x="5551487" y="4306302"/>
            <a:ext cx="2963863" cy="188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Możliwość podpięcia urządzenia będzie odbywała się za pomocą kabla typu skrętka, co powoduje, że każde takie urządzenie powinno mieć kartę sieciową z portem Ethernet.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8C3013-A613-B0B6-D699-DAAEA39B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36" y="599882"/>
            <a:ext cx="3776339" cy="28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1349</Words>
  <Application>Microsoft Office PowerPoint</Application>
  <PresentationFormat>Panoramiczny</PresentationFormat>
  <Paragraphs>421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Century Gothic</vt:lpstr>
      <vt:lpstr>Wingdings 3</vt:lpstr>
      <vt:lpstr>Wycinek</vt:lpstr>
      <vt:lpstr>Projekt Sieci dla Firmy TechMach</vt:lpstr>
      <vt:lpstr>Wymagania Firmy TechMach</vt:lpstr>
      <vt:lpstr>Ogólne wymagania</vt:lpstr>
      <vt:lpstr>Wybór Topologii Sieci</vt:lpstr>
      <vt:lpstr>Topologia gwiazdy rozszerzonej</vt:lpstr>
      <vt:lpstr>Prezentacja programu PowerPoint</vt:lpstr>
      <vt:lpstr>Wybór Sprzętu Sieciowego</vt:lpstr>
      <vt:lpstr>ROUTER</vt:lpstr>
      <vt:lpstr>Serwer</vt:lpstr>
      <vt:lpstr>Zasilacze UPS</vt:lpstr>
      <vt:lpstr>Zabezpieczenia sieci</vt:lpstr>
      <vt:lpstr>Prezentacja programu PowerPoint</vt:lpstr>
      <vt:lpstr>Analiza Kosztów</vt:lpstr>
      <vt:lpstr>Prezentacja programu PowerPoint</vt:lpstr>
      <vt:lpstr>Projektowanie Podsieci</vt:lpstr>
      <vt:lpstr>Podsieć hali produkcyjnej</vt:lpstr>
      <vt:lpstr>Podsieć biura</vt:lpstr>
      <vt:lpstr>Podsieć szefostwa</vt:lpstr>
      <vt:lpstr>Podsieć urządzeń sieciowych</vt:lpstr>
      <vt:lpstr>Lokalizacja urządzeń</vt:lpstr>
      <vt:lpstr>Prezentacja programu PowerPoint</vt:lpstr>
      <vt:lpstr>Podsumowanie</vt:lpstr>
      <vt:lpstr>Prezentacja programu PowerPoint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Sieci dla Firmy TechMach</dc:title>
  <dc:creator>Patrycja Kubica</dc:creator>
  <cp:lastModifiedBy>Patrycja Kubica</cp:lastModifiedBy>
  <cp:revision>30</cp:revision>
  <dcterms:created xsi:type="dcterms:W3CDTF">2024-01-16T11:33:03Z</dcterms:created>
  <dcterms:modified xsi:type="dcterms:W3CDTF">2024-01-18T08:56:37Z</dcterms:modified>
</cp:coreProperties>
</file>