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303" r:id="rId2"/>
    <p:sldId id="6324" r:id="rId3"/>
    <p:sldId id="6344" r:id="rId4"/>
    <p:sldId id="6314" r:id="rId5"/>
    <p:sldId id="6343" r:id="rId6"/>
    <p:sldId id="6337" r:id="rId7"/>
    <p:sldId id="6342" r:id="rId8"/>
    <p:sldId id="6328" r:id="rId9"/>
    <p:sldId id="6329" r:id="rId10"/>
    <p:sldId id="6339" r:id="rId11"/>
    <p:sldId id="6332" r:id="rId12"/>
    <p:sldId id="6338" r:id="rId13"/>
    <p:sldId id="6331" r:id="rId14"/>
    <p:sldId id="6316" r:id="rId15"/>
    <p:sldId id="6304" r:id="rId16"/>
    <p:sldId id="6319" r:id="rId1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7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29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045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9456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7692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9734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701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2052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81039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0313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48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E5DF0-8DC2-4965-5948-44FCA7F7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0BFA78-E93B-D831-2BEC-B8DDA201D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D368C33-6EEB-C5CC-0AE4-B80140F92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0B5B64-F0DF-111E-25B7-C6AF7CF2C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05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9060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DDFC-4EFB-8BE6-2619-73EE45618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A17BF6-AED3-9DA8-9351-055C4A96B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2EC63F-61A1-D912-0617-F850FCC43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97797D-1191-9EE0-BB51-E4A595A94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3267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263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428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7238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327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23.06.25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0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1.xml"/><Relationship Id="rId7" Type="http://schemas.openxmlformats.org/officeDocument/2006/relationships/image" Target="../media/image2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3.emf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8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37.png"/><Relationship Id="rId3" Type="http://schemas.openxmlformats.org/officeDocument/2006/relationships/tags" Target="../tags/tag18.xml"/><Relationship Id="rId21" Type="http://schemas.openxmlformats.org/officeDocument/2006/relationships/image" Target="../media/image32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tags" Target="../tags/tag25.xml"/><Relationship Id="rId19" Type="http://schemas.openxmlformats.org/officeDocument/2006/relationships/notesSlide" Target="../notesSlides/notesSlide15.xml"/><Relationship Id="rId31" Type="http://schemas.openxmlformats.org/officeDocument/2006/relationships/image" Target="../media/image42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notesSlide" Target="../notesSlides/notesSlide16.xml"/><Relationship Id="rId18" Type="http://schemas.openxmlformats.org/officeDocument/2006/relationships/image" Target="../media/image49.png"/><Relationship Id="rId3" Type="http://schemas.openxmlformats.org/officeDocument/2006/relationships/tags" Target="../tags/tag35.xml"/><Relationship Id="rId21" Type="http://schemas.openxmlformats.org/officeDocument/2006/relationships/image" Target="../media/image52.png"/><Relationship Id="rId7" Type="http://schemas.openxmlformats.org/officeDocument/2006/relationships/tags" Target="../tags/tag39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2" Type="http://schemas.openxmlformats.org/officeDocument/2006/relationships/tags" Target="../tags/tag34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image" Target="../media/image54.png"/><Relationship Id="rId5" Type="http://schemas.openxmlformats.org/officeDocument/2006/relationships/tags" Target="../tags/tag37.xml"/><Relationship Id="rId15" Type="http://schemas.openxmlformats.org/officeDocument/2006/relationships/image" Target="../media/image46.png"/><Relationship Id="rId23" Type="http://schemas.openxmlformats.org/officeDocument/2006/relationships/image" Target="../media/image53.png"/><Relationship Id="rId10" Type="http://schemas.openxmlformats.org/officeDocument/2006/relationships/tags" Target="../tags/tag42.xml"/><Relationship Id="rId19" Type="http://schemas.openxmlformats.org/officeDocument/2006/relationships/image" Target="../media/image50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45.png"/><Relationship Id="rId22" Type="http://schemas.openxmlformats.org/officeDocument/2006/relationships/image" Target="../media/image1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5" Type="http://schemas.openxmlformats.org/officeDocument/2006/relationships/tags" Target="../tags/tag5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18.png"/><Relationship Id="rId3" Type="http://schemas.openxmlformats.org/officeDocument/2006/relationships/tags" Target="../tags/tag8.xml"/><Relationship Id="rId7" Type="http://schemas.openxmlformats.org/officeDocument/2006/relationships/image" Target="../media/image16.png"/><Relationship Id="rId12" Type="http://schemas.openxmlformats.org/officeDocument/2006/relationships/image" Target="../media/image82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80.png"/><Relationship Id="rId11" Type="http://schemas.openxmlformats.org/officeDocument/2006/relationships/image" Target="../media/image810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800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7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0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448638" y="2767729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Deep Learning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3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7EC68D-63E8-98B6-4742-C38CFD54117A}"/>
                  </a:ext>
                </a:extLst>
              </p:cNvPr>
              <p:cNvSpPr txBox="1"/>
              <p:nvPr/>
            </p:nvSpPr>
            <p:spPr>
              <a:xfrm>
                <a:off x="1636054" y="772502"/>
                <a:ext cx="530457" cy="259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7EC68D-63E8-98B6-4742-C38CFD54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54" y="772502"/>
                <a:ext cx="530457" cy="259632"/>
              </a:xfrm>
              <a:prstGeom prst="rect">
                <a:avLst/>
              </a:prstGeom>
              <a:blipFill>
                <a:blip r:embed="rId3"/>
                <a:stretch>
                  <a:fillRect t="-9524" r="-17241" b="-6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5D555-4B7D-B325-182B-95D678A246E2}"/>
                  </a:ext>
                </a:extLst>
              </p:cNvPr>
              <p:cNvSpPr txBox="1"/>
              <p:nvPr/>
            </p:nvSpPr>
            <p:spPr>
              <a:xfrm>
                <a:off x="3050547" y="772502"/>
                <a:ext cx="1201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5D555-4B7D-B325-182B-95D678A2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47" y="772502"/>
                <a:ext cx="1201613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69FA63A-DA77-1F7E-AC2A-E9818AA0904F}"/>
                  </a:ext>
                </a:extLst>
              </p:cNvPr>
              <p:cNvSpPr txBox="1"/>
              <p:nvPr/>
            </p:nvSpPr>
            <p:spPr>
              <a:xfrm>
                <a:off x="4446344" y="772502"/>
                <a:ext cx="1177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69FA63A-DA77-1F7E-AC2A-E9818AA0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344" y="772502"/>
                <a:ext cx="1177657" cy="369332"/>
              </a:xfrm>
              <a:prstGeom prst="rect">
                <a:avLst/>
              </a:prstGeom>
              <a:blipFill>
                <a:blip r:embed="rId5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4D00FA-1802-5716-AA53-F0574048998C}"/>
                  </a:ext>
                </a:extLst>
              </p:cNvPr>
              <p:cNvSpPr txBox="1"/>
              <p:nvPr/>
            </p:nvSpPr>
            <p:spPr>
              <a:xfrm>
                <a:off x="6489506" y="772502"/>
                <a:ext cx="1201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4D00FA-1802-5716-AA53-F0574048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06" y="772502"/>
                <a:ext cx="1201614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>
            <a:extLst>
              <a:ext uri="{FF2B5EF4-FFF2-40B4-BE49-F238E27FC236}">
                <a16:creationId xmlns:a16="http://schemas.microsoft.com/office/drawing/2014/main" id="{B1D0EA6E-1C9E-7956-A3CC-3D7E8E590779}"/>
              </a:ext>
            </a:extLst>
          </p:cNvPr>
          <p:cNvSpPr/>
          <p:nvPr/>
        </p:nvSpPr>
        <p:spPr>
          <a:xfrm>
            <a:off x="1304937" y="5373942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06667CE-65B0-D5AC-AA3B-D7A8D905E729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623211" y="5989960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ED892D5-E29B-20B3-95C3-C77B0E5F3F5E}"/>
              </a:ext>
            </a:extLst>
          </p:cNvPr>
          <p:cNvCxnSpPr>
            <a:cxnSpLocks/>
          </p:cNvCxnSpPr>
          <p:nvPr/>
        </p:nvCxnSpPr>
        <p:spPr>
          <a:xfrm flipV="1">
            <a:off x="1614944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CD6A3638-C415-98B1-C34A-869828DA6C85}"/>
              </a:ext>
            </a:extLst>
          </p:cNvPr>
          <p:cNvCxnSpPr>
            <a:cxnSpLocks/>
          </p:cNvCxnSpPr>
          <p:nvPr/>
        </p:nvCxnSpPr>
        <p:spPr>
          <a:xfrm>
            <a:off x="1851400" y="546861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3F4A75-A9ED-BCB1-D0E4-8BD3C16EE56D}"/>
              </a:ext>
            </a:extLst>
          </p:cNvPr>
          <p:cNvSpPr txBox="1"/>
          <p:nvPr/>
        </p:nvSpPr>
        <p:spPr>
          <a:xfrm>
            <a:off x="1672812" y="6220155"/>
            <a:ext cx="530457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EE62AFA-70A9-43A6-C63B-317CAFBCB9C4}"/>
              </a:ext>
            </a:extLst>
          </p:cNvPr>
          <p:cNvSpPr/>
          <p:nvPr/>
        </p:nvSpPr>
        <p:spPr>
          <a:xfrm>
            <a:off x="2696526" y="5327071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F1A18D5-6FE1-55DA-87B4-BFB20DB7FD5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014800" y="5943089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835C3D-4ECF-D9A7-9C5C-FBBDA9D0A097}"/>
              </a:ext>
            </a:extLst>
          </p:cNvPr>
          <p:cNvCxnSpPr>
            <a:cxnSpLocks/>
          </p:cNvCxnSpPr>
          <p:nvPr/>
        </p:nvCxnSpPr>
        <p:spPr>
          <a:xfrm flipV="1">
            <a:off x="3006533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73EFEC8-E6ED-2282-1972-0A915E85455C}"/>
              </a:ext>
            </a:extLst>
          </p:cNvPr>
          <p:cNvSpPr txBox="1"/>
          <p:nvPr/>
        </p:nvSpPr>
        <p:spPr>
          <a:xfrm>
            <a:off x="3064401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u(t+1)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5587CEA-CD4B-C0A6-8B26-20151AD219CC}"/>
              </a:ext>
            </a:extLst>
          </p:cNvPr>
          <p:cNvSpPr/>
          <p:nvPr/>
        </p:nvSpPr>
        <p:spPr>
          <a:xfrm>
            <a:off x="4136338" y="5333767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81771DF-C952-C83F-3A46-A10564EFC41F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4454612" y="5949785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DAA5697-0FC3-0AF8-9C00-34022021247C}"/>
              </a:ext>
            </a:extLst>
          </p:cNvPr>
          <p:cNvSpPr txBox="1"/>
          <p:nvPr/>
        </p:nvSpPr>
        <p:spPr>
          <a:xfrm>
            <a:off x="4504213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u(t+2)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B7981AED-CE43-3F28-6033-F3EA51B85562}"/>
              </a:ext>
            </a:extLst>
          </p:cNvPr>
          <p:cNvCxnSpPr>
            <a:cxnSpLocks/>
          </p:cNvCxnSpPr>
          <p:nvPr/>
        </p:nvCxnSpPr>
        <p:spPr>
          <a:xfrm>
            <a:off x="3225917" y="541622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B22C2DC9-C0EB-803A-DBA5-1DDAFD387EA7}"/>
              </a:ext>
            </a:extLst>
          </p:cNvPr>
          <p:cNvSpPr/>
          <p:nvPr/>
        </p:nvSpPr>
        <p:spPr>
          <a:xfrm>
            <a:off x="6237499" y="5293592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D274A3E3-134E-5963-5B23-375C2F17363C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6555773" y="5909610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4E21A79-4349-D129-D4FD-0FA16DBD9349}"/>
              </a:ext>
            </a:extLst>
          </p:cNvPr>
          <p:cNvCxnSpPr>
            <a:cxnSpLocks/>
          </p:cNvCxnSpPr>
          <p:nvPr/>
        </p:nvCxnSpPr>
        <p:spPr>
          <a:xfrm flipV="1">
            <a:off x="6547506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C978EC2D-C56F-528B-9CC6-C349BE3DEC61}"/>
              </a:ext>
            </a:extLst>
          </p:cNvPr>
          <p:cNvCxnSpPr>
            <a:cxnSpLocks/>
          </p:cNvCxnSpPr>
          <p:nvPr/>
        </p:nvCxnSpPr>
        <p:spPr>
          <a:xfrm flipV="1">
            <a:off x="6033830" y="5805019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69949907-95B6-42B7-7A8F-49A4F3DA2B80}"/>
              </a:ext>
            </a:extLst>
          </p:cNvPr>
          <p:cNvCxnSpPr>
            <a:stCxn id="30" idx="7"/>
          </p:cNvCxnSpPr>
          <p:nvPr/>
        </p:nvCxnSpPr>
        <p:spPr>
          <a:xfrm>
            <a:off x="4732240" y="5451191"/>
            <a:ext cx="661349" cy="6428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E6620FA-A605-C136-B163-C595037A7E4B}"/>
              </a:ext>
            </a:extLst>
          </p:cNvPr>
          <p:cNvSpPr txBox="1"/>
          <p:nvPr/>
        </p:nvSpPr>
        <p:spPr>
          <a:xfrm>
            <a:off x="5555992" y="564177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0EECC3E6-8A6A-D92C-3D4A-716F6E79C4B7}"/>
              </a:ext>
            </a:extLst>
          </p:cNvPr>
          <p:cNvCxnSpPr>
            <a:cxnSpLocks/>
          </p:cNvCxnSpPr>
          <p:nvPr/>
        </p:nvCxnSpPr>
        <p:spPr>
          <a:xfrm flipV="1">
            <a:off x="1087871" y="5885476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8421945D-2121-6985-5809-63916BD9766A}"/>
              </a:ext>
            </a:extLst>
          </p:cNvPr>
          <p:cNvSpPr/>
          <p:nvPr/>
        </p:nvSpPr>
        <p:spPr>
          <a:xfrm>
            <a:off x="1285661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F59D62A3-EC04-95CC-4BE5-89E868CE7725}"/>
              </a:ext>
            </a:extLst>
          </p:cNvPr>
          <p:cNvSpPr/>
          <p:nvPr/>
        </p:nvSpPr>
        <p:spPr>
          <a:xfrm>
            <a:off x="2670671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E662B7CD-82F1-66F7-E9D0-C10E7452E9C9}"/>
              </a:ext>
            </a:extLst>
          </p:cNvPr>
          <p:cNvSpPr/>
          <p:nvPr/>
        </p:nvSpPr>
        <p:spPr>
          <a:xfrm>
            <a:off x="4137840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E068CB8F-2F13-64B7-044B-B2A97933F66B}"/>
              </a:ext>
            </a:extLst>
          </p:cNvPr>
          <p:cNvSpPr/>
          <p:nvPr/>
        </p:nvSpPr>
        <p:spPr>
          <a:xfrm>
            <a:off x="6204473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9BB78E08-3C0A-265B-420A-594425D014BB}"/>
              </a:ext>
            </a:extLst>
          </p:cNvPr>
          <p:cNvCxnSpPr>
            <a:cxnSpLocks/>
          </p:cNvCxnSpPr>
          <p:nvPr/>
        </p:nvCxnSpPr>
        <p:spPr>
          <a:xfrm flipV="1">
            <a:off x="1601197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61E0798B-1D59-7C43-5EB6-14A369002B68}"/>
              </a:ext>
            </a:extLst>
          </p:cNvPr>
          <p:cNvCxnSpPr>
            <a:cxnSpLocks/>
          </p:cNvCxnSpPr>
          <p:nvPr/>
        </p:nvCxnSpPr>
        <p:spPr>
          <a:xfrm flipV="1">
            <a:off x="2982595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2639F12-733C-1C55-EB8A-1E1E74AE3FB8}"/>
              </a:ext>
            </a:extLst>
          </p:cNvPr>
          <p:cNvCxnSpPr>
            <a:cxnSpLocks/>
          </p:cNvCxnSpPr>
          <p:nvPr/>
        </p:nvCxnSpPr>
        <p:spPr>
          <a:xfrm flipV="1">
            <a:off x="4456875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C189F0-EF6B-F000-DF26-C9664535E561}"/>
              </a:ext>
            </a:extLst>
          </p:cNvPr>
          <p:cNvCxnSpPr>
            <a:cxnSpLocks/>
          </p:cNvCxnSpPr>
          <p:nvPr/>
        </p:nvCxnSpPr>
        <p:spPr>
          <a:xfrm flipV="1">
            <a:off x="6522747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BB0C4E40-5359-E0EE-82EA-D92464B0D38B}"/>
              </a:ext>
            </a:extLst>
          </p:cNvPr>
          <p:cNvSpPr/>
          <p:nvPr/>
        </p:nvSpPr>
        <p:spPr>
          <a:xfrm>
            <a:off x="1304937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curvo 55">
            <a:extLst>
              <a:ext uri="{FF2B5EF4-FFF2-40B4-BE49-F238E27FC236}">
                <a16:creationId xmlns:a16="http://schemas.microsoft.com/office/drawing/2014/main" id="{15714CD2-946A-2CF2-78CF-36BAE4FC7830}"/>
              </a:ext>
            </a:extLst>
          </p:cNvPr>
          <p:cNvCxnSpPr>
            <a:cxnSpLocks/>
          </p:cNvCxnSpPr>
          <p:nvPr/>
        </p:nvCxnSpPr>
        <p:spPr>
          <a:xfrm>
            <a:off x="1851400" y="431736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FF2B5EF4-FFF2-40B4-BE49-F238E27FC236}">
                <a16:creationId xmlns:a16="http://schemas.microsoft.com/office/drawing/2014/main" id="{A9926AC5-40E9-2CB3-CE26-0B8AC09FB736}"/>
              </a:ext>
            </a:extLst>
          </p:cNvPr>
          <p:cNvSpPr/>
          <p:nvPr/>
        </p:nvSpPr>
        <p:spPr>
          <a:xfrm>
            <a:off x="2696526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CB44E34D-1202-8940-514E-0C0AB1A76279}"/>
              </a:ext>
            </a:extLst>
          </p:cNvPr>
          <p:cNvSpPr/>
          <p:nvPr/>
        </p:nvSpPr>
        <p:spPr>
          <a:xfrm>
            <a:off x="4136338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EBAEF4C6-EE3F-4D97-7402-7274D1BFC8EE}"/>
              </a:ext>
            </a:extLst>
          </p:cNvPr>
          <p:cNvCxnSpPr>
            <a:cxnSpLocks/>
          </p:cNvCxnSpPr>
          <p:nvPr/>
        </p:nvCxnSpPr>
        <p:spPr>
          <a:xfrm flipV="1">
            <a:off x="4454612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curvo 68">
            <a:extLst>
              <a:ext uri="{FF2B5EF4-FFF2-40B4-BE49-F238E27FC236}">
                <a16:creationId xmlns:a16="http://schemas.microsoft.com/office/drawing/2014/main" id="{4C2EAFC1-C6E2-A0C6-BF31-BF29E6A80AB2}"/>
              </a:ext>
            </a:extLst>
          </p:cNvPr>
          <p:cNvCxnSpPr>
            <a:cxnSpLocks/>
          </p:cNvCxnSpPr>
          <p:nvPr/>
        </p:nvCxnSpPr>
        <p:spPr>
          <a:xfrm>
            <a:off x="3225917" y="426496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>
            <a:extLst>
              <a:ext uri="{FF2B5EF4-FFF2-40B4-BE49-F238E27FC236}">
                <a16:creationId xmlns:a16="http://schemas.microsoft.com/office/drawing/2014/main" id="{2454338D-8959-341D-781F-C8FF44B1933F}"/>
              </a:ext>
            </a:extLst>
          </p:cNvPr>
          <p:cNvSpPr/>
          <p:nvPr/>
        </p:nvSpPr>
        <p:spPr>
          <a:xfrm>
            <a:off x="6237499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nettore curvo 72">
            <a:extLst>
              <a:ext uri="{FF2B5EF4-FFF2-40B4-BE49-F238E27FC236}">
                <a16:creationId xmlns:a16="http://schemas.microsoft.com/office/drawing/2014/main" id="{6CBCAFE0-6E37-E4C7-F48D-52993A2B4304}"/>
              </a:ext>
            </a:extLst>
          </p:cNvPr>
          <p:cNvCxnSpPr>
            <a:cxnSpLocks/>
          </p:cNvCxnSpPr>
          <p:nvPr/>
        </p:nvCxnSpPr>
        <p:spPr>
          <a:xfrm flipV="1">
            <a:off x="6033830" y="4653764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curvo 73">
            <a:extLst>
              <a:ext uri="{FF2B5EF4-FFF2-40B4-BE49-F238E27FC236}">
                <a16:creationId xmlns:a16="http://schemas.microsoft.com/office/drawing/2014/main" id="{66AA88A0-B8E6-FAB2-A02F-1B52A3EC85A3}"/>
              </a:ext>
            </a:extLst>
          </p:cNvPr>
          <p:cNvCxnSpPr>
            <a:stCxn id="64" idx="7"/>
          </p:cNvCxnSpPr>
          <p:nvPr/>
        </p:nvCxnSpPr>
        <p:spPr>
          <a:xfrm rot="16200000" flipH="1">
            <a:off x="4721709" y="4250538"/>
            <a:ext cx="629837" cy="713922"/>
          </a:xfrm>
          <a:prstGeom prst="curvedConnector4">
            <a:avLst>
              <a:gd name="adj1" fmla="val -36295"/>
              <a:gd name="adj2" fmla="val 56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106D374-46B5-D888-AFBE-7AD3E5472365}"/>
              </a:ext>
            </a:extLst>
          </p:cNvPr>
          <p:cNvSpPr txBox="1"/>
          <p:nvPr/>
        </p:nvSpPr>
        <p:spPr>
          <a:xfrm>
            <a:off x="5555992" y="432859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77" name="Connettore curvo 76">
            <a:extLst>
              <a:ext uri="{FF2B5EF4-FFF2-40B4-BE49-F238E27FC236}">
                <a16:creationId xmlns:a16="http://schemas.microsoft.com/office/drawing/2014/main" id="{AD268A17-E8A0-B27F-88E0-AF60EF000BF2}"/>
              </a:ext>
            </a:extLst>
          </p:cNvPr>
          <p:cNvCxnSpPr>
            <a:cxnSpLocks/>
          </p:cNvCxnSpPr>
          <p:nvPr/>
        </p:nvCxnSpPr>
        <p:spPr>
          <a:xfrm flipV="1">
            <a:off x="1087871" y="4734221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e 77">
            <a:extLst>
              <a:ext uri="{FF2B5EF4-FFF2-40B4-BE49-F238E27FC236}">
                <a16:creationId xmlns:a16="http://schemas.microsoft.com/office/drawing/2014/main" id="{78C6AAFC-C863-9E66-E381-CE3B77063062}"/>
              </a:ext>
            </a:extLst>
          </p:cNvPr>
          <p:cNvSpPr/>
          <p:nvPr/>
        </p:nvSpPr>
        <p:spPr>
          <a:xfrm>
            <a:off x="1304937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B5F720E8-CEFB-2B5E-F89B-BEF39104EE12}"/>
              </a:ext>
            </a:extLst>
          </p:cNvPr>
          <p:cNvCxnSpPr>
            <a:cxnSpLocks/>
          </p:cNvCxnSpPr>
          <p:nvPr/>
        </p:nvCxnSpPr>
        <p:spPr>
          <a:xfrm flipV="1">
            <a:off x="1614944" y="185647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curvo 79">
            <a:extLst>
              <a:ext uri="{FF2B5EF4-FFF2-40B4-BE49-F238E27FC236}">
                <a16:creationId xmlns:a16="http://schemas.microsoft.com/office/drawing/2014/main" id="{02A7662B-6D65-CC89-7A98-004F462D9BF8}"/>
              </a:ext>
            </a:extLst>
          </p:cNvPr>
          <p:cNvCxnSpPr>
            <a:cxnSpLocks/>
          </p:cNvCxnSpPr>
          <p:nvPr/>
        </p:nvCxnSpPr>
        <p:spPr>
          <a:xfrm>
            <a:off x="1851400" y="244792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84470CE4-48CE-E5C1-89B3-D1BF3EAE5C70}"/>
              </a:ext>
            </a:extLst>
          </p:cNvPr>
          <p:cNvSpPr/>
          <p:nvPr/>
        </p:nvSpPr>
        <p:spPr>
          <a:xfrm>
            <a:off x="2696526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359A3340-EE77-9301-A72E-E1C1497B282B}"/>
              </a:ext>
            </a:extLst>
          </p:cNvPr>
          <p:cNvCxnSpPr>
            <a:cxnSpLocks/>
          </p:cNvCxnSpPr>
          <p:nvPr/>
        </p:nvCxnSpPr>
        <p:spPr>
          <a:xfrm flipV="1">
            <a:off x="3006533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5025E6A1-5E46-1CBA-DDCD-1307886E16B4}"/>
              </a:ext>
            </a:extLst>
          </p:cNvPr>
          <p:cNvSpPr/>
          <p:nvPr/>
        </p:nvSpPr>
        <p:spPr>
          <a:xfrm>
            <a:off x="4136338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8B13A5DB-3CA0-7FA2-BDCA-7AB94E61597A}"/>
              </a:ext>
            </a:extLst>
          </p:cNvPr>
          <p:cNvCxnSpPr>
            <a:cxnSpLocks/>
          </p:cNvCxnSpPr>
          <p:nvPr/>
        </p:nvCxnSpPr>
        <p:spPr>
          <a:xfrm flipV="1">
            <a:off x="4446345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BCB4B77D-A800-2537-EA0B-32049572B8A7}"/>
              </a:ext>
            </a:extLst>
          </p:cNvPr>
          <p:cNvCxnSpPr>
            <a:cxnSpLocks/>
          </p:cNvCxnSpPr>
          <p:nvPr/>
        </p:nvCxnSpPr>
        <p:spPr>
          <a:xfrm>
            <a:off x="3215757" y="239552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e 85">
            <a:extLst>
              <a:ext uri="{FF2B5EF4-FFF2-40B4-BE49-F238E27FC236}">
                <a16:creationId xmlns:a16="http://schemas.microsoft.com/office/drawing/2014/main" id="{FB31463F-57E0-0B42-8091-4CAC569CD41C}"/>
              </a:ext>
            </a:extLst>
          </p:cNvPr>
          <p:cNvSpPr/>
          <p:nvPr/>
        </p:nvSpPr>
        <p:spPr>
          <a:xfrm>
            <a:off x="6237499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nettore curvo 86">
            <a:extLst>
              <a:ext uri="{FF2B5EF4-FFF2-40B4-BE49-F238E27FC236}">
                <a16:creationId xmlns:a16="http://schemas.microsoft.com/office/drawing/2014/main" id="{F9A2CB5C-CD92-43D7-B249-DE2CB90D2DF1}"/>
              </a:ext>
            </a:extLst>
          </p:cNvPr>
          <p:cNvCxnSpPr>
            <a:cxnSpLocks/>
          </p:cNvCxnSpPr>
          <p:nvPr/>
        </p:nvCxnSpPr>
        <p:spPr>
          <a:xfrm flipV="1">
            <a:off x="6003350" y="2784324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curvo 87">
            <a:extLst>
              <a:ext uri="{FF2B5EF4-FFF2-40B4-BE49-F238E27FC236}">
                <a16:creationId xmlns:a16="http://schemas.microsoft.com/office/drawing/2014/main" id="{79778581-148F-7203-2D28-66787FFE3CDF}"/>
              </a:ext>
            </a:extLst>
          </p:cNvPr>
          <p:cNvCxnSpPr>
            <a:stCxn id="83" idx="7"/>
          </p:cNvCxnSpPr>
          <p:nvPr/>
        </p:nvCxnSpPr>
        <p:spPr>
          <a:xfrm rot="16200000" flipH="1">
            <a:off x="4721709" y="2411579"/>
            <a:ext cx="629836" cy="713921"/>
          </a:xfrm>
          <a:prstGeom prst="curvedConnector4">
            <a:avLst>
              <a:gd name="adj1" fmla="val -36295"/>
              <a:gd name="adj2" fmla="val 56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B24DBAC6-F825-403D-E4BD-1A7C77CA683B}"/>
              </a:ext>
            </a:extLst>
          </p:cNvPr>
          <p:cNvSpPr txBox="1"/>
          <p:nvPr/>
        </p:nvSpPr>
        <p:spPr>
          <a:xfrm>
            <a:off x="5555992" y="245915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90" name="Connettore curvo 89">
            <a:extLst>
              <a:ext uri="{FF2B5EF4-FFF2-40B4-BE49-F238E27FC236}">
                <a16:creationId xmlns:a16="http://schemas.microsoft.com/office/drawing/2014/main" id="{DF2F3444-7681-A0C5-41A3-603B84E19077}"/>
              </a:ext>
            </a:extLst>
          </p:cNvPr>
          <p:cNvCxnSpPr>
            <a:cxnSpLocks/>
          </p:cNvCxnSpPr>
          <p:nvPr/>
        </p:nvCxnSpPr>
        <p:spPr>
          <a:xfrm flipV="1">
            <a:off x="1087871" y="2864781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0BCD7F15-04FE-E9FA-519D-999A724D2663}"/>
              </a:ext>
            </a:extLst>
          </p:cNvPr>
          <p:cNvCxnSpPr>
            <a:cxnSpLocks/>
          </p:cNvCxnSpPr>
          <p:nvPr/>
        </p:nvCxnSpPr>
        <p:spPr>
          <a:xfrm flipV="1">
            <a:off x="6547506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2F2424BF-92C7-F12E-8189-DDBD1987922C}"/>
              </a:ext>
            </a:extLst>
          </p:cNvPr>
          <p:cNvCxnSpPr>
            <a:cxnSpLocks/>
          </p:cNvCxnSpPr>
          <p:nvPr/>
        </p:nvCxnSpPr>
        <p:spPr>
          <a:xfrm flipV="1">
            <a:off x="3006533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C7528D9D-2705-3AAE-3099-C2167EFFCE42}"/>
              </a:ext>
            </a:extLst>
          </p:cNvPr>
          <p:cNvCxnSpPr>
            <a:cxnSpLocks/>
          </p:cNvCxnSpPr>
          <p:nvPr/>
        </p:nvCxnSpPr>
        <p:spPr>
          <a:xfrm flipV="1">
            <a:off x="4454612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22298B0C-7800-CCAA-3569-931ABB7BA6E2}"/>
              </a:ext>
            </a:extLst>
          </p:cNvPr>
          <p:cNvCxnSpPr>
            <a:cxnSpLocks/>
          </p:cNvCxnSpPr>
          <p:nvPr/>
        </p:nvCxnSpPr>
        <p:spPr>
          <a:xfrm flipV="1">
            <a:off x="1614944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9466FD11-3353-5EC8-A5D1-87979B9C9F51}"/>
              </a:ext>
            </a:extLst>
          </p:cNvPr>
          <p:cNvCxnSpPr>
            <a:cxnSpLocks/>
          </p:cNvCxnSpPr>
          <p:nvPr/>
        </p:nvCxnSpPr>
        <p:spPr>
          <a:xfrm flipV="1">
            <a:off x="6547506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9A09EE08-05B4-08C3-C37A-FBDF3D97E18B}"/>
              </a:ext>
            </a:extLst>
          </p:cNvPr>
          <p:cNvCxnSpPr>
            <a:cxnSpLocks/>
          </p:cNvCxnSpPr>
          <p:nvPr/>
        </p:nvCxnSpPr>
        <p:spPr>
          <a:xfrm flipV="1">
            <a:off x="1614944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A799D370-DF67-937D-94BB-9C9B84353626}"/>
              </a:ext>
            </a:extLst>
          </p:cNvPr>
          <p:cNvCxnSpPr>
            <a:cxnSpLocks/>
          </p:cNvCxnSpPr>
          <p:nvPr/>
        </p:nvCxnSpPr>
        <p:spPr>
          <a:xfrm flipV="1">
            <a:off x="3006533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774D6403-5967-7638-37F9-093A7FA5B801}"/>
              </a:ext>
            </a:extLst>
          </p:cNvPr>
          <p:cNvCxnSpPr>
            <a:cxnSpLocks/>
          </p:cNvCxnSpPr>
          <p:nvPr/>
        </p:nvCxnSpPr>
        <p:spPr>
          <a:xfrm flipV="1">
            <a:off x="4454612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9E9A3CFF-0E7E-CBF4-D412-2DE2848AA5D5}"/>
              </a:ext>
            </a:extLst>
          </p:cNvPr>
          <p:cNvCxnSpPr>
            <a:cxnSpLocks/>
          </p:cNvCxnSpPr>
          <p:nvPr/>
        </p:nvCxnSpPr>
        <p:spPr>
          <a:xfrm flipV="1">
            <a:off x="6547506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6E892699-E6A0-0852-485B-7F44A0E7CF27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Bidirectional RNN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A3376D07-F390-4720-984F-C859E602CC46}"/>
              </a:ext>
            </a:extLst>
          </p:cNvPr>
          <p:cNvSpPr txBox="1"/>
          <p:nvPr/>
        </p:nvSpPr>
        <p:spPr>
          <a:xfrm>
            <a:off x="134990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7E1103BE-BB6F-6430-9714-AA69C846FC6C}"/>
              </a:ext>
            </a:extLst>
          </p:cNvPr>
          <p:cNvSpPr txBox="1"/>
          <p:nvPr/>
        </p:nvSpPr>
        <p:spPr>
          <a:xfrm>
            <a:off x="274862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4184E08F-BF90-141C-CDDB-733637694C4C}"/>
              </a:ext>
            </a:extLst>
          </p:cNvPr>
          <p:cNvSpPr txBox="1"/>
          <p:nvPr/>
        </p:nvSpPr>
        <p:spPr>
          <a:xfrm>
            <a:off x="420486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8ED7663-5FD7-F9AD-954D-AAEC1B940198}"/>
              </a:ext>
            </a:extLst>
          </p:cNvPr>
          <p:cNvSpPr txBox="1"/>
          <p:nvPr/>
        </p:nvSpPr>
        <p:spPr>
          <a:xfrm>
            <a:off x="6261355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B89967CC-A785-0875-74A8-1B6620829025}"/>
              </a:ext>
            </a:extLst>
          </p:cNvPr>
          <p:cNvSpPr txBox="1"/>
          <p:nvPr/>
        </p:nvSpPr>
        <p:spPr>
          <a:xfrm>
            <a:off x="8317842" y="3349132"/>
            <a:ext cx="3179329" cy="10156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Causality is lost. </a:t>
            </a:r>
            <a:r>
              <a:rPr lang="en-GB" sz="2000"/>
              <a:t>Might not be useful </a:t>
            </a:r>
            <a:r>
              <a:rPr lang="en-GB" sz="2000" dirty="0"/>
              <a:t>for prediction, but for tasks like smoothing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B6DB941B-AB33-D6CF-455F-202EB0392D77}"/>
              </a:ext>
            </a:extLst>
          </p:cNvPr>
          <p:cNvSpPr txBox="1"/>
          <p:nvPr/>
        </p:nvSpPr>
        <p:spPr>
          <a:xfrm>
            <a:off x="4503210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u(t+2)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1AEC2042-E58C-DA7A-4FAF-C7B5175329A2}"/>
              </a:ext>
            </a:extLst>
          </p:cNvPr>
          <p:cNvSpPr txBox="1"/>
          <p:nvPr/>
        </p:nvSpPr>
        <p:spPr>
          <a:xfrm>
            <a:off x="6606628" y="6226201"/>
            <a:ext cx="8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</a:t>
            </a:r>
            <a:r>
              <a:rPr lang="en-GB" dirty="0" err="1"/>
              <a:t>t+T</a:t>
            </a:r>
            <a:r>
              <a:rPr lang="en-GB" dirty="0"/>
              <a:t>)</a:t>
            </a:r>
          </a:p>
        </p:txBody>
      </p:sp>
      <p:cxnSp>
        <p:nvCxnSpPr>
          <p:cNvPr id="2" name="Connettore curvo 1">
            <a:extLst>
              <a:ext uri="{FF2B5EF4-FFF2-40B4-BE49-F238E27FC236}">
                <a16:creationId xmlns:a16="http://schemas.microsoft.com/office/drawing/2014/main" id="{550BAF1F-5E92-D6E0-E456-2545ADA44423}"/>
              </a:ext>
            </a:extLst>
          </p:cNvPr>
          <p:cNvCxnSpPr>
            <a:cxnSpLocks/>
          </p:cNvCxnSpPr>
          <p:nvPr/>
        </p:nvCxnSpPr>
        <p:spPr>
          <a:xfrm flipH="1" flipV="1">
            <a:off x="6856790" y="545957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curvo 3">
            <a:extLst>
              <a:ext uri="{FF2B5EF4-FFF2-40B4-BE49-F238E27FC236}">
                <a16:creationId xmlns:a16="http://schemas.microsoft.com/office/drawing/2014/main" id="{6330CF19-1107-711B-A761-E7E562560407}"/>
              </a:ext>
            </a:extLst>
          </p:cNvPr>
          <p:cNvCxnSpPr>
            <a:cxnSpLocks/>
          </p:cNvCxnSpPr>
          <p:nvPr/>
        </p:nvCxnSpPr>
        <p:spPr>
          <a:xfrm flipH="1" flipV="1">
            <a:off x="6856790" y="439277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9F888F0C-4508-85A8-69F7-FA760D55EDFC}"/>
              </a:ext>
            </a:extLst>
          </p:cNvPr>
          <p:cNvCxnSpPr>
            <a:cxnSpLocks/>
          </p:cNvCxnSpPr>
          <p:nvPr/>
        </p:nvCxnSpPr>
        <p:spPr>
          <a:xfrm flipH="1" flipV="1">
            <a:off x="6856790" y="251317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CD1E6A5F-1ED5-EABB-9427-1453B61D7A3B}"/>
              </a:ext>
            </a:extLst>
          </p:cNvPr>
          <p:cNvCxnSpPr>
            <a:cxnSpLocks/>
            <a:stCxn id="81" idx="5"/>
            <a:endCxn id="83" idx="3"/>
          </p:cNvCxnSpPr>
          <p:nvPr/>
        </p:nvCxnSpPr>
        <p:spPr>
          <a:xfrm rot="16200000" flipH="1">
            <a:off x="3734706" y="2394359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137E43C1-23ED-8542-AC7B-5168FF0449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4545" y="4243130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id="{1DCD7FAA-4207-CB83-CE05-889E87774D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640" y="5360937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206C11B3-DA36-983B-C463-F91D447BF7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9879" y="4262984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curvo 56">
            <a:extLst>
              <a:ext uri="{FF2B5EF4-FFF2-40B4-BE49-F238E27FC236}">
                <a16:creationId xmlns:a16="http://schemas.microsoft.com/office/drawing/2014/main" id="{1BEA8313-9D70-1339-4241-1FD82A3244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9879" y="2444486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E26DD376-E40A-B202-40C5-726696E9D6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9879" y="5399636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7AC8B2FD-2343-ECFC-1ED4-51CBC4A25C6D}"/>
              </a:ext>
            </a:extLst>
          </p:cNvPr>
          <p:cNvCxnSpPr>
            <a:cxnSpLocks/>
          </p:cNvCxnSpPr>
          <p:nvPr/>
        </p:nvCxnSpPr>
        <p:spPr>
          <a:xfrm flipH="1" flipV="1">
            <a:off x="5942390" y="427085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curvo 61">
            <a:extLst>
              <a:ext uri="{FF2B5EF4-FFF2-40B4-BE49-F238E27FC236}">
                <a16:creationId xmlns:a16="http://schemas.microsoft.com/office/drawing/2014/main" id="{4369A744-243E-12E6-5F5B-E3BA9C31CDE8}"/>
              </a:ext>
            </a:extLst>
          </p:cNvPr>
          <p:cNvCxnSpPr>
            <a:cxnSpLocks/>
          </p:cNvCxnSpPr>
          <p:nvPr/>
        </p:nvCxnSpPr>
        <p:spPr>
          <a:xfrm flipH="1" flipV="1">
            <a:off x="5983030" y="235061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curvo 62">
            <a:extLst>
              <a:ext uri="{FF2B5EF4-FFF2-40B4-BE49-F238E27FC236}">
                <a16:creationId xmlns:a16="http://schemas.microsoft.com/office/drawing/2014/main" id="{A3BCD986-F252-B6DA-ACC1-ED2089F3BA53}"/>
              </a:ext>
            </a:extLst>
          </p:cNvPr>
          <p:cNvCxnSpPr>
            <a:cxnSpLocks/>
          </p:cNvCxnSpPr>
          <p:nvPr/>
        </p:nvCxnSpPr>
        <p:spPr>
          <a:xfrm flipH="1" flipV="1">
            <a:off x="5962710" y="532749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37EF6E67-955F-CD84-4DDB-32D8D92BF074}"/>
              </a:ext>
            </a:extLst>
          </p:cNvPr>
          <p:cNvCxnSpPr>
            <a:cxnSpLocks/>
          </p:cNvCxnSpPr>
          <p:nvPr/>
        </p:nvCxnSpPr>
        <p:spPr>
          <a:xfrm flipV="1">
            <a:off x="4650000" y="4090899"/>
            <a:ext cx="926940" cy="6696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curvo 67">
            <a:extLst>
              <a:ext uri="{FF2B5EF4-FFF2-40B4-BE49-F238E27FC236}">
                <a16:creationId xmlns:a16="http://schemas.microsoft.com/office/drawing/2014/main" id="{954D9401-0B6F-5538-6D61-DA5F25499275}"/>
              </a:ext>
            </a:extLst>
          </p:cNvPr>
          <p:cNvCxnSpPr>
            <a:cxnSpLocks/>
          </p:cNvCxnSpPr>
          <p:nvPr/>
        </p:nvCxnSpPr>
        <p:spPr>
          <a:xfrm flipV="1">
            <a:off x="4700966" y="2200879"/>
            <a:ext cx="926940" cy="6696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curvo 70">
            <a:extLst>
              <a:ext uri="{FF2B5EF4-FFF2-40B4-BE49-F238E27FC236}">
                <a16:creationId xmlns:a16="http://schemas.microsoft.com/office/drawing/2014/main" id="{A9C1B620-FE7E-AF2C-862A-122603C2E81B}"/>
              </a:ext>
            </a:extLst>
          </p:cNvPr>
          <p:cNvCxnSpPr>
            <a:cxnSpLocks/>
          </p:cNvCxnSpPr>
          <p:nvPr/>
        </p:nvCxnSpPr>
        <p:spPr>
          <a:xfrm flipV="1">
            <a:off x="4650000" y="5229734"/>
            <a:ext cx="926940" cy="6696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7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Creating training data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7ABB296-1862-33DA-140C-0632159C2725}"/>
              </a:ext>
            </a:extLst>
          </p:cNvPr>
          <p:cNvSpPr txBox="1"/>
          <p:nvPr/>
        </p:nvSpPr>
        <p:spPr>
          <a:xfrm>
            <a:off x="261210" y="829006"/>
            <a:ext cx="1203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Given an input/output sequence of length T, </a:t>
            </a:r>
            <a:r>
              <a:rPr lang="en-US" b="0" i="0" dirty="0">
                <a:effectLst/>
                <a:latin typeface="Söhne"/>
              </a:rPr>
              <a:t>we can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unfold the network up to T steps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(you simulate T-step time ahead)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B5FA9FC-FCE0-1C32-EB4F-5D0E6D6A44D8}"/>
              </a:ext>
            </a:extLst>
          </p:cNvPr>
          <p:cNvSpPr txBox="1"/>
          <p:nvPr/>
        </p:nvSpPr>
        <p:spPr>
          <a:xfrm>
            <a:off x="261210" y="2641580"/>
            <a:ext cx="11292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… or we can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split the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sequence into shorter sub-sequences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(overlapped or not) of length L&lt;&lt;T, and thus create </a:t>
            </a:r>
            <a:r>
              <a:rPr lang="en-US" dirty="0">
                <a:latin typeface="Söhne"/>
              </a:rPr>
              <a:t>batch of sub-sequences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Network is unfolded for L steps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(when you train, you predict L-step time ahead)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5" name="Immagine 4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frac{1}{T} \sum_{t=0}^{T} \left\|\hat{y}(t) - y(t)\right\|^2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2253E35A-AA59-26C3-6799-4D6E114F02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81" y="1353224"/>
            <a:ext cx="2573358" cy="702540"/>
          </a:xfrm>
          <a:prstGeom prst="rect">
            <a:avLst/>
          </a:prstGeom>
        </p:spPr>
      </p:pic>
      <p:pic>
        <p:nvPicPr>
          <p:cNvPr id="7" name="Immagine 6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^{(q)} = \frac{1}{L} \sum_{i=0}^{L} \left\|\hat{y}(t_q+i) - y(t_q+i)\right\|^2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EFCEEE0-3825-7355-4B01-28CD913A4F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1" y="3565737"/>
            <a:ext cx="3792318" cy="706909"/>
          </a:xfrm>
          <a:prstGeom prst="rect">
            <a:avLst/>
          </a:prstGeom>
        </p:spPr>
      </p:pic>
      <p:pic>
        <p:nvPicPr>
          <p:cNvPr id="97" name="Immagine 96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frac{1}{Q} \sum_{q=1}^{Q} \mathcal{L}^{(q)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C8869E4-0246-8B34-7F5C-BDFCDFBA44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1" y="4492202"/>
            <a:ext cx="1554501" cy="747978"/>
          </a:xfrm>
          <a:prstGeom prst="rect">
            <a:avLst/>
          </a:prstGeom>
        </p:spPr>
      </p:pic>
      <p:pic>
        <p:nvPicPr>
          <p:cNvPr id="70" name="Immagine 6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254E35EF-F027-96CB-8056-6ABA916309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593760"/>
            <a:ext cx="4248929" cy="28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Vanilla Recurrent </a:t>
            </a:r>
            <a:r>
              <a:rPr lang="en-US" sz="3600">
                <a:solidFill>
                  <a:schemeClr val="accent1"/>
                </a:solidFill>
              </a:rPr>
              <a:t>Neural Network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A2A16272-8FC0-707E-ABD2-7CEC1648BFC5}"/>
              </a:ext>
            </a:extLst>
          </p:cNvPr>
          <p:cNvSpPr/>
          <p:nvPr/>
        </p:nvSpPr>
        <p:spPr>
          <a:xfrm>
            <a:off x="9565177" y="2499717"/>
            <a:ext cx="880110" cy="876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C3B526F-92CA-3BF6-9C14-E82FF0B509C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0005232" y="3376016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1C5ADFD-F859-294E-2A4E-FF63E2946812}"/>
              </a:ext>
            </a:extLst>
          </p:cNvPr>
          <p:cNvCxnSpPr>
            <a:cxnSpLocks/>
          </p:cNvCxnSpPr>
          <p:nvPr/>
        </p:nvCxnSpPr>
        <p:spPr>
          <a:xfrm flipV="1">
            <a:off x="9993802" y="1749687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54E42E6-A2CD-D7DB-0885-B6849F4FE4DE}"/>
              </a:ext>
            </a:extLst>
          </p:cNvPr>
          <p:cNvCxnSpPr>
            <a:cxnSpLocks/>
            <a:stCxn id="4" idx="7"/>
            <a:endCxn id="4" idx="5"/>
          </p:cNvCxnSpPr>
          <p:nvPr/>
        </p:nvCxnSpPr>
        <p:spPr>
          <a:xfrm rot="16200000" flipH="1">
            <a:off x="10006579" y="2937866"/>
            <a:ext cx="619637" cy="12700"/>
          </a:xfrm>
          <a:prstGeom prst="curvedConnector5">
            <a:avLst>
              <a:gd name="adj1" fmla="val -36893"/>
              <a:gd name="adj2" fmla="val 4265126"/>
              <a:gd name="adj3" fmla="val 136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4ECA975-7F7B-7AD2-E16F-C33969DB553B}"/>
              </a:ext>
            </a:extLst>
          </p:cNvPr>
          <p:cNvSpPr txBox="1"/>
          <p:nvPr/>
        </p:nvSpPr>
        <p:spPr>
          <a:xfrm>
            <a:off x="10073812" y="3861792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3BBC1D2-DFEA-5331-61BB-22F132570C48}"/>
              </a:ext>
            </a:extLst>
          </p:cNvPr>
          <p:cNvSpPr txBox="1"/>
          <p:nvPr/>
        </p:nvSpPr>
        <p:spPr>
          <a:xfrm>
            <a:off x="10260502" y="2064890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h(t)</a:t>
            </a:r>
          </a:p>
        </p:txBody>
      </p:sp>
      <p:pic>
        <p:nvPicPr>
          <p:cNvPr id="31" name="Immagine 30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(h(t-1), u(t); \red{W_f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2C3BD8B-81F7-D48C-4BEF-BC6A06D56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09" y="4663551"/>
            <a:ext cx="2845986" cy="25253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\tanh(\red{W_{hh}}h(t-1) + \red{W_{uh}}u(t) + \red{b_h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B7BEB82-C507-2C61-E5A0-BAB01CD1C6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0537" y="1012074"/>
            <a:ext cx="4369577" cy="24275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2A94644-5E3D-2B23-63D7-D74462295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634" y="1639956"/>
            <a:ext cx="8029575" cy="1095375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AD2E289-0AD7-FF21-8C82-323D80FD1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927" y="2985320"/>
            <a:ext cx="5262234" cy="28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2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LSTM: </a:t>
            </a:r>
            <a:r>
              <a:rPr lang="en-US" sz="3600">
                <a:solidFill>
                  <a:schemeClr val="accent1"/>
                </a:solidFill>
              </a:rPr>
              <a:t>Long Short-Term </a:t>
            </a:r>
            <a:r>
              <a:rPr lang="en-US" sz="3600" dirty="0">
                <a:solidFill>
                  <a:schemeClr val="accent1"/>
                </a:solidFill>
              </a:rPr>
              <a:t>Memory Neural Networks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A2A16272-8FC0-707E-ABD2-7CEC1648BFC5}"/>
              </a:ext>
            </a:extLst>
          </p:cNvPr>
          <p:cNvSpPr/>
          <p:nvPr/>
        </p:nvSpPr>
        <p:spPr>
          <a:xfrm>
            <a:off x="9754544" y="1788228"/>
            <a:ext cx="880110" cy="876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C3B526F-92CA-3BF6-9C14-E82FF0B509C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0194599" y="2664527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1C5ADFD-F859-294E-2A4E-FF63E2946812}"/>
              </a:ext>
            </a:extLst>
          </p:cNvPr>
          <p:cNvCxnSpPr>
            <a:cxnSpLocks/>
          </p:cNvCxnSpPr>
          <p:nvPr/>
        </p:nvCxnSpPr>
        <p:spPr>
          <a:xfrm flipV="1">
            <a:off x="10183169" y="1038198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54E42E6-A2CD-D7DB-0885-B6849F4FE4DE}"/>
              </a:ext>
            </a:extLst>
          </p:cNvPr>
          <p:cNvCxnSpPr>
            <a:cxnSpLocks/>
            <a:stCxn id="4" idx="7"/>
            <a:endCxn id="4" idx="5"/>
          </p:cNvCxnSpPr>
          <p:nvPr/>
        </p:nvCxnSpPr>
        <p:spPr>
          <a:xfrm rot="16200000" flipH="1">
            <a:off x="10195946" y="2226377"/>
            <a:ext cx="619637" cy="12700"/>
          </a:xfrm>
          <a:prstGeom prst="curvedConnector5">
            <a:avLst>
              <a:gd name="adj1" fmla="val -36893"/>
              <a:gd name="adj2" fmla="val 4265126"/>
              <a:gd name="adj3" fmla="val 136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4ECA975-7F7B-7AD2-E16F-C33969DB553B}"/>
              </a:ext>
            </a:extLst>
          </p:cNvPr>
          <p:cNvSpPr txBox="1"/>
          <p:nvPr/>
        </p:nvSpPr>
        <p:spPr>
          <a:xfrm>
            <a:off x="10263179" y="3150303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3BBC1D2-DFEA-5331-61BB-22F132570C48}"/>
              </a:ext>
            </a:extLst>
          </p:cNvPr>
          <p:cNvSpPr txBox="1"/>
          <p:nvPr/>
        </p:nvSpPr>
        <p:spPr>
          <a:xfrm>
            <a:off x="10275639" y="920970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h(t)</a:t>
            </a:r>
          </a:p>
        </p:txBody>
      </p:sp>
      <p:pic>
        <p:nvPicPr>
          <p:cNvPr id="21" name="Immagine 20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_h(c(t), h(t-1), u(t); \red{W_h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E5A1BBB-C0C5-16AC-54F0-4526B6EB0D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43" y="4546672"/>
            <a:ext cx="3433183" cy="242044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c(t) = f_c(c(t-1), h(t-1), u(t); \red{W_c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E9FD020-CF0E-C3C0-C2FB-18D4743EDD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43" y="4000283"/>
            <a:ext cx="3765230" cy="242044"/>
          </a:xfrm>
          <a:prstGeom prst="rect">
            <a:avLst/>
          </a:prstGeom>
        </p:spPr>
      </p:pic>
      <p:grpSp>
        <p:nvGrpSpPr>
          <p:cNvPr id="39" name="Gruppo 38">
            <a:extLst>
              <a:ext uri="{FF2B5EF4-FFF2-40B4-BE49-F238E27FC236}">
                <a16:creationId xmlns:a16="http://schemas.microsoft.com/office/drawing/2014/main" id="{A4FD21F8-261A-069C-3CA5-F239E4206E45}"/>
              </a:ext>
            </a:extLst>
          </p:cNvPr>
          <p:cNvGrpSpPr/>
          <p:nvPr/>
        </p:nvGrpSpPr>
        <p:grpSpPr>
          <a:xfrm>
            <a:off x="323850" y="728465"/>
            <a:ext cx="4391025" cy="2395328"/>
            <a:chOff x="771525" y="1365835"/>
            <a:chExt cx="4791075" cy="2529165"/>
          </a:xfrm>
        </p:grpSpPr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6FF1A267-ED52-2411-8E6F-B10135B0F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525" y="1365835"/>
              <a:ext cx="4381499" cy="2516928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9F40930-C3A5-EB99-AD95-4348B7C3D31E}"/>
                </a:ext>
              </a:extLst>
            </p:cNvPr>
            <p:cNvSpPr txBox="1"/>
            <p:nvPr/>
          </p:nvSpPr>
          <p:spPr>
            <a:xfrm>
              <a:off x="1335881" y="3664168"/>
              <a:ext cx="422671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Image by Guillaume Chevalier, CC BY-SA 4.0, via Wikimedia Commons</a:t>
              </a:r>
            </a:p>
          </p:txBody>
        </p: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F06E4D-E534-9BC1-B13A-194DFFABD53F}"/>
              </a:ext>
            </a:extLst>
          </p:cNvPr>
          <p:cNvSpPr txBox="1"/>
          <p:nvPr/>
        </p:nvSpPr>
        <p:spPr>
          <a:xfrm>
            <a:off x="5466995" y="6336134"/>
            <a:ext cx="6725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Hochreiter</a:t>
            </a:r>
            <a:r>
              <a:rPr lang="en-US" sz="1200" dirty="0"/>
              <a:t>, S., &amp; </a:t>
            </a:r>
            <a:r>
              <a:rPr lang="en-US" sz="1200" dirty="0" err="1"/>
              <a:t>Schmidhuber</a:t>
            </a:r>
            <a:r>
              <a:rPr lang="en-US" sz="1200" dirty="0"/>
              <a:t>, J. (1997). Long short-term memory. Neural Computation, 9(8), 1735–1780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F5BBE681-934F-D109-3CF3-724C4849C2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865"/>
          <a:stretch/>
        </p:blipFill>
        <p:spPr>
          <a:xfrm>
            <a:off x="161570" y="3226914"/>
            <a:ext cx="6629755" cy="843241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7FCFF74-1402-65C8-3E26-59A38DA51D39}"/>
              </a:ext>
            </a:extLst>
          </p:cNvPr>
          <p:cNvSpPr txBox="1"/>
          <p:nvPr/>
        </p:nvSpPr>
        <p:spPr>
          <a:xfrm>
            <a:off x="11049216" y="1824991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h(t)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850AD86-4B40-798E-9A55-7160A667B599}"/>
              </a:ext>
            </a:extLst>
          </p:cNvPr>
          <p:cNvSpPr txBox="1"/>
          <p:nvPr/>
        </p:nvSpPr>
        <p:spPr>
          <a:xfrm>
            <a:off x="11046134" y="2293685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c(t)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AF85A48-3663-9C7B-C3B1-95C34C3EB8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381" y="4242327"/>
            <a:ext cx="4457345" cy="23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8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448638" y="2767729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Backpropagation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3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Back-propagation I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5323F293-01DD-E0EC-ED48-24FC3EAF87E3}"/>
              </a:ext>
            </a:extLst>
          </p:cNvPr>
          <p:cNvSpPr/>
          <p:nvPr/>
        </p:nvSpPr>
        <p:spPr>
          <a:xfrm>
            <a:off x="1304925" y="1486085"/>
            <a:ext cx="885825" cy="1133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Layer 1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2CC10D-6AFF-2654-F2B8-9BC715037F3F}"/>
              </a:ext>
            </a:extLst>
          </p:cNvPr>
          <p:cNvSpPr/>
          <p:nvPr/>
        </p:nvSpPr>
        <p:spPr>
          <a:xfrm>
            <a:off x="3829050" y="1505135"/>
            <a:ext cx="885825" cy="1133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Layer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2B4653-5D1B-A458-165A-3F69DB9C147F}"/>
              </a:ext>
            </a:extLst>
          </p:cNvPr>
          <p:cNvSpPr/>
          <p:nvPr/>
        </p:nvSpPr>
        <p:spPr>
          <a:xfrm>
            <a:off x="6353175" y="1486085"/>
            <a:ext cx="885825" cy="1133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Layer 3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F2AB4B6-8328-7B59-6ABE-0B8E9C02E26D}"/>
              </a:ext>
            </a:extLst>
          </p:cNvPr>
          <p:cNvCxnSpPr>
            <a:cxnSpLocks/>
          </p:cNvCxnSpPr>
          <p:nvPr/>
        </p:nvCxnSpPr>
        <p:spPr>
          <a:xfrm>
            <a:off x="352425" y="174802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1 = x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2821C7A-D92E-12D4-0C95-10F20512D1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0" y="1476187"/>
            <a:ext cx="562469" cy="179931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259152A-97EF-94AD-F72E-61DEB78939EB}"/>
              </a:ext>
            </a:extLst>
          </p:cNvPr>
          <p:cNvCxnSpPr>
            <a:cxnSpLocks/>
          </p:cNvCxnSpPr>
          <p:nvPr/>
        </p:nvCxnSpPr>
        <p:spPr>
          <a:xfrm>
            <a:off x="2197523" y="1748020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magine 57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2 = f_1(z^1;\theta_1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C129DE2-CBC6-455F-B666-02BE9A78C9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68" y="1476187"/>
            <a:ext cx="1252937" cy="228206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BA1E4A4-BC7C-C3AB-CF42-0CC6DD30AF5B}"/>
              </a:ext>
            </a:extLst>
          </p:cNvPr>
          <p:cNvCxnSpPr>
            <a:cxnSpLocks/>
          </p:cNvCxnSpPr>
          <p:nvPr/>
        </p:nvCxnSpPr>
        <p:spPr>
          <a:xfrm>
            <a:off x="4693073" y="1748020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4820A34-84CA-C8D0-4604-CE491D548DA5}"/>
              </a:ext>
            </a:extLst>
          </p:cNvPr>
          <p:cNvCxnSpPr>
            <a:cxnSpLocks/>
          </p:cNvCxnSpPr>
          <p:nvPr/>
        </p:nvCxnSpPr>
        <p:spPr>
          <a:xfrm>
            <a:off x="7069882" y="1748020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4 = f_3(z^3,\theta_3) = \ell(x; \theta)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E260D81-6345-8B60-91E0-5AAA539B8C8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411" y="1476187"/>
            <a:ext cx="2070673" cy="228937"/>
          </a:xfrm>
          <a:prstGeom prst="rect">
            <a:avLst/>
          </a:prstGeom>
        </p:spPr>
      </p:pic>
      <p:pic>
        <p:nvPicPr>
          <p:cNvPr id="32" name="Immagine 31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1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6AC9189-D2CB-9453-6889-B7BD787BF4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59" y="2352675"/>
            <a:ext cx="162009" cy="181972"/>
          </a:xfrm>
          <a:prstGeom prst="rect">
            <a:avLst/>
          </a:prstGeom>
        </p:spPr>
      </p:pic>
      <p:pic>
        <p:nvPicPr>
          <p:cNvPr id="35" name="Immagine 34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2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3829FC8-81E3-B4F7-9CCC-D6C718501DF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59" y="2371725"/>
            <a:ext cx="166616" cy="181972"/>
          </a:xfrm>
          <a:prstGeom prst="rect">
            <a:avLst/>
          </a:prstGeom>
        </p:spPr>
      </p:pic>
      <p:pic>
        <p:nvPicPr>
          <p:cNvPr id="38" name="Immagine 37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3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B96CF02-22AB-37E9-DFE8-992BA346D1A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84" y="2371726"/>
            <a:ext cx="168152" cy="185043"/>
          </a:xfrm>
          <a:prstGeom prst="rect">
            <a:avLst/>
          </a:prstGeom>
        </p:spPr>
      </p:pic>
      <p:pic>
        <p:nvPicPr>
          <p:cNvPr id="64" name="Immagine 63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ell(x; \theta) = \left(y_k - \hat{y}_k(x_k;\theta) \right)^2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DCA9DF8-8FD1-6C44-237E-41A8EE55E5A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72" y="793445"/>
            <a:ext cx="3380299" cy="369738"/>
          </a:xfrm>
          <a:prstGeom prst="rect">
            <a:avLst/>
          </a:prstGeom>
        </p:spPr>
      </p:pic>
      <p:pic>
        <p:nvPicPr>
          <p:cNvPr id="104" name="Immagine 103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3 = f_2(z^2;\theta_2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80328E5-C2C1-0947-3AE6-E528E983443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62" y="1476187"/>
            <a:ext cx="1252938" cy="228206"/>
          </a:xfrm>
          <a:prstGeom prst="rect">
            <a:avLst/>
          </a:prstGeom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DE0EF51-3F79-A5F4-DA59-3B6DAC37BCC6}"/>
              </a:ext>
            </a:extLst>
          </p:cNvPr>
          <p:cNvSpPr txBox="1"/>
          <p:nvPr/>
        </p:nvSpPr>
        <p:spPr>
          <a:xfrm>
            <a:off x="4253865" y="3288848"/>
            <a:ext cx="24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we want:</a:t>
            </a:r>
          </a:p>
        </p:txBody>
      </p:sp>
      <p:pic>
        <p:nvPicPr>
          <p:cNvPr id="71" name="Immagine 7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frac{\partial \ell}{\partial \theta_1}, \ \frac{\partial \ell}{\partial \theta_2}, \&#10;\frac{\partial \ell}{\partial \theta_3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F7FE1B3-65D4-CFD6-FE04-5AE4B8F0E48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83" y="3262221"/>
            <a:ext cx="1461874" cy="500729"/>
          </a:xfrm>
          <a:prstGeom prst="rect">
            <a:avLst/>
          </a:prstGeom>
        </p:spPr>
      </p:pic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B3CFBAAB-86FD-86CD-67D6-696FAA89DD10}"/>
              </a:ext>
            </a:extLst>
          </p:cNvPr>
          <p:cNvSpPr txBox="1"/>
          <p:nvPr/>
        </p:nvSpPr>
        <p:spPr>
          <a:xfrm>
            <a:off x="375415" y="4224566"/>
            <a:ext cx="398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Idea: Back propagate </a:t>
            </a:r>
          </a:p>
        </p:txBody>
      </p:sp>
      <p:pic>
        <p:nvPicPr>
          <p:cNvPr id="8" name="Immagine 7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, \ \ L=4,3,2,1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0896280-910A-4137-7DD5-286BC55BA64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12" y="4173250"/>
            <a:ext cx="2384316" cy="468476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DE43AFEF-32AA-F5FC-D195-7E49F2EA8899}"/>
              </a:ext>
            </a:extLst>
          </p:cNvPr>
          <p:cNvGrpSpPr/>
          <p:nvPr/>
        </p:nvGrpSpPr>
        <p:grpSpPr>
          <a:xfrm>
            <a:off x="352425" y="4886510"/>
            <a:ext cx="8568059" cy="1323612"/>
            <a:chOff x="352425" y="4886510"/>
            <a:chExt cx="8568059" cy="1323612"/>
          </a:xfrm>
        </p:grpSpPr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4D8548C-720F-D3DE-A522-F29F62EB12DE}"/>
                </a:ext>
              </a:extLst>
            </p:cNvPr>
            <p:cNvSpPr/>
            <p:nvPr/>
          </p:nvSpPr>
          <p:spPr>
            <a:xfrm>
              <a:off x="1304925" y="4886510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1</a:t>
              </a:r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55F09404-B1AF-D4E4-4916-C6A92ECE3218}"/>
                </a:ext>
              </a:extLst>
            </p:cNvPr>
            <p:cNvSpPr/>
            <p:nvPr/>
          </p:nvSpPr>
          <p:spPr>
            <a:xfrm>
              <a:off x="3829050" y="4905560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2</a:t>
              </a:r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86CE06C8-D0DA-68FB-D5CC-89342E869063}"/>
                </a:ext>
              </a:extLst>
            </p:cNvPr>
            <p:cNvSpPr/>
            <p:nvPr/>
          </p:nvSpPr>
          <p:spPr>
            <a:xfrm>
              <a:off x="6353175" y="4886510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3</a:t>
              </a:r>
            </a:p>
          </p:txBody>
        </p: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5B830728-7389-ED4B-4B0D-4982B41A08A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2425" y="5719945"/>
              <a:ext cx="952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03E76EA-704F-E346-852E-AAA30C05E4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97523" y="571020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2 84">
              <a:extLst>
                <a:ext uri="{FF2B5EF4-FFF2-40B4-BE49-F238E27FC236}">
                  <a16:creationId xmlns:a16="http://schemas.microsoft.com/office/drawing/2014/main" id="{92C3BAF0-F777-0752-44E5-67587DE008C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93073" y="571020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2907DCA-D81E-675C-E8FA-F9A757128B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88957" y="571020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Immagine 92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4 = \frac{\partial \ell}{\partial z^4} = 1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3ADB3918-99D7-0D7A-1D53-64AB91577CC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4776" y="5785162"/>
              <a:ext cx="1165896" cy="424960"/>
            </a:xfrm>
            <a:prstGeom prst="rect">
              <a:avLst/>
            </a:prstGeom>
          </p:spPr>
        </p:pic>
        <p:pic>
          <p:nvPicPr>
            <p:cNvPr id="88" name="Immagine 87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1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4BB582B-434B-FE2A-AACC-2402954E3B9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459" y="5753100"/>
              <a:ext cx="162009" cy="181972"/>
            </a:xfrm>
            <a:prstGeom prst="rect">
              <a:avLst/>
            </a:prstGeom>
          </p:spPr>
        </p:pic>
        <p:pic>
          <p:nvPicPr>
            <p:cNvPr id="89" name="Immagine 88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2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8C5E665-ED21-9069-BFA5-01D349744961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059" y="5772150"/>
              <a:ext cx="166616" cy="181972"/>
            </a:xfrm>
            <a:prstGeom prst="rect">
              <a:avLst/>
            </a:prstGeom>
          </p:spPr>
        </p:pic>
        <p:pic>
          <p:nvPicPr>
            <p:cNvPr id="90" name="Immagine 89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3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1CA5AD2B-66AE-3FA7-CEAC-ECBB2EBDB774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184" y="5772151"/>
              <a:ext cx="168152" cy="185043"/>
            </a:xfrm>
            <a:prstGeom prst="rect">
              <a:avLst/>
            </a:prstGeom>
          </p:spPr>
        </p:pic>
        <p:pic>
          <p:nvPicPr>
            <p:cNvPr id="96" name="Immagine 95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3 = \frac{\partial \ell}{\partial z^3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93D9BD50-A32C-3214-CD0D-DAF10A56892B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167" y="5785162"/>
              <a:ext cx="787748" cy="424960"/>
            </a:xfrm>
            <a:prstGeom prst="rect">
              <a:avLst/>
            </a:prstGeom>
          </p:spPr>
        </p:pic>
        <p:pic>
          <p:nvPicPr>
            <p:cNvPr id="99" name="Immagine 9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2 = \frac{\partial \ell}{\partial z^2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20099E68-DC7B-03F8-7654-D6C234C6D77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023" y="5785162"/>
              <a:ext cx="787748" cy="424960"/>
            </a:xfrm>
            <a:prstGeom prst="rect">
              <a:avLst/>
            </a:prstGeom>
          </p:spPr>
        </p:pic>
        <p:pic>
          <p:nvPicPr>
            <p:cNvPr id="102" name="Immagine 10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1 = \frac{\partial \ell}{\partial z^1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260064DC-9DDD-D260-8699-34BFBEA5C6F0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70" y="5785162"/>
              <a:ext cx="787748" cy="424960"/>
            </a:xfrm>
            <a:prstGeom prst="rect">
              <a:avLst/>
            </a:prstGeom>
          </p:spPr>
        </p:pic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8C27A533-7688-DC05-367F-4D2698FBF2AE}"/>
              </a:ext>
            </a:extLst>
          </p:cNvPr>
          <p:cNvSpPr/>
          <p:nvPr/>
        </p:nvSpPr>
        <p:spPr>
          <a:xfrm>
            <a:off x="4195646" y="3144068"/>
            <a:ext cx="3582469" cy="731554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chemeClr val="accent1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4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Back-propagation II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10F2D5-6B5B-DB20-1AC8-4DD1186975B7}"/>
              </a:ext>
            </a:extLst>
          </p:cNvPr>
          <p:cNvSpPr txBox="1"/>
          <p:nvPr/>
        </p:nvSpPr>
        <p:spPr>
          <a:xfrm>
            <a:off x="329420" y="640409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Focus on Layer L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5BD6349-F0E8-FF8E-144D-15A578BD0166}"/>
              </a:ext>
            </a:extLst>
          </p:cNvPr>
          <p:cNvSpPr/>
          <p:nvPr/>
        </p:nvSpPr>
        <p:spPr>
          <a:xfrm>
            <a:off x="2452687" y="1912540"/>
            <a:ext cx="885825" cy="1133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Layer L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98F589E-8B2F-D04A-5864-854F7D9CAD65}"/>
              </a:ext>
            </a:extLst>
          </p:cNvPr>
          <p:cNvCxnSpPr>
            <a:cxnSpLocks/>
          </p:cNvCxnSpPr>
          <p:nvPr/>
        </p:nvCxnSpPr>
        <p:spPr>
          <a:xfrm rot="10800000">
            <a:off x="821160" y="2717184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AA89CED-D3D4-19E7-9FEE-6BEF6FE6D7A1}"/>
              </a:ext>
            </a:extLst>
          </p:cNvPr>
          <p:cNvCxnSpPr>
            <a:cxnSpLocks/>
          </p:cNvCxnSpPr>
          <p:nvPr/>
        </p:nvCxnSpPr>
        <p:spPr>
          <a:xfrm rot="10800000">
            <a:off x="3316710" y="2717184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388954D-EA0A-F9A2-138A-55F105F857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96" y="2779130"/>
            <a:ext cx="198864" cy="181972"/>
          </a:xfrm>
          <a:prstGeom prst="rect">
            <a:avLst/>
          </a:prstGeom>
        </p:spPr>
      </p:pic>
      <p:pic>
        <p:nvPicPr>
          <p:cNvPr id="27" name="Immagine 26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0342DA4-9E8D-985D-1832-4479963CD4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4" y="2792142"/>
            <a:ext cx="1258788" cy="424960"/>
          </a:xfrm>
          <a:prstGeom prst="rect">
            <a:avLst/>
          </a:prstGeom>
        </p:spPr>
      </p:pic>
      <p:pic>
        <p:nvPicPr>
          <p:cNvPr id="25" name="Immagine 24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75F1C24-43EB-798C-5804-E7F70FF527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60" y="2792142"/>
            <a:ext cx="848456" cy="424960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CC07ED1C-D231-7B41-837D-92E33D6159FF}"/>
              </a:ext>
            </a:extLst>
          </p:cNvPr>
          <p:cNvCxnSpPr>
            <a:cxnSpLocks/>
          </p:cNvCxnSpPr>
          <p:nvPr/>
        </p:nvCxnSpPr>
        <p:spPr>
          <a:xfrm>
            <a:off x="821160" y="2230819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magine 34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E8F7971-9139-3BF9-432D-8F3A23F77BB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45" y="1958986"/>
            <a:ext cx="197486" cy="182126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1C1B061-5181-DAB6-D853-6A796214D530}"/>
              </a:ext>
            </a:extLst>
          </p:cNvPr>
          <p:cNvCxnSpPr>
            <a:cxnSpLocks/>
          </p:cNvCxnSpPr>
          <p:nvPr/>
        </p:nvCxnSpPr>
        <p:spPr>
          <a:xfrm>
            <a:off x="3316710" y="2230819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C30DAAB-FCFB-685F-F97A-4AE106F59A5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99" y="1958986"/>
            <a:ext cx="1579156" cy="230400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_{L}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59F569E-FD59-DA49-15A7-06C8EE2EC5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76" y="987186"/>
            <a:ext cx="334994" cy="451291"/>
          </a:xfrm>
          <a:prstGeom prst="rect">
            <a:avLst/>
          </a:prstGeom>
        </p:spPr>
      </p:pic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B2BBC21-E3F3-56BE-8B2C-209C53F1E5A3}"/>
              </a:ext>
            </a:extLst>
          </p:cNvPr>
          <p:cNvCxnSpPr>
            <a:cxnSpLocks/>
          </p:cNvCxnSpPr>
          <p:nvPr/>
        </p:nvCxnSpPr>
        <p:spPr>
          <a:xfrm flipV="1">
            <a:off x="2895599" y="1489887"/>
            <a:ext cx="0" cy="42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_i^L = \frac{\partial \ell}{\partial z_i^{L}} =   \frac{\partial \ell}{\partial z^{L+1}}  \frac{\partial z^{L+1}}{\partial z_i^{L}} =   \delta^{L+1}   \frac{\partial z^{L+1}}{\partial z_i^{L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B8E780B-9EE8-0D41-1149-127CE1194DA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55" y="1349340"/>
            <a:ext cx="3601551" cy="509074"/>
          </a:xfrm>
          <a:prstGeom prst="rect">
            <a:avLst/>
          </a:prstGeom>
        </p:spPr>
      </p:pic>
      <p:pic>
        <p:nvPicPr>
          <p:cNvPr id="6" name="Immagine 5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_L} = \sum_{i=1}^{n_{L+1}}   \frac{\partial \ell}{\partial z_i^{L+1}}  \frac{\partial z_i^{L+1}}{\partial \theta_L} =  \sum_{i=1}^{n_{L+1}}\delta_i^{L+1}   \frac{\partial z_i^{L+1}}{\partial \theta_L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2FCB4A6-07F7-FDD0-2ECA-15D0949FC74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03" y="2068219"/>
            <a:ext cx="3915332" cy="574903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1AB4F9E-E29B-A8FC-7B45-4E3F67779805}"/>
              </a:ext>
            </a:extLst>
          </p:cNvPr>
          <p:cNvSpPr/>
          <p:nvPr/>
        </p:nvSpPr>
        <p:spPr>
          <a:xfrm>
            <a:off x="6929030" y="2895354"/>
            <a:ext cx="4577298" cy="731554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chemeClr val="accent1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We have an interface to connect blocks/layers and recursively compute the derivatives!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55B8A6-6697-3BF0-2A5D-A50C93B1DC74}"/>
              </a:ext>
            </a:extLst>
          </p:cNvPr>
          <p:cNvSpPr txBox="1"/>
          <p:nvPr/>
        </p:nvSpPr>
        <p:spPr>
          <a:xfrm>
            <a:off x="555481" y="3759785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Technicalities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CE90D8-1C21-D810-A8E5-A35CE54716AB}"/>
              </a:ext>
            </a:extLst>
          </p:cNvPr>
          <p:cNvSpPr txBox="1"/>
          <p:nvPr/>
        </p:nvSpPr>
        <p:spPr>
          <a:xfrm>
            <a:off x="523875" y="4257675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Sigmoid activation function: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7E787D7-ACAC-A6B5-2B6C-F480CAFEDD34}"/>
                  </a:ext>
                </a:extLst>
              </p:cNvPr>
              <p:cNvSpPr txBox="1"/>
              <p:nvPr/>
            </p:nvSpPr>
            <p:spPr bwMode="auto">
              <a:xfrm>
                <a:off x="3472686" y="4201124"/>
                <a:ext cx="4928363" cy="417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it-CH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𝜎</m:t>
                    </m:r>
                    <m:d>
                      <m:dPr>
                        <m:ctrlPr>
                          <a:rPr lang="it-CH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CH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CH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it-CH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CH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it-CH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t-CH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CH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kern="0" dirty="0">
                    <a:ea typeface="ＭＳ Ｐゴシック" pitchFamily="-112" charset="-128"/>
                    <a:cs typeface="ＭＳ Ｐゴシック" pitchFamily="-112" charset="-128"/>
                  </a:rPr>
                  <a:t>; </a:t>
                </a:r>
                <a14:m>
                  <m:oMath xmlns:m="http://schemas.openxmlformats.org/officeDocument/2006/math">
                    <m:r>
                      <a:rPr lang="it-CH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 </m:t>
                    </m:r>
                    <m:r>
                      <a:rPr lang="it-CH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𝜎</m:t>
                    </m:r>
                    <m:r>
                      <a:rPr lang="it-CH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′</m:t>
                    </m:r>
                    <m:d>
                      <m:dPr>
                        <m:ctrlP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CH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CH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𝜎</m:t>
                    </m:r>
                    <m:d>
                      <m:dPr>
                        <m:ctrlP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kern="0" dirty="0">
                    <a:ea typeface="ＭＳ Ｐゴシック" pitchFamily="-112" charset="-128"/>
                    <a:cs typeface="ＭＳ Ｐゴシック" pitchFamily="-112" charset="-128"/>
                  </a:rPr>
                  <a:t>(1-</a:t>
                </a:r>
                <a:r>
                  <a:rPr lang="it-CH" kern="0" dirty="0">
                    <a:ea typeface="Cambria Math" panose="02040503050406030204" pitchFamily="18" charset="0"/>
                    <a:cs typeface="ＭＳ Ｐゴシック" pitchFamily="-112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CH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𝜎</m:t>
                    </m:r>
                    <m:d>
                      <m:dPr>
                        <m:ctrlP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kern="0" dirty="0">
                    <a:ea typeface="ＭＳ Ｐゴシック" pitchFamily="-112" charset="-128"/>
                    <a:cs typeface="ＭＳ Ｐゴシック" pitchFamily="-112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7E787D7-ACAC-A6B5-2B6C-F480CAFED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2686" y="4201124"/>
                <a:ext cx="4928363" cy="417743"/>
              </a:xfrm>
              <a:prstGeom prst="rect">
                <a:avLst/>
              </a:prstGeom>
              <a:blipFill>
                <a:blip r:embed="rId22"/>
                <a:stretch>
                  <a:fillRect l="-1238" b="-202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6EABBCA-10C5-0229-AD0D-7A98819A6956}"/>
              </a:ext>
            </a:extLst>
          </p:cNvPr>
          <p:cNvSpPr txBox="1"/>
          <p:nvPr/>
        </p:nvSpPr>
        <p:spPr>
          <a:xfrm>
            <a:off x="523875" y="4829047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layer: </a:t>
            </a:r>
          </a:p>
        </p:txBody>
      </p:sp>
      <p:pic>
        <p:nvPicPr>
          <p:cNvPr id="50" name="Immagine 49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z^{L+1} = Wz^L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044289E-CD87-5948-5786-64FA55039B0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71" y="4900508"/>
            <a:ext cx="1254857" cy="207360"/>
          </a:xfrm>
          <a:prstGeom prst="rect">
            <a:avLst/>
          </a:prstGeom>
        </p:spPr>
      </p:pic>
      <p:pic>
        <p:nvPicPr>
          <p:cNvPr id="37" name="Immagine 36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z^{L+1}}{\partial z_i^{L}} = W_{:,i} \ \rightarrow \ \delta^{L} = \delta^{L+1} W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DD3D073-8ED3-4BF8-E350-3E6A107D791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29" y="4865618"/>
            <a:ext cx="2769185" cy="509074"/>
          </a:xfrm>
          <a:prstGeom prst="rect">
            <a:avLst/>
          </a:prstGeom>
        </p:spPr>
      </p:pic>
      <p:pic>
        <p:nvPicPr>
          <p:cNvPr id="24" name="Immagine 23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z_i^{L+1}}{\partial W} = \left[\begin{array}{l}0 \\ \vdots \\ z^{L'} \\0 \end{array} \right] \rightarrow&#10;  \frac{\partial \ell}{\partial W}   =  \left[\begin{array}{l}\delta_1^{L+1}z^{L'} \\ \vdots \\ \delta_{n_L}^{L+1}z^{L'} \end{array} \right]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220627D-FED4-45AA-972B-14B2A11997E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52" y="5429938"/>
            <a:ext cx="3673964" cy="10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7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Artificial Intelligence, Machine Learning, Deep Learning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B5BCE93-D963-6661-0200-5F10A058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18" y="1428839"/>
            <a:ext cx="8216403" cy="40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D06D8-1276-671A-13E8-977ACCF5E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EC8CC60F-1156-68EE-ABAA-B2A31AF363FB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4876FB-C6E0-6C12-99C5-5D11DBC4AD7B}"/>
              </a:ext>
            </a:extLst>
          </p:cNvPr>
          <p:cNvSpPr txBox="1"/>
          <p:nvPr/>
        </p:nvSpPr>
        <p:spPr>
          <a:xfrm>
            <a:off x="246581" y="-8806"/>
            <a:ext cx="11743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Machine Learning: Regression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1B2E627-9A9A-3523-3F33-0E0B2D6BB706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6">
                <a:extLst>
                  <a:ext uri="{FF2B5EF4-FFF2-40B4-BE49-F238E27FC236}">
                    <a16:creationId xmlns:a16="http://schemas.microsoft.com/office/drawing/2014/main" id="{A7D7822F-A4F3-878F-85A3-9A097B9C5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800" y="1916114"/>
                <a:ext cx="5562600" cy="296555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t-CH" sz="200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CH" sz="200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CH" sz="2000" dirty="0"/>
                  <a:t>  </a:t>
                </a:r>
                <a:r>
                  <a:rPr lang="it-CH" sz="2000" dirty="0">
                    <a:solidFill>
                      <a:srgbClr val="FF0000"/>
                    </a:solidFill>
                  </a:rPr>
                  <a:t>available dataset</a:t>
                </a:r>
                <a:br>
                  <a:rPr lang="it-CH" sz="2000" dirty="0">
                    <a:solidFill>
                      <a:srgbClr val="FF0000"/>
                    </a:solidFill>
                  </a:rPr>
                </a:br>
                <a:br>
                  <a:rPr lang="it-CH" sz="2000" dirty="0">
                    <a:solidFill>
                      <a:srgbClr val="FF0000"/>
                    </a:solidFill>
                  </a:rPr>
                </a:br>
                <a:endParaRPr lang="it-CH" sz="20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it-CH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it-CH" sz="200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it-CH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CH" sz="2000" dirty="0"/>
                  <a:t>                </a:t>
                </a:r>
                <a:r>
                  <a:rPr lang="it-CH" sz="2000" dirty="0">
                    <a:solidFill>
                      <a:srgbClr val="FF0000"/>
                    </a:solidFill>
                  </a:rPr>
                  <a:t>parametric model</a:t>
                </a:r>
                <a:br>
                  <a:rPr lang="it-CH" sz="2000" dirty="0">
                    <a:solidFill>
                      <a:srgbClr val="FF0000"/>
                    </a:solidFill>
                  </a:rPr>
                </a:br>
                <a:br>
                  <a:rPr lang="it-CH" sz="2000" dirty="0">
                    <a:solidFill>
                      <a:srgbClr val="FF0000"/>
                    </a:solidFill>
                  </a:rPr>
                </a:br>
                <a:endParaRPr lang="it-CH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it-CH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CH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it-CH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C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CH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it-CH" sz="20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CH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CH" sz="20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CH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CH" sz="2000" dirty="0"/>
                  <a:t>   </a:t>
                </a:r>
                <a:r>
                  <a:rPr lang="it-CH" sz="2000" dirty="0">
                    <a:solidFill>
                      <a:srgbClr val="FF0000"/>
                    </a:solidFill>
                  </a:rPr>
                  <a:t>Loss (MSE)</a:t>
                </a:r>
              </a:p>
              <a:p>
                <a:endParaRPr lang="it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asellaDiTesto 6">
                <a:extLst>
                  <a:ext uri="{FF2B5EF4-FFF2-40B4-BE49-F238E27FC236}">
                    <a16:creationId xmlns:a16="http://schemas.microsoft.com/office/drawing/2014/main" id="{A7D7822F-A4F3-878F-85A3-9A097B9C5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916114"/>
                <a:ext cx="5562600" cy="2965555"/>
              </a:xfrm>
              <a:prstGeom prst="rect">
                <a:avLst/>
              </a:prstGeom>
              <a:blipFill>
                <a:blip r:embed="rId3"/>
                <a:stretch>
                  <a:fillRect t="-2979" b="-55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F5B4AC6-3F8A-F296-10EA-EEBEB52F7F97}"/>
              </a:ext>
            </a:extLst>
          </p:cNvPr>
          <p:cNvSpPr txBox="1">
            <a:spLocks/>
          </p:cNvSpPr>
          <p:nvPr/>
        </p:nvSpPr>
        <p:spPr>
          <a:xfrm>
            <a:off x="6840962" y="1103753"/>
            <a:ext cx="4742567" cy="64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it-CH" sz="2400" dirty="0"/>
              <a:t>	</a:t>
            </a:r>
            <a:r>
              <a:rPr lang="en-US" sz="2400" dirty="0"/>
              <a:t>Real estate application</a:t>
            </a:r>
            <a:endParaRPr lang="it-CH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9DBBF8-D1F5-4383-B1A1-04093299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58" y="1705936"/>
            <a:ext cx="5707770" cy="3648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9">
                <a:extLst>
                  <a:ext uri="{FF2B5EF4-FFF2-40B4-BE49-F238E27FC236}">
                    <a16:creationId xmlns:a16="http://schemas.microsoft.com/office/drawing/2014/main" id="{46004CFB-49A1-05A8-EBB9-744817BB1B8C}"/>
                  </a:ext>
                </a:extLst>
              </p:cNvPr>
              <p:cNvSpPr txBox="1"/>
              <p:nvPr/>
            </p:nvSpPr>
            <p:spPr>
              <a:xfrm>
                <a:off x="1192741" y="5091847"/>
                <a:ext cx="4131470" cy="56092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C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it-CH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C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CH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it-CH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CH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CH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it-CH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CH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CH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CH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CH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asellaDiTesto 9">
                <a:extLst>
                  <a:ext uri="{FF2B5EF4-FFF2-40B4-BE49-F238E27FC236}">
                    <a16:creationId xmlns:a16="http://schemas.microsoft.com/office/drawing/2014/main" id="{46004CFB-49A1-05A8-EBB9-744817BB1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1" y="5091847"/>
                <a:ext cx="4131470" cy="560923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16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Basic units for Neural Networks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0F9F11FF-C931-7C46-700D-09CEA937C1AA}"/>
                  </a:ext>
                </a:extLst>
              </p:cNvPr>
              <p:cNvSpPr txBox="1"/>
              <p:nvPr/>
            </p:nvSpPr>
            <p:spPr bwMode="auto">
              <a:xfrm>
                <a:off x="201241" y="3459957"/>
                <a:ext cx="4104456" cy="990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CH" sz="2000" i="1" kern="0" smtClean="0">
                              <a:latin typeface="Cambria Math" panose="02040503050406030204" pitchFamily="18" charset="0"/>
                              <a:ea typeface="ＭＳ Ｐゴシック" pitchFamily="-112" charset="-128"/>
                            </a:rPr>
                          </m:ctrlPr>
                        </m:accPr>
                        <m:e>
                          <m:r>
                            <a:rPr lang="it-CH" sz="2000" i="1" kern="0">
                              <a:latin typeface="Cambria Math" panose="02040503050406030204" pitchFamily="18" charset="0"/>
                              <a:ea typeface="ＭＳ Ｐゴシック" pitchFamily="-112" charset="-128"/>
                            </a:rPr>
                            <m:t>𝑦</m:t>
                          </m:r>
                        </m:e>
                      </m:acc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ＭＳ Ｐゴシック" pitchFamily="-112" charset="-128"/>
                          <a:cs typeface="ＭＳ Ｐゴシック" pitchFamily="-112" charset="-128"/>
                        </a:rPr>
                        <m:t>=</m:t>
                      </m:r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ＭＳ Ｐゴシック" pitchFamily="-112" charset="-128"/>
                        </a:rPr>
                        <m:t>𝜎</m:t>
                      </m:r>
                      <m:d>
                        <m:dPr>
                          <m:ctrlP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CH" sz="200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sz="20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CH" sz="20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CH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CH" sz="20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2000" kern="0" dirty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0F9F11FF-C931-7C46-700D-09CEA937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241" y="3459957"/>
                <a:ext cx="4104456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62C3DF6A-8864-97DF-A982-4FC707B0967B}"/>
                  </a:ext>
                </a:extLst>
              </p:cNvPr>
              <p:cNvSpPr txBox="1"/>
              <p:nvPr/>
            </p:nvSpPr>
            <p:spPr bwMode="auto">
              <a:xfrm>
                <a:off x="4981576" y="3539305"/>
                <a:ext cx="4104456" cy="609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ＭＳ Ｐゴシック" pitchFamily="-112" charset="-128"/>
                        </a:rPr>
                        <m:t>𝜎</m:t>
                      </m:r>
                      <m:d>
                        <m:dPr>
                          <m:ctrlP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CH" sz="20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CH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kern="0" dirty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62C3DF6A-8864-97DF-A982-4FC707B0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1576" y="3539305"/>
                <a:ext cx="4104456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e 34">
            <a:extLst>
              <a:ext uri="{FF2B5EF4-FFF2-40B4-BE49-F238E27FC236}">
                <a16:creationId xmlns:a16="http://schemas.microsoft.com/office/drawing/2014/main" id="{AF5DA458-096C-E131-E537-E67B91E8C408}"/>
              </a:ext>
            </a:extLst>
          </p:cNvPr>
          <p:cNvSpPr/>
          <p:nvPr/>
        </p:nvSpPr>
        <p:spPr>
          <a:xfrm>
            <a:off x="2420938" y="1334666"/>
            <a:ext cx="1106363" cy="115212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4000" dirty="0">
                <a:solidFill>
                  <a:srgbClr val="FF0000"/>
                </a:solidFill>
              </a:rPr>
              <a:t>Σ</a:t>
            </a:r>
            <a:endParaRPr lang="en-GB" sz="4000" dirty="0">
              <a:solidFill>
                <a:srgbClr val="FF0000"/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72FA41F-ED10-8529-CF69-12898F16A80F}"/>
              </a:ext>
            </a:extLst>
          </p:cNvPr>
          <p:cNvCxnSpPr/>
          <p:nvPr/>
        </p:nvCxnSpPr>
        <p:spPr>
          <a:xfrm>
            <a:off x="1439069" y="1118642"/>
            <a:ext cx="108012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31EFAB0-6E1E-A0B3-B565-CCB44335AF9A}"/>
              </a:ext>
            </a:extLst>
          </p:cNvPr>
          <p:cNvSpPr txBox="1"/>
          <p:nvPr/>
        </p:nvSpPr>
        <p:spPr bwMode="auto">
          <a:xfrm>
            <a:off x="1259049" y="898929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it-CH" sz="1400" kern="0" baseline="-25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1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25FAB05-A418-503D-ADCF-F4EDB162FBCA}"/>
              </a:ext>
            </a:extLst>
          </p:cNvPr>
          <p:cNvCxnSpPr/>
          <p:nvPr/>
        </p:nvCxnSpPr>
        <p:spPr>
          <a:xfrm>
            <a:off x="1259049" y="1757714"/>
            <a:ext cx="1188132" cy="1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B3EFEFD-BAE0-61E9-0102-BB0814270C29}"/>
              </a:ext>
            </a:extLst>
          </p:cNvPr>
          <p:cNvSpPr txBox="1"/>
          <p:nvPr/>
        </p:nvSpPr>
        <p:spPr bwMode="auto">
          <a:xfrm>
            <a:off x="1079029" y="1551270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it-CH" sz="1400" kern="0" baseline="-25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2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74D5449-344D-5016-0AB7-545463E2E3CA}"/>
              </a:ext>
            </a:extLst>
          </p:cNvPr>
          <p:cNvCxnSpPr/>
          <p:nvPr/>
        </p:nvCxnSpPr>
        <p:spPr>
          <a:xfrm flipV="1">
            <a:off x="1524282" y="2256931"/>
            <a:ext cx="948457" cy="667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D11E032-1154-27C0-3B95-09AC42EA646E}"/>
              </a:ext>
            </a:extLst>
          </p:cNvPr>
          <p:cNvSpPr txBox="1"/>
          <p:nvPr/>
        </p:nvSpPr>
        <p:spPr bwMode="auto">
          <a:xfrm>
            <a:off x="1231429" y="2631390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it-CH" sz="1400" kern="0" baseline="-2500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d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E4BEF0D-B7C1-0D90-FA6F-18E3926EC469}"/>
              </a:ext>
            </a:extLst>
          </p:cNvPr>
          <p:cNvSpPr txBox="1"/>
          <p:nvPr/>
        </p:nvSpPr>
        <p:spPr bwMode="auto">
          <a:xfrm>
            <a:off x="1655093" y="1479262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1400" kern="0" baseline="-25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2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854142F-3FDD-7F0A-B157-D5469FDBD6A4}"/>
              </a:ext>
            </a:extLst>
          </p:cNvPr>
          <p:cNvSpPr txBox="1"/>
          <p:nvPr/>
        </p:nvSpPr>
        <p:spPr bwMode="auto">
          <a:xfrm>
            <a:off x="1807493" y="974626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1400" kern="0" baseline="-25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1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285D769-8DA2-0778-DE41-510F678BF6E0}"/>
              </a:ext>
            </a:extLst>
          </p:cNvPr>
          <p:cNvSpPr txBox="1"/>
          <p:nvPr/>
        </p:nvSpPr>
        <p:spPr bwMode="auto">
          <a:xfrm>
            <a:off x="1727101" y="2415366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1400" kern="0" baseline="-2500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d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2A6DA3B-7E35-A92F-8EED-EDA7BF47EBF2}"/>
              </a:ext>
            </a:extLst>
          </p:cNvPr>
          <p:cNvCxnSpPr/>
          <p:nvPr/>
        </p:nvCxnSpPr>
        <p:spPr>
          <a:xfrm flipV="1">
            <a:off x="2194384" y="2374619"/>
            <a:ext cx="445253" cy="869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EBF70A5-ED6E-F20F-8677-FC8BA5C26D95}"/>
              </a:ext>
            </a:extLst>
          </p:cNvPr>
          <p:cNvSpPr txBox="1"/>
          <p:nvPr/>
        </p:nvSpPr>
        <p:spPr bwMode="auto">
          <a:xfrm>
            <a:off x="1943125" y="3063438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1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0A700C7-BCB8-73D4-1EE7-450051732CF3}"/>
              </a:ext>
            </a:extLst>
          </p:cNvPr>
          <p:cNvSpPr txBox="1"/>
          <p:nvPr/>
        </p:nvSpPr>
        <p:spPr bwMode="auto">
          <a:xfrm>
            <a:off x="2519189" y="2631390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b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CFFC73E-E211-3E5F-8672-A676E88A13FF}"/>
              </a:ext>
            </a:extLst>
          </p:cNvPr>
          <p:cNvSpPr/>
          <p:nvPr/>
        </p:nvSpPr>
        <p:spPr>
          <a:xfrm>
            <a:off x="4751437" y="1550690"/>
            <a:ext cx="988987" cy="718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8BD8C882-5CD2-8FB3-BA63-94052DEED524}"/>
              </a:ext>
            </a:extLst>
          </p:cNvPr>
          <p:cNvCxnSpPr/>
          <p:nvPr/>
        </p:nvCxnSpPr>
        <p:spPr>
          <a:xfrm>
            <a:off x="3563305" y="1910730"/>
            <a:ext cx="1188132" cy="1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81A7FC9E-115C-4C90-634C-CBDA58BDB561}"/>
              </a:ext>
            </a:extLst>
          </p:cNvPr>
          <p:cNvCxnSpPr/>
          <p:nvPr/>
        </p:nvCxnSpPr>
        <p:spPr>
          <a:xfrm>
            <a:off x="5759549" y="1910730"/>
            <a:ext cx="1188132" cy="1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B71A18E-C602-B3A1-6976-6ECD5AA9FB0D}"/>
              </a:ext>
            </a:extLst>
          </p:cNvPr>
          <p:cNvSpPr txBox="1"/>
          <p:nvPr/>
        </p:nvSpPr>
        <p:spPr bwMode="auto">
          <a:xfrm>
            <a:off x="3959349" y="1551270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z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38B6347-67AC-BE0F-3EC4-ADAE27C01C8F}"/>
              </a:ext>
            </a:extLst>
          </p:cNvPr>
          <p:cNvSpPr txBox="1"/>
          <p:nvPr/>
        </p:nvSpPr>
        <p:spPr bwMode="auto">
          <a:xfrm>
            <a:off x="6249516" y="985317"/>
            <a:ext cx="25202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nonlinear</a:t>
            </a: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activation</a:t>
            </a: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function</a:t>
            </a:r>
            <a:endParaRPr lang="en-GB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2050D33E-0EE8-3CB0-BA82-15375FA89D63}"/>
              </a:ext>
            </a:extLst>
          </p:cNvPr>
          <p:cNvCxnSpPr/>
          <p:nvPr/>
        </p:nvCxnSpPr>
        <p:spPr>
          <a:xfrm flipH="1">
            <a:off x="5399509" y="1190070"/>
            <a:ext cx="648072" cy="28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2C4503DF-380C-C8E3-7223-87E4D0FFC67E}"/>
                  </a:ext>
                </a:extLst>
              </p:cNvPr>
              <p:cNvSpPr/>
              <p:nvPr/>
            </p:nvSpPr>
            <p:spPr>
              <a:xfrm>
                <a:off x="6369195" y="1469390"/>
                <a:ext cx="3600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CH" sz="1800" i="1" kern="0">
                              <a:latin typeface="Cambria Math" panose="02040503050406030204" pitchFamily="18" charset="0"/>
                              <a:ea typeface="ＭＳ Ｐゴシック" pitchFamily="-112" charset="-128"/>
                            </a:rPr>
                          </m:ctrlPr>
                        </m:accPr>
                        <m:e>
                          <m:r>
                            <a:rPr lang="it-CH" sz="1800" i="1" kern="0">
                              <a:latin typeface="Cambria Math" panose="02040503050406030204" pitchFamily="18" charset="0"/>
                              <a:ea typeface="ＭＳ Ｐゴシック" pitchFamily="-112" charset="-128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2C4503DF-380C-C8E3-7223-87E4D0FFC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95" y="1469390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t="-6557" r="-15254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796806F-1DD3-6163-17F2-BB1A030A00F0}"/>
                  </a:ext>
                </a:extLst>
              </p:cNvPr>
              <p:cNvSpPr txBox="1"/>
              <p:nvPr/>
            </p:nvSpPr>
            <p:spPr bwMode="auto">
              <a:xfrm>
                <a:off x="4372834" y="1737208"/>
                <a:ext cx="174619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ＭＳ Ｐゴシック" pitchFamily="-112" charset="-128"/>
                        </a:rPr>
                        <m:t>𝜎</m:t>
                      </m:r>
                    </m:oMath>
                  </m:oMathPara>
                </a14:m>
                <a:endParaRPr lang="en-GB" sz="2000" kern="0" dirty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796806F-1DD3-6163-17F2-BB1A030A0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2834" y="1737208"/>
                <a:ext cx="174619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48B301D-0BBD-1D06-AB02-B24527024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8330" y="2586046"/>
            <a:ext cx="2483645" cy="1684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6F52DCB-43C1-DE13-DD24-DFFC1505789A}"/>
                  </a:ext>
                </a:extLst>
              </p:cNvPr>
              <p:cNvSpPr txBox="1"/>
              <p:nvPr/>
            </p:nvSpPr>
            <p:spPr bwMode="auto">
              <a:xfrm>
                <a:off x="4764385" y="5036515"/>
                <a:ext cx="4104456" cy="68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ＭＳ Ｐゴシック" pitchFamily="-112" charset="-128"/>
                        </a:rPr>
                        <m:t>𝜎</m:t>
                      </m:r>
                      <m:d>
                        <m:dPr>
                          <m:ctrlP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CH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</m:ctrlPr>
                            </m:eqArrPr>
                            <m:e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m:rPr>
                                  <m:nor/>
                                </m:rPr>
                                <a:rPr lang="en-GB" sz="2000" kern="0" dirty="0"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𝑖𝑓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𝑧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0  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𝑖𝑓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𝑧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000" kern="0" dirty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6F52DCB-43C1-DE13-DD24-DFFC1505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4385" y="5036515"/>
                <a:ext cx="4104456" cy="686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4581377C-5200-8D94-D5E2-9811F025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330" y="4677567"/>
            <a:ext cx="2576513" cy="176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007135-A987-F2D9-560E-D80CC2395ADB}"/>
              </a:ext>
            </a:extLst>
          </p:cNvPr>
          <p:cNvSpPr txBox="1"/>
          <p:nvPr/>
        </p:nvSpPr>
        <p:spPr>
          <a:xfrm>
            <a:off x="196278" y="5974772"/>
            <a:ext cx="52032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We have a non-linear relation between inputs and outputs!</a:t>
            </a:r>
          </a:p>
        </p:txBody>
      </p:sp>
    </p:spTree>
    <p:extLst>
      <p:ext uri="{BB962C8B-B14F-4D97-AF65-F5344CB8AC3E}">
        <p14:creationId xmlns:p14="http://schemas.microsoft.com/office/powerpoint/2010/main" val="1095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BAA34-05EC-91D5-B222-C00B4FF3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1D7A0750-D704-1A09-3824-885A72A3AFAB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A4DF6F3-7088-D57A-62F1-AB55999EE501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Fully-connected Feedforward Neural Networks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4DE382A-2245-9527-65DE-9868F6EDD181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404404-61D7-FA78-242E-B6D626B9B328}"/>
              </a:ext>
            </a:extLst>
          </p:cNvPr>
          <p:cNvSpPr txBox="1"/>
          <p:nvPr/>
        </p:nvSpPr>
        <p:spPr>
          <a:xfrm>
            <a:off x="320929" y="793830"/>
            <a:ext cx="825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from one neuron to a hierarchical structure with fully connected neurons</a:t>
            </a:r>
          </a:p>
        </p:txBody>
      </p:sp>
      <p:pic>
        <p:nvPicPr>
          <p:cNvPr id="53" name="Immagine 5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green}{RGB}{0,100,0}&#10;\begin{document}&#10;&#10; \begin{align*}&#10;\textcolor{dgreen}{z_1^2} =\sigma\left(\sum_{j=1}^4 w^1_{1,j}\textcolor{red}{z^1_j} + b_1^1\right) = \sigma\left( W^1_1\textcolor{red}{z^1}+b_1^1  \right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B96154C-3085-36BA-F44B-5D317B1695C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3" y="1231167"/>
            <a:ext cx="3966321" cy="763494"/>
          </a:xfrm>
          <a:prstGeom prst="rect">
            <a:avLst/>
          </a:prstGeom>
        </p:spPr>
      </p:pic>
      <p:pic>
        <p:nvPicPr>
          <p:cNvPr id="55" name="Immagine 54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green}{RGB}{0,100,0}&#10;\begin{document}&#10;&#10; \begin{align*}&#10;\textcolor{blue}{z_2^3} =\sigma\left(\sum_{j=1}^5 w^2_{2,j}\textcolor{dgreen}{z^2_j} + b^2_2\right) = \sigma\left( W^2_2\textcolor{dgreen}{z^2}+b^2_2  \right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C0ECED1-0C05-B964-F351-71D830E3A2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3" y="2193742"/>
            <a:ext cx="3966322" cy="763494"/>
          </a:xfrm>
          <a:prstGeom prst="rect">
            <a:avLst/>
          </a:prstGeom>
        </p:spPr>
      </p:pic>
      <p:grpSp>
        <p:nvGrpSpPr>
          <p:cNvPr id="85" name="Gruppo 84">
            <a:extLst>
              <a:ext uri="{FF2B5EF4-FFF2-40B4-BE49-F238E27FC236}">
                <a16:creationId xmlns:a16="http://schemas.microsoft.com/office/drawing/2014/main" id="{4ED17D7A-159A-9B9C-4DCA-3422D3AB0399}"/>
              </a:ext>
            </a:extLst>
          </p:cNvPr>
          <p:cNvGrpSpPr/>
          <p:nvPr/>
        </p:nvGrpSpPr>
        <p:grpSpPr>
          <a:xfrm>
            <a:off x="310395" y="1392760"/>
            <a:ext cx="6065393" cy="3264596"/>
            <a:chOff x="202057" y="1256405"/>
            <a:chExt cx="6585302" cy="3497937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9C4F3B65-0214-331F-C1A8-CFB83CDE8A95}"/>
                </a:ext>
              </a:extLst>
            </p:cNvPr>
            <p:cNvGrpSpPr/>
            <p:nvPr/>
          </p:nvGrpSpPr>
          <p:grpSpPr>
            <a:xfrm>
              <a:off x="202057" y="1256405"/>
              <a:ext cx="6585302" cy="3497937"/>
              <a:chOff x="5849668" y="2042248"/>
              <a:chExt cx="6585302" cy="3497937"/>
            </a:xfrm>
          </p:grpSpPr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FC644E57-EAEC-6A7C-C8AA-CB3F63F2B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9862" y="2042248"/>
                <a:ext cx="5319713" cy="2925434"/>
              </a:xfrm>
              <a:prstGeom prst="rect">
                <a:avLst/>
              </a:prstGeom>
            </p:spPr>
          </p:pic>
          <p:sp>
            <p:nvSpPr>
              <p:cNvPr id="9" name="Parentesi graffa aperta 8">
                <a:extLst>
                  <a:ext uri="{FF2B5EF4-FFF2-40B4-BE49-F238E27FC236}">
                    <a16:creationId xmlns:a16="http://schemas.microsoft.com/office/drawing/2014/main" id="{89F266DD-16EF-ABBF-707D-FA85307C345B}"/>
                  </a:ext>
                </a:extLst>
              </p:cNvPr>
              <p:cNvSpPr/>
              <p:nvPr/>
            </p:nvSpPr>
            <p:spPr>
              <a:xfrm>
                <a:off x="6173056" y="2133603"/>
                <a:ext cx="456344" cy="2044332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C282CFD-67ED-525E-35DB-67DAEA5394FA}"/>
                  </a:ext>
                </a:extLst>
              </p:cNvPr>
              <p:cNvSpPr txBox="1"/>
              <p:nvPr/>
            </p:nvSpPr>
            <p:spPr>
              <a:xfrm rot="16200000">
                <a:off x="5354027" y="2986492"/>
                <a:ext cx="13298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Input  layer</a:t>
                </a: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DC9E99E-F6E2-1567-380A-4A2DFA531764}"/>
                  </a:ext>
                </a:extLst>
              </p:cNvPr>
              <p:cNvSpPr txBox="1"/>
              <p:nvPr/>
            </p:nvSpPr>
            <p:spPr>
              <a:xfrm>
                <a:off x="8053422" y="5201631"/>
                <a:ext cx="1578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Layer 2</a:t>
                </a:r>
              </a:p>
            </p:txBody>
          </p:sp>
          <p:sp>
            <p:nvSpPr>
              <p:cNvPr id="13" name="Parentesi graffa aperta 12">
                <a:extLst>
                  <a:ext uri="{FF2B5EF4-FFF2-40B4-BE49-F238E27FC236}">
                    <a16:creationId xmlns:a16="http://schemas.microsoft.com/office/drawing/2014/main" id="{B22AB3A7-03A9-F24F-B408-B6CC71A45635}"/>
                  </a:ext>
                </a:extLst>
              </p:cNvPr>
              <p:cNvSpPr/>
              <p:nvPr/>
            </p:nvSpPr>
            <p:spPr>
              <a:xfrm rot="16200000">
                <a:off x="8262730" y="4777371"/>
                <a:ext cx="369333" cy="604745"/>
              </a:xfrm>
              <a:prstGeom prst="leftBrac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Parentesi graffa aperta 17">
                <a:extLst>
                  <a:ext uri="{FF2B5EF4-FFF2-40B4-BE49-F238E27FC236}">
                    <a16:creationId xmlns:a16="http://schemas.microsoft.com/office/drawing/2014/main" id="{9318CFA2-7959-4CFF-CC00-DB1DE69FF68D}"/>
                  </a:ext>
                </a:extLst>
              </p:cNvPr>
              <p:cNvSpPr/>
              <p:nvPr/>
            </p:nvSpPr>
            <p:spPr>
              <a:xfrm rot="16200000">
                <a:off x="9767680" y="4071305"/>
                <a:ext cx="369333" cy="604745"/>
              </a:xfrm>
              <a:prstGeom prst="leftBrac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EE6F2D4-C335-AED2-9CF8-CC3B156725A7}"/>
                  </a:ext>
                </a:extLst>
              </p:cNvPr>
              <p:cNvSpPr txBox="1"/>
              <p:nvPr/>
            </p:nvSpPr>
            <p:spPr>
              <a:xfrm>
                <a:off x="10856029" y="4008658"/>
                <a:ext cx="1578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Output layer</a:t>
                </a:r>
              </a:p>
            </p:txBody>
          </p:sp>
          <p:sp>
            <p:nvSpPr>
              <p:cNvPr id="21" name="Parentesi graffa aperta 20">
                <a:extLst>
                  <a:ext uri="{FF2B5EF4-FFF2-40B4-BE49-F238E27FC236}">
                    <a16:creationId xmlns:a16="http://schemas.microsoft.com/office/drawing/2014/main" id="{CCE53FD8-F56D-7E5B-CDD4-86489E59C5E5}"/>
                  </a:ext>
                </a:extLst>
              </p:cNvPr>
              <p:cNvSpPr/>
              <p:nvPr/>
            </p:nvSpPr>
            <p:spPr>
              <a:xfrm rot="16200000">
                <a:off x="11337009" y="3569071"/>
                <a:ext cx="369333" cy="604745"/>
              </a:xfrm>
              <a:prstGeom prst="leftBrac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83161629-44F5-33DD-2A04-F8FA80307939}"/>
                </a:ext>
              </a:extLst>
            </p:cNvPr>
            <p:cNvSpPr txBox="1"/>
            <p:nvPr/>
          </p:nvSpPr>
          <p:spPr>
            <a:xfrm>
              <a:off x="3975227" y="3954956"/>
              <a:ext cx="1578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Layer 3</a:t>
              </a:r>
            </a:p>
          </p:txBody>
        </p:sp>
      </p:grpSp>
      <p:pic>
        <p:nvPicPr>
          <p:cNvPr id="65" name="Immagine 64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yel}{RGB}{155,155,0}&#10;\begin{document}&#10;&#10; \begin{align*}&#10;\textcolor{dyel}{y=z^4} = \sum_{j=1}^3 w^3_{1,j}\textcolor{blue}{z^3_j} + b^3 =    W^3_1\textcolor{blue}{z^3}+b^3 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25DF03B-32A4-36B9-19DA-642D1E8E667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01" y="3155764"/>
            <a:ext cx="3482139" cy="644558"/>
          </a:xfrm>
          <a:prstGeom prst="rect">
            <a:avLst/>
          </a:prstGeom>
        </p:spPr>
      </p:pic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D03EAE9-F66C-4F02-2601-9AC7605D05F9}"/>
              </a:ext>
            </a:extLst>
          </p:cNvPr>
          <p:cNvSpPr txBox="1"/>
          <p:nvPr/>
        </p:nvSpPr>
        <p:spPr>
          <a:xfrm>
            <a:off x="310395" y="5239714"/>
            <a:ext cx="975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We can easily define a NARX structures parameterized by the weights (and biases) of the network</a:t>
            </a:r>
          </a:p>
        </p:txBody>
      </p:sp>
      <p:pic>
        <p:nvPicPr>
          <p:cNvPr id="71" name="Immagine 70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yel}{RGB}{155,155,0}&#10;\definecolor{dgreen}{RGB}{0,100,0}&#10;\begin{document}&#10;&#10; \begin{align*}&#10;\textcolor{dyel}{y=z^4} = f(\textcolor{blue}{z^3}(\textcolor{dgreen}{z^2}(\textcolor{red}{z^1}));W,b)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7EE6530-EE15-EF55-9668-66B79D43E3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11" y="3991001"/>
            <a:ext cx="2561344" cy="240175"/>
          </a:xfrm>
          <a:prstGeom prst="rect">
            <a:avLst/>
          </a:prstGeom>
        </p:spPr>
      </p:pic>
      <p:pic>
        <p:nvPicPr>
          <p:cNvPr id="95" name="Immagine 94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textcolor{dyel}{\hat{y}(k)}   = &amp;  f\big(\underset{\textcolor{red}{z^1(k)}}{\underbrace{y(k-1),  \ldots, y(k-na), u(k),  u(k-1), \ldots,  u(k-nb)}}; W,b \big)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BD288B0-5FA5-B7AF-C809-C3E0733BB9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1" y="5660246"/>
            <a:ext cx="7081325" cy="6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FFN: </a:t>
            </a:r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9AB47C8-DB20-E464-ED84-5342E2C0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7" y="1350281"/>
            <a:ext cx="4822905" cy="47434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A278D3-D7DE-C363-8B76-F6EBCB9BF89D}"/>
              </a:ext>
            </a:extLst>
          </p:cNvPr>
          <p:cNvSpPr txBox="1"/>
          <p:nvPr/>
        </p:nvSpPr>
        <p:spPr>
          <a:xfrm>
            <a:off x="1379496" y="868357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Definition of the model class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A23018-2BAF-5B1F-05AA-1818CD809B04}"/>
              </a:ext>
            </a:extLst>
          </p:cNvPr>
          <p:cNvSpPr txBox="1"/>
          <p:nvPr/>
        </p:nvSpPr>
        <p:spPr>
          <a:xfrm>
            <a:off x="6515100" y="861333"/>
            <a:ext cx="50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Instantiate the model class, run and print the model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1279BF7-9187-54C2-8DD4-CDDC7EFF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699" y="1350281"/>
            <a:ext cx="56292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FFN: Training in </a:t>
            </a:r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A547CFDB-7A92-1695-73D0-ADC69FED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17" y="1138869"/>
            <a:ext cx="7723673" cy="41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E186FA-1583-5C23-69D7-4848FDF3B0AD}"/>
                  </a:ext>
                </a:extLst>
              </p:cNvPr>
              <p:cNvSpPr txBox="1"/>
              <p:nvPr/>
            </p:nvSpPr>
            <p:spPr>
              <a:xfrm>
                <a:off x="1090550" y="1461247"/>
                <a:ext cx="733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E186FA-1583-5C23-69D7-4848FDF3B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50" y="1461247"/>
                <a:ext cx="733425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Recurrent Neural Networks (RNNs)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86A722-AC86-04A0-A723-9B76886F8570}"/>
              </a:ext>
            </a:extLst>
          </p:cNvPr>
          <p:cNvSpPr txBox="1"/>
          <p:nvPr/>
        </p:nvSpPr>
        <p:spPr>
          <a:xfrm>
            <a:off x="261210" y="724231"/>
            <a:ext cx="11292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Architectures tailored to process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time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series data and temporal information (audio, text, video, signals, etc. )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2A16272-8FC0-707E-ABD2-7CEC1648BFC5}"/>
              </a:ext>
            </a:extLst>
          </p:cNvPr>
          <p:cNvSpPr/>
          <p:nvPr/>
        </p:nvSpPr>
        <p:spPr>
          <a:xfrm>
            <a:off x="548630" y="3609975"/>
            <a:ext cx="880110" cy="876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C3B526F-92CA-3BF6-9C14-E82FF0B509C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988685" y="4486274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1C5ADFD-F859-294E-2A4E-FF63E2946812}"/>
              </a:ext>
            </a:extLst>
          </p:cNvPr>
          <p:cNvCxnSpPr>
            <a:cxnSpLocks/>
          </p:cNvCxnSpPr>
          <p:nvPr/>
        </p:nvCxnSpPr>
        <p:spPr>
          <a:xfrm flipV="1">
            <a:off x="967730" y="2859945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54E42E6-A2CD-D7DB-0885-B6849F4FE4DE}"/>
              </a:ext>
            </a:extLst>
          </p:cNvPr>
          <p:cNvCxnSpPr>
            <a:cxnSpLocks/>
            <a:endCxn id="4" idx="5"/>
          </p:cNvCxnSpPr>
          <p:nvPr/>
        </p:nvCxnSpPr>
        <p:spPr>
          <a:xfrm rot="16200000" flipH="1">
            <a:off x="625250" y="3683341"/>
            <a:ext cx="1016241" cy="332962"/>
          </a:xfrm>
          <a:prstGeom prst="curvedConnector5">
            <a:avLst>
              <a:gd name="adj1" fmla="val -22418"/>
              <a:gd name="adj2" fmla="val 207366"/>
              <a:gd name="adj3" fmla="val 122495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4ECA975-7F7B-7AD2-E16F-C33969DB553B}"/>
              </a:ext>
            </a:extLst>
          </p:cNvPr>
          <p:cNvSpPr txBox="1"/>
          <p:nvPr/>
        </p:nvSpPr>
        <p:spPr>
          <a:xfrm>
            <a:off x="1057265" y="497205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3BBC1D2-DFEA-5331-61BB-22F132570C48}"/>
              </a:ext>
            </a:extLst>
          </p:cNvPr>
          <p:cNvSpPr txBox="1"/>
          <p:nvPr/>
        </p:nvSpPr>
        <p:spPr>
          <a:xfrm>
            <a:off x="1174289" y="3364972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h(t)</a:t>
            </a:r>
          </a:p>
        </p:txBody>
      </p:sp>
      <p:pic>
        <p:nvPicPr>
          <p:cNvPr id="30" name="Immagine 29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(h(t-1), u(t); \red{W_f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2D4C70AA-C0EF-B024-A68D-1E27B12403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1" y="5801386"/>
            <a:ext cx="2845986" cy="25253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640550D1-06CD-1977-7B37-36C87343C566}"/>
              </a:ext>
            </a:extLst>
          </p:cNvPr>
          <p:cNvSpPr txBox="1"/>
          <p:nvPr/>
        </p:nvSpPr>
        <p:spPr>
          <a:xfrm>
            <a:off x="11006236" y="4857600"/>
            <a:ext cx="123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</a:t>
            </a:r>
            <a:r>
              <a:rPr lang="en-GB" dirty="0" err="1"/>
              <a:t>t+T</a:t>
            </a:r>
            <a:r>
              <a:rPr lang="en-GB" dirty="0"/>
              <a:t>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573543C-F442-D5FF-1A51-281DD51181CC}"/>
              </a:ext>
            </a:extLst>
          </p:cNvPr>
          <p:cNvSpPr txBox="1"/>
          <p:nvPr/>
        </p:nvSpPr>
        <p:spPr>
          <a:xfrm>
            <a:off x="11107200" y="3175148"/>
            <a:ext cx="123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</a:t>
            </a:r>
            <a:r>
              <a:rPr lang="en-GB" dirty="0" err="1"/>
              <a:t>t+T</a:t>
            </a:r>
            <a:r>
              <a:rPr lang="en-GB" dirty="0"/>
              <a:t>)</a:t>
            </a:r>
          </a:p>
        </p:txBody>
      </p:sp>
      <p:sp>
        <p:nvSpPr>
          <p:cNvPr id="104" name="Freccia a destra 103">
            <a:extLst>
              <a:ext uri="{FF2B5EF4-FFF2-40B4-BE49-F238E27FC236}">
                <a16:creationId xmlns:a16="http://schemas.microsoft.com/office/drawing/2014/main" id="{1BF43C10-32AB-90FB-2EBB-560DAE8CFF67}"/>
              </a:ext>
            </a:extLst>
          </p:cNvPr>
          <p:cNvSpPr/>
          <p:nvPr/>
        </p:nvSpPr>
        <p:spPr>
          <a:xfrm>
            <a:off x="1933575" y="4019398"/>
            <a:ext cx="1164996" cy="2431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315997FA-A507-1218-31FA-189F6329305B}"/>
              </a:ext>
            </a:extLst>
          </p:cNvPr>
          <p:cNvSpPr txBox="1"/>
          <p:nvPr/>
        </p:nvSpPr>
        <p:spPr>
          <a:xfrm>
            <a:off x="2129564" y="3697030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unfold</a:t>
            </a:r>
          </a:p>
        </p:txBody>
      </p:sp>
      <p:pic>
        <p:nvPicPr>
          <p:cNvPr id="8" name="Picture 7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hat{y}(t) = \red{W_{ho}} h(t)  + \red{b_{hy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90FFDEE7-093C-13AF-CDF3-07A4D24071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631" y="6224505"/>
            <a:ext cx="2184788" cy="267029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69F39146-A439-A576-6596-9EDF3FC310D0}"/>
              </a:ext>
            </a:extLst>
          </p:cNvPr>
          <p:cNvSpPr/>
          <p:nvPr/>
        </p:nvSpPr>
        <p:spPr>
          <a:xfrm>
            <a:off x="522902" y="1979625"/>
            <a:ext cx="880110" cy="8762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24BF92B-A3D1-2CBB-C1F6-789CC7C19794}"/>
              </a:ext>
            </a:extLst>
          </p:cNvPr>
          <p:cNvCxnSpPr>
            <a:cxnSpLocks/>
          </p:cNvCxnSpPr>
          <p:nvPr/>
        </p:nvCxnSpPr>
        <p:spPr>
          <a:xfrm flipV="1">
            <a:off x="962957" y="1580358"/>
            <a:ext cx="0" cy="399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A88B6EE-3A8A-63F8-531C-A1867A0A9A5E}"/>
              </a:ext>
            </a:extLst>
          </p:cNvPr>
          <p:cNvGrpSpPr/>
          <p:nvPr/>
        </p:nvGrpSpPr>
        <p:grpSpPr>
          <a:xfrm>
            <a:off x="3060471" y="1395692"/>
            <a:ext cx="8928946" cy="3831240"/>
            <a:chOff x="3060471" y="1395692"/>
            <a:chExt cx="8928946" cy="38312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4D878792-7215-8E9B-9C9D-C8614352B9A7}"/>
                    </a:ext>
                  </a:extLst>
                </p:cNvPr>
                <p:cNvSpPr txBox="1"/>
                <p:nvPr/>
              </p:nvSpPr>
              <p:spPr>
                <a:xfrm>
                  <a:off x="4186335" y="1461247"/>
                  <a:ext cx="73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4D878792-7215-8E9B-9C9D-C8614352B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335" y="1461247"/>
                  <a:ext cx="733425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D798EE4B-0D18-E84C-7AEF-5793F9A0CC95}"/>
                    </a:ext>
                  </a:extLst>
                </p:cNvPr>
                <p:cNvSpPr txBox="1"/>
                <p:nvPr/>
              </p:nvSpPr>
              <p:spPr>
                <a:xfrm>
                  <a:off x="6119327" y="1461247"/>
                  <a:ext cx="106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D798EE4B-0D18-E84C-7AEF-5793F9A0C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327" y="1461247"/>
                  <a:ext cx="106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6667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40E28776-2631-34C7-8CDD-EA19296B5EF8}"/>
                    </a:ext>
                  </a:extLst>
                </p:cNvPr>
                <p:cNvSpPr txBox="1"/>
                <p:nvPr/>
              </p:nvSpPr>
              <p:spPr>
                <a:xfrm>
                  <a:off x="8048656" y="1461247"/>
                  <a:ext cx="106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+2)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40E28776-2631-34C7-8CDD-EA19296B5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8656" y="1461247"/>
                  <a:ext cx="1063357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C0C8F371-27F0-B4EE-5897-3E389137AE32}"/>
                    </a:ext>
                  </a:extLst>
                </p:cNvPr>
                <p:cNvSpPr txBox="1"/>
                <p:nvPr/>
              </p:nvSpPr>
              <p:spPr>
                <a:xfrm>
                  <a:off x="10926060" y="1461247"/>
                  <a:ext cx="106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C0C8F371-27F0-B4EE-5897-3E389137A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060" y="1461247"/>
                  <a:ext cx="1063357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6667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64626EC8-D51F-6A26-FA2E-07C63CCE728B}"/>
                </a:ext>
              </a:extLst>
            </p:cNvPr>
            <p:cNvSpPr/>
            <p:nvPr/>
          </p:nvSpPr>
          <p:spPr>
            <a:xfrm>
              <a:off x="3677701" y="3552674"/>
              <a:ext cx="880110" cy="8762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3517DC20-6EFB-F57C-F4D5-DEDAB1A1D52E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117756" y="4428973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FFBB2995-0C87-CEF0-D66F-66A4415DD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326" y="2802644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curvo 41">
              <a:extLst>
                <a:ext uri="{FF2B5EF4-FFF2-40B4-BE49-F238E27FC236}">
                  <a16:creationId xmlns:a16="http://schemas.microsoft.com/office/drawing/2014/main" id="{0FEF7F61-45BF-8B71-6FAE-48E38E1F9F39}"/>
                </a:ext>
              </a:extLst>
            </p:cNvPr>
            <p:cNvCxnSpPr>
              <a:cxnSpLocks/>
            </p:cNvCxnSpPr>
            <p:nvPr/>
          </p:nvCxnSpPr>
          <p:spPr>
            <a:xfrm>
              <a:off x="4433256" y="3687354"/>
              <a:ext cx="1308068" cy="546612"/>
            </a:xfrm>
            <a:prstGeom prst="curvedConnector4">
              <a:avLst>
                <a:gd name="adj1" fmla="val 45073"/>
                <a:gd name="adj2" fmla="val 141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E8AC8375-E0CC-4BF3-397F-F74BC611F5D5}"/>
                </a:ext>
              </a:extLst>
            </p:cNvPr>
            <p:cNvSpPr txBox="1"/>
            <p:nvPr/>
          </p:nvSpPr>
          <p:spPr>
            <a:xfrm>
              <a:off x="4186336" y="4857600"/>
              <a:ext cx="73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u(t)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8C8AC95B-5B1B-C533-7FE9-0369F388F949}"/>
                </a:ext>
              </a:extLst>
            </p:cNvPr>
            <p:cNvSpPr txBox="1"/>
            <p:nvPr/>
          </p:nvSpPr>
          <p:spPr>
            <a:xfrm>
              <a:off x="4297886" y="3175148"/>
              <a:ext cx="97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h(t)</a:t>
              </a:r>
            </a:p>
          </p:txBody>
        </p:sp>
        <p:sp>
          <p:nvSpPr>
            <p:cNvPr id="57" name="Ovale 56">
              <a:extLst>
                <a:ext uri="{FF2B5EF4-FFF2-40B4-BE49-F238E27FC236}">
                  <a16:creationId xmlns:a16="http://schemas.microsoft.com/office/drawing/2014/main" id="{3ED62660-B459-1379-4CE5-3E1EA37F52F7}"/>
                </a:ext>
              </a:extLst>
            </p:cNvPr>
            <p:cNvSpPr/>
            <p:nvPr/>
          </p:nvSpPr>
          <p:spPr>
            <a:xfrm>
              <a:off x="5601751" y="3485999"/>
              <a:ext cx="880110" cy="8762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FC01E6EC-EA3A-049C-B77D-AD37C4296EEB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V="1">
              <a:off x="6041806" y="4362298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3B9B3863-F128-6973-C21C-EEFDAE006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0376" y="2735969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7447476E-E173-3921-22C1-D688CF2E3EEA}"/>
                </a:ext>
              </a:extLst>
            </p:cNvPr>
            <p:cNvSpPr txBox="1"/>
            <p:nvPr/>
          </p:nvSpPr>
          <p:spPr>
            <a:xfrm>
              <a:off x="6110386" y="4857600"/>
              <a:ext cx="123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u(t+1)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A7FD9752-D9C4-D1D2-7A70-40FDF180C82F}"/>
                </a:ext>
              </a:extLst>
            </p:cNvPr>
            <p:cNvSpPr txBox="1"/>
            <p:nvPr/>
          </p:nvSpPr>
          <p:spPr>
            <a:xfrm>
              <a:off x="6211351" y="3175148"/>
              <a:ext cx="97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h(t+1)</a:t>
              </a:r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C58904D5-38E1-17AE-B9CF-FEAD2CB56584}"/>
                </a:ext>
              </a:extLst>
            </p:cNvPr>
            <p:cNvSpPr/>
            <p:nvPr/>
          </p:nvSpPr>
          <p:spPr>
            <a:xfrm>
              <a:off x="7592476" y="3495524"/>
              <a:ext cx="880110" cy="8762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97848275-DF3B-85B4-FB5C-FFBED2B5887C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8032531" y="4371823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79BE9C7B-EF41-B03B-5050-647568220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101" y="2745494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22E81641-5272-8C29-DCC0-AD4928D36A8A}"/>
                </a:ext>
              </a:extLst>
            </p:cNvPr>
            <p:cNvSpPr txBox="1"/>
            <p:nvPr/>
          </p:nvSpPr>
          <p:spPr>
            <a:xfrm>
              <a:off x="8101111" y="4857600"/>
              <a:ext cx="123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u(t+2)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B0B09DE0-3F41-8D2F-8494-8ABC55B1E3CF}"/>
                </a:ext>
              </a:extLst>
            </p:cNvPr>
            <p:cNvSpPr txBox="1"/>
            <p:nvPr/>
          </p:nvSpPr>
          <p:spPr>
            <a:xfrm>
              <a:off x="8202076" y="3175148"/>
              <a:ext cx="97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h(t+2)</a:t>
              </a:r>
            </a:p>
          </p:txBody>
        </p:sp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2A136A9E-2015-3475-398E-55B459CAFA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3703" y="3612821"/>
              <a:ext cx="1308068" cy="546612"/>
            </a:xfrm>
            <a:prstGeom prst="curvedConnector4">
              <a:avLst>
                <a:gd name="adj1" fmla="val 45073"/>
                <a:gd name="adj2" fmla="val 141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50ED97A8-55E0-21CE-39B1-8108C3CA1B9E}"/>
                </a:ext>
              </a:extLst>
            </p:cNvPr>
            <p:cNvSpPr/>
            <p:nvPr/>
          </p:nvSpPr>
          <p:spPr>
            <a:xfrm>
              <a:off x="10497601" y="3438374"/>
              <a:ext cx="880110" cy="8762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Connettore 2 76">
              <a:extLst>
                <a:ext uri="{FF2B5EF4-FFF2-40B4-BE49-F238E27FC236}">
                  <a16:creationId xmlns:a16="http://schemas.microsoft.com/office/drawing/2014/main" id="{3BA91153-D5AD-DA6C-2F17-6E86570AEEAB}"/>
                </a:ext>
              </a:extLst>
            </p:cNvPr>
            <p:cNvCxnSpPr>
              <a:cxnSpLocks/>
              <a:endCxn id="76" idx="4"/>
            </p:cNvCxnSpPr>
            <p:nvPr/>
          </p:nvCxnSpPr>
          <p:spPr>
            <a:xfrm flipV="1">
              <a:off x="10937656" y="4314673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12D02DFE-EFC4-19CA-C2B2-4D4E1FEC7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6226" y="2688344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curvo 82">
              <a:extLst>
                <a:ext uri="{FF2B5EF4-FFF2-40B4-BE49-F238E27FC236}">
                  <a16:creationId xmlns:a16="http://schemas.microsoft.com/office/drawing/2014/main" id="{A7AF59E9-01EB-52D0-2CF7-6C9138829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6003" y="4165891"/>
              <a:ext cx="390904" cy="2059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curvo 91">
              <a:extLst>
                <a:ext uri="{FF2B5EF4-FFF2-40B4-BE49-F238E27FC236}">
                  <a16:creationId xmlns:a16="http://schemas.microsoft.com/office/drawing/2014/main" id="{3C4350C3-6FE3-D34C-5C04-09C635874D7E}"/>
                </a:ext>
              </a:extLst>
            </p:cNvPr>
            <p:cNvCxnSpPr>
              <a:stCxn id="67" idx="7"/>
            </p:cNvCxnSpPr>
            <p:nvPr/>
          </p:nvCxnSpPr>
          <p:spPr>
            <a:xfrm>
              <a:off x="8416388" y="3662562"/>
              <a:ext cx="914400" cy="9144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0AB02D5A-554E-5048-9DB9-38E432F9E7E1}"/>
                </a:ext>
              </a:extLst>
            </p:cNvPr>
            <p:cNvSpPr txBox="1"/>
            <p:nvPr/>
          </p:nvSpPr>
          <p:spPr>
            <a:xfrm>
              <a:off x="9555330" y="3933673"/>
              <a:ext cx="504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400" dirty="0"/>
            </a:p>
            <a:p>
              <a:r>
                <a:rPr lang="en-GB" sz="2400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05571CFE-6D91-8DAF-62CB-617FE2711DE8}"/>
                </a:ext>
              </a:extLst>
            </p:cNvPr>
            <p:cNvSpPr txBox="1"/>
            <p:nvPr/>
          </p:nvSpPr>
          <p:spPr>
            <a:xfrm>
              <a:off x="3060471" y="4431116"/>
              <a:ext cx="97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h(t-1)</a:t>
              </a:r>
            </a:p>
          </p:txBody>
        </p:sp>
        <p:cxnSp>
          <p:nvCxnSpPr>
            <p:cNvPr id="96" name="Connettore curvo 95">
              <a:extLst>
                <a:ext uri="{FF2B5EF4-FFF2-40B4-BE49-F238E27FC236}">
                  <a16:creationId xmlns:a16="http://schemas.microsoft.com/office/drawing/2014/main" id="{6FEAA616-596B-C9B3-A47F-926BEA882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7580" y="4280342"/>
              <a:ext cx="390904" cy="2059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E18B94B-5B44-EB7C-6C7B-DE25CCF7024B}"/>
                </a:ext>
              </a:extLst>
            </p:cNvPr>
            <p:cNvSpPr/>
            <p:nvPr/>
          </p:nvSpPr>
          <p:spPr>
            <a:xfrm>
              <a:off x="3651050" y="1923783"/>
              <a:ext cx="880110" cy="8762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09229898-D8B9-2EF2-C41E-054D60668C93}"/>
                </a:ext>
              </a:extLst>
            </p:cNvPr>
            <p:cNvSpPr/>
            <p:nvPr/>
          </p:nvSpPr>
          <p:spPr>
            <a:xfrm>
              <a:off x="5580051" y="1857108"/>
              <a:ext cx="880110" cy="8762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9DFDE361-A8FB-FB99-3C1E-ED57F8F96992}"/>
                </a:ext>
              </a:extLst>
            </p:cNvPr>
            <p:cNvSpPr/>
            <p:nvPr/>
          </p:nvSpPr>
          <p:spPr>
            <a:xfrm>
              <a:off x="7608601" y="1856301"/>
              <a:ext cx="880110" cy="8762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756BD4B5-9EA9-870E-ECCE-864F78E6F955}"/>
                </a:ext>
              </a:extLst>
            </p:cNvPr>
            <p:cNvSpPr/>
            <p:nvPr/>
          </p:nvSpPr>
          <p:spPr>
            <a:xfrm>
              <a:off x="10465986" y="1798649"/>
              <a:ext cx="880110" cy="8762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AA02F85A-27B8-B044-6878-60DE18CD0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7318" y="1522899"/>
              <a:ext cx="0" cy="3992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ABFECBF1-EACE-7E32-3B65-26B01598C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1326" y="1455432"/>
              <a:ext cx="0" cy="3992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B7761C0B-DF5F-18A4-C0CA-316C39276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9707" y="1463464"/>
              <a:ext cx="0" cy="3992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992B886C-4D06-BF96-D829-DEC13769F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6041" y="1395692"/>
              <a:ext cx="0" cy="3992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magine 31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sum_{i=0}^{T} \left\|\hat{y}(t+i) - y(t+i)\right\|^2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42AA83E-EC69-3C58-D688-F60E623D91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21" y="5662869"/>
            <a:ext cx="3058321" cy="706035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244E2622-D2FA-C051-A4E2-7DD81FCBD7AB}"/>
              </a:ext>
            </a:extLst>
          </p:cNvPr>
          <p:cNvSpPr/>
          <p:nvPr/>
        </p:nvSpPr>
        <p:spPr>
          <a:xfrm>
            <a:off x="5269220" y="6224504"/>
            <a:ext cx="472104" cy="247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3741AC0-209C-F9A6-7C33-CBE184F03AA6}"/>
              </a:ext>
            </a:extLst>
          </p:cNvPr>
          <p:cNvCxnSpPr>
            <a:cxnSpLocks/>
          </p:cNvCxnSpPr>
          <p:nvPr/>
        </p:nvCxnSpPr>
        <p:spPr>
          <a:xfrm flipH="1" flipV="1">
            <a:off x="5841036" y="6340810"/>
            <a:ext cx="1238250" cy="8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F29B8E4-4C22-E8C5-DE78-D2D21264F6D5}"/>
              </a:ext>
            </a:extLst>
          </p:cNvPr>
          <p:cNvSpPr txBox="1"/>
          <p:nvPr/>
        </p:nvSpPr>
        <p:spPr>
          <a:xfrm>
            <a:off x="7182684" y="6288865"/>
            <a:ext cx="28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or skip some initial samples </a:t>
            </a:r>
          </a:p>
        </p:txBody>
      </p:sp>
    </p:spTree>
    <p:extLst>
      <p:ext uri="{BB962C8B-B14F-4D97-AF65-F5344CB8AC3E}">
        <p14:creationId xmlns:p14="http://schemas.microsoft.com/office/powerpoint/2010/main" val="4129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  <p:bldP spid="104" grpId="0" animBg="1"/>
      <p:bldP spid="105" grpId="0"/>
      <p:bldP spid="14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7EC68D-63E8-98B6-4742-C38CFD54117A}"/>
                  </a:ext>
                </a:extLst>
              </p:cNvPr>
              <p:cNvSpPr txBox="1"/>
              <p:nvPr/>
            </p:nvSpPr>
            <p:spPr>
              <a:xfrm>
                <a:off x="1636054" y="772502"/>
                <a:ext cx="530457" cy="259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7EC68D-63E8-98B6-4742-C38CFD54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54" y="772502"/>
                <a:ext cx="530457" cy="259632"/>
              </a:xfrm>
              <a:prstGeom prst="rect">
                <a:avLst/>
              </a:prstGeom>
              <a:blipFill>
                <a:blip r:embed="rId3"/>
                <a:stretch>
                  <a:fillRect t="-9524" r="-17241" b="-6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5D555-4B7D-B325-182B-95D678A246E2}"/>
                  </a:ext>
                </a:extLst>
              </p:cNvPr>
              <p:cNvSpPr txBox="1"/>
              <p:nvPr/>
            </p:nvSpPr>
            <p:spPr>
              <a:xfrm>
                <a:off x="3050547" y="772502"/>
                <a:ext cx="1201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5D555-4B7D-B325-182B-95D678A2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47" y="772502"/>
                <a:ext cx="1201613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69FA63A-DA77-1F7E-AC2A-E9818AA0904F}"/>
                  </a:ext>
                </a:extLst>
              </p:cNvPr>
              <p:cNvSpPr txBox="1"/>
              <p:nvPr/>
            </p:nvSpPr>
            <p:spPr>
              <a:xfrm>
                <a:off x="4446344" y="772502"/>
                <a:ext cx="1177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69FA63A-DA77-1F7E-AC2A-E9818AA0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344" y="772502"/>
                <a:ext cx="1177657" cy="369332"/>
              </a:xfrm>
              <a:prstGeom prst="rect">
                <a:avLst/>
              </a:prstGeom>
              <a:blipFill>
                <a:blip r:embed="rId5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4D00FA-1802-5716-AA53-F0574048998C}"/>
                  </a:ext>
                </a:extLst>
              </p:cNvPr>
              <p:cNvSpPr txBox="1"/>
              <p:nvPr/>
            </p:nvSpPr>
            <p:spPr>
              <a:xfrm>
                <a:off x="6489506" y="772502"/>
                <a:ext cx="1201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4D00FA-1802-5716-AA53-F0574048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06" y="772502"/>
                <a:ext cx="1201614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>
            <a:extLst>
              <a:ext uri="{FF2B5EF4-FFF2-40B4-BE49-F238E27FC236}">
                <a16:creationId xmlns:a16="http://schemas.microsoft.com/office/drawing/2014/main" id="{B1D0EA6E-1C9E-7956-A3CC-3D7E8E590779}"/>
              </a:ext>
            </a:extLst>
          </p:cNvPr>
          <p:cNvSpPr/>
          <p:nvPr/>
        </p:nvSpPr>
        <p:spPr>
          <a:xfrm>
            <a:off x="1304937" y="5373942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06667CE-65B0-D5AC-AA3B-D7A8D905E729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623211" y="5989960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ED892D5-E29B-20B3-95C3-C77B0E5F3F5E}"/>
              </a:ext>
            </a:extLst>
          </p:cNvPr>
          <p:cNvCxnSpPr>
            <a:cxnSpLocks/>
          </p:cNvCxnSpPr>
          <p:nvPr/>
        </p:nvCxnSpPr>
        <p:spPr>
          <a:xfrm flipV="1">
            <a:off x="1614944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CD6A3638-C415-98B1-C34A-869828DA6C85}"/>
              </a:ext>
            </a:extLst>
          </p:cNvPr>
          <p:cNvCxnSpPr>
            <a:cxnSpLocks/>
          </p:cNvCxnSpPr>
          <p:nvPr/>
        </p:nvCxnSpPr>
        <p:spPr>
          <a:xfrm>
            <a:off x="1851400" y="546861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3F4A75-A9ED-BCB1-D0E4-8BD3C16EE56D}"/>
              </a:ext>
            </a:extLst>
          </p:cNvPr>
          <p:cNvSpPr txBox="1"/>
          <p:nvPr/>
        </p:nvSpPr>
        <p:spPr>
          <a:xfrm>
            <a:off x="1672812" y="6220155"/>
            <a:ext cx="530457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EE62AFA-70A9-43A6-C63B-317CAFBCB9C4}"/>
              </a:ext>
            </a:extLst>
          </p:cNvPr>
          <p:cNvSpPr/>
          <p:nvPr/>
        </p:nvSpPr>
        <p:spPr>
          <a:xfrm>
            <a:off x="2696526" y="5327071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F1A18D5-6FE1-55DA-87B4-BFB20DB7FD5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014800" y="5943089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835C3D-4ECF-D9A7-9C5C-FBBDA9D0A097}"/>
              </a:ext>
            </a:extLst>
          </p:cNvPr>
          <p:cNvCxnSpPr>
            <a:cxnSpLocks/>
          </p:cNvCxnSpPr>
          <p:nvPr/>
        </p:nvCxnSpPr>
        <p:spPr>
          <a:xfrm flipV="1">
            <a:off x="3006533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73EFEC8-E6ED-2282-1972-0A915E85455C}"/>
              </a:ext>
            </a:extLst>
          </p:cNvPr>
          <p:cNvSpPr txBox="1"/>
          <p:nvPr/>
        </p:nvSpPr>
        <p:spPr>
          <a:xfrm>
            <a:off x="3064401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u(t+1)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5587CEA-CD4B-C0A6-8B26-20151AD219CC}"/>
              </a:ext>
            </a:extLst>
          </p:cNvPr>
          <p:cNvSpPr/>
          <p:nvPr/>
        </p:nvSpPr>
        <p:spPr>
          <a:xfrm>
            <a:off x="4136338" y="5333767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81771DF-C952-C83F-3A46-A10564EFC41F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4454612" y="5949785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DAA5697-0FC3-0AF8-9C00-34022021247C}"/>
              </a:ext>
            </a:extLst>
          </p:cNvPr>
          <p:cNvSpPr txBox="1"/>
          <p:nvPr/>
        </p:nvSpPr>
        <p:spPr>
          <a:xfrm>
            <a:off x="4504213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u(t+2)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B7981AED-CE43-3F28-6033-F3EA51B85562}"/>
              </a:ext>
            </a:extLst>
          </p:cNvPr>
          <p:cNvCxnSpPr>
            <a:cxnSpLocks/>
          </p:cNvCxnSpPr>
          <p:nvPr/>
        </p:nvCxnSpPr>
        <p:spPr>
          <a:xfrm>
            <a:off x="3225917" y="541622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B22C2DC9-C0EB-803A-DBA5-1DDAFD387EA7}"/>
              </a:ext>
            </a:extLst>
          </p:cNvPr>
          <p:cNvSpPr/>
          <p:nvPr/>
        </p:nvSpPr>
        <p:spPr>
          <a:xfrm>
            <a:off x="6237499" y="5293592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D274A3E3-134E-5963-5B23-375C2F17363C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6555773" y="5909610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4E21A79-4349-D129-D4FD-0FA16DBD9349}"/>
              </a:ext>
            </a:extLst>
          </p:cNvPr>
          <p:cNvCxnSpPr>
            <a:cxnSpLocks/>
          </p:cNvCxnSpPr>
          <p:nvPr/>
        </p:nvCxnSpPr>
        <p:spPr>
          <a:xfrm flipV="1">
            <a:off x="6547506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C978EC2D-C56F-528B-9CC6-C349BE3DEC61}"/>
              </a:ext>
            </a:extLst>
          </p:cNvPr>
          <p:cNvCxnSpPr>
            <a:cxnSpLocks/>
          </p:cNvCxnSpPr>
          <p:nvPr/>
        </p:nvCxnSpPr>
        <p:spPr>
          <a:xfrm flipV="1">
            <a:off x="6033830" y="5805019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69949907-95B6-42B7-7A8F-49A4F3DA2B80}"/>
              </a:ext>
            </a:extLst>
          </p:cNvPr>
          <p:cNvCxnSpPr>
            <a:stCxn id="30" idx="7"/>
          </p:cNvCxnSpPr>
          <p:nvPr/>
        </p:nvCxnSpPr>
        <p:spPr>
          <a:xfrm>
            <a:off x="4732240" y="5451191"/>
            <a:ext cx="661349" cy="6428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E6620FA-A605-C136-B163-C595037A7E4B}"/>
              </a:ext>
            </a:extLst>
          </p:cNvPr>
          <p:cNvSpPr txBox="1"/>
          <p:nvPr/>
        </p:nvSpPr>
        <p:spPr>
          <a:xfrm>
            <a:off x="5555992" y="564177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0EECC3E6-8A6A-D92C-3D4A-716F6E79C4B7}"/>
              </a:ext>
            </a:extLst>
          </p:cNvPr>
          <p:cNvCxnSpPr>
            <a:cxnSpLocks/>
          </p:cNvCxnSpPr>
          <p:nvPr/>
        </p:nvCxnSpPr>
        <p:spPr>
          <a:xfrm flipV="1">
            <a:off x="1087871" y="5885476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8421945D-2121-6985-5809-63916BD9766A}"/>
              </a:ext>
            </a:extLst>
          </p:cNvPr>
          <p:cNvSpPr/>
          <p:nvPr/>
        </p:nvSpPr>
        <p:spPr>
          <a:xfrm>
            <a:off x="1285661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F59D62A3-EC04-95CC-4BE5-89E868CE7725}"/>
              </a:ext>
            </a:extLst>
          </p:cNvPr>
          <p:cNvSpPr/>
          <p:nvPr/>
        </p:nvSpPr>
        <p:spPr>
          <a:xfrm>
            <a:off x="2670671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E662B7CD-82F1-66F7-E9D0-C10E7452E9C9}"/>
              </a:ext>
            </a:extLst>
          </p:cNvPr>
          <p:cNvSpPr/>
          <p:nvPr/>
        </p:nvSpPr>
        <p:spPr>
          <a:xfrm>
            <a:off x="4137840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E068CB8F-2F13-64B7-044B-B2A97933F66B}"/>
              </a:ext>
            </a:extLst>
          </p:cNvPr>
          <p:cNvSpPr/>
          <p:nvPr/>
        </p:nvSpPr>
        <p:spPr>
          <a:xfrm>
            <a:off x="6204473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9BB78E08-3C0A-265B-420A-594425D014BB}"/>
              </a:ext>
            </a:extLst>
          </p:cNvPr>
          <p:cNvCxnSpPr>
            <a:cxnSpLocks/>
          </p:cNvCxnSpPr>
          <p:nvPr/>
        </p:nvCxnSpPr>
        <p:spPr>
          <a:xfrm flipV="1">
            <a:off x="1601197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61E0798B-1D59-7C43-5EB6-14A369002B68}"/>
              </a:ext>
            </a:extLst>
          </p:cNvPr>
          <p:cNvCxnSpPr>
            <a:cxnSpLocks/>
          </p:cNvCxnSpPr>
          <p:nvPr/>
        </p:nvCxnSpPr>
        <p:spPr>
          <a:xfrm flipV="1">
            <a:off x="2982595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2639F12-733C-1C55-EB8A-1E1E74AE3FB8}"/>
              </a:ext>
            </a:extLst>
          </p:cNvPr>
          <p:cNvCxnSpPr>
            <a:cxnSpLocks/>
          </p:cNvCxnSpPr>
          <p:nvPr/>
        </p:nvCxnSpPr>
        <p:spPr>
          <a:xfrm flipV="1">
            <a:off x="4456875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C189F0-EF6B-F000-DF26-C9664535E561}"/>
              </a:ext>
            </a:extLst>
          </p:cNvPr>
          <p:cNvCxnSpPr>
            <a:cxnSpLocks/>
          </p:cNvCxnSpPr>
          <p:nvPr/>
        </p:nvCxnSpPr>
        <p:spPr>
          <a:xfrm flipV="1">
            <a:off x="6522747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BB0C4E40-5359-E0EE-82EA-D92464B0D38B}"/>
              </a:ext>
            </a:extLst>
          </p:cNvPr>
          <p:cNvSpPr/>
          <p:nvPr/>
        </p:nvSpPr>
        <p:spPr>
          <a:xfrm>
            <a:off x="1304937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curvo 55">
            <a:extLst>
              <a:ext uri="{FF2B5EF4-FFF2-40B4-BE49-F238E27FC236}">
                <a16:creationId xmlns:a16="http://schemas.microsoft.com/office/drawing/2014/main" id="{15714CD2-946A-2CF2-78CF-36BAE4FC7830}"/>
              </a:ext>
            </a:extLst>
          </p:cNvPr>
          <p:cNvCxnSpPr>
            <a:cxnSpLocks/>
          </p:cNvCxnSpPr>
          <p:nvPr/>
        </p:nvCxnSpPr>
        <p:spPr>
          <a:xfrm>
            <a:off x="1851400" y="431736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FF2B5EF4-FFF2-40B4-BE49-F238E27FC236}">
                <a16:creationId xmlns:a16="http://schemas.microsoft.com/office/drawing/2014/main" id="{A9926AC5-40E9-2CB3-CE26-0B8AC09FB736}"/>
              </a:ext>
            </a:extLst>
          </p:cNvPr>
          <p:cNvSpPr/>
          <p:nvPr/>
        </p:nvSpPr>
        <p:spPr>
          <a:xfrm>
            <a:off x="2696526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CB44E34D-1202-8940-514E-0C0AB1A76279}"/>
              </a:ext>
            </a:extLst>
          </p:cNvPr>
          <p:cNvSpPr/>
          <p:nvPr/>
        </p:nvSpPr>
        <p:spPr>
          <a:xfrm>
            <a:off x="4136338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EBAEF4C6-EE3F-4D97-7402-7274D1BFC8EE}"/>
              </a:ext>
            </a:extLst>
          </p:cNvPr>
          <p:cNvCxnSpPr>
            <a:cxnSpLocks/>
          </p:cNvCxnSpPr>
          <p:nvPr/>
        </p:nvCxnSpPr>
        <p:spPr>
          <a:xfrm flipV="1">
            <a:off x="4454612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curvo 68">
            <a:extLst>
              <a:ext uri="{FF2B5EF4-FFF2-40B4-BE49-F238E27FC236}">
                <a16:creationId xmlns:a16="http://schemas.microsoft.com/office/drawing/2014/main" id="{4C2EAFC1-C6E2-A0C6-BF31-BF29E6A80AB2}"/>
              </a:ext>
            </a:extLst>
          </p:cNvPr>
          <p:cNvCxnSpPr>
            <a:cxnSpLocks/>
          </p:cNvCxnSpPr>
          <p:nvPr/>
        </p:nvCxnSpPr>
        <p:spPr>
          <a:xfrm>
            <a:off x="3225917" y="426496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>
            <a:extLst>
              <a:ext uri="{FF2B5EF4-FFF2-40B4-BE49-F238E27FC236}">
                <a16:creationId xmlns:a16="http://schemas.microsoft.com/office/drawing/2014/main" id="{2454338D-8959-341D-781F-C8FF44B1933F}"/>
              </a:ext>
            </a:extLst>
          </p:cNvPr>
          <p:cNvSpPr/>
          <p:nvPr/>
        </p:nvSpPr>
        <p:spPr>
          <a:xfrm>
            <a:off x="6237499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nettore curvo 72">
            <a:extLst>
              <a:ext uri="{FF2B5EF4-FFF2-40B4-BE49-F238E27FC236}">
                <a16:creationId xmlns:a16="http://schemas.microsoft.com/office/drawing/2014/main" id="{6CBCAFE0-6E37-E4C7-F48D-52993A2B4304}"/>
              </a:ext>
            </a:extLst>
          </p:cNvPr>
          <p:cNvCxnSpPr>
            <a:cxnSpLocks/>
          </p:cNvCxnSpPr>
          <p:nvPr/>
        </p:nvCxnSpPr>
        <p:spPr>
          <a:xfrm flipV="1">
            <a:off x="6033830" y="4653764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curvo 73">
            <a:extLst>
              <a:ext uri="{FF2B5EF4-FFF2-40B4-BE49-F238E27FC236}">
                <a16:creationId xmlns:a16="http://schemas.microsoft.com/office/drawing/2014/main" id="{66AA88A0-B8E6-FAB2-A02F-1B52A3EC85A3}"/>
              </a:ext>
            </a:extLst>
          </p:cNvPr>
          <p:cNvCxnSpPr>
            <a:stCxn id="64" idx="7"/>
          </p:cNvCxnSpPr>
          <p:nvPr/>
        </p:nvCxnSpPr>
        <p:spPr>
          <a:xfrm rot="16200000" flipH="1">
            <a:off x="4721709" y="4250538"/>
            <a:ext cx="629837" cy="713922"/>
          </a:xfrm>
          <a:prstGeom prst="curvedConnector4">
            <a:avLst>
              <a:gd name="adj1" fmla="val -36295"/>
              <a:gd name="adj2" fmla="val 56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106D374-46B5-D888-AFBE-7AD3E5472365}"/>
              </a:ext>
            </a:extLst>
          </p:cNvPr>
          <p:cNvSpPr txBox="1"/>
          <p:nvPr/>
        </p:nvSpPr>
        <p:spPr>
          <a:xfrm>
            <a:off x="5555992" y="432859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77" name="Connettore curvo 76">
            <a:extLst>
              <a:ext uri="{FF2B5EF4-FFF2-40B4-BE49-F238E27FC236}">
                <a16:creationId xmlns:a16="http://schemas.microsoft.com/office/drawing/2014/main" id="{AD268A17-E8A0-B27F-88E0-AF60EF000BF2}"/>
              </a:ext>
            </a:extLst>
          </p:cNvPr>
          <p:cNvCxnSpPr>
            <a:cxnSpLocks/>
          </p:cNvCxnSpPr>
          <p:nvPr/>
        </p:nvCxnSpPr>
        <p:spPr>
          <a:xfrm flipV="1">
            <a:off x="1087871" y="4734221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e 77">
            <a:extLst>
              <a:ext uri="{FF2B5EF4-FFF2-40B4-BE49-F238E27FC236}">
                <a16:creationId xmlns:a16="http://schemas.microsoft.com/office/drawing/2014/main" id="{78C6AAFC-C863-9E66-E381-CE3B77063062}"/>
              </a:ext>
            </a:extLst>
          </p:cNvPr>
          <p:cNvSpPr/>
          <p:nvPr/>
        </p:nvSpPr>
        <p:spPr>
          <a:xfrm>
            <a:off x="1304937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B5F720E8-CEFB-2B5E-F89B-BEF39104EE12}"/>
              </a:ext>
            </a:extLst>
          </p:cNvPr>
          <p:cNvCxnSpPr>
            <a:cxnSpLocks/>
          </p:cNvCxnSpPr>
          <p:nvPr/>
        </p:nvCxnSpPr>
        <p:spPr>
          <a:xfrm flipV="1">
            <a:off x="1614944" y="185647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curvo 79">
            <a:extLst>
              <a:ext uri="{FF2B5EF4-FFF2-40B4-BE49-F238E27FC236}">
                <a16:creationId xmlns:a16="http://schemas.microsoft.com/office/drawing/2014/main" id="{02A7662B-6D65-CC89-7A98-004F462D9BF8}"/>
              </a:ext>
            </a:extLst>
          </p:cNvPr>
          <p:cNvCxnSpPr>
            <a:cxnSpLocks/>
          </p:cNvCxnSpPr>
          <p:nvPr/>
        </p:nvCxnSpPr>
        <p:spPr>
          <a:xfrm>
            <a:off x="1851400" y="244792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84470CE4-48CE-E5C1-89B3-D1BF3EAE5C70}"/>
              </a:ext>
            </a:extLst>
          </p:cNvPr>
          <p:cNvSpPr/>
          <p:nvPr/>
        </p:nvSpPr>
        <p:spPr>
          <a:xfrm>
            <a:off x="2696526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359A3340-EE77-9301-A72E-E1C1497B282B}"/>
              </a:ext>
            </a:extLst>
          </p:cNvPr>
          <p:cNvCxnSpPr>
            <a:cxnSpLocks/>
          </p:cNvCxnSpPr>
          <p:nvPr/>
        </p:nvCxnSpPr>
        <p:spPr>
          <a:xfrm flipV="1">
            <a:off x="3006533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5025E6A1-5E46-1CBA-DDCD-1307886E16B4}"/>
              </a:ext>
            </a:extLst>
          </p:cNvPr>
          <p:cNvSpPr/>
          <p:nvPr/>
        </p:nvSpPr>
        <p:spPr>
          <a:xfrm>
            <a:off x="4136338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8B13A5DB-3CA0-7FA2-BDCA-7AB94E61597A}"/>
              </a:ext>
            </a:extLst>
          </p:cNvPr>
          <p:cNvCxnSpPr>
            <a:cxnSpLocks/>
          </p:cNvCxnSpPr>
          <p:nvPr/>
        </p:nvCxnSpPr>
        <p:spPr>
          <a:xfrm flipV="1">
            <a:off x="4446345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BCB4B77D-A800-2537-EA0B-32049572B8A7}"/>
              </a:ext>
            </a:extLst>
          </p:cNvPr>
          <p:cNvCxnSpPr>
            <a:cxnSpLocks/>
          </p:cNvCxnSpPr>
          <p:nvPr/>
        </p:nvCxnSpPr>
        <p:spPr>
          <a:xfrm>
            <a:off x="3215757" y="239552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e 85">
            <a:extLst>
              <a:ext uri="{FF2B5EF4-FFF2-40B4-BE49-F238E27FC236}">
                <a16:creationId xmlns:a16="http://schemas.microsoft.com/office/drawing/2014/main" id="{FB31463F-57E0-0B42-8091-4CAC569CD41C}"/>
              </a:ext>
            </a:extLst>
          </p:cNvPr>
          <p:cNvSpPr/>
          <p:nvPr/>
        </p:nvSpPr>
        <p:spPr>
          <a:xfrm>
            <a:off x="6237499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nettore curvo 86">
            <a:extLst>
              <a:ext uri="{FF2B5EF4-FFF2-40B4-BE49-F238E27FC236}">
                <a16:creationId xmlns:a16="http://schemas.microsoft.com/office/drawing/2014/main" id="{F9A2CB5C-CD92-43D7-B249-DE2CB90D2DF1}"/>
              </a:ext>
            </a:extLst>
          </p:cNvPr>
          <p:cNvCxnSpPr>
            <a:cxnSpLocks/>
          </p:cNvCxnSpPr>
          <p:nvPr/>
        </p:nvCxnSpPr>
        <p:spPr>
          <a:xfrm flipV="1">
            <a:off x="6003350" y="2784324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curvo 87">
            <a:extLst>
              <a:ext uri="{FF2B5EF4-FFF2-40B4-BE49-F238E27FC236}">
                <a16:creationId xmlns:a16="http://schemas.microsoft.com/office/drawing/2014/main" id="{79778581-148F-7203-2D28-66787FFE3CDF}"/>
              </a:ext>
            </a:extLst>
          </p:cNvPr>
          <p:cNvCxnSpPr>
            <a:stCxn id="83" idx="7"/>
          </p:cNvCxnSpPr>
          <p:nvPr/>
        </p:nvCxnSpPr>
        <p:spPr>
          <a:xfrm rot="16200000" flipH="1">
            <a:off x="4721709" y="2411579"/>
            <a:ext cx="629836" cy="713921"/>
          </a:xfrm>
          <a:prstGeom prst="curvedConnector4">
            <a:avLst>
              <a:gd name="adj1" fmla="val -36295"/>
              <a:gd name="adj2" fmla="val 56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B24DBAC6-F825-403D-E4BD-1A7C77CA683B}"/>
              </a:ext>
            </a:extLst>
          </p:cNvPr>
          <p:cNvSpPr txBox="1"/>
          <p:nvPr/>
        </p:nvSpPr>
        <p:spPr>
          <a:xfrm>
            <a:off x="5555992" y="245915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90" name="Connettore curvo 89">
            <a:extLst>
              <a:ext uri="{FF2B5EF4-FFF2-40B4-BE49-F238E27FC236}">
                <a16:creationId xmlns:a16="http://schemas.microsoft.com/office/drawing/2014/main" id="{DF2F3444-7681-A0C5-41A3-603B84E19077}"/>
              </a:ext>
            </a:extLst>
          </p:cNvPr>
          <p:cNvCxnSpPr>
            <a:cxnSpLocks/>
          </p:cNvCxnSpPr>
          <p:nvPr/>
        </p:nvCxnSpPr>
        <p:spPr>
          <a:xfrm flipV="1">
            <a:off x="1087871" y="2864781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0BCD7F15-04FE-E9FA-519D-999A724D2663}"/>
              </a:ext>
            </a:extLst>
          </p:cNvPr>
          <p:cNvCxnSpPr>
            <a:cxnSpLocks/>
          </p:cNvCxnSpPr>
          <p:nvPr/>
        </p:nvCxnSpPr>
        <p:spPr>
          <a:xfrm flipV="1">
            <a:off x="6547506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2F2424BF-92C7-F12E-8189-DDBD1987922C}"/>
              </a:ext>
            </a:extLst>
          </p:cNvPr>
          <p:cNvCxnSpPr>
            <a:cxnSpLocks/>
          </p:cNvCxnSpPr>
          <p:nvPr/>
        </p:nvCxnSpPr>
        <p:spPr>
          <a:xfrm flipV="1">
            <a:off x="3006533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C7528D9D-2705-3AAE-3099-C2167EFFCE42}"/>
              </a:ext>
            </a:extLst>
          </p:cNvPr>
          <p:cNvCxnSpPr>
            <a:cxnSpLocks/>
          </p:cNvCxnSpPr>
          <p:nvPr/>
        </p:nvCxnSpPr>
        <p:spPr>
          <a:xfrm flipV="1">
            <a:off x="4454612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22298B0C-7800-CCAA-3569-931ABB7BA6E2}"/>
              </a:ext>
            </a:extLst>
          </p:cNvPr>
          <p:cNvCxnSpPr>
            <a:cxnSpLocks/>
          </p:cNvCxnSpPr>
          <p:nvPr/>
        </p:nvCxnSpPr>
        <p:spPr>
          <a:xfrm flipV="1">
            <a:off x="1614944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9466FD11-3353-5EC8-A5D1-87979B9C9F51}"/>
              </a:ext>
            </a:extLst>
          </p:cNvPr>
          <p:cNvCxnSpPr>
            <a:cxnSpLocks/>
          </p:cNvCxnSpPr>
          <p:nvPr/>
        </p:nvCxnSpPr>
        <p:spPr>
          <a:xfrm flipV="1">
            <a:off x="6547506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9A09EE08-05B4-08C3-C37A-FBDF3D97E18B}"/>
              </a:ext>
            </a:extLst>
          </p:cNvPr>
          <p:cNvCxnSpPr>
            <a:cxnSpLocks/>
          </p:cNvCxnSpPr>
          <p:nvPr/>
        </p:nvCxnSpPr>
        <p:spPr>
          <a:xfrm flipV="1">
            <a:off x="1614944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A799D370-DF67-937D-94BB-9C9B84353626}"/>
              </a:ext>
            </a:extLst>
          </p:cNvPr>
          <p:cNvCxnSpPr>
            <a:cxnSpLocks/>
          </p:cNvCxnSpPr>
          <p:nvPr/>
        </p:nvCxnSpPr>
        <p:spPr>
          <a:xfrm flipV="1">
            <a:off x="3006533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774D6403-5967-7638-37F9-093A7FA5B801}"/>
              </a:ext>
            </a:extLst>
          </p:cNvPr>
          <p:cNvCxnSpPr>
            <a:cxnSpLocks/>
          </p:cNvCxnSpPr>
          <p:nvPr/>
        </p:nvCxnSpPr>
        <p:spPr>
          <a:xfrm flipV="1">
            <a:off x="4454612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9E9A3CFF-0E7E-CBF4-D412-2DE2848AA5D5}"/>
              </a:ext>
            </a:extLst>
          </p:cNvPr>
          <p:cNvCxnSpPr>
            <a:cxnSpLocks/>
          </p:cNvCxnSpPr>
          <p:nvPr/>
        </p:nvCxnSpPr>
        <p:spPr>
          <a:xfrm flipV="1">
            <a:off x="6547506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6E892699-E6A0-0852-485B-7F44A0E7CF27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Multi-layer RNN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A3376D07-F390-4720-984F-C859E602CC46}"/>
              </a:ext>
            </a:extLst>
          </p:cNvPr>
          <p:cNvSpPr txBox="1"/>
          <p:nvPr/>
        </p:nvSpPr>
        <p:spPr>
          <a:xfrm>
            <a:off x="134990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7E1103BE-BB6F-6430-9714-AA69C846FC6C}"/>
              </a:ext>
            </a:extLst>
          </p:cNvPr>
          <p:cNvSpPr txBox="1"/>
          <p:nvPr/>
        </p:nvSpPr>
        <p:spPr>
          <a:xfrm>
            <a:off x="274862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4184E08F-BF90-141C-CDDB-733637694C4C}"/>
              </a:ext>
            </a:extLst>
          </p:cNvPr>
          <p:cNvSpPr txBox="1"/>
          <p:nvPr/>
        </p:nvSpPr>
        <p:spPr>
          <a:xfrm>
            <a:off x="420486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8ED7663-5FD7-F9AD-954D-AAEC1B940198}"/>
              </a:ext>
            </a:extLst>
          </p:cNvPr>
          <p:cNvSpPr txBox="1"/>
          <p:nvPr/>
        </p:nvSpPr>
        <p:spPr>
          <a:xfrm>
            <a:off x="6261355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B89967CC-A785-0875-74A8-1B6620829025}"/>
              </a:ext>
            </a:extLst>
          </p:cNvPr>
          <p:cNvSpPr txBox="1"/>
          <p:nvPr/>
        </p:nvSpPr>
        <p:spPr>
          <a:xfrm>
            <a:off x="8317842" y="3349132"/>
            <a:ext cx="3179329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Hidden states of a layer are also inputs of the next layer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B6DB941B-AB33-D6CF-455F-202EB0392D77}"/>
              </a:ext>
            </a:extLst>
          </p:cNvPr>
          <p:cNvSpPr txBox="1"/>
          <p:nvPr/>
        </p:nvSpPr>
        <p:spPr>
          <a:xfrm>
            <a:off x="4503210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u(t+2)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1AEC2042-E58C-DA7A-4FAF-C7B5175329A2}"/>
              </a:ext>
            </a:extLst>
          </p:cNvPr>
          <p:cNvSpPr txBox="1"/>
          <p:nvPr/>
        </p:nvSpPr>
        <p:spPr>
          <a:xfrm>
            <a:off x="6606628" y="6226201"/>
            <a:ext cx="8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</a:t>
            </a:r>
            <a:r>
              <a:rPr lang="en-GB" dirty="0" err="1"/>
              <a:t>t+T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1019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.1567"/>
  <p:tag name="ORIGINALWIDTH" val="3876.266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green}{RGB}{0,100,0}&#10;\begin{document}&#10;&#10; \begin{align*}&#10;\textcolor{dgreen}{z_1^2} =\sigma\left(\sum_{j=1}^4 w^1_{1,j}\textcolor{red}{z^1_j} + b_1^1\right) = \sigma\left( W^1_1\textcolor{red}{z^1}+b_1^1  \right)&#10; \end{align*}&#10;&#10;&#10;&#10;&#10;\end{document}"/>
  <p:tag name="IGUANATEXSIZE" val="24"/>
  <p:tag name="IGUANATEXCURSOR" val="39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6.6742"/>
  <p:tag name="ORIGINALWIDTH" val="3254.593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^{(q)} = \frac{1}{L} \sum_{i=0}^{L} \left\|\hat{y}(t_q+i) - y(t_q+i)\right\|^2&#10; \end{align*}&#10;&#10;&#10;&#10;&#10;\end{document}"/>
  <p:tag name="IGUANATEXSIZE" val="24"/>
  <p:tag name="IGUANATEXCURSOR" val="48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41.9197"/>
  <p:tag name="ORIGINALWIDTH" val="1334.083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frac{1}{Q} \sum_{q=1}^{Q} \mathcal{L}^{(q)}&#10; \end{align*}&#10;&#10;&#10;&#10;&#10;\end{document}"/>
  <p:tag name="IGUANATEXSIZE" val="24"/>
  <p:tag name="IGUANATEXCURSOR" val="47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6.7229"/>
  <p:tag name="ORIGINALWIDTH" val="2442.445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(h(t-1), u(t); \red{W_f})&#10; \end{align*}&#10;&#10;&#10;&#10;&#10;\end{document}"/>
  <p:tag name="IGUANATEXSIZE" val="24"/>
  <p:tag name="IGUANATEXCURSOR" val="45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80"/>
  <p:tag name="OUTPUTTYPE" val="PDF"/>
  <p:tag name="IGUANATEXVERSION" val="160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\tanh(\red{W_{hh}}h(t-1) + \red{W_{uh}}u(t) + \red{b_h})&#10; \end{align*}&#10;&#10;&#10;&#10;&#10;\end{document}"/>
  <p:tag name="IGUANATEXSIZE" val="24"/>
  <p:tag name="IGUANATEXCURSOR" val="482"/>
  <p:tag name="TRANSPARENCY" val="True"/>
  <p:tag name="LATEXENGINEID" val="0"/>
  <p:tag name="TEMPFOLDER" val="/Users/marco.forgione/Library/Containers/com.microsoft.Powerpoint/Data/tmp/TemporaryItems/"/>
  <p:tag name="LATEXFORMHEIGHT" val="612"/>
  <p:tag name="LATEXFORMWIDTH" val="571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2946.382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_h(c(t), h(t-1), u(t); \red{W_h})&#10; \end{align*}&#10;&#10;&#10;&#10;&#10;\end{document}"/>
  <p:tag name="IGUANATEXSIZE" val="24"/>
  <p:tag name="IGUANATEXCURSOR" val="48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3231.346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c(t) = f_c(c(t-1), h(t-1), u(t); \red{W_c})&#10; \end{align*}&#10;&#10;&#10;&#10;&#10;\end{document}"/>
  <p:tag name="IGUANATEXSIZE" val="24"/>
  <p:tag name="IGUANATEXCURSOR" val="48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4.4769"/>
  <p:tag name="ORIGINALWIDTH" val="576.677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1 = x&#10; \end{align*}&#10;&#10;&#10;&#10;&#10;\end{document}"/>
  <p:tag name="IGUANATEXSIZE" val="16"/>
  <p:tag name="IGUANATEXCURSOR" val="33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1284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2 = f_1(z^1;\theta_1)&#10; \end{align*}&#10;&#10;&#10;&#10;&#10;\end{document}"/>
  <p:tag name="IGUANATEXSIZE" val="16"/>
  <p:tag name="IGUANATEXCURSOR" val="33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4.7206"/>
  <p:tag name="ORIGINALWIDTH" val="2122.985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4 = f_3(z^3,\theta_3) = \ell(x; \theta) &#10; \end{align*}&#10;&#10;&#10;&#10;&#10;\end{document}"/>
  <p:tag name="IGUANATEXSIZE" val="16"/>
  <p:tag name="IGUANATEXCURSOR" val="33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58.2302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1}}&#10; \end{align*}&#10;&#10;&#10;&#10;&#10;\end{document}"/>
  <p:tag name="IGUANATEXSIZE" val="24"/>
  <p:tag name="IGUANATEXCURSOR" val="3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.1567"/>
  <p:tag name="ORIGINALWIDTH" val="3876.266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green}{RGB}{0,100,0}&#10;\begin{document}&#10;&#10; \begin{align*}&#10;\textcolor{blue}{z_2^3} =\sigma\left(\sum_{j=1}^5 w^2_{2,j}\textcolor{dgreen}{z^2_j} + b^2_2\right) = \sigma\left( W^2_2\textcolor{dgreen}{z^2}+b^2_2  \right)&#10; \end{align*}&#10;&#10;&#10;&#10;&#10;\end{document}"/>
  <p:tag name="IGUANATEXSIZE" val="24"/>
  <p:tag name="IGUANATEXCURSOR" val="3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62.7297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2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0.7274"/>
  <p:tag name="ORIGINALWIDTH" val="164.2294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3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2.7184"/>
  <p:tag name="ORIGINALWIDTH" val="2310.461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ell(x; \theta) = \left(y_k - \hat{y}_k(x_k;\theta) \right)^2&#10; \end{align*}&#10;&#10;&#10;&#10;&#10;\end{document}"/>
  <p:tag name="IGUANATEXSIZE" val="24"/>
  <p:tag name="IGUANATEXCURSOR" val="33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1284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3 = f_2(z^2;\theta_2)&#10; \end{align*}&#10;&#10;&#10;&#10;&#10;\end{document}"/>
  <p:tag name="IGUANATEXSIZE" val="16"/>
  <p:tag name="IGUANATEXCURSOR" val="35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5.6918"/>
  <p:tag name="ORIGINALWIDTH" val="1359.5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frac{\partial \ell}{\partial \theta_1}, \ \frac{\partial \ell}{\partial \theta_2}, \&#10;\frac{\partial \ell}{\partial \theta_3}&#10; \end{align*}&#10;&#10;&#10;&#10;&#10;\end{document}"/>
  <p:tag name="IGUANATEXSIZE" val="24"/>
  <p:tag name="IGUANATEXCURSOR" val="45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217.473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, \ \ L=4,3,2,1&#10; \end{align*}&#10;&#10;&#10;&#10;&#10;\end{document}"/>
  <p:tag name="IGUANATEXSIZE" val="24"/>
  <p:tag name="IGUANATEXCURSOR" val="39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1195.351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4 = \frac{\partial \ell}{\partial z^4} = 1 &#10; \end{align*}&#10;&#10;&#10;&#10;&#10;\end{document}"/>
  <p:tag name="IGUANATEXSIZE" val="16"/>
  <p:tag name="IGUANATEXCURSOR" val="37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58.2302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1}}&#10; \end{align*}&#10;&#10;&#10;&#10;&#10;\end{document}"/>
  <p:tag name="IGUANATEXSIZE" val="24"/>
  <p:tag name="IGUANATEXCURSOR" val="3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62.7297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2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0.7274"/>
  <p:tag name="ORIGINALWIDTH" val="164.2294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3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9.9213"/>
  <p:tag name="ORIGINALWIDTH" val="3403.075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yel}{RGB}{155,155,0}&#10;\begin{document}&#10;&#10; \begin{align*}&#10;\textcolor{dyel}{y=z^4} = \sum_{j=1}^3 w^3_{1,j}\textcolor{blue}{z^3_j} + b^3 =    W^3_1\textcolor{blue}{z^3}+b^3  &#10; \end{align*}&#10;&#10;&#10;&#10;&#10;\end{document}"/>
  <p:tag name="IGUANATEXSIZE" val="24"/>
  <p:tag name="IGUANATEXCURSOR" val="49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07.64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3 = \frac{\partial \ell}{\partial z^3} &#10; \end{align*}&#10;&#10;&#10;&#10;&#10;\end{document}"/>
  <p:tag name="IGUANATEXSIZE" val="16"/>
  <p:tag name="IGUANATEXCURSOR" val="3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07.64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2 = \frac{\partial \ell}{\partial z^2} &#10; \end{align*}&#10;&#10;&#10;&#10;&#10;\end{document}"/>
  <p:tag name="IGUANATEXSIZE" val="16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07.64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1 = \frac{\partial \ell}{\partial z^1} &#10; \end{align*}&#10;&#10;&#10;&#10;&#10;\end{document}"/>
  <p:tag name="IGUANATEXSIZE" val="16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1290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/>
  <p:tag name="IGUANATEXSIZE" val="16"/>
  <p:tag name="IGUANATEXCURSOR" val="38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69.8912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/>
  <p:tag name="IGUANATEXSIZE" val="16"/>
  <p:tag name="IGUANATEXCURSOR" val="33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343.4571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_{L}} &#10; \end{align*}&#10;&#10;&#10;&#10;&#10;\end{document}"/>
  <p:tag name="IGUANATEXSIZE" val="16"/>
  <p:tag name="IGUANATEXCURSOR" val="36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21.9348"/>
  <p:tag name="ORIGINALWIDTH" val="3692.53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_i^L = \frac{\partial \ell}{\partial z_i^{L}} =   \frac{\partial \ell}{\partial z^{L+1}}  \frac{\partial z^{L+1}}{\partial z_i^{L}} =   \delta^{L+1}   \frac{\partial z^{L+1}}{\partial z_i^{L}}&#10; \end{align*}&#10;&#10;&#10;&#10;&#10;\end{document}"/>
  <p:tag name="IGUANATEXSIZE" val="16"/>
  <p:tag name="IGUANATEXCURSOR" val="48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4.7206"/>
  <p:tag name="ORIGINALWIDTH" val="2503.187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yel}{RGB}{155,155,0}&#10;\definecolor{dgreen}{RGB}{0,100,0}&#10;\begin{document}&#10;&#10; \begin{align*}&#10;\textcolor{dyel}{y=z^4} = f(\textcolor{blue}{z^3}(\textcolor{dgreen}{z^2}(\textcolor{red}{z^1}));W,b) &#10; \end{align*}&#10;&#10;&#10;&#10;&#10;\end{document}"/>
  <p:tag name="IGUANATEXSIZE" val="24"/>
  <p:tag name="IGUANATEXCURSOR" val="48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89.4263"/>
  <p:tag name="ORIGINALWIDTH" val="4014.2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_L} = \sum_{i=1}^{n_{L+1}}   \frac{\partial \ell}{\partial z_i^{L+1}}  \frac{\partial z_i^{L+1}}{\partial \theta_L} =  \sum_{i=1}^{n_{L+1}}\delta_i^{L+1}   \frac{\partial z_i^{L+1}}{\partial \theta_L}&#10; \end{align*}&#10;&#10;&#10;&#10;&#10;\end{document}"/>
  <p:tag name="IGUANATEXSIZE" val="16"/>
  <p:tag name="IGUANATEXCURSOR" val="50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.9764"/>
  <p:tag name="ORIGINALWIDTH" val="1143.60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z^{L+1} = Wz^L &#10; \end{align*}&#10;&#10;&#10;&#10;&#10;\end{document}"/>
  <p:tag name="IGUANATEXSIZE" val="18"/>
  <p:tag name="IGUANATEXCURSOR" val="34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21.9348"/>
  <p:tag name="ORIGINALWIDTH" val="2839.145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z^{L+1}}{\partial z_i^{L}} = W_{:,i} \ \rightarrow \ \delta^{L} = \delta^{L+1} W&#10; \end{align*}&#10;&#10;&#10;&#10;&#10;\end{document}"/>
  <p:tag name="IGUANATEXSIZE" val="16"/>
  <p:tag name="IGUANATEXCURSOR" val="42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21.11"/>
  <p:tag name="ORIGINALWIDTH" val="3766.77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z_i^{L+1}}{\partial W} = \left[\begin{array}{l}0 \\ \vdots \\ z^{L'} \\0 \end{array} \right] \rightarrow&#10;  \frac{\partial \ell}{\partial W}   =  \left[\begin{array}{l}\delta_1^{L+1}z^{L'} \\ \vdots \\ \delta_{n_L}^{L+1}z^{L'} \end{array} \right]&#10; \end{align*}&#10;&#10;&#10;&#10;&#10;\end{document}"/>
  <p:tag name="IGUANATEXSIZE" val="16"/>
  <p:tag name="IGUANATEXCURSOR" val="5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57.9302"/>
  <p:tag name="ORIGINALWIDTH" val="6077.24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textcolor{dyel}{\hat{y}(k)}   = &amp;  f\big(\underset{\textcolor{red}{z^1(k)}}{\underbrace{y(k-1),  \ldots, y(k-na), u(k),  u(k-1), \ldots,  u(k-nb)}}; W,b \big) &#10; \end{align*}&#10;&#10;&#10;&#10;&#10;\end{document}"/>
  <p:tag name="IGUANATEXSIZE" val="24"/>
  <p:tag name="IGUANATEXCURSOR" val="47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6.7229"/>
  <p:tag name="ORIGINALWIDTH" val="2442.445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(h(t-1), u(t); \red{W_f})&#10; \end{align*}&#10;&#10;&#10;&#10;&#10;\end{document}"/>
  <p:tag name="IGUANATEXSIZE" val="24"/>
  <p:tag name="IGUANATEXCURSOR" val="44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"/>
  <p:tag name="ORIGINALWIDTH" val="90"/>
  <p:tag name="OUTPUTTYPE" val="PDF"/>
  <p:tag name="IGUANATEXVERSION" val="160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hat{y}(t) = \red{W_{ho}} h(t)  + \red{b_{hy}}&#10; \end{align*}&#10;&#10;&#10;&#10;&#10;\end{document}"/>
  <p:tag name="IGUANATEXSIZE" val="24"/>
  <p:tag name="IGUANATEXCURSOR" val="461"/>
  <p:tag name="TRANSPARENCY" val="True"/>
  <p:tag name="LATEXENGINEID" val="0"/>
  <p:tag name="TEMPFOLDER" val="/Users/marco.forgione/Library/Containers/com.microsoft.Powerpoint/Data/tmp/TemporaryItems/"/>
  <p:tag name="LATEXFORMHEIGHT" val="509"/>
  <p:tag name="LATEXFORMWIDTH" val="50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5.9243"/>
  <p:tag name="ORIGINALWIDTH" val="2624.672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sum_{i=0}^{T} \left\|\hat{y}(t+i) - y(t+i)\right\|^2&#10; \end{align*}&#10;&#10;&#10;&#10;&#10;\end{document}"/>
  <p:tag name="IGUANATEXSIZE" val="24"/>
  <p:tag name="IGUANATEXCURSOR" val="46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2208.474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frac{1}{T} \sum_{t=0}^{T} \left\|\hat{y}(t) - y(t)\right\|^2&#10; \end{align*}&#10;&#10;&#10;&#10;&#10;\end{document}"/>
  <p:tag name="IGUANATEXSIZE" val="24"/>
  <p:tag name="IGUANATEXCURSOR" val="47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275</TotalTime>
  <Words>656</Words>
  <Application>Microsoft Macintosh PowerPoint</Application>
  <PresentationFormat>Widescreen</PresentationFormat>
  <Paragraphs>148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745</cp:revision>
  <dcterms:created xsi:type="dcterms:W3CDTF">2023-03-08T09:24:31Z</dcterms:created>
  <dcterms:modified xsi:type="dcterms:W3CDTF">2025-06-23T12:29:42Z</dcterms:modified>
</cp:coreProperties>
</file>