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6" r:id="rId2"/>
    <p:sldId id="6342" r:id="rId3"/>
    <p:sldId id="6345" r:id="rId4"/>
    <p:sldId id="6349" r:id="rId5"/>
    <p:sldId id="6347" r:id="rId6"/>
    <p:sldId id="6329" r:id="rId7"/>
    <p:sldId id="6337" r:id="rId8"/>
    <p:sldId id="6338" r:id="rId9"/>
    <p:sldId id="6343" r:id="rId10"/>
    <p:sldId id="6344" r:id="rId11"/>
    <p:sldId id="6348" r:id="rId12"/>
    <p:sldId id="546" r:id="rId13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1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D4630A-6D3B-4C97-A7DC-509EB0048625}" type="datetimeFigureOut">
              <a:rPr lang="it-CH" smtClean="0"/>
              <a:t>24.06.25</a:t>
            </a:fld>
            <a:endParaRPr lang="it-CH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CH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CH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AB120-BC75-4CF8-A646-8F594D18F614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74353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2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77554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11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8322221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3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65052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61BA2B-C835-B16F-3A5D-B4F39B60A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84EC1E5-DE10-9AF4-EF90-90EDF14BBA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FC5FEC34-2FFC-342E-5AA7-EB3375B15A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E8AE449-F7FB-1912-8CE8-35D35E51F9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4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502343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5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899791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6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61968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CH" dirty="0"/>
              <a:t>https://github.com/pytorch/examples/blob/main/word_language_model/main.py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7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1250600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CH" dirty="0"/>
              <a:t>https://github.com/pytorch/examples/blob/main/word_language_model/main.py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8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632435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CH" dirty="0"/>
              <a:t>https://github.com/pytorch/examples/blob/main/word_language_model/main.py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9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3053874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CH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6F0FA-31D0-AB4D-9BAD-FF9E467B93C7}" type="slidenum">
              <a:rPr lang="it-CH" smtClean="0"/>
              <a:t>10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611448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F20B484-5030-D323-3799-18FA1EE76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99F607B8-D98E-2C2D-FD15-3E6921D6C4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E2C49ED-4AE3-3ABD-9CB8-D661A6030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24.06.25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A1FB008-ACE7-DA06-5DBF-8A8094406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4AAF54B-A0BB-172F-FFB5-76E038F2E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06596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96D4D1-9A0B-C3B1-D44B-D74E4DD12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B1BC625-60FE-6F53-1450-E2EED6AD67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B5FECE-4E78-A0B1-37BD-E54E1FB64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24.06.25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51C8BB3-DB20-7A61-02FF-03A580D02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0F7CA1F-E5A8-366B-4E60-D41A202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504809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14F5905-E42A-0078-807D-D1FDD330B8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A09508D6-F0FC-F070-F9E6-8FE91B7D48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67D89D-2FB3-B467-D1BA-F5A1775B1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24.06.25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60D6AAE-9366-A499-CBA6-7CFCF724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A1487E1-D98D-28A9-E619-564484C78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0513920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24ACBC1-7691-4B0F-B09B-D5FA1D463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079E-E48D-41EE-8E0D-6D7DB137FAD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egnaposto piè di pagina 4">
            <a:extLst>
              <a:ext uri="{FF2B5EF4-FFF2-40B4-BE49-F238E27FC236}">
                <a16:creationId xmlns:a16="http://schemas.microsoft.com/office/drawing/2014/main" id="{C408B5E2-4029-434C-9F5D-FF2C2CDE69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40539" y="622151"/>
            <a:ext cx="2994821" cy="520061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H2020-MSCA-RISE-2019</a:t>
            </a:r>
          </a:p>
          <a:p>
            <a:r>
              <a:rPr lang="pt-BR" dirty="0"/>
              <a:t>VIRTUOUS GA N</a:t>
            </a:r>
            <a:r>
              <a:rPr lang="pt-BR" dirty="0" err="1"/>
              <a:t>°</a:t>
            </a:r>
            <a:r>
              <a:rPr lang="pt-BR" dirty="0"/>
              <a:t> 872181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046767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BACD8D2-7F26-51BF-53AF-D314B772D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9697EA-A1D6-343E-9013-5B20BA7D3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FDD92C8-9503-541F-ED04-2CBCA5849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24.06.25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1CF8E1-BCD7-AE00-D4F0-9AA876441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439E997-E27F-22A4-BDE8-0BB5D3C27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40859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54FAE7E-1311-376E-12CD-43708CB8A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E359590-B5DF-055B-0A41-C61323F45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388A398-9D7E-9161-4789-27E7A86BF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24.06.25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585AF01-354D-58B0-9B55-512AC0026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C12635B-81C4-B102-DBA3-C627FFC62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192156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E870519-A0B9-6161-B990-85EC53198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B62B06-CA6D-DC89-D3F1-D9B689A872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7332277-1682-7AB1-A155-EDC31B592E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D850E56-92AA-D52D-F08C-A8212F630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24.06.25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E0651B1D-DEE6-2B35-D94D-6787C83C5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76BE208-B222-0984-247E-D53A9CAA0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26025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F022027-0EF9-C671-52E4-20557A58B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3709EF0-8438-0DD6-4124-A0C50878A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062E512-0261-B21F-CA8C-50BFD0EE5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115CA723-7328-CED3-9475-D68C9B081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793D6203-BBF9-A08E-5229-DDA0B85CC9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696AB44D-1F20-9C96-5CE3-46DAE87EC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24.06.25</a:t>
            </a:fld>
            <a:endParaRPr lang="it-CH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5717CC5-EA27-DB3F-85C8-040F7257A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3A362AB5-378D-93CE-A14E-5E59B0693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5727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E016366-24B4-9045-8CE8-113CADB61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DBC3538B-67EB-9087-DD95-7501248C2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24.06.25</a:t>
            </a:fld>
            <a:endParaRPr lang="it-CH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4C76070-7C60-65D3-D778-2479CEEB0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FE783E5A-A005-449B-90F2-109BB45AA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751788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D20BC331-97F2-ACC1-F23C-CE6007665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24.06.25</a:t>
            </a:fld>
            <a:endParaRPr lang="it-CH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4AA7527E-8A6D-DD64-3A80-16335E8A9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BF6F9BA-1DD3-EF35-4CAD-85C079998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0145874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003D1C2-D40E-A5DB-586A-DFFEE4847A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31EA32E-BC47-511D-F5A7-5DD04E98DA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A61C5C7E-DB9D-421C-13B1-569C5AD58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CE291CC-2352-B728-EB3C-9C627413F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24.06.25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21A0E64-AAB1-7067-F142-10B0F0DF7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B1FE456-524C-82F1-8545-CCB6E36F0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75648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0CE44FD-2718-23AC-43E0-EDF4F4C08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CA2A1BE1-0B89-72BD-F44E-D30DFFCFBA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FFF456F9-4757-5831-A5B0-1E5FE5963C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1FFAA7E-1BAE-3D49-3080-0B6CEEC64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47C38-CC24-4E9D-9FE1-BE5105214113}" type="datetimeFigureOut">
              <a:rPr lang="it-CH" smtClean="0"/>
              <a:t>24.06.25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7C37025-82BA-C9E7-BCDF-672A98665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542D7A8-1672-AE15-148C-054E202A1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376213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D291D90-F333-1EC7-570B-03EC023CD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it-CH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598149F-EF5F-F06A-84E3-2189368E51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A4A68CE-624B-7CC1-9580-0547409D34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147C38-CC24-4E9D-9FE1-BE5105214113}" type="datetimeFigureOut">
              <a:rPr lang="it-CH" smtClean="0"/>
              <a:t>24.06.25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6F897E9-F9F4-5B60-DEF7-EE25EBCFC2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2B8217B-F0E3-B9EE-4F9B-60C6D674E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B99F6-FA2F-462D-8D42-99659AEDDEA3}" type="slidenum">
              <a:rPr lang="it-CH" smtClean="0"/>
              <a:t>‹#›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48298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1.emf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20.emf"/><Relationship Id="rId5" Type="http://schemas.openxmlformats.org/officeDocument/2006/relationships/image" Target="../media/image19.png"/><Relationship Id="rId4" Type="http://schemas.openxmlformats.org/officeDocument/2006/relationships/notesSlide" Target="../notesSlides/notesSlid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22.emf"/><Relationship Id="rId5" Type="http://schemas.openxmlformats.org/officeDocument/2006/relationships/image" Target="../media/image20.emf"/><Relationship Id="rId4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10.emf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9.emf"/><Relationship Id="rId5" Type="http://schemas.openxmlformats.org/officeDocument/2006/relationships/image" Target="../media/image8.png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github.com/forgi86/pytorch-ident" TargetMode="External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0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44B9190-CC66-3045-B18E-543DD7776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079E-E48D-41EE-8E0D-6D7DB137FADB}" type="slidenum">
              <a:rPr lang="en-US" smtClean="0"/>
              <a:t>1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355801" y="3190028"/>
            <a:ext cx="11712374" cy="2991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Deep learning for state-space identification</a:t>
            </a:r>
          </a:p>
          <a:p>
            <a:pPr>
              <a:lnSpc>
                <a:spcPct val="150000"/>
              </a:lnSpc>
            </a:pPr>
            <a:r>
              <a:rPr lang="en-US" sz="2400">
                <a:solidFill>
                  <a:schemeClr val="accent1">
                    <a:lumMod val="75000"/>
                  </a:schemeClr>
                </a:solidFill>
              </a:rPr>
              <a:t>Exercises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600" dirty="0">
                <a:latin typeface="Trebuchet MS" charset="0"/>
                <a:ea typeface="Trebuchet MS" charset="0"/>
                <a:cs typeface="Trebuchet MS" charset="0"/>
              </a:rPr>
              <a:t>Marco Forgione, </a:t>
            </a:r>
            <a:r>
              <a:rPr lang="en-US" sz="1600" dirty="0" err="1">
                <a:latin typeface="Trebuchet MS" charset="0"/>
                <a:ea typeface="Trebuchet MS" charset="0"/>
                <a:cs typeface="Trebuchet MS" charset="0"/>
              </a:rPr>
              <a:t>Dalle</a:t>
            </a:r>
            <a:r>
              <a:rPr lang="en-US" sz="1600" dirty="0">
                <a:latin typeface="Trebuchet MS" charset="0"/>
                <a:ea typeface="Trebuchet MS" charset="0"/>
                <a:cs typeface="Trebuchet MS" charset="0"/>
              </a:rPr>
              <a:t> </a:t>
            </a:r>
            <a:r>
              <a:rPr lang="en-US" sz="1600" dirty="0" err="1">
                <a:latin typeface="Trebuchet MS" charset="0"/>
                <a:ea typeface="Trebuchet MS" charset="0"/>
                <a:cs typeface="Trebuchet MS" charset="0"/>
              </a:rPr>
              <a:t>Molle</a:t>
            </a:r>
            <a:r>
              <a:rPr lang="en-US" sz="1600" dirty="0">
                <a:latin typeface="Trebuchet MS" charset="0"/>
                <a:ea typeface="Trebuchet MS" charset="0"/>
                <a:cs typeface="Trebuchet MS" charset="0"/>
              </a:rPr>
              <a:t> Institute for Artificial Intelligence, Lugano, Switzerland</a:t>
            </a:r>
          </a:p>
          <a:p>
            <a:pPr>
              <a:lnSpc>
                <a:spcPct val="150000"/>
              </a:lnSpc>
            </a:pP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  <a:p>
            <a:pPr>
              <a:lnSpc>
                <a:spcPct val="150000"/>
              </a:lnSpc>
            </a:pPr>
            <a:endParaRPr lang="en-US" sz="3600" b="1" dirty="0">
              <a:solidFill>
                <a:schemeClr val="accent1">
                  <a:lumMod val="75000"/>
                </a:schemeClr>
              </a:solidFill>
              <a:latin typeface="Trebuchet MS" charset="0"/>
              <a:ea typeface="Trebuchet MS" charset="0"/>
              <a:cs typeface="Trebuchet MS" charset="0"/>
            </a:endParaRPr>
          </a:p>
        </p:txBody>
      </p:sp>
      <p:pic>
        <p:nvPicPr>
          <p:cNvPr id="4" name="Picture 52" descr="C:\Users\marco\Downloads\IDSIA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012" y="485678"/>
            <a:ext cx="1920867" cy="2332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ampus Lugan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563" y="485678"/>
            <a:ext cx="3038676" cy="2172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magine 8" descr="Immagine che contiene esterni, cielo, edificio, edificio governativo&#10;&#10;Descrizione generata automaticamente">
            <a:extLst>
              <a:ext uri="{FF2B5EF4-FFF2-40B4-BE49-F238E27FC236}">
                <a16:creationId xmlns:a16="http://schemas.microsoft.com/office/drawing/2014/main" id="{0874940B-3B5F-4726-B105-568BD2A322B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515" y="504919"/>
            <a:ext cx="3040110" cy="2173767"/>
          </a:xfrm>
          <a:prstGeom prst="rect">
            <a:avLst/>
          </a:prstGeom>
        </p:spPr>
      </p:pic>
      <p:sp>
        <p:nvSpPr>
          <p:cNvPr id="10" name="Rechteck 5"/>
          <p:cNvSpPr/>
          <p:nvPr/>
        </p:nvSpPr>
        <p:spPr>
          <a:xfrm>
            <a:off x="387985" y="6365820"/>
            <a:ext cx="25470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Lugano, April</a:t>
            </a:r>
            <a:r>
              <a:rPr lang="en-US"/>
              <a:t>, 23</a:t>
            </a:r>
            <a:r>
              <a:rPr lang="en-US" baseline="30000"/>
              <a:t>rd</a:t>
            </a:r>
            <a:r>
              <a:rPr lang="en-US" dirty="0"/>
              <a:t>, 2024 </a:t>
            </a:r>
          </a:p>
        </p:txBody>
      </p:sp>
    </p:spTree>
    <p:extLst>
      <p:ext uri="{BB962C8B-B14F-4D97-AF65-F5344CB8AC3E}">
        <p14:creationId xmlns:p14="http://schemas.microsoft.com/office/powerpoint/2010/main" val="41300627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Simulation error minimization – model #2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47625" y="704850"/>
                <a:ext cx="12192000" cy="3539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CH" sz="2400" dirty="0"/>
              </a:p>
              <a:p>
                <a:r>
                  <a:rPr lang="it-CH" sz="2000" dirty="0"/>
                  <a:t>Let us implement </a:t>
                </a:r>
                <a:r>
                  <a:rPr lang="it-CH" sz="2000" b="1" dirty="0"/>
                  <a:t>simulation error minimization</a:t>
                </a:r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r>
                  <a:rPr lang="it-CH" sz="2000" dirty="0"/>
                  <a:t>Where 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it-CH" sz="2000" dirty="0"/>
                  <a:t> is a generic feed-forward neural networks and the second state is observed:</a:t>
                </a:r>
              </a:p>
              <a:p>
                <a:endParaRPr lang="it-CH" sz="2000" dirty="0"/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" y="704850"/>
                <a:ext cx="12192000" cy="3539430"/>
              </a:xfrm>
              <a:prstGeom prst="rect">
                <a:avLst/>
              </a:prstGeom>
              <a:blipFill>
                <a:blip r:embed="rId5"/>
                <a:stretch>
                  <a:fillRect l="-52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 \hat \theta, \hat {x}_0 = \arg \min_{\theta, x_0} \sum_{k=0}^{\nsamp-1} \norm{\hat y_k^\mathrm{sim}(\theta, x_0) - y_k}^2&#10; \end{equation*}&#10;&#10;\end{document}" title="IguanaTex Bitmap Display">
            <a:extLst>
              <a:ext uri="{FF2B5EF4-FFF2-40B4-BE49-F238E27FC236}">
                <a16:creationId xmlns:a16="http://schemas.microsoft.com/office/drawing/2014/main" id="{9EB5E1F4-EBEF-4DEE-A61A-B4D3AFC8F32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522" y="1866284"/>
            <a:ext cx="4606561" cy="827526"/>
          </a:xfrm>
          <a:prstGeom prst="rect">
            <a:avLst/>
          </a:prstGeom>
        </p:spPr>
      </p:pic>
      <p:pic>
        <p:nvPicPr>
          <p:cNvPr id="5" name="Picture 4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\begin{split}&#10;  \dot x &amp;= f(x, u;\;\theta)\\&#10;  y &amp;= x_2&#10;  \end{split}&#10; \end{equation*}&#10;&#10;\end{document}" title="IguanaTex Bitmap Display">
            <a:extLst>
              <a:ext uri="{FF2B5EF4-FFF2-40B4-BE49-F238E27FC236}">
                <a16:creationId xmlns:a16="http://schemas.microsoft.com/office/drawing/2014/main" id="{35DEC21A-6331-5601-8FAA-5493BC4E089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417120" y="4504177"/>
            <a:ext cx="1678880" cy="699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634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Simulation error minimization – model #3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2DE14E0-CC7B-02C4-B850-8C14C7345D75}"/>
              </a:ext>
            </a:extLst>
          </p:cNvPr>
          <p:cNvSpPr txBox="1"/>
          <p:nvPr/>
        </p:nvSpPr>
        <p:spPr>
          <a:xfrm>
            <a:off x="47625" y="704850"/>
            <a:ext cx="12192000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CH" sz="2400" dirty="0"/>
          </a:p>
          <a:p>
            <a:r>
              <a:rPr lang="it-CH" sz="2000" dirty="0"/>
              <a:t>Let us implement </a:t>
            </a:r>
            <a:r>
              <a:rPr lang="it-CH" sz="2000" b="1" dirty="0"/>
              <a:t>simulation error minimization</a:t>
            </a:r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r>
              <a:rPr lang="it-CH" sz="2000" dirty="0"/>
              <a:t>Implement and train a tailor-made architecture consistent with all the physics constraints assumed for model #3:</a:t>
            </a:r>
          </a:p>
          <a:p>
            <a:endParaRPr lang="it-CH" sz="2000" dirty="0"/>
          </a:p>
        </p:txBody>
      </p:sp>
      <p:pic>
        <p:nvPicPr>
          <p:cNvPr id="9" name="Picture 8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 \hat \theta, \hat {x}_0 = \arg \min_{\theta, x_0} \sum_{k=0}^{\nsamp-1} \norm{\hat y_k^\mathrm{sim}(\theta, x_0) - y_k}^2&#10; \end{equation*}&#10;&#10;\end{document}" title="IguanaTex Bitmap Display">
            <a:extLst>
              <a:ext uri="{FF2B5EF4-FFF2-40B4-BE49-F238E27FC236}">
                <a16:creationId xmlns:a16="http://schemas.microsoft.com/office/drawing/2014/main" id="{9EB5E1F4-EBEF-4DEE-A61A-B4D3AFC8F32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9122" y="1868292"/>
            <a:ext cx="4606561" cy="827526"/>
          </a:xfrm>
          <a:prstGeom prst="rect">
            <a:avLst/>
          </a:prstGeom>
        </p:spPr>
      </p:pic>
      <p:pic>
        <p:nvPicPr>
          <p:cNvPr id="5" name="Picture 4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\begin{align*}&#10;\dot x_1 &amp;= f_1(x_1, u; \theta) \\&#10;\dot x_2 &amp;= f_2(x_1, x_2, u; \theta) \\&#10;y &amp;= x_2&#10;\end{align*}&#10;&#10;\end{document}" title="IguanaTex Bitmap Display">
            <a:extLst>
              <a:ext uri="{FF2B5EF4-FFF2-40B4-BE49-F238E27FC236}">
                <a16:creationId xmlns:a16="http://schemas.microsoft.com/office/drawing/2014/main" id="{23380F64-1B3F-FD31-2D53-8A003FF7B6B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5820" y="4832822"/>
            <a:ext cx="2216153" cy="1055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292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numero diapositiva 1">
            <a:extLst>
              <a:ext uri="{FF2B5EF4-FFF2-40B4-BE49-F238E27FC236}">
                <a16:creationId xmlns:a16="http://schemas.microsoft.com/office/drawing/2014/main" id="{544B9190-CC66-3045-B18E-543DD7776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9B079E-E48D-41EE-8E0D-6D7DB137FADB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CasellaDiTesto 6"/>
          <p:cNvSpPr txBox="1"/>
          <p:nvPr/>
        </p:nvSpPr>
        <p:spPr>
          <a:xfrm>
            <a:off x="0" y="3751368"/>
            <a:ext cx="12192000" cy="998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Thank you for your attention</a:t>
            </a:r>
            <a:endParaRPr lang="en-US" sz="4400" b="1" dirty="0">
              <a:solidFill>
                <a:schemeClr val="accent1">
                  <a:lumMod val="75000"/>
                </a:schemeClr>
              </a:solidFill>
              <a:latin typeface="Trebuchet MS" charset="0"/>
              <a:ea typeface="Trebuchet MS" charset="0"/>
              <a:cs typeface="Trebuchet MS" charset="0"/>
            </a:endParaRPr>
          </a:p>
        </p:txBody>
      </p:sp>
      <p:pic>
        <p:nvPicPr>
          <p:cNvPr id="4" name="Picture 52" descr="C:\Users\marco\Downloads\IDSIA-logo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3013" y="442046"/>
            <a:ext cx="1723868" cy="20934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 descr="ampus Lugano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4563" y="485678"/>
            <a:ext cx="2727038" cy="194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Immagine 8" descr="Immagine che contiene esterni, cielo, edificio, edificio governativo&#10;&#10;Descrizione generata automaticamente">
            <a:extLst>
              <a:ext uri="{FF2B5EF4-FFF2-40B4-BE49-F238E27FC236}">
                <a16:creationId xmlns:a16="http://schemas.microsoft.com/office/drawing/2014/main" id="{0874940B-3B5F-4726-B105-568BD2A322B4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5515" y="504920"/>
            <a:ext cx="2728325" cy="1950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0608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Physics-inspired neural state-space models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2DE14E0-CC7B-02C4-B850-8C14C7345D75}"/>
              </a:ext>
            </a:extLst>
          </p:cNvPr>
          <p:cNvSpPr txBox="1"/>
          <p:nvPr/>
        </p:nvSpPr>
        <p:spPr>
          <a:xfrm>
            <a:off x="246581" y="670737"/>
            <a:ext cx="121920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CH" sz="2400" dirty="0"/>
          </a:p>
          <a:p>
            <a:r>
              <a:rPr lang="it-CH" sz="2400" dirty="0"/>
              <a:t>Cascaded tanks system. Input: upper tank inlet flow u. Output: lower tank level. </a:t>
            </a:r>
          </a:p>
          <a:p>
            <a:br>
              <a:rPr lang="it-CH" sz="2400" dirty="0"/>
            </a:br>
            <a:endParaRPr lang="it-CH" sz="2400" dirty="0"/>
          </a:p>
          <a:p>
            <a:endParaRPr lang="it-CH" sz="2400" dirty="0"/>
          </a:p>
          <a:p>
            <a:endParaRPr lang="it-CH" sz="2400" dirty="0"/>
          </a:p>
          <a:p>
            <a:endParaRPr lang="it-CH" sz="2400" dirty="0"/>
          </a:p>
          <a:p>
            <a:endParaRPr lang="it-CH" sz="2400" dirty="0"/>
          </a:p>
          <a:p>
            <a:endParaRPr lang="it-CH" sz="2400" dirty="0"/>
          </a:p>
          <a:p>
            <a:endParaRPr lang="it-CH" sz="2400" dirty="0"/>
          </a:p>
          <a:p>
            <a:endParaRPr lang="it-CH" sz="2400" dirty="0"/>
          </a:p>
          <a:p>
            <a:endParaRPr lang="it-CH" sz="2400" dirty="0"/>
          </a:p>
          <a:p>
            <a:endParaRPr lang="it-CH" sz="2400" dirty="0"/>
          </a:p>
          <a:p>
            <a:endParaRPr lang="it-CH" sz="2400" dirty="0"/>
          </a:p>
          <a:p>
            <a:endParaRPr lang="it-CH" sz="2400" dirty="0"/>
          </a:p>
          <a:p>
            <a:r>
              <a:rPr lang="it-CH" sz="2400" dirty="0"/>
              <a:t>The dataset has just N=1024 time points. We implement </a:t>
            </a:r>
            <a:r>
              <a:rPr lang="it-CH" sz="2400" b="1" dirty="0"/>
              <a:t>full simulation error minimization</a:t>
            </a:r>
            <a:r>
              <a:rPr lang="it-CH" sz="2400" dirty="0"/>
              <a:t>.</a:t>
            </a:r>
          </a:p>
        </p:txBody>
      </p:sp>
      <p:pic>
        <p:nvPicPr>
          <p:cNvPr id="4" name="Picture 3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53FCA984-9DD3-6EC4-262B-D6D0B9CAB8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2162" y="1916340"/>
            <a:ext cx="2568000" cy="3136142"/>
          </a:xfrm>
          <a:prstGeom prst="rect">
            <a:avLst/>
          </a:prstGeom>
        </p:spPr>
      </p:pic>
      <p:pic>
        <p:nvPicPr>
          <p:cNvPr id="6" name="Picture 5" descr="A close-up of a machine&#10;&#10;Description automatically generated">
            <a:extLst>
              <a:ext uri="{FF2B5EF4-FFF2-40B4-BE49-F238E27FC236}">
                <a16:creationId xmlns:a16="http://schemas.microsoft.com/office/drawing/2014/main" id="{AD899361-E4A6-B371-E2B8-A165D23EB3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8982" y="1916341"/>
            <a:ext cx="2352106" cy="3136141"/>
          </a:xfrm>
          <a:prstGeom prst="rect">
            <a:avLst/>
          </a:prstGeom>
        </p:spPr>
      </p:pic>
      <p:sp>
        <p:nvSpPr>
          <p:cNvPr id="11" name="CasellaDiTesto 3 1">
            <a:extLst>
              <a:ext uri="{FF2B5EF4-FFF2-40B4-BE49-F238E27FC236}">
                <a16:creationId xmlns:a16="http://schemas.microsoft.com/office/drawing/2014/main" id="{33FA8B89-75FC-4081-30E9-E27A6E0438BD}"/>
              </a:ext>
            </a:extLst>
          </p:cNvPr>
          <p:cNvSpPr txBox="1"/>
          <p:nvPr/>
        </p:nvSpPr>
        <p:spPr>
          <a:xfrm>
            <a:off x="923637" y="5328289"/>
            <a:ext cx="100306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Schoukens</a:t>
            </a:r>
            <a:r>
              <a:rPr lang="en-GB" sz="1200" dirty="0"/>
              <a:t>, M. et al. "Cascaded tanks benchmark combining soft and hard nonlinearities." Workshop on nonlinear system identification benchmarks, 2016.</a:t>
            </a:r>
          </a:p>
        </p:txBody>
      </p:sp>
    </p:spTree>
    <p:extLst>
      <p:ext uri="{BB962C8B-B14F-4D97-AF65-F5344CB8AC3E}">
        <p14:creationId xmlns:p14="http://schemas.microsoft.com/office/powerpoint/2010/main" val="3212166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Physics-inspired neural state-space models – model #1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246581" y="670737"/>
                <a:ext cx="12192000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CH" sz="2400" dirty="0"/>
              </a:p>
              <a:p>
                <a:r>
                  <a:rPr lang="it-CH" sz="2400" dirty="0"/>
                  <a:t>Cascaded tanks system. Input: upper tank inlet flow u. Output: lower tank level. </a:t>
                </a:r>
              </a:p>
              <a:p>
                <a:endParaRPr lang="it-CH" sz="2400" dirty="0"/>
              </a:p>
              <a:p>
                <a:br>
                  <a:rPr lang="it-CH" sz="2400" dirty="0"/>
                </a:br>
                <a:r>
                  <a:rPr lang="it-CH" sz="2400" dirty="0"/>
                  <a:t>Intuitive physics: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b="1" dirty="0"/>
                  <a:t>The system has two states: levels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CH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The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CH" sz="2400" dirty="0"/>
                  <a:t> is measured: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CH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CH" sz="2400" dirty="0"/>
                  <a:t> does not depend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CH" sz="2400" dirty="0"/>
                  <a:t> does not depend on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it-CH" sz="2400" dirty="0"/>
                  <a:t> directly</a:t>
                </a:r>
              </a:p>
              <a:p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81" y="670737"/>
                <a:ext cx="12192000" cy="4893647"/>
              </a:xfrm>
              <a:prstGeom prst="rect">
                <a:avLst/>
              </a:prstGeom>
              <a:blipFill>
                <a:blip r:embed="rId3"/>
                <a:stretch>
                  <a:fillRect l="-728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53FCA984-9DD3-6EC4-262B-D6D0B9CAB8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483" y="2084573"/>
            <a:ext cx="2513313" cy="3069355"/>
          </a:xfrm>
          <a:prstGeom prst="rect">
            <a:avLst/>
          </a:prstGeom>
        </p:spPr>
      </p:pic>
      <p:pic>
        <p:nvPicPr>
          <p:cNvPr id="6" name="Picture 5" descr="A close-up of a machine&#10;&#10;Description automatically generated">
            <a:extLst>
              <a:ext uri="{FF2B5EF4-FFF2-40B4-BE49-F238E27FC236}">
                <a16:creationId xmlns:a16="http://schemas.microsoft.com/office/drawing/2014/main" id="{AD899361-E4A6-B371-E2B8-A165D23EB3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035" y="2021073"/>
            <a:ext cx="2325829" cy="310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6039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461356-86EC-4DA5-43D2-5E94EEC6A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48553A46-4E28-FB20-5BFE-EAA53CD44218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2362694A-B6D4-AE3D-6BAC-6FDB307CCCF9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Physics-inspired neural state-space models – model #2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3ECDC1E-6E23-F273-16F4-531CE9F3DB29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8C08D46E-0CF2-3521-4C54-7DA9E461CEE9}"/>
                  </a:ext>
                </a:extLst>
              </p:cNvPr>
              <p:cNvSpPr txBox="1"/>
              <p:nvPr/>
            </p:nvSpPr>
            <p:spPr>
              <a:xfrm>
                <a:off x="246581" y="670737"/>
                <a:ext cx="12192000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CH" sz="2400" dirty="0"/>
              </a:p>
              <a:p>
                <a:r>
                  <a:rPr lang="it-CH" sz="2400" dirty="0"/>
                  <a:t>Cascaded tanks system. Input: upper tank inlet flow u. Output: lower tank level. </a:t>
                </a:r>
              </a:p>
              <a:p>
                <a:endParaRPr lang="it-CH" sz="2400" dirty="0"/>
              </a:p>
              <a:p>
                <a:br>
                  <a:rPr lang="it-CH" sz="2400" dirty="0"/>
                </a:br>
                <a:r>
                  <a:rPr lang="it-CH" sz="2400" dirty="0"/>
                  <a:t>Intuitive physics: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b="1" dirty="0"/>
                  <a:t>The system has two states: levels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CH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b="1" dirty="0"/>
                  <a:t>The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it-CH" sz="2400" b="1" dirty="0"/>
                  <a:t> is measured: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CH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CH" sz="2400" dirty="0"/>
                  <a:t> does not depend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CH" sz="2400" dirty="0"/>
                  <a:t> does not depend on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it-CH" sz="2400" dirty="0"/>
                  <a:t> directly</a:t>
                </a:r>
              </a:p>
              <a:p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8C08D46E-0CF2-3521-4C54-7DA9E461CE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81" y="670737"/>
                <a:ext cx="12192000" cy="4893647"/>
              </a:xfrm>
              <a:prstGeom prst="rect">
                <a:avLst/>
              </a:prstGeom>
              <a:blipFill>
                <a:blip r:embed="rId3"/>
                <a:stretch>
                  <a:fillRect l="-728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49C11882-2679-C03A-93C1-086B3B4277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483" y="2084573"/>
            <a:ext cx="2513313" cy="3069355"/>
          </a:xfrm>
          <a:prstGeom prst="rect">
            <a:avLst/>
          </a:prstGeom>
        </p:spPr>
      </p:pic>
      <p:pic>
        <p:nvPicPr>
          <p:cNvPr id="6" name="Picture 5" descr="A close-up of a machine&#10;&#10;Description automatically generated">
            <a:extLst>
              <a:ext uri="{FF2B5EF4-FFF2-40B4-BE49-F238E27FC236}">
                <a16:creationId xmlns:a16="http://schemas.microsoft.com/office/drawing/2014/main" id="{78F19EF7-8C34-2D48-6E4A-9DA707740F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035" y="2021073"/>
            <a:ext cx="2325829" cy="310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543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Physics-inspired neural state-space models – model #3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246581" y="670737"/>
                <a:ext cx="10621116" cy="57246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CH" sz="2400" dirty="0"/>
              </a:p>
              <a:p>
                <a:r>
                  <a:rPr lang="it-CH" sz="2400" dirty="0"/>
                  <a:t>Cascaded tanks system. Input: upper tank inlet flow u. Output: lower tank level. </a:t>
                </a:r>
              </a:p>
              <a:p>
                <a:endParaRPr lang="it-CH" sz="2400" dirty="0"/>
              </a:p>
              <a:p>
                <a:br>
                  <a:rPr lang="it-CH" sz="2400" dirty="0"/>
                </a:br>
                <a:r>
                  <a:rPr lang="it-CH" sz="2400" dirty="0"/>
                  <a:t>Intuitive physics: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b="1" dirty="0"/>
                  <a:t>The system has two states: levels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b="1" i="0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it-CH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b="1" dirty="0"/>
                  <a:t>The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it-CH" sz="2400" b="1" dirty="0"/>
                  <a:t> is measured: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sz="2400" b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CH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b="1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CH" sz="2400" b="1" dirty="0"/>
                  <a:t> does not depend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en-US" sz="2400" b="1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400" strike="sngStrike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400" i="1" strike="sngStrike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trike="sngStrike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trike="sngStrike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CH" sz="2400" strike="sngStrike" dirty="0"/>
                  <a:t> does not depend on </a:t>
                </a:r>
                <a14:m>
                  <m:oMath xmlns:m="http://schemas.openxmlformats.org/officeDocument/2006/math">
                    <m:r>
                      <a:rPr lang="en-US" sz="2400" b="0" i="1" strike="sngStrike" dirty="0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it-CH" sz="2400" strike="sngStrike" dirty="0"/>
                  <a:t> directly </a:t>
                </a:r>
                <a:br>
                  <a:rPr lang="it-CH" sz="2400" b="1" strike="sngStrike" dirty="0"/>
                </a:br>
                <a:r>
                  <a:rPr lang="it-CH" dirty="0"/>
                  <a:t>(according to the benchmark description,  water</a:t>
                </a:r>
                <a:br>
                  <a:rPr lang="it-CH" dirty="0"/>
                </a:br>
                <a:r>
                  <a:rPr lang="it-CH" dirty="0"/>
                  <a:t>overflows from the upper to the lower tank.</a:t>
                </a:r>
                <a:br>
                  <a:rPr lang="it-CH" dirty="0"/>
                </a:br>
                <a:r>
                  <a:rPr lang="it-CH" dirty="0"/>
                  <a:t>Thus, there is a direct term from u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it-CH" dirty="0"/>
                  <a:t>)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it-CH" sz="2400" b="1" dirty="0"/>
              </a:p>
              <a:p>
                <a:endParaRPr lang="it-CH" sz="2400" dirty="0"/>
              </a:p>
              <a:p>
                <a:endParaRPr lang="it-CH" sz="2400" dirty="0"/>
              </a:p>
              <a:p>
                <a:endParaRPr lang="it-CH" sz="2400" dirty="0"/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81" y="670737"/>
                <a:ext cx="10621116" cy="5724644"/>
              </a:xfrm>
              <a:prstGeom prst="rect">
                <a:avLst/>
              </a:prstGeom>
              <a:blipFill>
                <a:blip r:embed="rId3"/>
                <a:stretch>
                  <a:fillRect l="-836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 descr="A screenshot of a computer game&#10;&#10;Description automatically generated">
            <a:extLst>
              <a:ext uri="{FF2B5EF4-FFF2-40B4-BE49-F238E27FC236}">
                <a16:creationId xmlns:a16="http://schemas.microsoft.com/office/drawing/2014/main" id="{53FCA984-9DD3-6EC4-262B-D6D0B9CAB8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483" y="2084573"/>
            <a:ext cx="2513313" cy="3069355"/>
          </a:xfrm>
          <a:prstGeom prst="rect">
            <a:avLst/>
          </a:prstGeom>
        </p:spPr>
      </p:pic>
      <p:pic>
        <p:nvPicPr>
          <p:cNvPr id="6" name="Picture 5" descr="A close-up of a machine&#10;&#10;Description automatically generated">
            <a:extLst>
              <a:ext uri="{FF2B5EF4-FFF2-40B4-BE49-F238E27FC236}">
                <a16:creationId xmlns:a16="http://schemas.microsoft.com/office/drawing/2014/main" id="{AD899361-E4A6-B371-E2B8-A165D23EB3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035" y="2021073"/>
            <a:ext cx="2325829" cy="3101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443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Simulation error minimization – model #1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47625" y="704850"/>
                <a:ext cx="12192000" cy="57180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CH" sz="2400" dirty="0"/>
              </a:p>
              <a:p>
                <a:r>
                  <a:rPr lang="it-CH" sz="2000" dirty="0"/>
                  <a:t>Let us implement </a:t>
                </a:r>
                <a:r>
                  <a:rPr lang="it-CH" sz="2000" b="1" dirty="0"/>
                  <a:t>simulation error minimization</a:t>
                </a:r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r>
                  <a:rPr lang="it-CH" sz="2000" dirty="0"/>
                  <a:t>Where 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it-CH" sz="2000" dirty="0"/>
                  <a:t> and </a:t>
                </a:r>
                <a14:m>
                  <m:oMath xmlns:m="http://schemas.openxmlformats.org/officeDocument/2006/math">
                    <m:r>
                      <a:rPr lang="it-CH" sz="200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it-CH" sz="2000" dirty="0"/>
                  <a:t> are generic feed-forward neural networks with: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=1, 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it-CH" sz="2000" dirty="0"/>
                  <a:t> (not a choice, dimensionality constraint)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it-CH" sz="2000" dirty="0"/>
                  <a:t> (as known from the physics)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One hidden layer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Tanh non-linearity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64 hidden units</a:t>
                </a:r>
              </a:p>
              <a:p>
                <a:endParaRPr lang="it-CH" sz="2000" dirty="0"/>
              </a:p>
              <a:p>
                <a:r>
                  <a:rPr lang="it-CH" sz="2000" dirty="0"/>
                  <a:t>NOTE: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You should train with respect to both </a:t>
                </a:r>
                <a14:m>
                  <m:oMath xmlns:m="http://schemas.openxmlformats.org/officeDocument/2006/math">
                    <m:r>
                      <a:rPr lang="it-CH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it-CH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CH" sz="2000" dirty="0"/>
                  <a:t>.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In test, exploit the additional knowledge from the benchmark info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CH" sz="20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sz="20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CH" sz="2000" b="1" dirty="0"/>
                  <a:t>is the same in the two experiments</a:t>
                </a:r>
                <a:r>
                  <a:rPr lang="it-CH" sz="2000" dirty="0"/>
                  <a:t>.</a:t>
                </a:r>
              </a:p>
              <a:p>
                <a:endParaRPr lang="it-CH" sz="2000" dirty="0"/>
              </a:p>
            </p:txBody>
          </p:sp>
        </mc:Choice>
        <mc:Fallback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" y="704850"/>
                <a:ext cx="12192000" cy="5718040"/>
              </a:xfrm>
              <a:prstGeom prst="rect">
                <a:avLst/>
              </a:prstGeom>
              <a:blipFill>
                <a:blip r:embed="rId5"/>
                <a:stretch>
                  <a:fillRect l="-520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 \hat \theta, \hat {x}_0 = \arg \min_{\theta, x_0} &#10;\frac{1}{N}&#10;\sum_{k=0}^{\nsamp-1} \norm{\hat y_k^\mathrm{sim}(\theta, x_0) - y_k}^2&#10; \end{equation*}&#10;&#10;\end{document}" title="IguanaTex Bitmap Display">
            <a:extLst>
              <a:ext uri="{FF2B5EF4-FFF2-40B4-BE49-F238E27FC236}">
                <a16:creationId xmlns:a16="http://schemas.microsoft.com/office/drawing/2014/main" id="{0E8E94C7-1FE0-6DBF-AE3A-545D59C9480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418" y="1757427"/>
            <a:ext cx="4965156" cy="827526"/>
          </a:xfrm>
          <a:prstGeom prst="rect">
            <a:avLst/>
          </a:prstGeom>
        </p:spPr>
      </p:pic>
      <p:pic>
        <p:nvPicPr>
          <p:cNvPr id="6" name="Picture 5" descr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\begin{split}&#10;  x_{k+1} &amp;= x_k + f(x_k, u_k;\;\theta)\\&#10;  \hat{y}_k^{\rm sim} &amp;= g(x_k;\;\theta)&#10;  \end{split}&#10; \end{equation*}&#10;&#10;\end{document}" title="IguanaTex Bitmap Display">
            <a:extLst>
              <a:ext uri="{FF2B5EF4-FFF2-40B4-BE49-F238E27FC236}">
                <a16:creationId xmlns:a16="http://schemas.microsoft.com/office/drawing/2014/main" id="{919B4777-B83E-405D-7224-BD57CCC7A0B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238" y="1757427"/>
            <a:ext cx="2994002" cy="755496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97B81AC-8C95-C867-AF01-2C5F8A1E0849}"/>
              </a:ext>
            </a:extLst>
          </p:cNvPr>
          <p:cNvCxnSpPr/>
          <p:nvPr/>
        </p:nvCxnSpPr>
        <p:spPr>
          <a:xfrm>
            <a:off x="6282366" y="1713378"/>
            <a:ext cx="0" cy="10201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59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PyTorch Implementation (hints)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2DE14E0-CC7B-02C4-B850-8C14C7345D75}"/>
              </a:ext>
            </a:extLst>
          </p:cNvPr>
          <p:cNvSpPr txBox="1"/>
          <p:nvPr/>
        </p:nvSpPr>
        <p:spPr>
          <a:xfrm>
            <a:off x="246581" y="790250"/>
            <a:ext cx="12192000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dirty="0"/>
          </a:p>
          <a:p>
            <a:r>
              <a:rPr lang="it-CH" dirty="0"/>
              <a:t>Code adapted from </a:t>
            </a:r>
            <a:r>
              <a:rPr lang="it-CH" dirty="0">
                <a:hlinkClick r:id="rId3"/>
              </a:rPr>
              <a:t>https://github.com/forgi86/pytorch-ident</a:t>
            </a:r>
            <a:endParaRPr lang="it-CH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48EE95F-0AB0-E6F2-EC84-71D287760E1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89" t="-257" b="-1"/>
          <a:stretch/>
        </p:blipFill>
        <p:spPr>
          <a:xfrm>
            <a:off x="577850" y="1752998"/>
            <a:ext cx="4974182" cy="406901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C414DD-4B17-15C7-9414-E11F7C15D356}"/>
                  </a:ext>
                </a:extLst>
              </p:cNvPr>
              <p:cNvSpPr txBox="1"/>
              <p:nvPr/>
            </p:nvSpPr>
            <p:spPr>
              <a:xfrm>
                <a:off x="533400" y="1287013"/>
                <a:ext cx="371781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</a:t>
                </a:r>
                <a:r>
                  <a:rPr lang="en-CH" dirty="0"/>
                  <a:t>ustom state-update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CH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C414DD-4B17-15C7-9414-E11F7C15D3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287013"/>
                <a:ext cx="3717813" cy="369332"/>
              </a:xfrm>
              <a:prstGeom prst="rect">
                <a:avLst/>
              </a:prstGeom>
              <a:blipFill>
                <a:blip r:embed="rId6"/>
                <a:stretch>
                  <a:fillRect l="-1706" t="-6667" b="-26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2018C5-8AEB-B8CD-D5D5-F0A9999111B0}"/>
                  </a:ext>
                </a:extLst>
              </p:cNvPr>
              <p:cNvSpPr txBox="1"/>
              <p:nvPr/>
            </p:nvSpPr>
            <p:spPr>
              <a:xfrm>
                <a:off x="6323531" y="1287013"/>
                <a:ext cx="39440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/>
                  <a:t>C</a:t>
                </a:r>
                <a:r>
                  <a:rPr lang="en-CH" dirty="0"/>
                  <a:t>ustom code to unroll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H" dirty="0"/>
                  <a:t> over time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D2018C5-8AEB-B8CD-D5D5-F0A999911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3531" y="1287013"/>
                <a:ext cx="3944093" cy="369332"/>
              </a:xfrm>
              <a:prstGeom prst="rect">
                <a:avLst/>
              </a:prstGeom>
              <a:blipFill>
                <a:blip r:embed="rId7"/>
                <a:stretch>
                  <a:fillRect l="-1282" t="-6667" r="-321" b="-26667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5E987CE-1081-4F9D-EE1D-210AF01FC56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42581" y="1724941"/>
            <a:ext cx="3678923" cy="317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1916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PyTorch Implementation (hints)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/>
              <p:nvPr/>
            </p:nvSpPr>
            <p:spPr>
              <a:xfrm>
                <a:off x="246581" y="790250"/>
                <a:ext cx="10383319" cy="59400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r>
                  <a:rPr lang="it-CH" sz="2000" dirty="0"/>
                  <a:t>In general, the model accepts a batch of initial states (B, n_x) and input sequences (B, T, n_u)</a:t>
                </a:r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it-CH" sz="2000" dirty="0"/>
              </a:p>
              <a:p>
                <a:endParaRPr lang="en-US" sz="2000" dirty="0"/>
              </a:p>
              <a:p>
                <a:r>
                  <a:rPr lang="en-US" sz="2000" dirty="0"/>
                  <a:t>In our case: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B = 1 (we work on a single sequence)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We need another feed-forward neural network to implement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-CH" sz="2000" dirty="0"/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The initial state must be </a:t>
                </a:r>
                <a:r>
                  <a:rPr lang="it-CH" sz="2000" b="1" dirty="0"/>
                  <a:t>trainable</a:t>
                </a:r>
                <a:r>
                  <a:rPr lang="it-CH" sz="2000" dirty="0"/>
                  <a:t> (option requires_grad=True)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it-CH" sz="2000" dirty="0"/>
                  <a:t>We need to specify all the optimization variables to the optimizer</a:t>
                </a:r>
              </a:p>
              <a:p>
                <a:endParaRPr lang="it-CH" sz="2000" dirty="0"/>
              </a:p>
              <a:p>
                <a:endParaRPr lang="it-CH" sz="2000" dirty="0"/>
              </a:p>
            </p:txBody>
          </p:sp>
        </mc:Choice>
        <mc:Fallback xmlns="">
          <p:sp>
            <p:nvSpPr>
              <p:cNvPr id="2" name="CasellaDiTesto 1">
                <a:extLst>
                  <a:ext uri="{FF2B5EF4-FFF2-40B4-BE49-F238E27FC236}">
                    <a16:creationId xmlns:a16="http://schemas.microsoft.com/office/drawing/2014/main" id="{A2DE14E0-CC7B-02C4-B850-8C14C734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581" y="790250"/>
                <a:ext cx="10383319" cy="5940088"/>
              </a:xfrm>
              <a:prstGeom prst="rect">
                <a:avLst/>
              </a:prstGeom>
              <a:blipFill>
                <a:blip r:embed="rId3"/>
                <a:stretch>
                  <a:fillRect l="-611"/>
                </a:stretch>
              </a:blipFill>
            </p:spPr>
            <p:txBody>
              <a:bodyPr/>
              <a:lstStyle/>
              <a:p>
                <a:r>
                  <a:rPr lang="en-CH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91CB975-8C74-F331-9C2A-656D2B37E78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620" b="64610"/>
          <a:stretch/>
        </p:blipFill>
        <p:spPr>
          <a:xfrm>
            <a:off x="1748559" y="1183341"/>
            <a:ext cx="6591877" cy="10339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87164F-8194-9BA7-20E5-24321F53758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1587"/>
          <a:stretch/>
        </p:blipFill>
        <p:spPr>
          <a:xfrm>
            <a:off x="1748559" y="2871287"/>
            <a:ext cx="7772400" cy="1033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795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ttangolo 14">
            <a:extLst>
              <a:ext uri="{FF2B5EF4-FFF2-40B4-BE49-F238E27FC236}">
                <a16:creationId xmlns:a16="http://schemas.microsoft.com/office/drawing/2014/main" id="{7E5E5FE8-2860-6D76-9470-7E03FE4923A6}"/>
              </a:ext>
            </a:extLst>
          </p:cNvPr>
          <p:cNvSpPr/>
          <p:nvPr/>
        </p:nvSpPr>
        <p:spPr>
          <a:xfrm flipV="1">
            <a:off x="154112" y="647878"/>
            <a:ext cx="12037888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63BC4BDE-F8A7-3844-2FCB-744B4713D010}"/>
              </a:ext>
            </a:extLst>
          </p:cNvPr>
          <p:cNvSpPr txBox="1"/>
          <p:nvPr/>
        </p:nvSpPr>
        <p:spPr>
          <a:xfrm>
            <a:off x="246581" y="-8806"/>
            <a:ext cx="1174336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PyTorch Implementation (hints)</a:t>
            </a:r>
          </a:p>
        </p:txBody>
      </p:sp>
      <p:cxnSp>
        <p:nvCxnSpPr>
          <p:cNvPr id="19" name="Connettore 2 18">
            <a:extLst>
              <a:ext uri="{FF2B5EF4-FFF2-40B4-BE49-F238E27FC236}">
                <a16:creationId xmlns:a16="http://schemas.microsoft.com/office/drawing/2014/main" id="{A988E337-B88E-98BA-1A78-0E337BFDEFA5}"/>
              </a:ext>
            </a:extLst>
          </p:cNvPr>
          <p:cNvCxnSpPr/>
          <p:nvPr/>
        </p:nvCxnSpPr>
        <p:spPr>
          <a:xfrm flipV="1">
            <a:off x="0" y="6610350"/>
            <a:ext cx="12192000" cy="0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2DE14E0-CC7B-02C4-B850-8C14C7345D75}"/>
              </a:ext>
            </a:extLst>
          </p:cNvPr>
          <p:cNvSpPr txBox="1"/>
          <p:nvPr/>
        </p:nvSpPr>
        <p:spPr>
          <a:xfrm>
            <a:off x="246581" y="790250"/>
            <a:ext cx="1038331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CH" sz="2000" dirty="0"/>
              <a:t>Initializations</a:t>
            </a:r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r>
              <a:rPr lang="it-CH" sz="2000" dirty="0"/>
              <a:t>Define model and initial state</a:t>
            </a:r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r>
              <a:rPr lang="it-CH" sz="2000" dirty="0"/>
              <a:t>Define optimizer</a:t>
            </a:r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endParaRPr lang="it-CH" sz="2000" dirty="0"/>
          </a:p>
          <a:p>
            <a:r>
              <a:rPr lang="it-CH" sz="2000" dirty="0"/>
              <a:t>Compute loss (in a trainig loop…)</a:t>
            </a:r>
          </a:p>
          <a:p>
            <a:endParaRPr lang="it-CH" sz="2000" dirty="0"/>
          </a:p>
          <a:p>
            <a:endParaRPr lang="it-CH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8F36C41-D725-368A-ECD6-904F760E078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11" r="10728"/>
          <a:stretch/>
        </p:blipFill>
        <p:spPr>
          <a:xfrm>
            <a:off x="4255963" y="2110941"/>
            <a:ext cx="6518054" cy="87576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CD255B4-2AF3-A738-A387-D214B387B6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128" r="46021"/>
          <a:stretch/>
        </p:blipFill>
        <p:spPr>
          <a:xfrm>
            <a:off x="4311650" y="5371821"/>
            <a:ext cx="3719168" cy="73348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96EF0B0-B783-4D21-A69A-ADB47BE267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5963" y="825314"/>
            <a:ext cx="6045921" cy="115825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1141180-026D-77ED-5F33-83C25DF914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5963" y="3321161"/>
            <a:ext cx="6901381" cy="145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40415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"/>
  <p:tag name="ORIGINALWIDTH" val="180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 \hat \theta, \hat {x}_0 = \arg \min_{\theta, x_0} &#10;\frac{1}{N}&#10;\sum_{k=0}^{\nsamp-1} \norm{\hat y_k^\mathrm{sim}(\theta, x_0) - y_k}^2&#10; \end{equation*}&#10;&#10;\end{document}"/>
  <p:tag name="IGUANATEXSIZE" val="24"/>
  <p:tag name="IGUANATEXCURSOR" val="489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7"/>
  <p:tag name="ORIGINALWIDTH" val="107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\begin{split}&#10;  x_{k+1} &amp;= x_k + f(x_k, u_k;\;\theta)\\&#10;  \hat{y}_k^{\rm sim} &amp;= g(x_k;\;\theta)&#10;  \end{split}&#10; \end{equation*}&#10;&#10;\end{document}"/>
  <p:tag name="IGUANATEXSIZE" val="24"/>
  <p:tag name="IGUANATEXCURSOR" val="465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"/>
  <p:tag name="ORIGINALWIDTH" val="167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 \hat \theta, \hat {x}_0 = \arg \min_{\theta, x_0} \sum_{k=0}^{\nsamp-1} \norm{\hat y_k^\mathrm{sim}(\theta, x_0) - y_k}^2&#10; \end{equation*}&#10;&#10;\end{document}"/>
  <p:tag name="IGUANATEXSIZE" val="24"/>
  <p:tag name="IGUANATEXCURSOR" val="451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"/>
  <p:tag name="ORIGINALWIDTH" val="60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\begin{split}&#10;  \dot x &amp;= f(x, u;\;\theta)\\&#10;  y &amp;= x_2&#10;  \end{split}&#10; \end{equation*}&#10;&#10;\end{document}"/>
  <p:tag name="IGUANATEXSIZE" val="24"/>
  <p:tag name="IGUANATEXCURSOR" val="482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0"/>
  <p:tag name="ORIGINALWIDTH" val="167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 \begin{equation*}&#10;  \hat \theta, \hat {x}_0 = \arg \min_{\theta, x_0} \sum_{k=0}^{\nsamp-1} \norm{\hat y_k^\mathrm{sim}(\theta, x_0) - y_k}^2&#10; \end{equation*}&#10;&#10;\end{document}"/>
  <p:tag name="IGUANATEXSIZE" val="24"/>
  <p:tag name="IGUANATEXCURSOR" val="451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0"/>
  <p:tag name="ORIGINALWIDTH" val="84"/>
  <p:tag name="OUTPUTTYPE" val="PDF"/>
  <p:tag name="IGUANATEXVERSION" val="160"/>
  <p:tag name="LATEXADDIN" val="\documentclass{article}&#10;\usepackage{amsmath}&#10;\newcommand{\sys}{S}&#10;\newcommand{\diss}{d}&#10;\newcommand{\learn}{\mathcal{L}} &#10;\newcommand{\free}{\mathcal{M}}  &#10;\newcommand{\D}{\mathcal{D}}&#10;\newcommand{\R}{\mathbb{R}}&#10;\newcommand{\nsamp}{N}&#10;\newcommand{\norm}[1]{\left\lVert#1\right\rVert}&#10;\newcommand{\E}{\mathbb{E}}&#10;\newcommand{\mdl}{M}&#10;\newcommand{\mdlstruc}{\mathcal{M}}&#10;\pagestyle{empty}&#10;&#10;\begin{document}&#10;&#10;\begin{align*}&#10;\dot x_1 &amp;= f_1(x_1, u; \theta) \\&#10;\dot x_2 &amp;= f_2(x_1, x_2, u; \theta) \\&#10;y &amp;= x_2&#10;\end{align*}&#10;&#10;\end{document}"/>
  <p:tag name="IGUANATEXSIZE" val="18"/>
  <p:tag name="IGUANATEXCURSOR" val="484"/>
  <p:tag name="TRANSPARENCY" val="True"/>
  <p:tag name="LATEXENGINEID" val="0"/>
  <p:tag name="TEMPFOLDER" val="/Users/marco.forgione/Library/Containers/com.microsoft.Powerpoint/Data/tmp/TemporaryItems/"/>
  <p:tag name="LATEXFORMHEIGHT" val="426.65"/>
  <p:tag name="LATEXFORMWIDTH" val="513.35"/>
  <p:tag name="LATEXFORMWRAP" val="True"/>
  <p:tag name="BITMAPVECTOR" val="0"/>
</p:tagLst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26967</TotalTime>
  <Words>700</Words>
  <Application>Microsoft Macintosh PowerPoint</Application>
  <PresentationFormat>Widescreen</PresentationFormat>
  <Paragraphs>167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Trebuchet MS</vt:lpstr>
      <vt:lpstr>Tema di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Piga Dario</dc:creator>
  <cp:lastModifiedBy>Forgione Marco</cp:lastModifiedBy>
  <cp:revision>788</cp:revision>
  <dcterms:created xsi:type="dcterms:W3CDTF">2023-03-08T09:24:31Z</dcterms:created>
  <dcterms:modified xsi:type="dcterms:W3CDTF">2025-06-24T07:54:07Z</dcterms:modified>
</cp:coreProperties>
</file>