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6" r:id="rId2"/>
    <p:sldId id="511" r:id="rId3"/>
    <p:sldId id="519" r:id="rId4"/>
    <p:sldId id="6341" r:id="rId5"/>
    <p:sldId id="520" r:id="rId6"/>
    <p:sldId id="521" r:id="rId7"/>
    <p:sldId id="522" r:id="rId8"/>
    <p:sldId id="6342" r:id="rId9"/>
    <p:sldId id="6343" r:id="rId10"/>
    <p:sldId id="6344" r:id="rId11"/>
    <p:sldId id="526" r:id="rId12"/>
    <p:sldId id="543" r:id="rId13"/>
    <p:sldId id="6346" r:id="rId14"/>
    <p:sldId id="6345" r:id="rId15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4630A-6D3B-4C97-A7DC-509EB0048625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AB120-BC75-4CF8-A646-8F594D18F614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435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98419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75108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13292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D13EB-C418-E890-2844-D209E0451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689673D-BB4D-A90E-7847-F0448D5AB5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F6E422-CB2B-0C9D-2372-3EBE1D9A2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3B5635-A42A-7A51-D920-CC53EBD10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42790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32399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09896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9619F-8F4E-7DAD-A531-7E402F306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DDF4960-BDC8-498F-65F9-968531D12C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3EA8EF3-1E13-8EEA-9A77-0DD903EEF9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CC0986-9E60-B1A1-DB89-B470A8020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13377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95545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19982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40507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56640-A0F7-CC25-1C41-F9DED317C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1F343E4-80F6-8B7E-F3E9-319288620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232E99B-8019-2FB0-B0F7-A730A4CF7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884012-5C9D-9C12-CF01-03B7B92B02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11008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13769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6EEA1-6695-1C81-812A-84FD70F7B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AD138E3-3F09-40AE-E0E6-3737509505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3625E6C-3A60-8E7E-568D-6421928C9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F3436ED-AFAC-0DC6-F6D1-2133634AC3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4897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0B484-5030-D323-3799-18FA1EE76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F607B8-D98E-2C2D-FD15-3E6921D6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2C49ED-4AE3-3ABD-9CB8-D661A603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1FB008-ACE7-DA06-5DBF-8A809440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AAF54B-A0BB-172F-FFB5-76E038F2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65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6D4D1-9A0B-C3B1-D44B-D74E4DD1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1BC625-60FE-6F53-1450-E2EED6AD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B5FECE-4E78-A0B1-37BD-E54E1FB6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C8BB3-DB20-7A61-02FF-03A580D0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F7CA1F-E5A8-366B-4E60-D41A202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48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4F5905-E42A-0078-807D-D1FDD330B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9508D6-F0FC-F070-F9E6-8FE91B7D4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67D89D-2FB3-B467-D1BA-F5A1775B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0D6AAE-9366-A499-CBA6-7CFCF724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1487E1-D98D-28A9-E619-564484C7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1392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4ACBC1-7691-4B0F-B09B-D5FA1D46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C408B5E2-4029-434C-9F5D-FF2C2CDE6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539" y="622151"/>
            <a:ext cx="2994821" cy="5200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H2020-MSCA-RISE-2019</a:t>
            </a:r>
          </a:p>
          <a:p>
            <a:r>
              <a:rPr lang="pt-BR" dirty="0"/>
              <a:t>VIRTUOUS GA N</a:t>
            </a:r>
            <a:r>
              <a:rPr lang="pt-BR" dirty="0" err="1"/>
              <a:t>°</a:t>
            </a:r>
            <a:r>
              <a:rPr lang="pt-BR" dirty="0"/>
              <a:t> 872181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46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CD8D2-7F26-51BF-53AF-D314B772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697EA-A1D6-343E-9013-5B20BA7D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D92C8-9503-541F-ED04-2CBCA584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1CF8E1-BCD7-AE00-D4F0-9AA87644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39E997-E27F-22A4-BDE8-0BB5D3C2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085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4FAE7E-1311-376E-12CD-43708CB8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59590-B5DF-055B-0A41-C61323F4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88A398-9D7E-9161-4789-27E7A86B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85AF01-354D-58B0-9B55-512AC002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12635B-81C4-B102-DBA3-C627FFC6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9215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70519-A0B9-6161-B990-85EC5319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B62B06-CA6D-DC89-D3F1-D9B689A87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32277-1682-7AB1-A155-EDC31B59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50E56-92AA-D52D-F08C-A8212F63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651B1D-DEE6-2B35-D94D-6787C83C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6BE208-B222-0984-247E-D53A9CAA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602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022027-0EF9-C671-52E4-20557A58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709EF0-8438-0DD6-4124-A0C50878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62E512-0261-B21F-CA8C-50BFD0EE5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5CA723-7328-CED3-9475-D68C9B081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3D6203-BBF9-A08E-5229-DDA0B85CC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96AB44D-1F20-9C96-5CE3-46DAE87E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717CC5-EA27-DB3F-85C8-040F7257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A362AB5-378D-93CE-A14E-5E59B069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727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16366-24B4-9045-8CE8-113CADB6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C3538B-67EB-9087-DD95-7501248C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C76070-7C60-65D3-D778-2479CEEB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783E5A-A005-449B-90F2-109BB45A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5178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0BC331-97F2-ACC1-F23C-CE600766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A7527E-8A6D-DD64-3A80-16335E8A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F6F9BA-1DD3-EF35-4CAD-85C07999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1458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03D1C2-D40E-A5DB-586A-DFFEE484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1EA32E-BC47-511D-F5A7-5DD04E98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1C5C7E-DB9D-421C-13B1-569C5AD5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E291CC-2352-B728-EB3C-9C627413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1A0E64-AAB1-7067-F142-10B0F0DF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1FE456-524C-82F1-8545-CCB6E36F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564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CE44FD-2718-23AC-43E0-EDF4F4C0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2A1BE1-0B89-72BD-F44E-D30DFFC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F456F9-4757-5831-A5B0-1E5FE596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FFAA7E-1BAE-3D49-3080-0B6CEEC6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C37025-82BA-C9E7-BCDF-672A9866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42D7A8-1672-AE15-148C-054E202A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7621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291D90-F333-1EC7-570B-03EC023C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98149F-EF5F-F06A-84E3-2189368E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4A68CE-624B-7CC1-9580-0547409D3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F897E9-F9F4-5B60-DEF7-EE25EBCFC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B8217B-F0E3-B9EE-4F9B-60C6D674E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482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tags" Target="../tags/tag55.xml"/><Relationship Id="rId7" Type="http://schemas.openxmlformats.org/officeDocument/2006/relationships/image" Target="../media/image46.emf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45.png"/><Relationship Id="rId4" Type="http://schemas.openxmlformats.org/officeDocument/2006/relationships/tags" Target="../tags/tag56.xml"/><Relationship Id="rId9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xiv.org/abs/2403.1483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forgi86/dynonet" TargetMode="External"/><Relationship Id="rId4" Type="http://schemas.openxmlformats.org/officeDocument/2006/relationships/image" Target="../media/image5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7.png"/><Relationship Id="rId5" Type="http://schemas.openxmlformats.org/officeDocument/2006/relationships/tags" Target="../tags/tag5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4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3.png"/><Relationship Id="rId18" Type="http://schemas.openxmlformats.org/officeDocument/2006/relationships/image" Target="../media/image18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tags" Target="../tags/tag8.xml"/><Relationship Id="rId16" Type="http://schemas.openxmlformats.org/officeDocument/2006/relationships/image" Target="../media/image16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11.png"/><Relationship Id="rId5" Type="http://schemas.openxmlformats.org/officeDocument/2006/relationships/tags" Target="../tags/tag11.xml"/><Relationship Id="rId15" Type="http://schemas.openxmlformats.org/officeDocument/2006/relationships/image" Target="../media/image15.emf"/><Relationship Id="rId10" Type="http://schemas.openxmlformats.org/officeDocument/2006/relationships/notesSlide" Target="../notesSlides/notesSlide3.xml"/><Relationship Id="rId4" Type="http://schemas.openxmlformats.org/officeDocument/2006/relationships/tags" Target="../tags/tag10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image" Target="../media/image19.png"/><Relationship Id="rId26" Type="http://schemas.openxmlformats.org/officeDocument/2006/relationships/image" Target="../media/image13.png"/><Relationship Id="rId3" Type="http://schemas.openxmlformats.org/officeDocument/2006/relationships/tags" Target="../tags/tag17.xml"/><Relationship Id="rId21" Type="http://schemas.openxmlformats.org/officeDocument/2006/relationships/image" Target="../media/image22.png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notesSlide" Target="../notesSlides/notesSlide4.xml"/><Relationship Id="rId25" Type="http://schemas.openxmlformats.org/officeDocument/2006/relationships/image" Target="../media/image26.png"/><Relationship Id="rId2" Type="http://schemas.openxmlformats.org/officeDocument/2006/relationships/tags" Target="../tags/tag16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21.png"/><Relationship Id="rId29" Type="http://schemas.openxmlformats.org/officeDocument/2006/relationships/image" Target="../media/image16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25.png"/><Relationship Id="rId32" Type="http://schemas.openxmlformats.org/officeDocument/2006/relationships/image" Target="../media/image10.png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image" Target="../media/image24.png"/><Relationship Id="rId28" Type="http://schemas.openxmlformats.org/officeDocument/2006/relationships/image" Target="../media/image28.emf"/><Relationship Id="rId10" Type="http://schemas.openxmlformats.org/officeDocument/2006/relationships/tags" Target="../tags/tag24.xml"/><Relationship Id="rId19" Type="http://schemas.openxmlformats.org/officeDocument/2006/relationships/image" Target="../media/image20.png"/><Relationship Id="rId31" Type="http://schemas.openxmlformats.org/officeDocument/2006/relationships/image" Target="../media/image29.emf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image" Target="../media/image23.png"/><Relationship Id="rId27" Type="http://schemas.openxmlformats.org/officeDocument/2006/relationships/image" Target="../media/image27.emf"/><Relationship Id="rId30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32.png"/><Relationship Id="rId18" Type="http://schemas.openxmlformats.org/officeDocument/2006/relationships/image" Target="../media/image26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31.png"/><Relationship Id="rId17" Type="http://schemas.openxmlformats.org/officeDocument/2006/relationships/image" Target="../media/image25.png"/><Relationship Id="rId2" Type="http://schemas.openxmlformats.org/officeDocument/2006/relationships/tags" Target="../tags/tag31.xml"/><Relationship Id="rId16" Type="http://schemas.openxmlformats.org/officeDocument/2006/relationships/image" Target="../media/image24.png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30.png"/><Relationship Id="rId5" Type="http://schemas.openxmlformats.org/officeDocument/2006/relationships/tags" Target="../tags/tag34.xml"/><Relationship Id="rId15" Type="http://schemas.openxmlformats.org/officeDocument/2006/relationships/image" Target="../media/image23.png"/><Relationship Id="rId10" Type="http://schemas.openxmlformats.org/officeDocument/2006/relationships/image" Target="../media/image5.png"/><Relationship Id="rId4" Type="http://schemas.openxmlformats.org/officeDocument/2006/relationships/tags" Target="../tags/tag33.xml"/><Relationship Id="rId9" Type="http://schemas.openxmlformats.org/officeDocument/2006/relationships/notesSlide" Target="../notesSlides/notesSlide5.xml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9.xml"/><Relationship Id="rId7" Type="http://schemas.openxmlformats.org/officeDocument/2006/relationships/image" Target="../media/image35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4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image" Target="../media/image37.png"/><Relationship Id="rId18" Type="http://schemas.openxmlformats.org/officeDocument/2006/relationships/image" Target="../media/image41.png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36.png"/><Relationship Id="rId17" Type="http://schemas.openxmlformats.org/officeDocument/2006/relationships/image" Target="../media/image40.png"/><Relationship Id="rId2" Type="http://schemas.openxmlformats.org/officeDocument/2006/relationships/tags" Target="../tags/tag41.xml"/><Relationship Id="rId16" Type="http://schemas.openxmlformats.org/officeDocument/2006/relationships/image" Target="../media/image10.png"/><Relationship Id="rId20" Type="http://schemas.openxmlformats.org/officeDocument/2006/relationships/image" Target="../media/image43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44.xml"/><Relationship Id="rId15" Type="http://schemas.openxmlformats.org/officeDocument/2006/relationships/image" Target="../media/image39.png"/><Relationship Id="rId10" Type="http://schemas.openxmlformats.org/officeDocument/2006/relationships/slideLayout" Target="../slideLayouts/slideLayout1.xml"/><Relationship Id="rId19" Type="http://schemas.openxmlformats.org/officeDocument/2006/relationships/image" Target="../media/image42.png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51.xml"/><Relationship Id="rId7" Type="http://schemas.openxmlformats.org/officeDocument/2006/relationships/image" Target="../media/image38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8.xml"/><Relationship Id="rId11" Type="http://schemas.openxmlformats.org/officeDocument/2006/relationships/image" Target="../media/image4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45.png"/><Relationship Id="rId4" Type="http://schemas.openxmlformats.org/officeDocument/2006/relationships/tags" Target="../tags/tag52.xml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5801" y="3190028"/>
            <a:ext cx="11712374" cy="299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err="1">
                <a:solidFill>
                  <a:schemeClr val="accent1">
                    <a:lumMod val="75000"/>
                  </a:schemeClr>
                </a:solidFill>
              </a:rPr>
              <a:t>dynoNet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: linear dynamical blocks in deep learning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Dario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Piga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, Marco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Forgione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,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Dalle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Molle Institute for Artificial Intelligence, Lugano, Switzerland</a:t>
            </a:r>
          </a:p>
          <a:p>
            <a:pPr>
              <a:lnSpc>
                <a:spcPct val="150000"/>
              </a:lnSpc>
            </a:pP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50000"/>
              </a:lnSpc>
            </a:pPr>
            <a:endParaRPr lang="en-US" sz="36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2" y="485678"/>
            <a:ext cx="1920867" cy="233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3038676" cy="217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19"/>
            <a:ext cx="3040110" cy="217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6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229CE-8B7D-0609-A5F4-D84713097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4F143B8E-1A9A-1E30-4BDE-846127D066DD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8757B83-9B86-6999-ABD7-3CDC28E00E61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dirty="0" err="1">
                <a:solidFill>
                  <a:schemeClr val="accent1"/>
                </a:solidFill>
              </a:rPr>
              <a:t>Backward</a:t>
            </a:r>
            <a:r>
              <a:rPr lang="it-IT" sz="3600" dirty="0">
                <a:solidFill>
                  <a:schemeClr val="accent1"/>
                </a:solidFill>
              </a:rPr>
              <a:t> pass: </a:t>
            </a:r>
            <a:r>
              <a:rPr lang="it-IT" sz="3600" dirty="0" err="1">
                <a:solidFill>
                  <a:schemeClr val="accent1"/>
                </a:solidFill>
              </a:rPr>
              <a:t>computational</a:t>
            </a:r>
            <a:r>
              <a:rPr lang="it-IT" sz="3600" dirty="0">
                <a:solidFill>
                  <a:schemeClr val="accent1"/>
                </a:solidFill>
              </a:rPr>
              <a:t> </a:t>
            </a:r>
            <a:r>
              <a:rPr lang="it-IT" sz="3600" dirty="0" err="1">
                <a:solidFill>
                  <a:schemeClr val="accent1"/>
                </a:solidFill>
              </a:rPr>
              <a:t>complexity</a:t>
            </a:r>
            <a:endParaRPr lang="it-IT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0D1150CB-58AD-5B7A-06F2-61F812F8C478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%\textcolor{red}&#10;{\bar{\bf{u}}_{t} = \sum_{\tau=t}^T \bar{\bf{y}}_{\tau}  {\bf{g}}_{\tau-t}}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96A0BC7E-831D-4619-4861-2C3F821CEC0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566035" y="963227"/>
            <a:ext cx="2078198" cy="88207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26A5DAC-9A5E-F17F-ED96-3D68028DE849}"/>
              </a:ext>
            </a:extLst>
          </p:cNvPr>
          <p:cNvSpPr txBox="1"/>
          <p:nvPr/>
        </p:nvSpPr>
        <p:spPr>
          <a:xfrm>
            <a:off x="183136" y="1145680"/>
            <a:ext cx="10189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Can we also compute                              recursively?</a:t>
            </a:r>
          </a:p>
        </p:txBody>
      </p:sp>
      <p:pic>
        <p:nvPicPr>
          <p:cNvPr id="70" name="Immagine 69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textbf{flip}(\bar{\bf{u}})_{t}   = \sum_{h=0}^{t} \textbf{flip}(\bar{\bf{y}})_{h}  {\bf{g}}_{t-h}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E6B71833-3EC8-4A91-409A-1851228EFE6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083" y="2525996"/>
            <a:ext cx="3073782" cy="766267"/>
          </a:xfrm>
          <a:prstGeom prst="rect">
            <a:avLst/>
          </a:prstGeom>
        </p:spPr>
      </p:pic>
      <p:pic>
        <p:nvPicPr>
          <p:cNvPr id="76" name="Immagine 75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textbf{flip}(\bar{\bf{u}})_{t} =  \frac{B(q^{-1},\textcolor{red}{b})}{A(q^{-1}, \textcolor{red}{a})}\textbf{flip}(\bar{\bf{y}})_{t} = G(q^{-1})\textbf{flip}(\bar{\bf{y}})_{t}&#10; \end{align*}&#10;&#10;&#10;\end{document}" title="IguanaTex Bitmap Display">
            <a:extLst>
              <a:ext uri="{FF2B5EF4-FFF2-40B4-BE49-F238E27FC236}">
                <a16:creationId xmlns:a16="http://schemas.microsoft.com/office/drawing/2014/main" id="{09998E9F-1BF4-1E26-B255-F78744C47F4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59" y="4940302"/>
            <a:ext cx="4774566" cy="581212"/>
          </a:xfrm>
          <a:prstGeom prst="rect">
            <a:avLst/>
          </a:prstGeom>
        </p:spPr>
      </p:pic>
      <p:cxnSp>
        <p:nvCxnSpPr>
          <p:cNvPr id="43" name="Connettore diritto 42 1">
            <a:extLst>
              <a:ext uri="{FF2B5EF4-FFF2-40B4-BE49-F238E27FC236}">
                <a16:creationId xmlns:a16="http://schemas.microsoft.com/office/drawing/2014/main" id="{0BAE27A6-F47E-2C3B-9AA0-064DD7186BE8}"/>
              </a:ext>
            </a:extLst>
          </p:cNvPr>
          <p:cNvCxnSpPr>
            <a:cxnSpLocks/>
          </p:cNvCxnSpPr>
          <p:nvPr/>
        </p:nvCxnSpPr>
        <p:spPr>
          <a:xfrm>
            <a:off x="3665430" y="2925195"/>
            <a:ext cx="174096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4B4DCE17-0CE8-0A68-B251-0051AE19CDDC}"/>
              </a:ext>
            </a:extLst>
          </p:cNvPr>
          <p:cNvSpPr txBox="1"/>
          <p:nvPr/>
        </p:nvSpPr>
        <p:spPr>
          <a:xfrm>
            <a:off x="6268807" y="5835099"/>
            <a:ext cx="2891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i="1" dirty="0" err="1">
                <a:solidFill>
                  <a:srgbClr val="00B050"/>
                </a:solidFill>
                <a:latin typeface="Chalkduster" panose="03050602040202020205"/>
              </a:rPr>
              <a:t>Complexity</a:t>
            </a:r>
            <a:r>
              <a:rPr lang="it-CH" sz="2400" i="1" dirty="0">
                <a:solidFill>
                  <a:srgbClr val="00B050"/>
                </a:solidFill>
              </a:rPr>
              <a:t>: O(T)</a:t>
            </a:r>
          </a:p>
        </p:txBody>
      </p:sp>
      <p:cxnSp>
        <p:nvCxnSpPr>
          <p:cNvPr id="4" name="Connettore diritto 42 2">
            <a:extLst>
              <a:ext uri="{FF2B5EF4-FFF2-40B4-BE49-F238E27FC236}">
                <a16:creationId xmlns:a16="http://schemas.microsoft.com/office/drawing/2014/main" id="{36A21599-B88B-F4B4-56BE-5C7DE9D1657D}"/>
              </a:ext>
            </a:extLst>
          </p:cNvPr>
          <p:cNvCxnSpPr>
            <a:cxnSpLocks/>
          </p:cNvCxnSpPr>
          <p:nvPr/>
        </p:nvCxnSpPr>
        <p:spPr>
          <a:xfrm flipV="1">
            <a:off x="7177974" y="3466215"/>
            <a:ext cx="0" cy="1357245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21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bar{\bf{u}}_{t} = \sum_{\tau=t}^T \bar{\bf{y}}_{\tau}  {\bf{g}}_{\tau-t}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6D1D1518-EF45-A86D-B9C1-4AF18C4AD9E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2" y="2375579"/>
            <a:ext cx="2209228" cy="92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dirty="0" err="1">
                <a:solidFill>
                  <a:schemeClr val="accent1"/>
                </a:solidFill>
              </a:rPr>
              <a:t>PyTorch</a:t>
            </a:r>
            <a:r>
              <a:rPr lang="it-IT" sz="3600" dirty="0">
                <a:solidFill>
                  <a:schemeClr val="accent1"/>
                </a:solidFill>
              </a:rPr>
              <a:t> </a:t>
            </a:r>
            <a:r>
              <a:rPr lang="it-IT" sz="3600" dirty="0" err="1">
                <a:solidFill>
                  <a:schemeClr val="accent1"/>
                </a:solidFill>
              </a:rPr>
              <a:t>implementation</a:t>
            </a:r>
            <a:endParaRPr lang="it-IT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E796B4-2FCB-E0B4-6A96-F177E2DFB80C}"/>
              </a:ext>
            </a:extLst>
          </p:cNvPr>
          <p:cNvSpPr txBox="1"/>
          <p:nvPr/>
        </p:nvSpPr>
        <p:spPr>
          <a:xfrm>
            <a:off x="154112" y="944880"/>
            <a:ext cx="1183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dirty="0" err="1"/>
              <a:t>PyTorch</a:t>
            </a:r>
            <a:r>
              <a:rPr lang="it-CH" sz="2400" dirty="0"/>
              <a:t> </a:t>
            </a:r>
            <a:r>
              <a:rPr lang="it-CH" sz="2400" dirty="0" err="1"/>
              <a:t>implementation</a:t>
            </a:r>
            <a:r>
              <a:rPr lang="it-CH" sz="2400" dirty="0"/>
              <a:t> of the </a:t>
            </a:r>
            <a:r>
              <a:rPr lang="it-CH" sz="2400" i="1" dirty="0"/>
              <a:t>G</a:t>
            </a:r>
            <a:r>
              <a:rPr lang="it-CH" sz="2400" dirty="0"/>
              <a:t>-</a:t>
            </a:r>
            <a:r>
              <a:rPr lang="it-CH" sz="2400" dirty="0" err="1"/>
              <a:t>block</a:t>
            </a:r>
            <a:r>
              <a:rPr lang="it-CH" sz="2400" dirty="0"/>
              <a:t> in the repository: </a:t>
            </a:r>
            <a:r>
              <a:rPr lang="it-CH" sz="2400" b="0" i="1" u="none" strike="noStrike" baseline="0" dirty="0">
                <a:latin typeface="CMTT10"/>
              </a:rPr>
              <a:t>https://github.com/forgi86/dynonet</a:t>
            </a:r>
            <a:endParaRPr lang="it-CH" sz="2400" i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F9B58C-D07E-832B-C606-D868E0C03289}"/>
              </a:ext>
            </a:extLst>
          </p:cNvPr>
          <p:cNvSpPr txBox="1"/>
          <p:nvPr/>
        </p:nvSpPr>
        <p:spPr>
          <a:xfrm>
            <a:off x="990600" y="1449070"/>
            <a:ext cx="313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i="1" dirty="0" err="1">
                <a:solidFill>
                  <a:srgbClr val="0070C0"/>
                </a:solidFill>
              </a:rPr>
              <a:t>dynoNet</a:t>
            </a:r>
            <a:r>
              <a:rPr lang="it-CH" sz="2400" dirty="0">
                <a:solidFill>
                  <a:srgbClr val="0070C0"/>
                </a:solidFill>
              </a:rPr>
              <a:t> </a:t>
            </a:r>
            <a:r>
              <a:rPr lang="it-CH" sz="2400" dirty="0" err="1">
                <a:solidFill>
                  <a:srgbClr val="0070C0"/>
                </a:solidFill>
              </a:rPr>
              <a:t>architecture</a:t>
            </a:r>
            <a:endParaRPr lang="it-CH" sz="2400" dirty="0">
              <a:solidFill>
                <a:srgbClr val="0070C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91BA478-1275-4487-A26A-6D0CD371837A}"/>
              </a:ext>
            </a:extLst>
          </p:cNvPr>
          <p:cNvSpPr txBox="1"/>
          <p:nvPr/>
        </p:nvSpPr>
        <p:spPr>
          <a:xfrm>
            <a:off x="8168640" y="1449070"/>
            <a:ext cx="313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i="1" dirty="0">
                <a:solidFill>
                  <a:srgbClr val="0070C0"/>
                </a:solidFill>
              </a:rPr>
              <a:t>Python code</a:t>
            </a:r>
            <a:endParaRPr lang="it-CH" sz="2400" dirty="0">
              <a:solidFill>
                <a:srgbClr val="0070C0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38B889E-3C91-8A3D-53B7-37CB6311D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1" y="2366233"/>
            <a:ext cx="3981050" cy="245933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F26C32D-4B48-77CC-FA65-92DC80BD8B66}"/>
              </a:ext>
            </a:extLst>
          </p:cNvPr>
          <p:cNvSpPr txBox="1"/>
          <p:nvPr/>
        </p:nvSpPr>
        <p:spPr>
          <a:xfrm>
            <a:off x="287462" y="5795010"/>
            <a:ext cx="11835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dirty="0" err="1"/>
              <a:t>Any</a:t>
            </a:r>
            <a:r>
              <a:rPr lang="it-CH" sz="2400" dirty="0"/>
              <a:t> </a:t>
            </a:r>
            <a:r>
              <a:rPr lang="it-CH" sz="2400" dirty="0" err="1">
                <a:solidFill>
                  <a:srgbClr val="00B0F0"/>
                </a:solidFill>
              </a:rPr>
              <a:t>gradient-based</a:t>
            </a:r>
            <a:r>
              <a:rPr lang="it-CH" sz="2400" dirty="0"/>
              <a:t> </a:t>
            </a:r>
            <a:r>
              <a:rPr lang="it-CH" sz="2400" dirty="0" err="1"/>
              <a:t>optimization</a:t>
            </a:r>
            <a:r>
              <a:rPr lang="it-CH" sz="2400" dirty="0"/>
              <a:t> </a:t>
            </a:r>
            <a:r>
              <a:rPr lang="it-CH" sz="2400" dirty="0" err="1"/>
              <a:t>algorithm</a:t>
            </a:r>
            <a:r>
              <a:rPr lang="it-CH" sz="2400" dirty="0"/>
              <a:t> can be </a:t>
            </a:r>
            <a:r>
              <a:rPr lang="it-CH" sz="2400" dirty="0" err="1"/>
              <a:t>used</a:t>
            </a:r>
            <a:r>
              <a:rPr lang="it-CH" sz="2400" dirty="0"/>
              <a:t> to </a:t>
            </a:r>
            <a:r>
              <a:rPr lang="it-CH" sz="2400" dirty="0" err="1"/>
              <a:t>train</a:t>
            </a:r>
            <a:r>
              <a:rPr lang="it-CH" sz="2400" dirty="0"/>
              <a:t> the network, with </a:t>
            </a:r>
            <a:r>
              <a:rPr lang="it-CH" sz="2400" dirty="0" err="1"/>
              <a:t>gradients</a:t>
            </a:r>
            <a:r>
              <a:rPr lang="it-CH" sz="2400" dirty="0"/>
              <a:t> </a:t>
            </a:r>
            <a:r>
              <a:rPr lang="it-CH" sz="2400" dirty="0" err="1"/>
              <a:t>readily</a:t>
            </a:r>
            <a:r>
              <a:rPr lang="it-CH" sz="2400" dirty="0"/>
              <a:t> </a:t>
            </a:r>
            <a:r>
              <a:rPr lang="it-CH" sz="2400" dirty="0" err="1"/>
              <a:t>obtained</a:t>
            </a:r>
            <a:r>
              <a:rPr lang="it-CH" sz="2400" dirty="0"/>
              <a:t> </a:t>
            </a:r>
            <a:r>
              <a:rPr lang="it-CH" sz="2400" dirty="0" err="1"/>
              <a:t>through</a:t>
            </a:r>
            <a:r>
              <a:rPr lang="it-CH" sz="2400" dirty="0"/>
              <a:t> </a:t>
            </a:r>
            <a:r>
              <a:rPr lang="it-CH" sz="2400" dirty="0">
                <a:solidFill>
                  <a:srgbClr val="00B0F0"/>
                </a:solidFill>
              </a:rPr>
              <a:t>back-</a:t>
            </a:r>
            <a:r>
              <a:rPr lang="it-CH" sz="2400" dirty="0" err="1">
                <a:solidFill>
                  <a:srgbClr val="00B0F0"/>
                </a:solidFill>
              </a:rPr>
              <a:t>propagation</a:t>
            </a:r>
            <a:endParaRPr lang="it-CH" sz="2400" i="1" dirty="0">
              <a:solidFill>
                <a:srgbClr val="00B0F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338C2C-FEA2-D28B-149B-2B31715AA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5455" y="2166168"/>
            <a:ext cx="7046369" cy="22999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D702227-F47B-1EFA-786C-EAA31CFFC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455" y="4553893"/>
            <a:ext cx="2689623" cy="6734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ED8AE2-8E0C-406A-4E51-3EC9E37D0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5455" y="5337495"/>
            <a:ext cx="1944481" cy="20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6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i="1" dirty="0" err="1">
                <a:solidFill>
                  <a:schemeClr val="accent1"/>
                </a:solidFill>
              </a:rPr>
              <a:t>dynoNet</a:t>
            </a:r>
            <a:r>
              <a:rPr lang="it-IT" sz="3600" i="1" dirty="0">
                <a:solidFill>
                  <a:schemeClr val="accent1"/>
                </a:solidFill>
              </a:rPr>
              <a:t> in </a:t>
            </a:r>
            <a:r>
              <a:rPr lang="it-IT" sz="3600" i="1" dirty="0" err="1">
                <a:solidFill>
                  <a:schemeClr val="accent1"/>
                </a:solidFill>
              </a:rPr>
              <a:t>TorchAudio</a:t>
            </a:r>
            <a:endParaRPr lang="it-IT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>
            <a:extLst>
              <a:ext uri="{FF2B5EF4-FFF2-40B4-BE49-F238E27FC236}">
                <a16:creationId xmlns:a16="http://schemas.microsoft.com/office/drawing/2014/main" id="{A00A3ADA-F73F-9F68-CCFD-7E50C12A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961847"/>
            <a:ext cx="10429875" cy="524827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B9B0D9B-0468-0BCE-CF19-BABC36C9B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063" y="1609528"/>
            <a:ext cx="5548312" cy="103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2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7BE5D-1E5C-4FB3-DA3A-5B8D45289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AA6C38AC-9DB0-A9E1-7F92-B649CED4028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43CCD23-87D0-BFE5-194E-D04BEF1DD574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i="1" dirty="0" err="1">
                <a:solidFill>
                  <a:schemeClr val="accent1"/>
                </a:solidFill>
              </a:rPr>
              <a:t>Other</a:t>
            </a:r>
            <a:r>
              <a:rPr lang="it-IT" sz="3600" i="1" dirty="0">
                <a:solidFill>
                  <a:schemeClr val="accent1"/>
                </a:solidFill>
              </a:rPr>
              <a:t> </a:t>
            </a:r>
            <a:r>
              <a:rPr lang="it-IT" sz="3600" i="1" dirty="0" err="1">
                <a:solidFill>
                  <a:schemeClr val="accent1"/>
                </a:solidFill>
              </a:rPr>
              <a:t>architectures</a:t>
            </a:r>
            <a:r>
              <a:rPr lang="it-IT" sz="3600" i="1" dirty="0">
                <a:solidFill>
                  <a:schemeClr val="accent1"/>
                </a:solidFill>
              </a:rPr>
              <a:t> with linear </a:t>
            </a:r>
            <a:r>
              <a:rPr lang="it-IT" sz="3600" i="1" dirty="0" err="1">
                <a:solidFill>
                  <a:schemeClr val="accent1"/>
                </a:solidFill>
              </a:rPr>
              <a:t>layers</a:t>
            </a:r>
            <a:endParaRPr lang="it-IT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5067D99-3331-B353-AB0A-97CA0DC2B32F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B197E7D-6F55-173B-67C0-26FC2F9C7CB7}"/>
              </a:ext>
            </a:extLst>
          </p:cNvPr>
          <p:cNvSpPr txBox="1"/>
          <p:nvPr/>
        </p:nvSpPr>
        <p:spPr>
          <a:xfrm>
            <a:off x="394569" y="1321496"/>
            <a:ext cx="834859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Several new models with linear dynamical blocks: S4, S5, LRU, Mamba,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sz="2000" dirty="0"/>
              <a:t>Flexible and expressive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sz="2000" dirty="0"/>
              <a:t>Fast to train and simulate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sz="2000" dirty="0"/>
              <a:t>Stability almost for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sz="2000" dirty="0"/>
              <a:t>Potential for analysis and explainability</a:t>
            </a:r>
            <a:br>
              <a:rPr lang="en-CH" sz="2000" dirty="0"/>
            </a:br>
            <a:endParaRPr lang="en-CH" sz="2000" dirty="0"/>
          </a:p>
          <a:p>
            <a:r>
              <a:rPr lang="en-CH" sz="2000" dirty="0"/>
              <a:t>Keyword: structured state-space sequence models (S4).</a:t>
            </a:r>
          </a:p>
          <a:p>
            <a:endParaRPr lang="en-CH" sz="2000" dirty="0"/>
          </a:p>
          <a:p>
            <a:r>
              <a:rPr lang="en-CH" sz="2000" dirty="0"/>
              <a:t>Variations in the linear dynamical block: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sz="2000" dirty="0"/>
              <a:t>Continuous/discrete-time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sz="2000" dirty="0"/>
              <a:t>State-space/transfer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sz="2000" dirty="0"/>
              <a:t>Time-domain/frequency-domain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H" sz="2000" dirty="0"/>
              <a:t>Time-invariant/time-varying</a:t>
            </a:r>
          </a:p>
          <a:p>
            <a:endParaRPr lang="en-CH" sz="2400" dirty="0"/>
          </a:p>
          <a:p>
            <a:r>
              <a:rPr lang="en-CH" dirty="0"/>
              <a:t>There’s room to apply system theory!</a:t>
            </a:r>
            <a:endParaRPr lang="en-CH" sz="2400" dirty="0"/>
          </a:p>
          <a:p>
            <a:endParaRPr lang="en-CH" sz="2400" dirty="0"/>
          </a:p>
        </p:txBody>
      </p:sp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6E5FAE84-F04A-4322-0B17-9F02D2F9A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529" y="1384126"/>
            <a:ext cx="2736241" cy="3428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98826F-70C1-B574-3847-8C5DDF68992E}"/>
              </a:ext>
            </a:extLst>
          </p:cNvPr>
          <p:cNvSpPr txBox="1"/>
          <p:nvPr/>
        </p:nvSpPr>
        <p:spPr>
          <a:xfrm>
            <a:off x="394569" y="5963901"/>
            <a:ext cx="81224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CH" sz="1000" dirty="0"/>
              <a:t>M. Forgione, M. Mejari, and D. Piga </a:t>
            </a:r>
            <a:r>
              <a:rPr lang="en-GB" sz="1000" b="0" i="0" u="none" strike="noStrike" dirty="0">
                <a:solidFill>
                  <a:srgbClr val="1A0DA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4"/>
              </a:rPr>
              <a:t>Model order reduction of deep structured state-space models: A system-theoretic approach</a:t>
            </a:r>
            <a:r>
              <a:rPr lang="en-GB" sz="10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CDC 2024</a:t>
            </a:r>
            <a:endParaRPr lang="it-CH" sz="1200" dirty="0"/>
          </a:p>
        </p:txBody>
      </p:sp>
    </p:spTree>
    <p:extLst>
      <p:ext uri="{BB962C8B-B14F-4D97-AF65-F5344CB8AC3E}">
        <p14:creationId xmlns:p14="http://schemas.microsoft.com/office/powerpoint/2010/main" val="202802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i="1" dirty="0" err="1">
                <a:solidFill>
                  <a:schemeClr val="accent1"/>
                </a:solidFill>
              </a:rPr>
              <a:t>dynoNet</a:t>
            </a:r>
            <a:r>
              <a:rPr lang="it-IT" sz="3600" dirty="0">
                <a:solidFill>
                  <a:schemeClr val="accent1"/>
                </a:solidFill>
              </a:rPr>
              <a:t>: </a:t>
            </a:r>
            <a:r>
              <a:rPr lang="it-IT" sz="3600" dirty="0" err="1">
                <a:solidFill>
                  <a:schemeClr val="accent1"/>
                </a:solidFill>
              </a:rPr>
              <a:t>conclusions</a:t>
            </a:r>
            <a:endParaRPr lang="it-IT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6DC09EB-6828-8967-5E25-0A109C26E568}"/>
              </a:ext>
            </a:extLst>
          </p:cNvPr>
          <p:cNvSpPr txBox="1"/>
          <p:nvPr/>
        </p:nvSpPr>
        <p:spPr>
          <a:xfrm>
            <a:off x="308926" y="1588770"/>
            <a:ext cx="11883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Differentiable 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neuron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Extension of block-oriented models with 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arbitrary interconnections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Training through </a:t>
            </a:r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back-propagation at a cost </a:t>
            </a:r>
            <a:r>
              <a:rPr lang="en-GB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O(T)</a:t>
            </a:r>
            <a:r>
              <a:rPr lang="en-GB" sz="24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No specialized algorithm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CH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ABBDE70-7D5A-E3A6-0F07-6F83BC181C55}"/>
              </a:ext>
            </a:extLst>
          </p:cNvPr>
          <p:cNvSpPr txBox="1"/>
          <p:nvPr/>
        </p:nvSpPr>
        <p:spPr>
          <a:xfrm>
            <a:off x="371475" y="4114800"/>
            <a:ext cx="3800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3200" dirty="0" err="1">
                <a:solidFill>
                  <a:srgbClr val="0070C0"/>
                </a:solidFill>
              </a:rPr>
              <a:t>Current</a:t>
            </a:r>
            <a:r>
              <a:rPr lang="it-CH" sz="3200" dirty="0">
                <a:solidFill>
                  <a:srgbClr val="0070C0"/>
                </a:solidFill>
              </a:rPr>
              <a:t> work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0F6147E-FCE8-EE19-3743-C355B2EEC589}"/>
              </a:ext>
            </a:extLst>
          </p:cNvPr>
          <p:cNvSpPr txBox="1"/>
          <p:nvPr/>
        </p:nvSpPr>
        <p:spPr>
          <a:xfrm>
            <a:off x="308926" y="4779645"/>
            <a:ext cx="11883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System analysis and model reduction through linear tools</a:t>
            </a:r>
            <a:endParaRPr lang="it-CH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34A4161-F6C0-0DEE-43F7-696A148FC38E}"/>
              </a:ext>
            </a:extLst>
          </p:cNvPr>
          <p:cNvSpPr txBox="1"/>
          <p:nvPr/>
        </p:nvSpPr>
        <p:spPr>
          <a:xfrm>
            <a:off x="308926" y="848796"/>
            <a:ext cx="590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3200" dirty="0">
                <a:solidFill>
                  <a:srgbClr val="0070C0"/>
                </a:solidFill>
              </a:rPr>
              <a:t>Key takeaways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E35430-57C4-B1B4-1AF6-C7EFC113FC3D}"/>
              </a:ext>
            </a:extLst>
          </p:cNvPr>
          <p:cNvSpPr txBox="1"/>
          <p:nvPr/>
        </p:nvSpPr>
        <p:spPr>
          <a:xfrm>
            <a:off x="790057" y="5954495"/>
            <a:ext cx="11732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CH" sz="1600" dirty="0"/>
              <a:t>M. Forgione, D. Piga, </a:t>
            </a:r>
            <a:r>
              <a:rPr lang="en-US" sz="1600" i="1" dirty="0" err="1"/>
              <a:t>dynoNet</a:t>
            </a:r>
            <a:r>
              <a:rPr lang="en-US" sz="1600" i="1" dirty="0"/>
              <a:t>: A neural network architecture for learning dynamical systems</a:t>
            </a:r>
            <a:r>
              <a:rPr lang="it-CH" sz="1600" dirty="0"/>
              <a:t>, </a:t>
            </a:r>
            <a:r>
              <a:rPr lang="en-US" sz="1600" dirty="0"/>
              <a:t>IJACSP</a:t>
            </a:r>
            <a:r>
              <a:rPr lang="it-CH" sz="1600" dirty="0"/>
              <a:t>, 2021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F6641E9-6BE9-1DEB-31DE-4B3114F33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62" y="5983605"/>
            <a:ext cx="253894" cy="2380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684B5AA-28C5-DE45-7DF4-801891B2F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12" y="6355651"/>
            <a:ext cx="231039" cy="21659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C77E18C-7826-EC21-1BFB-5C8512DA24E3}"/>
              </a:ext>
            </a:extLst>
          </p:cNvPr>
          <p:cNvSpPr txBox="1"/>
          <p:nvPr/>
        </p:nvSpPr>
        <p:spPr>
          <a:xfrm>
            <a:off x="761482" y="6293049"/>
            <a:ext cx="117324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CH" sz="1600" dirty="0"/>
              <a:t> </a:t>
            </a:r>
            <a:r>
              <a:rPr lang="it-CH" sz="1600" dirty="0">
                <a:hlinkClick r:id="rId5"/>
              </a:rPr>
              <a:t>https://github.com/forgi86/dynonet</a:t>
            </a:r>
            <a:r>
              <a:rPr lang="it-CH" sz="16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55686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i="1" dirty="0" err="1">
                <a:solidFill>
                  <a:schemeClr val="accent1"/>
                </a:solidFill>
              </a:rPr>
              <a:t>dynoNet</a:t>
            </a:r>
            <a:r>
              <a:rPr lang="it-IT" sz="3600" dirty="0">
                <a:solidFill>
                  <a:schemeClr val="accent1"/>
                </a:solidFill>
              </a:rPr>
              <a:t>: </a:t>
            </a:r>
            <a:r>
              <a:rPr lang="it-IT" sz="3600" dirty="0" err="1">
                <a:solidFill>
                  <a:schemeClr val="accent1"/>
                </a:solidFill>
              </a:rPr>
              <a:t>main</a:t>
            </a:r>
            <a:r>
              <a:rPr lang="it-IT" sz="3600" dirty="0">
                <a:solidFill>
                  <a:schemeClr val="accent1"/>
                </a:solidFill>
              </a:rPr>
              <a:t> idea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A22CC84C-E595-37C5-C5F5-7C9D39FB1F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81"/>
          <a:stretch/>
        </p:blipFill>
        <p:spPr bwMode="auto">
          <a:xfrm>
            <a:off x="1600070" y="1134636"/>
            <a:ext cx="3601851" cy="1545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369EDF-6BDB-0713-190B-425878B352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7"/>
          <a:stretch/>
        </p:blipFill>
        <p:spPr bwMode="auto">
          <a:xfrm>
            <a:off x="7498080" y="1060433"/>
            <a:ext cx="3703451" cy="1545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07D9037-16EC-8EC8-0EA7-F6388B1AD9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39" r="57465" b="11915"/>
          <a:stretch/>
        </p:blipFill>
        <p:spPr>
          <a:xfrm>
            <a:off x="646845" y="3429000"/>
            <a:ext cx="5185824" cy="247086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4D449E5-485B-7A29-6AD3-67383A4853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7" t="29781" b="8217"/>
          <a:stretch/>
        </p:blipFill>
        <p:spPr>
          <a:xfrm>
            <a:off x="6462905" y="3429000"/>
            <a:ext cx="5527038" cy="241458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62DBFC5-695A-5267-B211-CD8A704645CC}"/>
              </a:ext>
            </a:extLst>
          </p:cNvPr>
          <p:cNvSpPr txBox="1"/>
          <p:nvPr/>
        </p:nvSpPr>
        <p:spPr>
          <a:xfrm>
            <a:off x="1817369" y="3102817"/>
            <a:ext cx="231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dirty="0" err="1">
                <a:solidFill>
                  <a:srgbClr val="FF0000"/>
                </a:solidFill>
              </a:rPr>
              <a:t>feedforward</a:t>
            </a:r>
            <a:r>
              <a:rPr lang="it-CH" sz="2400" dirty="0">
                <a:solidFill>
                  <a:srgbClr val="FF0000"/>
                </a:solidFill>
              </a:rPr>
              <a:t> NN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7E1E2B0-A59E-D52A-57F6-AF8BC29840A1}"/>
              </a:ext>
            </a:extLst>
          </p:cNvPr>
          <p:cNvSpPr txBox="1"/>
          <p:nvPr/>
        </p:nvSpPr>
        <p:spPr>
          <a:xfrm>
            <a:off x="8785470" y="3099737"/>
            <a:ext cx="1803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i="1" dirty="0" err="1">
                <a:solidFill>
                  <a:schemeClr val="accent1">
                    <a:lumMod val="75000"/>
                  </a:schemeClr>
                </a:solidFill>
              </a:rPr>
              <a:t>dynoNet</a:t>
            </a:r>
            <a:endParaRPr lang="it-CH" sz="24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E2E85-7589-8610-EFDD-3DAA64F051F7}"/>
              </a:ext>
            </a:extLst>
          </p:cNvPr>
          <p:cNvSpPr txBox="1"/>
          <p:nvPr/>
        </p:nvSpPr>
        <p:spPr bwMode="auto">
          <a:xfrm>
            <a:off x="566057" y="6247236"/>
            <a:ext cx="6462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sz="1200" dirty="0"/>
              <a:t>Forgione, M., &amp; Piga, D. (2021). </a:t>
            </a:r>
            <a:r>
              <a:rPr lang="en-GB" sz="1200" dirty="0" err="1"/>
              <a:t>dynoNet</a:t>
            </a:r>
            <a:r>
              <a:rPr lang="en-GB" sz="1200" dirty="0"/>
              <a:t>: A neural network architecture for learning dynamical systems.</a:t>
            </a:r>
            <a:br>
              <a:rPr lang="en-GB" sz="1200" dirty="0"/>
            </a:br>
            <a:r>
              <a:rPr lang="en-GB" sz="1200" dirty="0"/>
              <a:t>International Journal of Adaptive Control and Signal Processing, 35(4), 612-626.</a:t>
            </a:r>
            <a:endParaRPr lang="en-CH" sz="11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147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i="1" dirty="0" err="1">
                <a:solidFill>
                  <a:schemeClr val="accent1"/>
                </a:solidFill>
              </a:rPr>
              <a:t>dynoNet</a:t>
            </a:r>
            <a:r>
              <a:rPr lang="it-IT" sz="3600" dirty="0">
                <a:solidFill>
                  <a:schemeClr val="accent1"/>
                </a:solidFill>
              </a:rPr>
              <a:t>: LTI operator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2369EDF-6BDB-0713-190B-425878B352C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77"/>
          <a:stretch/>
        </p:blipFill>
        <p:spPr bwMode="auto">
          <a:xfrm>
            <a:off x="7445369" y="886825"/>
            <a:ext cx="4488837" cy="18729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ruppo 51">
            <a:extLst>
              <a:ext uri="{FF2B5EF4-FFF2-40B4-BE49-F238E27FC236}">
                <a16:creationId xmlns:a16="http://schemas.microsoft.com/office/drawing/2014/main" id="{10258713-52A4-D2BC-A073-B1E3A6EFB430}"/>
              </a:ext>
            </a:extLst>
          </p:cNvPr>
          <p:cNvGrpSpPr/>
          <p:nvPr/>
        </p:nvGrpSpPr>
        <p:grpSpPr>
          <a:xfrm>
            <a:off x="829647" y="1506421"/>
            <a:ext cx="1581152" cy="624288"/>
            <a:chOff x="685800" y="972105"/>
            <a:chExt cx="1581152" cy="624288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8A439B4B-2DE4-F132-3F65-BE8DB5AA3E39}"/>
                </a:ext>
              </a:extLst>
            </p:cNvPr>
            <p:cNvSpPr/>
            <p:nvPr/>
          </p:nvSpPr>
          <p:spPr>
            <a:xfrm>
              <a:off x="1143001" y="1086481"/>
              <a:ext cx="666750" cy="50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CH" i="1" dirty="0"/>
                <a:t>G(q)</a:t>
              </a:r>
            </a:p>
          </p:txBody>
        </p:sp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id="{63BB2551-E587-0534-77F5-245FA01151A0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685800" y="1341437"/>
              <a:ext cx="457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FA3CCA2C-24D3-27A3-9578-77D10E3EFF16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51" y="1341437"/>
              <a:ext cx="457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3309C2E7-399E-2121-D639-5D5494C56A91}"/>
                </a:ext>
              </a:extLst>
            </p:cNvPr>
            <p:cNvSpPr txBox="1"/>
            <p:nvPr/>
          </p:nvSpPr>
          <p:spPr>
            <a:xfrm>
              <a:off x="757237" y="972105"/>
              <a:ext cx="314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b="1" dirty="0"/>
                <a:t>u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0DCE0597-98E4-A604-0598-59276AF960D6}"/>
                </a:ext>
              </a:extLst>
            </p:cNvPr>
            <p:cNvSpPr txBox="1"/>
            <p:nvPr/>
          </p:nvSpPr>
          <p:spPr>
            <a:xfrm>
              <a:off x="1938337" y="972105"/>
              <a:ext cx="314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b="1" dirty="0"/>
                <a:t>y</a:t>
              </a:r>
            </a:p>
          </p:txBody>
        </p:sp>
      </p:grpSp>
      <p:pic>
        <p:nvPicPr>
          <p:cNvPr id="4" name="Immagine 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underset{A(q^{-1},\textcolor{red}{a})}{\underbrace{\left(1 -\textcolor{red}{a_1}q^{-1} - \ldots -\textcolor{red}{a_{n_a}}q^{-n_a} \right)}} {\bf{y}}_t = \underset{B(q^{-1},\textcolor{red}{b})}{\underbrace{ \left(\textcolor{red}{b_{0}} +\textcolor{red}{b_1}q^{-1} - \ldots -\textcolor{red}{b_{n_b}}q^{-n_b} \right)}}{\bf{u}}_t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CE154078-9AE2-9036-760D-3FB1EC5916D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5" y="2957821"/>
            <a:ext cx="6585263" cy="663957"/>
          </a:xfrm>
          <a:prstGeom prst="rect">
            <a:avLst/>
          </a:prstGeom>
        </p:spPr>
      </p:pic>
      <p:sp>
        <p:nvSpPr>
          <p:cNvPr id="82" name="Ovale 81">
            <a:extLst>
              <a:ext uri="{FF2B5EF4-FFF2-40B4-BE49-F238E27FC236}">
                <a16:creationId xmlns:a16="http://schemas.microsoft.com/office/drawing/2014/main" id="{EEAA411C-E7BE-D218-7089-1602BFA66613}"/>
              </a:ext>
            </a:extLst>
          </p:cNvPr>
          <p:cNvSpPr/>
          <p:nvPr/>
        </p:nvSpPr>
        <p:spPr>
          <a:xfrm>
            <a:off x="568960" y="4238732"/>
            <a:ext cx="6876409" cy="10917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84" name="TextBox 69 1">
            <a:extLst>
              <a:ext uri="{FF2B5EF4-FFF2-40B4-BE49-F238E27FC236}">
                <a16:creationId xmlns:a16="http://schemas.microsoft.com/office/drawing/2014/main" id="{56121C9D-94D6-8DB9-EF4D-D5FA857BD348}"/>
              </a:ext>
            </a:extLst>
          </p:cNvPr>
          <p:cNvSpPr txBox="1"/>
          <p:nvPr/>
        </p:nvSpPr>
        <p:spPr>
          <a:xfrm>
            <a:off x="7714616" y="5353755"/>
            <a:ext cx="382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halkduster" panose="03050602040202020205" pitchFamily="66" charset="0"/>
              </a:rPr>
              <a:t>recurrence equation</a:t>
            </a: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9450731C-491B-9740-53CD-021289C430CA}"/>
              </a:ext>
            </a:extLst>
          </p:cNvPr>
          <p:cNvCxnSpPr>
            <a:cxnSpLocks/>
          </p:cNvCxnSpPr>
          <p:nvPr/>
        </p:nvCxnSpPr>
        <p:spPr>
          <a:xfrm flipH="1" flipV="1">
            <a:off x="6941591" y="5087770"/>
            <a:ext cx="1823720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69 2">
            <a:extLst>
              <a:ext uri="{FF2B5EF4-FFF2-40B4-BE49-F238E27FC236}">
                <a16:creationId xmlns:a16="http://schemas.microsoft.com/office/drawing/2014/main" id="{08F7F0E3-CC5B-D4B9-8100-D809217E4C65}"/>
              </a:ext>
            </a:extLst>
          </p:cNvPr>
          <p:cNvSpPr txBox="1"/>
          <p:nvPr/>
        </p:nvSpPr>
        <p:spPr>
          <a:xfrm>
            <a:off x="246581" y="1026862"/>
            <a:ext cx="382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halkduster" panose="03050602040202020205" pitchFamily="66" charset="0"/>
              </a:rPr>
              <a:t>LTI linear operator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24326948-84B2-C258-F965-29AD8EC03C6D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568410" y="985256"/>
            <a:ext cx="2845533" cy="1491859"/>
            <a:chOff x="3568410" y="985256"/>
            <a:chExt cx="2845533" cy="1491859"/>
          </a:xfrm>
        </p:grpSpPr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ED52FC30-6870-33DA-E047-6160B012C1EB}"/>
                </a:ext>
              </a:extLst>
            </p:cNvPr>
            <p:cNvSpPr/>
            <p:nvPr/>
          </p:nvSpPr>
          <p:spPr>
            <a:xfrm>
              <a:off x="4018038" y="1394935"/>
              <a:ext cx="1066801" cy="10821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pic>
          <p:nvPicPr>
            <p:cNvPr id="13" name="Immagine 12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 \frac{B(q^{-1},\textcolor{red}{b})}{A(q^{-1}, \textcolor{red}{a})}{\bf{u}}_t&#10; \end{align*}&#10;% {\frac{A(q^{-1},\textcolor{red}{a})}{B(q^{-1}, %\textcolor{red}{b})}}&#10;%\underbrace{G(q^{-1},\textcolor{red}{\theta})}}&#10;&#10;&#10;&#10;&#10;\end{document}" title="IguanaTex Bitmap Display">
              <a:extLst>
                <a:ext uri="{FF2B5EF4-FFF2-40B4-BE49-F238E27FC236}">
                  <a16:creationId xmlns:a16="http://schemas.microsoft.com/office/drawing/2014/main" id="{5E3723E8-C029-166A-9A23-2A0838B6FBCA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410" y="1678444"/>
              <a:ext cx="1756693" cy="573109"/>
            </a:xfrm>
            <a:prstGeom prst="rect">
              <a:avLst/>
            </a:prstGeom>
          </p:spPr>
        </p:pic>
        <p:pic>
          <p:nvPicPr>
            <p:cNvPr id="48" name="Immagine 47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G(q^{-1},\textcolor{red}{\theta})&#10; \end{align*}&#10;% {\frac{A(q^{-1},\textcolor{red}{a})}{B(q^{-1}, %\textcolor{red}{b})}}&#10;%\underbrace{G(q^{-1},\textcolor{red}{\theta})}}&#10;&#10;&#10;&#10;&#10;\end{document}" title="IguanaTex Bitmap Display">
              <a:extLst>
                <a:ext uri="{FF2B5EF4-FFF2-40B4-BE49-F238E27FC236}">
                  <a16:creationId xmlns:a16="http://schemas.microsoft.com/office/drawing/2014/main" id="{9EB9F74F-4C1A-B0A6-9B28-6B25717B6D0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4417" y="985256"/>
              <a:ext cx="919526" cy="264904"/>
            </a:xfrm>
            <a:prstGeom prst="rect">
              <a:avLst/>
            </a:prstGeom>
          </p:spPr>
        </p:pic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BA7E6EC2-FC4B-5B7E-6317-344315D600E4}"/>
                </a:ext>
              </a:extLst>
            </p:cNvPr>
            <p:cNvCxnSpPr>
              <a:endCxn id="49" idx="7"/>
            </p:cNvCxnSpPr>
            <p:nvPr/>
          </p:nvCxnSpPr>
          <p:spPr>
            <a:xfrm flipH="1">
              <a:off x="4928610" y="1231110"/>
              <a:ext cx="489604" cy="3223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Immagine 21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q^{-1}{\bf{y}}_t = {\bf{y}}_{t-1} &#10; \end{align*}&#10;% {\frac{A(q^{-1},\textcolor{red}{a})}{B(q^{-1}, %\textcolor{red}{b})}}&#10;%\underbrace{G(q^{-1},\textcolor{red}{\theta})}}&#10;&#10;&#10;&#10;&#10;\end{document}" title="IguanaTex Bitmap Display">
            <a:extLst>
              <a:ext uri="{FF2B5EF4-FFF2-40B4-BE49-F238E27FC236}">
                <a16:creationId xmlns:a16="http://schemas.microsoft.com/office/drawing/2014/main" id="{7F9D26C1-C444-B3C2-3631-EB89EAFF782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654" y="1400388"/>
            <a:ext cx="1333864" cy="253017"/>
          </a:xfrm>
          <a:prstGeom prst="rect">
            <a:avLst/>
          </a:prstGeom>
        </p:spPr>
      </p:pic>
      <p:pic>
        <p:nvPicPr>
          <p:cNvPr id="9" name="Immagine 8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980A39C0-B2E0-8416-964F-A9C37FA6788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88" y="4665161"/>
            <a:ext cx="6431584" cy="22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0FAAD-9F8A-941F-EEC0-642145611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F93A08D2-F2A2-A400-5D55-3D1777BD133C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F8A714B-A89F-8786-8BAD-CCC08B6C5925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dirty="0">
                <a:solidFill>
                  <a:schemeClr val="accent1"/>
                </a:solidFill>
              </a:rPr>
              <a:t>Integration in a DL framework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BBE740F1-D5F5-60C0-DC70-0CDF325AF769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0007809C-530D-E8E1-B0E4-906F95406085}"/>
              </a:ext>
            </a:extLst>
          </p:cNvPr>
          <p:cNvSpPr/>
          <p:nvPr/>
        </p:nvSpPr>
        <p:spPr>
          <a:xfrm>
            <a:off x="151331" y="796024"/>
            <a:ext cx="9268894" cy="66126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What do we need to integrate the LTI dynamic block in a neural network architecture?</a:t>
            </a:r>
          </a:p>
        </p:txBody>
      </p:sp>
      <p:pic>
        <p:nvPicPr>
          <p:cNvPr id="34" name="Immagine 3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 G(q^{-1};\textcolor{red}{a},\textcolor{red}{b}){\bf{u}}_t&#10; \end{align*}&#10;% {\frac{A(q^{-1},\textcolor{red}{a})}{B(q^{-1}, %\textcolor{red}{b})}}&#10;%\underbrace{G(q^{-1},\textcolor{red}{\theta})}}&#10;&#10;&#10;&#10;&#10;\end{document}" title="IguanaTex Bitmap Display">
            <a:extLst>
              <a:ext uri="{FF2B5EF4-FFF2-40B4-BE49-F238E27FC236}">
                <a16:creationId xmlns:a16="http://schemas.microsoft.com/office/drawing/2014/main" id="{9553B553-2CCA-4FA4-8F9C-19341FE6BAB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303" y="1799682"/>
            <a:ext cx="2158631" cy="298665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3489626E-7D7C-9DC6-3FCD-E1613F849BD7}"/>
              </a:ext>
            </a:extLst>
          </p:cNvPr>
          <p:cNvGrpSpPr/>
          <p:nvPr/>
        </p:nvGrpSpPr>
        <p:grpSpPr>
          <a:xfrm>
            <a:off x="9973303" y="763706"/>
            <a:ext cx="1857816" cy="794501"/>
            <a:chOff x="685800" y="972105"/>
            <a:chExt cx="1581152" cy="624288"/>
          </a:xfrm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D968B5B5-C3A0-D881-29C6-1872A40CB884}"/>
                </a:ext>
              </a:extLst>
            </p:cNvPr>
            <p:cNvSpPr/>
            <p:nvPr/>
          </p:nvSpPr>
          <p:spPr>
            <a:xfrm>
              <a:off x="1143001" y="1086481"/>
              <a:ext cx="666750" cy="509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CH" i="1" dirty="0"/>
                <a:t>G(q)</a:t>
              </a:r>
            </a:p>
          </p:txBody>
        </p: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FDBAE4C4-BAC6-39A9-AF33-8DA0877260B3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685800" y="1341437"/>
              <a:ext cx="457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FDAAF301-CCA4-2AF5-1B09-C0465FA4600A}"/>
                </a:ext>
              </a:extLst>
            </p:cNvPr>
            <p:cNvCxnSpPr>
              <a:cxnSpLocks/>
            </p:cNvCxnSpPr>
            <p:nvPr/>
          </p:nvCxnSpPr>
          <p:spPr>
            <a:xfrm>
              <a:off x="1809751" y="1341437"/>
              <a:ext cx="457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DDBAC888-9F7B-636F-8D8E-909D5DA6452C}"/>
                </a:ext>
              </a:extLst>
            </p:cNvPr>
            <p:cNvSpPr txBox="1"/>
            <p:nvPr/>
          </p:nvSpPr>
          <p:spPr>
            <a:xfrm>
              <a:off x="757237" y="972105"/>
              <a:ext cx="314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b="1" dirty="0"/>
                <a:t>u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ECE8AFF-B230-8A19-FFD4-602F3DE7636D}"/>
                </a:ext>
              </a:extLst>
            </p:cNvPr>
            <p:cNvSpPr txBox="1"/>
            <p:nvPr/>
          </p:nvSpPr>
          <p:spPr>
            <a:xfrm>
              <a:off x="1938337" y="972105"/>
              <a:ext cx="314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b="1" dirty="0"/>
                <a:t>y</a:t>
              </a:r>
            </a:p>
          </p:txBody>
        </p:sp>
      </p:grpSp>
      <p:sp>
        <p:nvSpPr>
          <p:cNvPr id="35" name="Rettangolo 34">
            <a:extLst>
              <a:ext uri="{FF2B5EF4-FFF2-40B4-BE49-F238E27FC236}">
                <a16:creationId xmlns:a16="http://schemas.microsoft.com/office/drawing/2014/main" id="{41298F71-1359-E539-29CD-0845C44A44D1}"/>
              </a:ext>
            </a:extLst>
          </p:cNvPr>
          <p:cNvSpPr/>
          <p:nvPr/>
        </p:nvSpPr>
        <p:spPr>
          <a:xfrm>
            <a:off x="2506166" y="1848822"/>
            <a:ext cx="2999283" cy="4616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We need derivatives!</a:t>
            </a:r>
          </a:p>
        </p:txBody>
      </p:sp>
      <p:pic>
        <p:nvPicPr>
          <p:cNvPr id="66" name="Immagine 65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 \ \  \frac{\partial \mathcal{L}}{\partial \textcolor{red}{b}} \ \ 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B3B948C2-9FDD-105D-DB4A-EEDD5192C03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724" y="1717897"/>
            <a:ext cx="1079683" cy="661266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AAE8CD34-B52D-58D4-5D62-9729CCC8268B}"/>
              </a:ext>
            </a:extLst>
          </p:cNvPr>
          <p:cNvSpPr txBox="1"/>
          <p:nvPr/>
        </p:nvSpPr>
        <p:spPr>
          <a:xfrm>
            <a:off x="884216" y="2852601"/>
            <a:ext cx="10898485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CH" sz="2400" b="1" dirty="0">
                <a:solidFill>
                  <a:schemeClr val="bg1"/>
                </a:solidFill>
              </a:rPr>
              <a:t>More in general, we need to transform the </a:t>
            </a:r>
            <a:r>
              <a:rPr lang="it-CH" sz="2400" b="1" i="1" dirty="0">
                <a:solidFill>
                  <a:schemeClr val="bg1"/>
                </a:solidFill>
              </a:rPr>
              <a:t>G</a:t>
            </a:r>
            <a:r>
              <a:rPr lang="it-CH" sz="2400" b="1" dirty="0">
                <a:solidFill>
                  <a:schemeClr val="bg1"/>
                </a:solidFill>
              </a:rPr>
              <a:t> operator into a differentiable layer!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C18801-73E2-5DB2-701F-DED3BB013D33}"/>
              </a:ext>
            </a:extLst>
          </p:cNvPr>
          <p:cNvGrpSpPr/>
          <p:nvPr/>
        </p:nvGrpSpPr>
        <p:grpSpPr>
          <a:xfrm>
            <a:off x="4088235" y="3704436"/>
            <a:ext cx="4384295" cy="2231677"/>
            <a:chOff x="4088235" y="3704436"/>
            <a:chExt cx="4384295" cy="2231677"/>
          </a:xfrm>
        </p:grpSpPr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35649A0E-4902-5D47-092B-9D7140B00DCD}"/>
                </a:ext>
              </a:extLst>
            </p:cNvPr>
            <p:cNvSpPr/>
            <p:nvPr/>
          </p:nvSpPr>
          <p:spPr>
            <a:xfrm>
              <a:off x="5719762" y="4629791"/>
              <a:ext cx="885825" cy="113346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Layer L</a:t>
              </a:r>
            </a:p>
          </p:txBody>
        </p: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7A64D672-59EF-B823-4972-D75DCED891B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088235" y="5434435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2 51">
              <a:extLst>
                <a:ext uri="{FF2B5EF4-FFF2-40B4-BE49-F238E27FC236}">
                  <a16:creationId xmlns:a16="http://schemas.microsoft.com/office/drawing/2014/main" id="{5F736C5F-EBFA-ABD2-B338-57210AF5538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583785" y="5434435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Immagine 52" descr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L}}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9CF643D7-5A99-2BA6-E3A7-617DEE2985C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4771" y="5496381"/>
              <a:ext cx="198864" cy="181972"/>
            </a:xfrm>
            <a:prstGeom prst="rect">
              <a:avLst/>
            </a:prstGeom>
          </p:spPr>
        </p:pic>
        <p:pic>
          <p:nvPicPr>
            <p:cNvPr id="22" name="Picture 21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&#10;\newcommand{\loss}{\mathcal{L}}&#10; &#10;\begin{document}&#10;&#10; \begin{align*}&#10; \delta^{L+1} = \frac{\partial \loss}{\partial z^{L+1}}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0662A626-7894-C153-E038-E0C4A10609D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6920879" y="5509393"/>
              <a:ext cx="1259839" cy="426720"/>
            </a:xfrm>
            <a:prstGeom prst="rect">
              <a:avLst/>
            </a:prstGeom>
          </p:spPr>
        </p:pic>
        <p:pic>
          <p:nvPicPr>
            <p:cNvPr id="26" name="Picture 25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newcommand{\loss}{\mathcal{L}}&#10;&#10;\begin{document}&#10;&#10; \begin{align*}&#10; \delta^L = \frac{\partial \loss}{\partial z^{L}}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6098A38D-3DDC-B757-45AB-3E9D6B75DC89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4499735" y="5509393"/>
              <a:ext cx="853439" cy="426720"/>
            </a:xfrm>
            <a:prstGeom prst="rect">
              <a:avLst/>
            </a:prstGeom>
          </p:spPr>
        </p:pic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77E4EA9E-3598-944A-2ECC-58FB799BD64E}"/>
                </a:ext>
              </a:extLst>
            </p:cNvPr>
            <p:cNvCxnSpPr>
              <a:cxnSpLocks/>
            </p:cNvCxnSpPr>
            <p:nvPr/>
          </p:nvCxnSpPr>
          <p:spPr>
            <a:xfrm>
              <a:off x="4088235" y="4948070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Immagine 58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L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73837172-7DF7-77FC-9388-FD20D791720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5220" y="4676237"/>
              <a:ext cx="197486" cy="182126"/>
            </a:xfrm>
            <a:prstGeom prst="rect">
              <a:avLst/>
            </a:prstGeom>
          </p:spPr>
        </p:pic>
        <p:cxnSp>
          <p:nvCxnSpPr>
            <p:cNvPr id="60" name="Connettore 2 59">
              <a:extLst>
                <a:ext uri="{FF2B5EF4-FFF2-40B4-BE49-F238E27FC236}">
                  <a16:creationId xmlns:a16="http://schemas.microsoft.com/office/drawing/2014/main" id="{32938A04-FD5D-3CFE-FAF6-1EC7528730F9}"/>
                </a:ext>
              </a:extLst>
            </p:cNvPr>
            <p:cNvCxnSpPr>
              <a:cxnSpLocks/>
            </p:cNvCxnSpPr>
            <p:nvPr/>
          </p:nvCxnSpPr>
          <p:spPr>
            <a:xfrm>
              <a:off x="6583785" y="4948070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Immagine 60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{L+1} = f_{L}(z^L;\theta_L)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D3BE3504-712E-CDF8-5C95-DAB80FA845C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3374" y="4676237"/>
              <a:ext cx="1579156" cy="230400"/>
            </a:xfrm>
            <a:prstGeom prst="rect">
              <a:avLst/>
            </a:prstGeom>
          </p:spPr>
        </p:pic>
        <p:pic>
          <p:nvPicPr>
            <p:cNvPr id="9" name="Picture 8" descr="\documentclass{article}&#10;\usepackage{amsmath}&#10;\pagestyle{empty}&#10;\usepackage{bm}&#10;\newcommand{\pmeas}{{\bf p}}&#10;\newcommand{\umeas}{{\bf u}}&#10;\newcommand{\ymeas}{{\bf y}}&#10;\newcommand{\yo}{{\bf y}^{\rm o} }&#10;\newcommand{\loss}{\mathcal{L}}&#10;&#10;\newcommand{\nin}{n_u} &#10;\newcommand{\ny}{n_y} &#10;\newcommand{\nx}{n_x} &#10;\newcommand{\np}{n_p} &#10;\begin{document}&#10;&#10; \begin{align*}&#10;  \frac{\partial \loss}{\partial \theta^{L}}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1DEC09AC-B7A9-C7A0-7C84-41BF2A6456F8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/>
            <a:stretch>
              <a:fillRect/>
            </a:stretch>
          </p:blipFill>
          <p:spPr>
            <a:xfrm>
              <a:off x="5992251" y="3704436"/>
              <a:ext cx="345439" cy="426720"/>
            </a:xfrm>
            <a:prstGeom prst="rect">
              <a:avLst/>
            </a:prstGeom>
          </p:spPr>
        </p:pic>
        <p:cxnSp>
          <p:nvCxnSpPr>
            <p:cNvPr id="63" name="Connettore 2 62">
              <a:extLst>
                <a:ext uri="{FF2B5EF4-FFF2-40B4-BE49-F238E27FC236}">
                  <a16:creationId xmlns:a16="http://schemas.microsoft.com/office/drawing/2014/main" id="{77AAC032-F57B-6EDF-EF53-D9089140B1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2674" y="4207138"/>
              <a:ext cx="0" cy="422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17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Transforming G into a differentiable layer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E3D682F1-509F-1F3D-9E68-C1C8A9725F1E}"/>
              </a:ext>
            </a:extLst>
          </p:cNvPr>
          <p:cNvGrpSpPr/>
          <p:nvPr/>
        </p:nvGrpSpPr>
        <p:grpSpPr>
          <a:xfrm>
            <a:off x="2382161" y="3299822"/>
            <a:ext cx="2712163" cy="2787973"/>
            <a:chOff x="2382161" y="3652247"/>
            <a:chExt cx="2712163" cy="2787973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6B0202ED-A95C-1668-E489-02CD41333876}"/>
                </a:ext>
              </a:extLst>
            </p:cNvPr>
            <p:cNvGrpSpPr/>
            <p:nvPr/>
          </p:nvGrpSpPr>
          <p:grpSpPr>
            <a:xfrm>
              <a:off x="3194527" y="4625910"/>
              <a:ext cx="1507145" cy="1644180"/>
              <a:chOff x="1332482" y="4391656"/>
              <a:chExt cx="1690197" cy="1869149"/>
            </a:xfrm>
          </p:grpSpPr>
          <p:pic>
            <p:nvPicPr>
              <p:cNvPr id="11" name="Immagine 10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bf{u}$&#10;&#10;&#10;&#10;&#10;\end{document}" title="IguanaTex Bitmap Display">
                <a:extLst>
                  <a:ext uri="{FF2B5EF4-FFF2-40B4-BE49-F238E27FC236}">
                    <a16:creationId xmlns:a16="http://schemas.microsoft.com/office/drawing/2014/main" id="{E125D443-D109-94B1-E471-AC41A228DC4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32482" y="4391656"/>
                <a:ext cx="247608" cy="196216"/>
              </a:xfrm>
              <a:prstGeom prst="rect">
                <a:avLst/>
              </a:prstGeom>
            </p:spPr>
          </p:pic>
          <p:pic>
            <p:nvPicPr>
              <p:cNvPr id="14" name="Immagine 1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textcolor{red}{a}$&#10;\end{document}" title="IguanaTex Bitmap Display">
                <a:extLst>
                  <a:ext uri="{FF2B5EF4-FFF2-40B4-BE49-F238E27FC236}">
                    <a16:creationId xmlns:a16="http://schemas.microsoft.com/office/drawing/2014/main" id="{F086318E-74BE-2C5E-74F5-3C83EBBBF75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8492" y="5087779"/>
                <a:ext cx="257357" cy="253302"/>
              </a:xfrm>
              <a:prstGeom prst="rect">
                <a:avLst/>
              </a:prstGeom>
            </p:spPr>
          </p:pic>
          <p:pic>
            <p:nvPicPr>
              <p:cNvPr id="20" name="Immagine 19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textcolor{red}{b&#10;}$&#10;\end{document}" title="IguanaTex Bitmap Display">
                <a:extLst>
                  <a:ext uri="{FF2B5EF4-FFF2-40B4-BE49-F238E27FC236}">
                    <a16:creationId xmlns:a16="http://schemas.microsoft.com/office/drawing/2014/main" id="{6E5C9144-87D0-FFC9-87F1-655C5CFAF5F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7069" y="5881777"/>
                <a:ext cx="200206" cy="379028"/>
              </a:xfrm>
              <a:prstGeom prst="rect">
                <a:avLst/>
              </a:prstGeom>
            </p:spPr>
          </p:pic>
          <p:pic>
            <p:nvPicPr>
              <p:cNvPr id="23" name="Immagine 22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bf{y}$&#10;&#10;&#10;&#10;&#10;\end{document}" title="IguanaTex Bitmap Display">
                <a:extLst>
                  <a:ext uri="{FF2B5EF4-FFF2-40B4-BE49-F238E27FC236}">
                    <a16:creationId xmlns:a16="http://schemas.microsoft.com/office/drawing/2014/main" id="{D16138F1-E3A3-05FA-33A7-7BBF3D1F9F0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81300" y="5087779"/>
                <a:ext cx="241379" cy="277194"/>
              </a:xfrm>
              <a:prstGeom prst="rect">
                <a:avLst/>
              </a:prstGeom>
            </p:spPr>
          </p:pic>
          <p:cxnSp>
            <p:nvCxnSpPr>
              <p:cNvPr id="25" name="Connettore 2 24">
                <a:extLst>
                  <a:ext uri="{FF2B5EF4-FFF2-40B4-BE49-F238E27FC236}">
                    <a16:creationId xmlns:a16="http://schemas.microsoft.com/office/drawing/2014/main" id="{DBAAC901-D3B7-8B16-50B6-F652A6A0C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2053" y="4522462"/>
                <a:ext cx="916847" cy="5053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2 26">
                <a:extLst>
                  <a:ext uri="{FF2B5EF4-FFF2-40B4-BE49-F238E27FC236}">
                    <a16:creationId xmlns:a16="http://schemas.microsoft.com/office/drawing/2014/main" id="{5C1D9164-B336-E5D4-D29C-7553A46CB9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2053" y="5214430"/>
                <a:ext cx="9168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2 28">
                <a:extLst>
                  <a:ext uri="{FF2B5EF4-FFF2-40B4-BE49-F238E27FC236}">
                    <a16:creationId xmlns:a16="http://schemas.microsoft.com/office/drawing/2014/main" id="{4BD92D9B-5951-BB80-B340-43CC3E09E3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2053" y="5400149"/>
                <a:ext cx="916847" cy="633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8 1">
              <a:extLst>
                <a:ext uri="{FF2B5EF4-FFF2-40B4-BE49-F238E27FC236}">
                  <a16:creationId xmlns:a16="http://schemas.microsoft.com/office/drawing/2014/main" id="{C4C1AFAB-1755-5E4B-8D1E-6BD4016E5589}"/>
                </a:ext>
              </a:extLst>
            </p:cNvPr>
            <p:cNvSpPr/>
            <p:nvPr/>
          </p:nvSpPr>
          <p:spPr>
            <a:xfrm>
              <a:off x="2382161" y="3652247"/>
              <a:ext cx="2712163" cy="2787973"/>
            </a:xfrm>
            <a:prstGeom prst="rect">
              <a:avLst/>
            </a:prstGeom>
            <a:gradFill flip="none" rotWithShape="1">
              <a:gsLst>
                <a:gs pos="0">
                  <a:srgbClr val="AFCEA9"/>
                </a:gs>
                <a:gs pos="100000">
                  <a:srgbClr val="0064A6">
                    <a:tint val="23500"/>
                    <a:satMod val="160000"/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Rectangle 8 2">
              <a:extLst>
                <a:ext uri="{FF2B5EF4-FFF2-40B4-BE49-F238E27FC236}">
                  <a16:creationId xmlns:a16="http://schemas.microsoft.com/office/drawing/2014/main" id="{6B87518E-0116-3546-17F1-D692533BC5A9}"/>
                </a:ext>
              </a:extLst>
            </p:cNvPr>
            <p:cNvSpPr/>
            <p:nvPr/>
          </p:nvSpPr>
          <p:spPr>
            <a:xfrm>
              <a:off x="2491258" y="3714750"/>
              <a:ext cx="2480792" cy="5212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CH" sz="2000" b="1" dirty="0" err="1"/>
                <a:t>Forward</a:t>
              </a:r>
              <a:r>
                <a:rPr lang="it-CH" sz="2000" b="1" dirty="0"/>
                <a:t> pass</a:t>
              </a:r>
            </a:p>
          </p:txBody>
        </p:sp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3C8A1173-1379-FA53-18F6-8C8A0C830D26}"/>
              </a:ext>
            </a:extLst>
          </p:cNvPr>
          <p:cNvGrpSpPr/>
          <p:nvPr/>
        </p:nvGrpSpPr>
        <p:grpSpPr>
          <a:xfrm>
            <a:off x="7780372" y="3981162"/>
            <a:ext cx="1581570" cy="2173065"/>
            <a:chOff x="7780372" y="3981162"/>
            <a:chExt cx="1581570" cy="2173065"/>
          </a:xfrm>
        </p:grpSpPr>
        <p:pic>
          <p:nvPicPr>
            <p:cNvPr id="36" name="Immagine 35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y}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F26D3DF6-53AE-0850-AAB5-950DD9349C1D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417" y="4776872"/>
              <a:ext cx="347525" cy="650936"/>
            </a:xfrm>
            <a:prstGeom prst="rect">
              <a:avLst/>
            </a:prstGeom>
          </p:spPr>
        </p:pic>
        <p:pic>
          <p:nvPicPr>
            <p:cNvPr id="45" name="Immagine 44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E399A2C8-C69F-0017-8923-E4279CC3240F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9422" y="3981162"/>
              <a:ext cx="347525" cy="600308"/>
            </a:xfrm>
            <a:prstGeom prst="rect">
              <a:avLst/>
            </a:prstGeom>
          </p:spPr>
        </p:pic>
        <p:pic>
          <p:nvPicPr>
            <p:cNvPr id="46" name="Immagine 45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EDE6EA67-192B-B3D0-47FF-A9E8382EF1D5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0559" y="4778117"/>
              <a:ext cx="347525" cy="600308"/>
            </a:xfrm>
            <a:prstGeom prst="rect">
              <a:avLst/>
            </a:prstGeom>
          </p:spPr>
        </p:pic>
        <p:pic>
          <p:nvPicPr>
            <p:cNvPr id="49" name="Immagine 48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b}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41E20658-4A74-7323-92DF-3F977E7E76B4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0372" y="5553919"/>
              <a:ext cx="347525" cy="600308"/>
            </a:xfrm>
            <a:prstGeom prst="rect">
              <a:avLst/>
            </a:prstGeom>
          </p:spPr>
        </p:pic>
        <p:cxnSp>
          <p:nvCxnSpPr>
            <p:cNvPr id="50" name="Connettore 2 49">
              <a:extLst>
                <a:ext uri="{FF2B5EF4-FFF2-40B4-BE49-F238E27FC236}">
                  <a16:creationId xmlns:a16="http://schemas.microsoft.com/office/drawing/2014/main" id="{C83F177F-E8CB-6F81-DBBE-9D4AA6DEEF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5631" y="5408314"/>
              <a:ext cx="557401" cy="402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2 53">
              <a:extLst>
                <a:ext uri="{FF2B5EF4-FFF2-40B4-BE49-F238E27FC236}">
                  <a16:creationId xmlns:a16="http://schemas.microsoft.com/office/drawing/2014/main" id="{F3D88831-BDC1-A03B-5D82-2AF8E11259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55631" y="4392210"/>
              <a:ext cx="563452" cy="420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4D9468F8-5C42-2D84-5714-2A30978B1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27057" y="5092815"/>
              <a:ext cx="5634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8 3">
            <a:extLst>
              <a:ext uri="{FF2B5EF4-FFF2-40B4-BE49-F238E27FC236}">
                <a16:creationId xmlns:a16="http://schemas.microsoft.com/office/drawing/2014/main" id="{CB4B2088-DDA7-4876-419E-057FF0F00CE8}"/>
              </a:ext>
            </a:extLst>
          </p:cNvPr>
          <p:cNvSpPr/>
          <p:nvPr/>
        </p:nvSpPr>
        <p:spPr>
          <a:xfrm>
            <a:off x="7026777" y="3299822"/>
            <a:ext cx="2712163" cy="2787973"/>
          </a:xfrm>
          <a:prstGeom prst="rect">
            <a:avLst/>
          </a:prstGeom>
          <a:gradFill flip="none" rotWithShape="1">
            <a:gsLst>
              <a:gs pos="0">
                <a:srgbClr val="AFCEA9"/>
              </a:gs>
              <a:gs pos="100000">
                <a:srgbClr val="0064A6">
                  <a:tint val="23500"/>
                  <a:satMod val="160000"/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7887209A-67FC-C63C-451E-AEFDECE41A74}"/>
              </a:ext>
            </a:extLst>
          </p:cNvPr>
          <p:cNvSpPr/>
          <p:nvPr/>
        </p:nvSpPr>
        <p:spPr>
          <a:xfrm>
            <a:off x="7118013" y="3372786"/>
            <a:ext cx="2480792" cy="52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sz="2000" b="1" dirty="0" err="1"/>
              <a:t>Backward</a:t>
            </a:r>
            <a:r>
              <a:rPr lang="it-CH" sz="2000" b="1" dirty="0"/>
              <a:t> pass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4E5D817-6642-5477-D346-5D216127CAB1}"/>
              </a:ext>
            </a:extLst>
          </p:cNvPr>
          <p:cNvSpPr txBox="1"/>
          <p:nvPr/>
        </p:nvSpPr>
        <p:spPr>
          <a:xfrm>
            <a:off x="4126621" y="5631007"/>
            <a:ext cx="169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800" dirty="0">
                <a:solidFill>
                  <a:srgbClr val="00B050"/>
                </a:solidFill>
              </a:rPr>
              <a:t>Easy: </a:t>
            </a:r>
            <a:r>
              <a:rPr lang="it-CH" sz="2800" i="1" dirty="0">
                <a:solidFill>
                  <a:srgbClr val="00B050"/>
                </a:solidFill>
              </a:rPr>
              <a:t>O(T)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D124BE2-53AC-90D9-BC9C-ED27E46B81DE}"/>
              </a:ext>
            </a:extLst>
          </p:cNvPr>
          <p:cNvSpPr txBox="1"/>
          <p:nvPr/>
        </p:nvSpPr>
        <p:spPr>
          <a:xfrm>
            <a:off x="7495430" y="6173290"/>
            <a:ext cx="353452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it-CH" sz="2000" dirty="0" err="1"/>
              <a:t>Differentiating</a:t>
            </a:r>
            <a:r>
              <a:rPr lang="it-CH" sz="2000" dirty="0"/>
              <a:t> </a:t>
            </a:r>
            <a:r>
              <a:rPr lang="it-CH" sz="2000" dirty="0" err="1"/>
              <a:t>dynamical</a:t>
            </a:r>
            <a:r>
              <a:rPr lang="it-CH" sz="2000" dirty="0"/>
              <a:t> </a:t>
            </a:r>
            <a:r>
              <a:rPr lang="it-CH" sz="2000" dirty="0" err="1"/>
              <a:t>blocks</a:t>
            </a:r>
            <a:endParaRPr lang="it-CH" sz="20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F84B59E-EB2A-9375-699C-6A783E5F937D}"/>
              </a:ext>
            </a:extLst>
          </p:cNvPr>
          <p:cNvGrpSpPr/>
          <p:nvPr/>
        </p:nvGrpSpPr>
        <p:grpSpPr>
          <a:xfrm>
            <a:off x="3926114" y="819228"/>
            <a:ext cx="4384295" cy="2231677"/>
            <a:chOff x="3926114" y="819228"/>
            <a:chExt cx="4384295" cy="2231677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B39A67E6-CE55-47D2-442D-FBF18527FBF5}"/>
                </a:ext>
              </a:extLst>
            </p:cNvPr>
            <p:cNvSpPr/>
            <p:nvPr/>
          </p:nvSpPr>
          <p:spPr>
            <a:xfrm>
              <a:off x="5557641" y="1744583"/>
              <a:ext cx="885825" cy="113346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Layer L</a:t>
              </a:r>
            </a:p>
          </p:txBody>
        </p: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8423619B-AE38-5EEE-7D5A-A32933B60FE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926114" y="2549227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9DC1A855-0BE4-607B-CBF7-B21719F8A2E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421664" y="2549227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Immagine 12" descr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L}}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A51941FA-7A18-2AFF-0804-4FF8BFE68EE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2650" y="2611173"/>
              <a:ext cx="198864" cy="181972"/>
            </a:xfrm>
            <a:prstGeom prst="rect">
              <a:avLst/>
            </a:prstGeom>
          </p:spPr>
        </p:pic>
        <p:pic>
          <p:nvPicPr>
            <p:cNvPr id="40" name="Picture 39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newcommand{\loss}{\mathcal{L}}&#10;&#10;\begin{document}&#10;&#10; \begin{align*}&#10; \delta^{L+1} = \frac{\partial \loss}{\partial z^{L+1}}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2853E241-21A6-5138-374B-DC74E4B51211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7"/>
            <a:stretch>
              <a:fillRect/>
            </a:stretch>
          </p:blipFill>
          <p:spPr>
            <a:xfrm>
              <a:off x="6758758" y="2624185"/>
              <a:ext cx="1259839" cy="426720"/>
            </a:xfrm>
            <a:prstGeom prst="rect">
              <a:avLst/>
            </a:prstGeom>
          </p:spPr>
        </p:pic>
        <p:pic>
          <p:nvPicPr>
            <p:cNvPr id="44" name="Picture 43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newcommand{\loss}{\mathcal{L}}&#10;&#10;\begin{document}&#10;&#10; \begin{align*}&#10; \delta^L = \frac{\partial \loss}{\partial z^{L}}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6C8FAE2A-BA8F-C21D-ED93-DB851005041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8"/>
            <a:stretch>
              <a:fillRect/>
            </a:stretch>
          </p:blipFill>
          <p:spPr>
            <a:xfrm>
              <a:off x="4337614" y="2624185"/>
              <a:ext cx="853439" cy="426720"/>
            </a:xfrm>
            <a:prstGeom prst="rect">
              <a:avLst/>
            </a:prstGeom>
          </p:spPr>
        </p:pic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C3EA71A8-B757-B974-1CCB-6D884FFDA009}"/>
                </a:ext>
              </a:extLst>
            </p:cNvPr>
            <p:cNvCxnSpPr>
              <a:cxnSpLocks/>
            </p:cNvCxnSpPr>
            <p:nvPr/>
          </p:nvCxnSpPr>
          <p:spPr>
            <a:xfrm>
              <a:off x="3926114" y="2062862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Immagine 21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L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8B8EAFBD-FDF6-F4EA-1339-E7621207AE24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3099" y="1791029"/>
              <a:ext cx="197486" cy="182126"/>
            </a:xfrm>
            <a:prstGeom prst="rect">
              <a:avLst/>
            </a:prstGeom>
          </p:spPr>
        </p:pic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8FD11A66-C908-D29B-8819-672B53851AFD}"/>
                </a:ext>
              </a:extLst>
            </p:cNvPr>
            <p:cNvCxnSpPr>
              <a:cxnSpLocks/>
            </p:cNvCxnSpPr>
            <p:nvPr/>
          </p:nvCxnSpPr>
          <p:spPr>
            <a:xfrm>
              <a:off x="6421664" y="2062862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Immagine 30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{L+1} = f_{L}(z^L;\theta_L)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002196E2-DC2B-4416-3FEB-A7F4D0BD77D6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1253" y="1791029"/>
              <a:ext cx="1579156" cy="230400"/>
            </a:xfrm>
            <a:prstGeom prst="rect">
              <a:avLst/>
            </a:prstGeom>
          </p:spPr>
        </p:pic>
        <p:pic>
          <p:nvPicPr>
            <p:cNvPr id="7" name="Picture 6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newcommand{\loss}{\mathcal{L}}&#10;&#10;\begin{document}&#10;&#10; \begin{align*}&#10;  \frac{\partial \loss}{\partial \theta^{L}}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4B7040D8-28EE-0F7A-BEC0-048A2A836165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1"/>
            <a:stretch>
              <a:fillRect/>
            </a:stretch>
          </p:blipFill>
          <p:spPr>
            <a:xfrm>
              <a:off x="5830130" y="819228"/>
              <a:ext cx="345439" cy="426720"/>
            </a:xfrm>
            <a:prstGeom prst="rect">
              <a:avLst/>
            </a:prstGeom>
          </p:spPr>
        </p:pic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CC32A4A7-D6D8-55BE-8E33-B043CB246E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0553" y="1321930"/>
              <a:ext cx="0" cy="422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Immagine 51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1F566E02-4FC2-6BB3-AC2F-6273C35785E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9" y="6290382"/>
            <a:ext cx="6431584" cy="22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0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7" grpId="0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magine 120">
            <a:extLst>
              <a:ext uri="{FF2B5EF4-FFF2-40B4-BE49-F238E27FC236}">
                <a16:creationId xmlns:a16="http://schemas.microsoft.com/office/drawing/2014/main" id="{1963CB91-3B49-A2B1-1452-349FD748C16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7" t="29781" b="8217"/>
          <a:stretch/>
        </p:blipFill>
        <p:spPr>
          <a:xfrm>
            <a:off x="4145338" y="4430103"/>
            <a:ext cx="5104281" cy="2229897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dirty="0" err="1">
                <a:solidFill>
                  <a:schemeClr val="accent1"/>
                </a:solidFill>
              </a:rPr>
              <a:t>Backward</a:t>
            </a:r>
            <a:r>
              <a:rPr lang="it-IT" sz="3600" dirty="0">
                <a:solidFill>
                  <a:schemeClr val="accent1"/>
                </a:solidFill>
              </a:rPr>
              <a:t> pass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0F126F5E-F1F7-C4D5-4DF6-DD0DC99522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43950" y="819151"/>
            <a:ext cx="3293618" cy="145399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</p:pic>
      <p:pic>
        <p:nvPicPr>
          <p:cNvPr id="12" name="Immagine 11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 = \sum_{t=0}^T\frac{\partial \mathcal{L}}{\partial {\bf{y}}_{t}} \frac{\partial {\bf{y}}_t}{\partial \textcolor{red}{a}} 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8250A64E-261A-38CC-F866-74FCA457062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1" y="990601"/>
            <a:ext cx="2865016" cy="1078955"/>
          </a:xfrm>
          <a:prstGeom prst="rect">
            <a:avLst/>
          </a:prstGeom>
        </p:spPr>
      </p:pic>
      <p:pic>
        <p:nvPicPr>
          <p:cNvPr id="14" name="Immagine 1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b}} = \sum_{t=0}^T\frac{\partial \mathcal{L}}{\partial {\bf{y}}_{t}} \frac{\partial {\bf{y}}_t}{\partial \textcolor{red}{b}} 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D710DBEB-B075-85B9-0C52-156F146C7F7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48" y="2243204"/>
            <a:ext cx="2865016" cy="1078955"/>
          </a:xfrm>
          <a:prstGeom prst="rect">
            <a:avLst/>
          </a:prstGeom>
        </p:spPr>
      </p:pic>
      <p:pic>
        <p:nvPicPr>
          <p:cNvPr id="18" name="Immagine 17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_{\tau}} = \sum_{t=0}^T\frac{\partial \mathcal{L}}{\partial {\bf{y}}_{t}} \frac{\partial {\bf{y}}_t}{\partial \bf{u}_\tau} 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D7D2DFDC-E8A7-D2F8-8CCF-11F24C211DA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22" y="3529079"/>
            <a:ext cx="3097568" cy="1078955"/>
          </a:xfrm>
          <a:prstGeom prst="rect">
            <a:avLst/>
          </a:prstGeom>
        </p:spPr>
      </p:pic>
      <p:sp>
        <p:nvSpPr>
          <p:cNvPr id="87" name="Ovale 86">
            <a:extLst>
              <a:ext uri="{FF2B5EF4-FFF2-40B4-BE49-F238E27FC236}">
                <a16:creationId xmlns:a16="http://schemas.microsoft.com/office/drawing/2014/main" id="{7C81B27F-1B34-BFE0-6A1B-7A15A8860EE1}"/>
              </a:ext>
            </a:extLst>
          </p:cNvPr>
          <p:cNvSpPr/>
          <p:nvPr/>
        </p:nvSpPr>
        <p:spPr>
          <a:xfrm>
            <a:off x="2779788" y="990601"/>
            <a:ext cx="1066801" cy="108218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>
              <a:solidFill>
                <a:srgbClr val="00B050"/>
              </a:solidFill>
            </a:endParaRPr>
          </a:p>
        </p:txBody>
      </p:sp>
      <p:sp>
        <p:nvSpPr>
          <p:cNvPr id="90" name="Ovale 89">
            <a:extLst>
              <a:ext uri="{FF2B5EF4-FFF2-40B4-BE49-F238E27FC236}">
                <a16:creationId xmlns:a16="http://schemas.microsoft.com/office/drawing/2014/main" id="{3ADDAC6F-3123-1BB7-55A1-4E69D979C27B}"/>
              </a:ext>
            </a:extLst>
          </p:cNvPr>
          <p:cNvSpPr/>
          <p:nvPr/>
        </p:nvSpPr>
        <p:spPr>
          <a:xfrm>
            <a:off x="2760738" y="2200276"/>
            <a:ext cx="1066801" cy="108218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>
              <a:solidFill>
                <a:srgbClr val="00B050"/>
              </a:solidFill>
            </a:endParaRPr>
          </a:p>
        </p:txBody>
      </p:sp>
      <p:sp>
        <p:nvSpPr>
          <p:cNvPr id="91" name="Ovale 90">
            <a:extLst>
              <a:ext uri="{FF2B5EF4-FFF2-40B4-BE49-F238E27FC236}">
                <a16:creationId xmlns:a16="http://schemas.microsoft.com/office/drawing/2014/main" id="{6C9BA487-1896-37CF-CFB7-893BE95969A6}"/>
              </a:ext>
            </a:extLst>
          </p:cNvPr>
          <p:cNvSpPr/>
          <p:nvPr/>
        </p:nvSpPr>
        <p:spPr>
          <a:xfrm>
            <a:off x="2779788" y="3543301"/>
            <a:ext cx="1066801" cy="108218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>
              <a:solidFill>
                <a:srgbClr val="00B050"/>
              </a:solidFill>
            </a:endParaRPr>
          </a:p>
        </p:txBody>
      </p:sp>
      <p:sp>
        <p:nvSpPr>
          <p:cNvPr id="92" name="TextBox 69 1">
            <a:extLst>
              <a:ext uri="{FF2B5EF4-FFF2-40B4-BE49-F238E27FC236}">
                <a16:creationId xmlns:a16="http://schemas.microsoft.com/office/drawing/2014/main" id="{1A1AEBB2-A0AC-4078-B75E-6A1323D9C97A}"/>
              </a:ext>
            </a:extLst>
          </p:cNvPr>
          <p:cNvSpPr txBox="1"/>
          <p:nvPr/>
        </p:nvSpPr>
        <p:spPr>
          <a:xfrm>
            <a:off x="4453382" y="851283"/>
            <a:ext cx="4245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Chalkduster" panose="03050602040202020205" pitchFamily="66" charset="0"/>
              </a:rPr>
              <a:t>here’s what we really need</a:t>
            </a:r>
          </a:p>
        </p:txBody>
      </p: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93B56880-46AA-A5C3-DA06-347CAFF7A899}"/>
              </a:ext>
            </a:extLst>
          </p:cNvPr>
          <p:cNvCxnSpPr>
            <a:cxnSpLocks/>
            <a:endCxn id="87" idx="6"/>
          </p:cNvCxnSpPr>
          <p:nvPr/>
        </p:nvCxnSpPr>
        <p:spPr>
          <a:xfrm flipH="1">
            <a:off x="3846589" y="1312948"/>
            <a:ext cx="1839836" cy="21874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FA11A501-FF98-6B16-525C-7DB4E6223AC6}"/>
              </a:ext>
            </a:extLst>
          </p:cNvPr>
          <p:cNvCxnSpPr>
            <a:cxnSpLocks/>
            <a:endCxn id="90" idx="6"/>
          </p:cNvCxnSpPr>
          <p:nvPr/>
        </p:nvCxnSpPr>
        <p:spPr>
          <a:xfrm flipH="1">
            <a:off x="3827539" y="1465348"/>
            <a:ext cx="2011286" cy="12760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B955FCEA-F1C2-DB9C-3D0C-D1DD3B4D2AD4}"/>
              </a:ext>
            </a:extLst>
          </p:cNvPr>
          <p:cNvCxnSpPr>
            <a:cxnSpLocks/>
            <a:endCxn id="91" idx="6"/>
          </p:cNvCxnSpPr>
          <p:nvPr/>
        </p:nvCxnSpPr>
        <p:spPr>
          <a:xfrm flipH="1">
            <a:off x="3846589" y="1409276"/>
            <a:ext cx="2293475" cy="267511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D35A41A9-C1E9-B74E-AD1B-A6AD2C6BC92B}"/>
              </a:ext>
            </a:extLst>
          </p:cNvPr>
          <p:cNvSpPr/>
          <p:nvPr/>
        </p:nvSpPr>
        <p:spPr>
          <a:xfrm>
            <a:off x="9548368" y="2468880"/>
            <a:ext cx="2489200" cy="27051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23" name="Freccia a sinistra 122">
            <a:extLst>
              <a:ext uri="{FF2B5EF4-FFF2-40B4-BE49-F238E27FC236}">
                <a16:creationId xmlns:a16="http://schemas.microsoft.com/office/drawing/2014/main" id="{B2FE3A83-F50F-C1CB-EDFB-D7E087EA522C}"/>
              </a:ext>
            </a:extLst>
          </p:cNvPr>
          <p:cNvSpPr/>
          <p:nvPr/>
        </p:nvSpPr>
        <p:spPr>
          <a:xfrm>
            <a:off x="4626972" y="4281855"/>
            <a:ext cx="3910768" cy="184352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FBFE3899-DEF3-1751-29FE-2B9D0F168514}"/>
              </a:ext>
            </a:extLst>
          </p:cNvPr>
          <p:cNvGrpSpPr/>
          <p:nvPr/>
        </p:nvGrpSpPr>
        <p:grpSpPr>
          <a:xfrm>
            <a:off x="10063218" y="2698420"/>
            <a:ext cx="1543470" cy="2153336"/>
            <a:chOff x="10063218" y="2698420"/>
            <a:chExt cx="1543470" cy="2153336"/>
          </a:xfrm>
        </p:grpSpPr>
        <p:pic>
          <p:nvPicPr>
            <p:cNvPr id="10" name="Immagine 9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y}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289DB8FF-98C5-4A55-9867-48082F9D77B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9163" y="3474401"/>
              <a:ext cx="347525" cy="650936"/>
            </a:xfrm>
            <a:prstGeom prst="rect">
              <a:avLst/>
            </a:prstGeom>
          </p:spPr>
        </p:pic>
        <p:pic>
          <p:nvPicPr>
            <p:cNvPr id="23" name="Immagine 22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3115386F-5947-CEC8-1CCB-6729FE09941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9453" y="2698420"/>
              <a:ext cx="347525" cy="600308"/>
            </a:xfrm>
            <a:prstGeom prst="rect">
              <a:avLst/>
            </a:prstGeom>
          </p:spPr>
        </p:pic>
        <p:pic>
          <p:nvPicPr>
            <p:cNvPr id="5" name="Immagine 4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A7EA03E2-14D1-F9F9-2924-9EAA2457BFC0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3405" y="3475646"/>
              <a:ext cx="347525" cy="600308"/>
            </a:xfrm>
            <a:prstGeom prst="rect">
              <a:avLst/>
            </a:prstGeom>
          </p:spPr>
        </p:pic>
        <p:pic>
          <p:nvPicPr>
            <p:cNvPr id="7" name="Immagine 6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b}}&#10;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E9B401F1-B49E-F3F7-DEBB-A88C36963743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3218" y="4251448"/>
              <a:ext cx="347525" cy="600308"/>
            </a:xfrm>
            <a:prstGeom prst="rect">
              <a:avLst/>
            </a:prstGeom>
          </p:spPr>
        </p:pic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id="{D3C97203-9A51-3AD3-49DD-84BC4AFBBD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8477" y="4105843"/>
              <a:ext cx="557401" cy="402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E29BEC13-A1EE-63B1-78B5-B3755754E5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38477" y="3089739"/>
              <a:ext cx="563452" cy="420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0F4F76BE-0DE4-E2D6-5080-23ACF73140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09903" y="3790344"/>
              <a:ext cx="5634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61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0" grpId="0" animBg="1"/>
      <p:bldP spid="91" grpId="0" animBg="1"/>
      <p:bldP spid="92" grpId="0"/>
      <p:bldP spid="1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dirty="0" err="1">
                <a:solidFill>
                  <a:schemeClr val="accent1"/>
                </a:solidFill>
              </a:rPr>
              <a:t>Backward</a:t>
            </a:r>
            <a:r>
              <a:rPr lang="it-IT" sz="3600" dirty="0">
                <a:solidFill>
                  <a:schemeClr val="accent1"/>
                </a:solidFill>
              </a:rPr>
              <a:t> pass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magine 30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a_1}} = ???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792B5063-F92C-EEB7-87C6-12556C4F260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59" y="1092200"/>
            <a:ext cx="1508253" cy="828005"/>
          </a:xfrm>
          <a:prstGeom prst="rect">
            <a:avLst/>
          </a:prstGeom>
          <a:ln>
            <a:noFill/>
          </a:ln>
        </p:spPr>
      </p:pic>
      <p:pic>
        <p:nvPicPr>
          <p:cNvPr id="46" name="Immagine 45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frac{\partial {\bf{y}}_t}{\partial \textcolor{red}{a_1}}  = {\bf{y}}_{t-1} + \textcolor{red}{a_1} \frac{\partial {\bf{y}}_{t-1}}{\partial \textcolor{red}{a_1}} + \dots + \textcolor{red}{a_{n_a}} \frac{\partial {\bf{y}}_{t-n_a}}{\partial \textcolor{red}{a_1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5D1F8C79-AA4A-0570-9CC4-14AFEB27F29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93" y="2992424"/>
            <a:ext cx="5881126" cy="714442"/>
          </a:xfrm>
          <a:prstGeom prst="rect">
            <a:avLst/>
          </a:prstGeom>
        </p:spPr>
      </p:pic>
      <p:sp>
        <p:nvSpPr>
          <p:cNvPr id="47" name="Ovale 46">
            <a:extLst>
              <a:ext uri="{FF2B5EF4-FFF2-40B4-BE49-F238E27FC236}">
                <a16:creationId xmlns:a16="http://schemas.microsoft.com/office/drawing/2014/main" id="{0E08BEF9-80F0-E5AE-052A-89936364F85D}"/>
              </a:ext>
            </a:extLst>
          </p:cNvPr>
          <p:cNvSpPr/>
          <p:nvPr/>
        </p:nvSpPr>
        <p:spPr>
          <a:xfrm>
            <a:off x="2509520" y="2667304"/>
            <a:ext cx="6878419" cy="14373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48" name="TextBox 69 1">
            <a:extLst>
              <a:ext uri="{FF2B5EF4-FFF2-40B4-BE49-F238E27FC236}">
                <a16:creationId xmlns:a16="http://schemas.microsoft.com/office/drawing/2014/main" id="{49420E87-2C02-803D-19A6-EEEFE547F2B9}"/>
              </a:ext>
            </a:extLst>
          </p:cNvPr>
          <p:cNvSpPr txBox="1"/>
          <p:nvPr/>
        </p:nvSpPr>
        <p:spPr>
          <a:xfrm>
            <a:off x="8229699" y="4429760"/>
            <a:ext cx="4021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halkduster" panose="03050602040202020205" pitchFamily="66" charset="0"/>
              </a:rPr>
              <a:t>recurrence equation</a:t>
            </a:r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7AC967EF-3991-62BE-40D2-A1B2FDA2DC16}"/>
              </a:ext>
            </a:extLst>
          </p:cNvPr>
          <p:cNvCxnSpPr>
            <a:cxnSpLocks/>
          </p:cNvCxnSpPr>
          <p:nvPr/>
        </p:nvCxnSpPr>
        <p:spPr>
          <a:xfrm flipH="1" flipV="1">
            <a:off x="8229699" y="3963973"/>
            <a:ext cx="1534339" cy="46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CC9AFA4B-CCAB-2C4D-CCF3-8B35B4A097B0}"/>
              </a:ext>
            </a:extLst>
          </p:cNvPr>
          <p:cNvSpPr txBox="1"/>
          <p:nvPr/>
        </p:nvSpPr>
        <p:spPr>
          <a:xfrm>
            <a:off x="9054359" y="4939644"/>
            <a:ext cx="2804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i="1" dirty="0" err="1">
                <a:solidFill>
                  <a:srgbClr val="00B050"/>
                </a:solidFill>
                <a:latin typeface="Chalkduster" panose="03050602040202020205"/>
              </a:rPr>
              <a:t>Complexity</a:t>
            </a:r>
            <a:r>
              <a:rPr lang="it-CH" sz="2400" i="1" dirty="0">
                <a:solidFill>
                  <a:srgbClr val="00B050"/>
                </a:solidFill>
              </a:rPr>
              <a:t>: O(T)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B0E8500D-4819-72F5-B0A5-1039885A80BB}"/>
              </a:ext>
            </a:extLst>
          </p:cNvPr>
          <p:cNvSpPr/>
          <p:nvPr/>
        </p:nvSpPr>
        <p:spPr>
          <a:xfrm>
            <a:off x="428968" y="1007815"/>
            <a:ext cx="1908467" cy="10112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2" name="Immagine 1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36E4A04F-81AE-4EDA-314E-890AE5C5547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08" y="1395733"/>
            <a:ext cx="9051692" cy="3166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D97018-6B55-01E5-37BC-728ECDE90FC3}"/>
              </a:ext>
            </a:extLst>
          </p:cNvPr>
          <p:cNvSpPr txBox="1"/>
          <p:nvPr/>
        </p:nvSpPr>
        <p:spPr bwMode="auto">
          <a:xfrm>
            <a:off x="428968" y="5850185"/>
            <a:ext cx="5039265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dirty="0"/>
              <a:t>Well-known derivation, see e.g. the classic book:</a:t>
            </a:r>
          </a:p>
          <a:p>
            <a:pPr eaLnBrk="0" hangingPunct="0">
              <a:spcBef>
                <a:spcPct val="20000"/>
              </a:spcBef>
            </a:pPr>
            <a:endParaRPr lang="en-GB" sz="1200" dirty="0"/>
          </a:p>
          <a:p>
            <a:pPr eaLnBrk="0" hangingPunct="0">
              <a:spcBef>
                <a:spcPct val="20000"/>
              </a:spcBef>
            </a:pPr>
            <a:r>
              <a:rPr lang="en-GB" sz="1200" dirty="0"/>
              <a:t>Ljung, L. System Identification: Theory for the User. Prentice-hall, Inc. 2nd Edition</a:t>
            </a:r>
            <a:endParaRPr lang="en-CH" sz="11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788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  <p:bldP spid="54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B75E1-0727-5C81-8395-5FB82C598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sum_{\tau=0}^{t}{\bf{g}}_{t-\tau}{\bf{u}}_{\tau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437C859B-AD9D-DC34-EC8A-555DA41247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95" y="2502657"/>
            <a:ext cx="2226699" cy="919396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CBCD0B15-64C0-839C-6F74-7EA311BFEA97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A387F4C-F2C1-35CB-D52B-6C151685B5E1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dirty="0" err="1">
                <a:solidFill>
                  <a:schemeClr val="accent1"/>
                </a:solidFill>
              </a:rPr>
              <a:t>Backward</a:t>
            </a:r>
            <a:r>
              <a:rPr lang="it-IT" sz="3600" dirty="0">
                <a:solidFill>
                  <a:schemeClr val="accent1"/>
                </a:solidFill>
              </a:rPr>
              <a:t> pass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497B34C-B6CA-A0E7-B3EB-C2B331097501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{\bf u}_\tau}} = ???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0D4060F9-D759-F033-81F9-46E1B1F8B65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34" y="1092201"/>
            <a:ext cx="1568052" cy="830689"/>
          </a:xfrm>
          <a:prstGeom prst="rect">
            <a:avLst/>
          </a:prstGeom>
          <a:ln>
            <a:noFill/>
          </a:ln>
        </p:spPr>
      </p:pic>
      <p:sp>
        <p:nvSpPr>
          <p:cNvPr id="55" name="Rettangolo 54">
            <a:extLst>
              <a:ext uri="{FF2B5EF4-FFF2-40B4-BE49-F238E27FC236}">
                <a16:creationId xmlns:a16="http://schemas.microsoft.com/office/drawing/2014/main" id="{48E745C9-CA01-62F9-C545-20029B42877A}"/>
              </a:ext>
            </a:extLst>
          </p:cNvPr>
          <p:cNvSpPr/>
          <p:nvPr/>
        </p:nvSpPr>
        <p:spPr>
          <a:xfrm>
            <a:off x="743293" y="1007815"/>
            <a:ext cx="1908467" cy="10112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BBDFAF4-2F8E-6303-271B-DEFC5CE020FF}"/>
              </a:ext>
            </a:extLst>
          </p:cNvPr>
          <p:cNvSpPr/>
          <p:nvPr/>
        </p:nvSpPr>
        <p:spPr>
          <a:xfrm>
            <a:off x="1843726" y="2724777"/>
            <a:ext cx="808034" cy="565898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BF9F6204-07AA-EE8D-EBCD-93B27DC5CC3D}"/>
              </a:ext>
            </a:extLst>
          </p:cNvPr>
          <p:cNvCxnSpPr>
            <a:cxnSpLocks/>
          </p:cNvCxnSpPr>
          <p:nvPr/>
        </p:nvCxnSpPr>
        <p:spPr>
          <a:xfrm flipH="1" flipV="1">
            <a:off x="2366332" y="3245809"/>
            <a:ext cx="1089061" cy="41191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69 1">
            <a:extLst>
              <a:ext uri="{FF2B5EF4-FFF2-40B4-BE49-F238E27FC236}">
                <a16:creationId xmlns:a16="http://schemas.microsoft.com/office/drawing/2014/main" id="{56017B30-B949-B897-F798-576E706C7A96}"/>
              </a:ext>
            </a:extLst>
          </p:cNvPr>
          <p:cNvSpPr txBox="1"/>
          <p:nvPr/>
        </p:nvSpPr>
        <p:spPr>
          <a:xfrm>
            <a:off x="2386652" y="3620695"/>
            <a:ext cx="4021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Chalkduster" panose="03050602040202020205" pitchFamily="66" charset="0"/>
              </a:rPr>
              <a:t>Impulse response</a:t>
            </a:r>
          </a:p>
        </p:txBody>
      </p:sp>
      <p:pic>
        <p:nvPicPr>
          <p:cNvPr id="28" name="Immagine 27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{\bf u}_\tau}} = \left\{ \begin{array}{ll}&#10;{\bf{g}}_{t-\tau} &amp; \textrm{if \ } t \geq \tau \\&#10;0 &amp; \textrm{if \ } t &lt; \tau&#10;\end{array} \right. 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CD97C6A1-E285-20A3-41E9-D181BE0A6F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429" y="2620623"/>
            <a:ext cx="3371706" cy="749261"/>
          </a:xfrm>
          <a:prstGeom prst="rect">
            <a:avLst/>
          </a:prstGeom>
          <a:ln>
            <a:noFill/>
          </a:ln>
        </p:spPr>
      </p:pic>
      <p:pic>
        <p:nvPicPr>
          <p:cNvPr id="49" name="Immagine 48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 \frac{B(q^{-1},\textcolor{red}{b})}{A(q^{-1}, \textcolor{red}{a})}{\bf{u}}_t = G(q^{-1}){\bf{u}}_t&#10; \end{align*}&#10;% {\frac{A(q^{-1},\textcolor{red}{a})}{B(q^{-1}, %\textcolor{red}{b})}}&#10;%\underbrace{G(q^{-1},\textcolor{red}{\theta})}}&#10;&#10;&#10;&#10;&#10;\end{document}" title="IguanaTex Bitmap Display">
            <a:extLst>
              <a:ext uri="{FF2B5EF4-FFF2-40B4-BE49-F238E27FC236}">
                <a16:creationId xmlns:a16="http://schemas.microsoft.com/office/drawing/2014/main" id="{8B198EB8-6473-5BA4-97BB-482D39776CA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709" y="829220"/>
            <a:ext cx="2803292" cy="529291"/>
          </a:xfrm>
          <a:prstGeom prst="rect">
            <a:avLst/>
          </a:prstGeom>
        </p:spPr>
      </p:pic>
      <p:pic>
        <p:nvPicPr>
          <p:cNvPr id="7" name="Immagine 6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3107B5E1-0C0D-A2F6-D0F4-A8CA49FF76D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709" y="1605283"/>
            <a:ext cx="6431584" cy="224999"/>
          </a:xfrm>
          <a:prstGeom prst="rect">
            <a:avLst/>
          </a:prstGeom>
        </p:spPr>
      </p:pic>
      <p:pic>
        <p:nvPicPr>
          <p:cNvPr id="4" name="Immagine 3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0 =   \textcolor{red}{b_0}{\bf{u}}_{0} 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6F166589-30A8-4F8E-83EC-C86E1B4D0EB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93" y="4241164"/>
            <a:ext cx="997638" cy="209716"/>
          </a:xfrm>
          <a:prstGeom prst="rect">
            <a:avLst/>
          </a:prstGeom>
        </p:spPr>
      </p:pic>
      <p:pic>
        <p:nvPicPr>
          <p:cNvPr id="10" name="Immagine 9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1 = \textcolor{red}{a_1}{\bf{y}}_{0} +    \textcolor{red}{b_0}{\bf{u}}_{1} +\textcolor{red}{b_1}{\bf{u}}_{0}  = \textcolor{red}{a_1}\textcolor{red}{b_0}{\bf{u}}_{0} +    \textcolor{red}{b_0}{\bf{u}}_{1} +\textcolor{red}{b_1}{\bf{u}}_{0} = (\textcolor{red}{a_1}\textcolor{red}{b_0} + \textcolor{red}{b_1}){\bf{u}}_{0} +    \textcolor{red}{b_0}{\bf{u}}_{1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36DEB76A-5359-B95C-56B3-FD40028A09B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93" y="4789838"/>
            <a:ext cx="7437710" cy="235187"/>
          </a:xfrm>
          <a:prstGeom prst="rect">
            <a:avLst/>
          </a:prstGeom>
        </p:spPr>
      </p:pic>
      <p:pic>
        <p:nvPicPr>
          <p:cNvPr id="20" name="Immagine 19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2 = \textcolor{red}{a_1}{\bf{y}}_{1} + \textcolor{red}{a_2}{\bf{y}}_{0} + \textcolor{red}{b_0}{\bf{u}}_{2} +  \textcolor{red}{b_1}{\bf{u}}_{1} +  \textcolor{red}{b_2}{\bf{u}}_{0} = &#10;\left( \textcolor{red}{a_1} (\textcolor{red}{a_1}\textcolor{red}{b_0} + \textcolor{red}{b_1}) +\textcolor{red}{a_2}\textcolor{red}{b_0} + \textcolor{red}{b_2}\right){\bf{u}}_{0} + (\textcolor{red}{a_1}\textcolor{red}{b_0} + \textcolor{red}{b_1}){\bf{u}}_{1} +    \textcolor{red}{b_0}{\bf{u}}_{2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A0CCE27E-11BB-0069-01FC-7B2E1B6A3A4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94" y="5470494"/>
            <a:ext cx="9776856" cy="235187"/>
          </a:xfrm>
          <a:prstGeom prst="rect">
            <a:avLst/>
          </a:prstGeom>
        </p:spPr>
      </p:pic>
      <p:pic>
        <p:nvPicPr>
          <p:cNvPr id="48" name="Immagine 47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vdots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B72F2667-3891-AAB1-C8D2-E0657E62852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94" y="6000407"/>
            <a:ext cx="26321" cy="21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7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9ABF8F9F-D22E-59DE-3C69-24807D26D79C}"/>
              </a:ext>
            </a:extLst>
          </p:cNvPr>
          <p:cNvSpPr/>
          <p:nvPr/>
        </p:nvSpPr>
        <p:spPr>
          <a:xfrm>
            <a:off x="2976741" y="4424218"/>
            <a:ext cx="862319" cy="1019913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9FBDC2DA-546D-C93C-1367-140390F2D46A}"/>
              </a:ext>
            </a:extLst>
          </p:cNvPr>
          <p:cNvSpPr/>
          <p:nvPr/>
        </p:nvSpPr>
        <p:spPr>
          <a:xfrm>
            <a:off x="3028960" y="2710077"/>
            <a:ext cx="862319" cy="1024273"/>
          </a:xfrm>
          <a:prstGeom prst="ellipse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600" dirty="0" err="1">
                <a:solidFill>
                  <a:schemeClr val="accent1"/>
                </a:solidFill>
              </a:rPr>
              <a:t>Backward</a:t>
            </a:r>
            <a:r>
              <a:rPr lang="it-IT" sz="3600" dirty="0">
                <a:solidFill>
                  <a:schemeClr val="accent1"/>
                </a:solidFill>
              </a:rPr>
              <a:t> pass: </a:t>
            </a:r>
            <a:r>
              <a:rPr lang="it-IT" sz="3600" dirty="0" err="1">
                <a:solidFill>
                  <a:schemeClr val="accent1"/>
                </a:solidFill>
              </a:rPr>
              <a:t>computational</a:t>
            </a:r>
            <a:r>
              <a:rPr lang="it-IT" sz="3600" dirty="0">
                <a:solidFill>
                  <a:schemeClr val="accent1"/>
                </a:solidFill>
              </a:rPr>
              <a:t> </a:t>
            </a:r>
            <a:r>
              <a:rPr lang="it-IT" sz="3600" dirty="0" err="1">
                <a:solidFill>
                  <a:schemeClr val="accent1"/>
                </a:solidFill>
              </a:rPr>
              <a:t>complexity</a:t>
            </a:r>
            <a:endParaRPr lang="it-IT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magine 27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{\bf u}_\tau}} = \left\{ \begin{array}{ll}&#10;{\bf{g}}_{t-\tau} &amp; \textrm{if \ } t \geq \tau \\&#10;0 &amp; \textrm{if \ } t &lt; \tau&#10;\end{array} \right. 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A1A61070-3CD4-C370-5AB1-696B0C35A7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378" y="1031853"/>
            <a:ext cx="4472027" cy="993775"/>
          </a:xfrm>
          <a:prstGeom prst="rect">
            <a:avLst/>
          </a:prstGeom>
          <a:ln>
            <a:noFill/>
          </a:ln>
        </p:spPr>
      </p:pic>
      <p:pic>
        <p:nvPicPr>
          <p:cNvPr id="17" name="Immagine 16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_{\tau}} = \sum_{t=0}^T\frac{\partial \mathcal{L}}{\partial {\bf{y}}_{t}} \frac{\partial {\bf{y}}_t}{\partial \bf{u}_\tau} 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ECFB8AA9-9D3A-1AA1-C0A3-975BCAFA9F9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2" y="2696819"/>
            <a:ext cx="3097568" cy="1078955"/>
          </a:xfrm>
          <a:prstGeom prst="rect">
            <a:avLst/>
          </a:prstGeom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1E745D8D-BFA5-5E09-160F-75BF0B253E00}"/>
              </a:ext>
            </a:extLst>
          </p:cNvPr>
          <p:cNvGrpSpPr/>
          <p:nvPr/>
        </p:nvGrpSpPr>
        <p:grpSpPr>
          <a:xfrm>
            <a:off x="4667182" y="3381867"/>
            <a:ext cx="5437560" cy="746797"/>
            <a:chOff x="4598420" y="2886737"/>
            <a:chExt cx="5437560" cy="746797"/>
          </a:xfrm>
        </p:grpSpPr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8665878F-80EF-F1AF-F810-B53B0BA279F1}"/>
                </a:ext>
              </a:extLst>
            </p:cNvPr>
            <p:cNvSpPr txBox="1"/>
            <p:nvPr/>
          </p:nvSpPr>
          <p:spPr>
            <a:xfrm>
              <a:off x="4598420" y="3029304"/>
              <a:ext cx="40216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CH" sz="2400" i="1" dirty="0" err="1">
                  <a:solidFill>
                    <a:srgbClr val="00B050"/>
                  </a:solidFill>
                  <a:latin typeface="Chalkduster" panose="03050602040202020205"/>
                </a:rPr>
                <a:t>Complexity</a:t>
              </a:r>
              <a:r>
                <a:rPr lang="it-CH" sz="2400" i="1" dirty="0">
                  <a:solidFill>
                    <a:srgbClr val="00B050"/>
                  </a:solidFill>
                </a:rPr>
                <a:t>: O(T), </a:t>
              </a:r>
              <a:r>
                <a:rPr lang="el-GR" sz="2400" i="1" dirty="0">
                  <a:solidFill>
                    <a:srgbClr val="00B050"/>
                  </a:solidFill>
                  <a:latin typeface="+mj-lt"/>
                  <a:cs typeface="Arial" panose="020B0604020202020204" pitchFamily="34" charset="0"/>
                </a:rPr>
                <a:t>τ</a:t>
              </a:r>
              <a:r>
                <a:rPr lang="it-CH" sz="2400" i="1" dirty="0">
                  <a:solidFill>
                    <a:srgbClr val="00B050"/>
                  </a:solidFill>
                </a:rPr>
                <a:t>=0,…,T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C6B2F732-D1B8-8871-6ABE-E6316BF8A67D}"/>
                </a:ext>
              </a:extLst>
            </p:cNvPr>
            <p:cNvSpPr txBox="1"/>
            <p:nvPr/>
          </p:nvSpPr>
          <p:spPr>
            <a:xfrm>
              <a:off x="9094278" y="3029304"/>
              <a:ext cx="9417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CH" sz="2400" i="1" dirty="0">
                  <a:solidFill>
                    <a:srgbClr val="00B050"/>
                  </a:solidFill>
                </a:rPr>
                <a:t>O(T</a:t>
              </a:r>
              <a:r>
                <a:rPr lang="it-CH" sz="2400" i="1" baseline="30000" dirty="0">
                  <a:solidFill>
                    <a:srgbClr val="00B050"/>
                  </a:solidFill>
                </a:rPr>
                <a:t>2</a:t>
              </a:r>
              <a:r>
                <a:rPr lang="it-CH" sz="2400" i="1" dirty="0">
                  <a:solidFill>
                    <a:srgbClr val="00B050"/>
                  </a:solidFill>
                </a:rPr>
                <a:t>)</a:t>
              </a:r>
              <a:endParaRPr lang="it-CH" sz="2400" dirty="0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6D32216B-CAD9-1117-B2C4-82EABB0BC38B}"/>
                </a:ext>
              </a:extLst>
            </p:cNvPr>
            <p:cNvSpPr/>
            <p:nvPr/>
          </p:nvSpPr>
          <p:spPr>
            <a:xfrm>
              <a:off x="6739583" y="2886737"/>
              <a:ext cx="1798320" cy="7467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cxnSp>
          <p:nvCxnSpPr>
            <p:cNvPr id="44" name="Connettore 2 43">
              <a:extLst>
                <a:ext uri="{FF2B5EF4-FFF2-40B4-BE49-F238E27FC236}">
                  <a16:creationId xmlns:a16="http://schemas.microsoft.com/office/drawing/2014/main" id="{B29F6688-A0A6-495A-7A20-0D27C8C406E9}"/>
                </a:ext>
              </a:extLst>
            </p:cNvPr>
            <p:cNvCxnSpPr>
              <a:cxnSpLocks/>
              <a:stCxn id="42" idx="1"/>
              <a:endCxn id="34" idx="3"/>
            </p:cNvCxnSpPr>
            <p:nvPr/>
          </p:nvCxnSpPr>
          <p:spPr>
            <a:xfrm flipH="1">
              <a:off x="8620030" y="3260137"/>
              <a:ext cx="4742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Immagine 58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_{\tau}} = \sum_{t=\tau}^T\frac{\partial \mathcal{L}}{\partial {\bf{y}}_{t}} {\bf{g}}_{t-\tau}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FB5CCFA1-2043-EBF1-B69E-5F17EC1D9B9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50" y="4371369"/>
            <a:ext cx="3120159" cy="1069561"/>
          </a:xfrm>
          <a:prstGeom prst="rect">
            <a:avLst/>
          </a:prstGeom>
        </p:spPr>
      </p:pic>
      <p:pic>
        <p:nvPicPr>
          <p:cNvPr id="22" name="Immagine 21" descr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bar{\bf{u}}_{t} = \sum_{\tau=t}^T \bar{\bf{y}}_{\tau}  {\bf{g}}_{\tau-t}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66643D00-3B1E-CA31-1889-87512B04DF5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027" y="4399944"/>
            <a:ext cx="2543435" cy="1069561"/>
          </a:xfrm>
          <a:prstGeom prst="rect">
            <a:avLst/>
          </a:prstGeom>
        </p:spPr>
      </p:pic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B5246371-2683-7F49-FCC1-D72233808D5D}"/>
              </a:ext>
            </a:extLst>
          </p:cNvPr>
          <p:cNvCxnSpPr/>
          <p:nvPr/>
        </p:nvCxnSpPr>
        <p:spPr>
          <a:xfrm>
            <a:off x="4276725" y="4972824"/>
            <a:ext cx="2009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685E223-E42F-040F-285D-392D6D65E2C6}"/>
              </a:ext>
            </a:extLst>
          </p:cNvPr>
          <p:cNvSpPr txBox="1"/>
          <p:nvPr/>
        </p:nvSpPr>
        <p:spPr>
          <a:xfrm>
            <a:off x="4265861" y="4438044"/>
            <a:ext cx="233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of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152F52-FFC5-064B-3A4B-A5518531269D}"/>
                  </a:ext>
                </a:extLst>
              </p:cNvPr>
              <p:cNvSpPr txBox="1"/>
              <p:nvPr/>
            </p:nvSpPr>
            <p:spPr>
              <a:xfrm>
                <a:off x="588723" y="5924811"/>
                <a:ext cx="103903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dirty="0"/>
                  <a:t>The latter looks a lot like a convolution product involving </a:t>
                </a:r>
                <a14:m>
                  <m:oMath xmlns:m="http://schemas.openxmlformats.org/officeDocument/2006/math"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CH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H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H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CH" dirty="0"/>
                  <a:t>, which would be easy to compute…</a:t>
                </a:r>
              </a:p>
              <a:p>
                <a:r>
                  <a:rPr lang="en-CH" dirty="0"/>
                  <a:t>It is equivalent to filtering through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CH" dirty="0"/>
                  <a:t>!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152F52-FFC5-064B-3A4B-A55185312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23" y="5924811"/>
                <a:ext cx="10390340" cy="646331"/>
              </a:xfrm>
              <a:prstGeom prst="rect">
                <a:avLst/>
              </a:prstGeom>
              <a:blipFill>
                <a:blip r:embed="rId11"/>
                <a:stretch>
                  <a:fillRect l="-488" t="-3846" b="-1538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0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4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86.4267"/>
  <p:tag name="ORIGINALWIDTH" val="5816.273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underset{A(q^{-1},\textcolor{red}{a})}{\underbrace{\left(1 -\textcolor{red}{a_1}q^{-1} - \ldots -\textcolor{red}{a_{n_a}}q^{-n_a} \right)}} {\bf{y}}_t = \underset{B(q^{-1},\textcolor{red}{b})}{\underbrace{ \left(\textcolor{red}{b_{0}} +\textcolor{red}{b_1}q^{-1} - \ldots -\textcolor{red}{b_{n_b}}q^{-n_b} \right)}}{\bf{u}}_t&#10; \end{align*}&#10;&#10;&#10;&#10;&#10;\end{document}"/>
  <p:tag name="IGUANATEXSIZE" val="24"/>
  <p:tag name="IGUANATEXCURSOR" val="58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1"/>
  <p:tag name="ORIGINALWIDTH" val="62"/>
  <p:tag name="OUTPUTTYPE" val="PDF"/>
  <p:tag name="IGUANATEXVERSION" val="160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&#10;\newcommand{\loss}{\mathcal{L}}&#10; &#10;\begin{document}&#10;&#10; \begin{align*}&#10; \delta^{L+1} = \frac{\partial \loss}{\partial z^{L+1}} &#10; \end{align*}&#10;&#10;&#10;&#10;&#10;\end{document}"/>
  <p:tag name="IGUANATEXSIZE" val="16"/>
  <p:tag name="IGUANATEXCURSOR" val="326"/>
  <p:tag name="TRANSPARENCY" val="True"/>
  <p:tag name="LATEXENGINEID" val="0"/>
  <p:tag name="TEMPFOLDER" val="/Users/marco.forgione/Library/Containers/com.microsoft.Powerpoint/Data/tmp/TemporaryItems/"/>
  <p:tag name="LATEXFORMHEIGHT" val="312"/>
  <p:tag name="LATEXFORMWIDTH" val="50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1"/>
  <p:tag name="ORIGINALWIDTH" val="42"/>
  <p:tag name="OUTPUTTYPE" val="PDF"/>
  <p:tag name="IGUANATEXVERSION" val="160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newcommand{\loss}{\mathcal{L}}&#10;&#10;\begin{document}&#10;&#10; \begin{align*}&#10; \delta^L = \frac{\partial \loss}{\partial z^{L}} &#10; \end{align*}&#10;&#10;&#10;&#10;&#10;\end{document}"/>
  <p:tag name="IGUANATEXSIZE" val="16"/>
  <p:tag name="IGUANATEXCURSOR" val="394"/>
  <p:tag name="TRANSPARENCY" val="True"/>
  <p:tag name="LATEXENGINEID" val="0"/>
  <p:tag name="TEMPFOLDER" val="/Users/marco.forgione/Library/Containers/com.microsoft.Powerpoint/Data/tmp/TemporaryItems/"/>
  <p:tag name="LATEXFORMHEIGHT" val="312"/>
  <p:tag name="LATEXFORMWIDTH" val="50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.7267"/>
  <p:tag name="ORIGINALWIDTH" val="202.4747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L &#10; \end{align*}&#10;&#10;&#10;&#10;&#10;\end{document}"/>
  <p:tag name="IGUANATEXSIZE" val="16"/>
  <p:tag name="IGUANATEXCURSOR" val="33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6.2205"/>
  <p:tag name="ORIGINALWIDTH" val="1619.048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{L+1} = f_{L}(z^L;\theta_L)&#10; \end{align*}&#10;&#10;&#10;&#10;&#10;\end{document}"/>
  <p:tag name="IGUANATEXSIZE" val="16"/>
  <p:tag name="IGUANATEXCURSOR" val="358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1"/>
  <p:tag name="ORIGINALWIDTH" val="17"/>
  <p:tag name="OUTPUTTYPE" val="PDF"/>
  <p:tag name="IGUANATEXVERSION" val="160"/>
  <p:tag name="LATEXADDIN" val="\documentclass{article}&#10;\usepackage{amsmath}&#10;\pagestyle{empty}&#10;\usepackage{bm}&#10;\newcommand{\pmeas}{{\bf p}}&#10;\newcommand{\umeas}{{\bf u}}&#10;\newcommand{\ymeas}{{\bf y}}&#10;\newcommand{\yo}{{\bf y}^{\rm o} }&#10;\newcommand{\loss}{\mathcal{L}}&#10;&#10;\newcommand{\nin}{n_u} &#10;\newcommand{\ny}{n_y} &#10;\newcommand{\nx}{n_x} &#10;\newcommand{\np}{n_p} &#10;\begin{document}&#10;&#10; \begin{align*}&#10;  \frac{\partial \loss}{\partial \theta^{L}} &#10; \end{align*}&#10;&#10;&#10;&#10;&#10;\end{document}"/>
  <p:tag name="IGUANATEXSIZE" val="16"/>
  <p:tag name="IGUANATEXCURSOR" val="383"/>
  <p:tag name="TRANSPARENCY" val="True"/>
  <p:tag name="LATEXENGINEID" val="0"/>
  <p:tag name="TEMPFOLDER" val="/Users/marco.forgione/Library/Containers/com.microsoft.Powerpoint/Data/tmp/TemporaryItems/"/>
  <p:tag name="LATEXFORMHEIGHT" val="312"/>
  <p:tag name="LATEXFORMWIDTH" val="50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8.7251"/>
  <p:tag name="ORIGINALWIDTH" val="5680.54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/>
  <p:tag name="IGUANATEXSIZE" val="24"/>
  <p:tag name="IGUANATEXCURSOR" val="47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7.7278"/>
  <p:tag name="ORIGINALWIDTH" val="194.2258"/>
  <p:tag name="LATEXADDIN" val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L}}&#10; \end{align*}&#10;&#10;&#10;&#10;&#10;\end{document}"/>
  <p:tag name="IGUANATEXSIZE" val="24"/>
  <p:tag name="IGUANATEXCURSOR" val="37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1"/>
  <p:tag name="ORIGINALWIDTH" val="62"/>
  <p:tag name="OUTPUTTYPE" val="PDF"/>
  <p:tag name="IGUANATEXVERSION" val="160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newcommand{\loss}{\mathcal{L}}&#10;&#10;\begin{document}&#10;&#10; \begin{align*}&#10; \delta^{L+1} = \frac{\partial \loss}{\partial z^{L+1}} &#10; \end{align*}&#10;&#10;&#10;&#10;&#10;\end{document}"/>
  <p:tag name="IGUANATEXSIZE" val="16"/>
  <p:tag name="IGUANATEXCURSOR" val="327"/>
  <p:tag name="TRANSPARENCY" val="True"/>
  <p:tag name="LATEXENGINEID" val="0"/>
  <p:tag name="TEMPFOLDER" val="/Users/marco.forgione/Library/Containers/com.microsoft.Powerpoint/Data/tmp/TemporaryItems/"/>
  <p:tag name="LATEXFORMHEIGHT" val="312"/>
  <p:tag name="LATEXFORMWIDTH" val="50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1"/>
  <p:tag name="ORIGINALWIDTH" val="42"/>
  <p:tag name="OUTPUTTYPE" val="PDF"/>
  <p:tag name="IGUANATEXVERSION" val="160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newcommand{\loss}{\mathcal{L}}&#10;&#10;\begin{document}&#10;&#10; \begin{align*}&#10; \delta^L = \frac{\partial \loss}{\partial z^{L}} &#10; \end{align*}&#10;&#10;&#10;&#10;&#10;\end{document}"/>
  <p:tag name="IGUANATEXSIZE" val="16"/>
  <p:tag name="IGUANATEXCURSOR" val="327"/>
  <p:tag name="TRANSPARENCY" val="True"/>
  <p:tag name="LATEXENGINEID" val="0"/>
  <p:tag name="TEMPFOLDER" val="/Users/marco.forgione/Library/Containers/com.microsoft.Powerpoint/Data/tmp/TemporaryItems/"/>
  <p:tag name="LATEXFORMHEIGHT" val="312"/>
  <p:tag name="LATEXFORMWIDTH" val="50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.7267"/>
  <p:tag name="ORIGINALWIDTH" val="202.4747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L &#10; \end{align*}&#10;&#10;&#10;&#10;&#10;\end{document}"/>
  <p:tag name="IGUANATEXSIZE" val="16"/>
  <p:tag name="IGUANATEXCURSOR" val="33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6"/>
  <p:tag name="LAY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6.2205"/>
  <p:tag name="ORIGINALWIDTH" val="1619.048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{L+1} = f_{L}(z^L;\theta_L)&#10; \end{align*}&#10;&#10;&#10;&#10;&#10;\end{document}"/>
  <p:tag name="IGUANATEXSIZE" val="16"/>
  <p:tag name="IGUANATEXCURSOR" val="358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1"/>
  <p:tag name="ORIGINALWIDTH" val="17"/>
  <p:tag name="OUTPUTTYPE" val="PDF"/>
  <p:tag name="IGUANATEXVERSION" val="160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newcommand{\loss}{\mathcal{L}}&#10;&#10;\begin{document}&#10;&#10; \begin{align*}&#10;  \frac{\partial \loss}{\partial \theta^{L}} &#10; \end{align*}&#10;&#10;&#10;&#10;&#10;\end{document}"/>
  <p:tag name="IGUANATEXSIZE" val="16"/>
  <p:tag name="IGUANATEXCURSOR" val="384"/>
  <p:tag name="TRANSPARENCY" val="True"/>
  <p:tag name="LATEXENGINEID" val="0"/>
  <p:tag name="TEMPFOLDER" val="/Users/marco.forgione/Library/Containers/com.microsoft.Powerpoint/Data/tmp/TemporaryItems/"/>
  <p:tag name="LATEXFORMHEIGHT" val="312"/>
  <p:tag name="LATEXFORMWIDTH" val="50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72.4409"/>
  <p:tag name="ORIGINALWIDTH" val="265.466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y}}&#10;\end{align*}&#10;&#10;&#10;&#10;&#10;\end{document}"/>
  <p:tag name="IGUANATEXSIZE" val="24"/>
  <p:tag name="IGUANATEXCURSOR" val="39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265.466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}&#10;\end{align*}&#10;&#10;&#10;&#10;&#10;\end{document}"/>
  <p:tag name="IGUANATEXSIZE" val="24"/>
  <p:tag name="IGUANATEXCURSOR" val="39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265.466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&#10;\end{align*}&#10;&#10;&#10;&#10;&#10;\end{document}"/>
  <p:tag name="IGUANATEXSIZE" val="24"/>
  <p:tag name="IGUANATEXCURSOR" val="40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265.466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b}}&#10;\end{align*}&#10;&#10;&#10;&#10;&#10;\end{document}"/>
  <p:tag name="IGUANATEXSIZE" val="24"/>
  <p:tag name="IGUANATEXCURSOR" val="40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4.48819"/>
  <p:tag name="ORIGINALWIDTH" val="119.2351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bf{u}$&#10;&#10;&#10;&#10;&#10;\end{document}"/>
  <p:tag name="IGUANATEXSIZE" val="24"/>
  <p:tag name="IGUANATEXCURSOR" val="33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93.73827"/>
  <p:tag name="ORIGINALWIDTH" val="95.23811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textcolor{red}{a}$&#10;\end{document}"/>
  <p:tag name="IGUANATEXSIZE" val="24"/>
  <p:tag name="IGUANATEXCURSOR" val="35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46.2317"/>
  <p:tag name="ORIGINALWIDTH" val="77.24032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textcolor{red}{b&#10;}$&#10;\end{document}"/>
  <p:tag name="IGUANATEXSIZE" val="24"/>
  <p:tag name="IGUANATEXCURSOR" val="35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33.4833"/>
  <p:tag name="ORIGINALWIDTH" val="116.2354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$\bf{y}$&#10;&#10;&#10;&#10;&#10;\end{document}"/>
  <p:tag name="IGUANATEXSIZE" val="24"/>
  <p:tag name="IGUANATEXCURSOR" val="338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3.472"/>
  <p:tag name="ORIGINALWIDTH" val="1178.103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q^{-1}{\bf{y}}_t = {\bf{y}}_{t-1} &#10; \end{align*}&#10;% {\frac{A(q^{-1},\textcolor{red}{a})}{B(q^{-1}, %\textcolor{red}{b})}}&#10;%\underbrace{G(q^{-1},\textcolor{red}{\theta})}}&#10;&#10;&#10;&#10;&#10;\end{document}"/>
  <p:tag name="IGUANATEXSIZE" val="24"/>
  <p:tag name="IGUANATEXCURSOR" val="376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02.9246"/>
  <p:tag name="ORIGINALWIDTH" val="1616.798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 = \sum_{t=0}^T\frac{\partial \mathcal{L}}{\partial {\bf{y}}_{t}} \frac{\partial {\bf{y}}_t}{\partial \textcolor{red}{a}} &#10;\end{align*}&#10;&#10;&#10;&#10;&#10;\end{document}"/>
  <p:tag name="IGUANATEXSIZE" val="24"/>
  <p:tag name="IGUANATEXCURSOR" val="41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02.9246"/>
  <p:tag name="ORIGINALWIDTH" val="1616.798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b}} = \sum_{t=0}^T\frac{\partial \mathcal{L}}{\partial {\bf{y}}_{t}} \frac{\partial {\bf{y}}_t}{\partial \textcolor{red}{b}} &#10;\end{align*}&#10;&#10;&#10;&#10;&#10;\end{document}"/>
  <p:tag name="IGUANATEXSIZE" val="24"/>
  <p:tag name="IGUANATEXCURSOR" val="41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02.9246"/>
  <p:tag name="ORIGINALWIDTH" val="1748.031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_{\tau}} = \sum_{t=0}^T\frac{\partial \mathcal{L}}{\partial {\bf{y}}_{t}} \frac{\partial {\bf{y}}_t}{\partial \bf{u}_\tau} &#10;\end{align*}&#10;&#10;&#10;&#10;&#10;\end{document}"/>
  <p:tag name="IGUANATEXSIZE" val="24"/>
  <p:tag name="IGUANATEXCURSOR" val="41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72.4409"/>
  <p:tag name="ORIGINALWIDTH" val="265.466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y}}&#10;\end{align*}&#10;&#10;&#10;&#10;&#10;\end{document}"/>
  <p:tag name="IGUANATEXSIZE" val="24"/>
  <p:tag name="IGUANATEXCURSOR" val="39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265.466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}&#10;\end{align*}&#10;&#10;&#10;&#10;&#10;\end{document}"/>
  <p:tag name="IGUANATEXSIZE" val="24"/>
  <p:tag name="IGUANATEXCURSOR" val="39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265.466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&#10;\end{align*}&#10;&#10;&#10;&#10;&#10;\end{document}"/>
  <p:tag name="IGUANATEXSIZE" val="24"/>
  <p:tag name="IGUANATEXCURSOR" val="40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265.466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b}}&#10;\end{align*}&#10;&#10;&#10;&#10;&#10;\end{document}"/>
  <p:tag name="IGUANATEXSIZE" val="24"/>
  <p:tag name="IGUANATEXCURSOR" val="40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62.6921"/>
  <p:tag name="ORIGINALWIDTH" val="851.1436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a_1}} = ???&#10;\end{align*}&#10;&#10;&#10;&#10;&#10;\end{document}"/>
  <p:tag name="IGUANATEXSIZE" val="24"/>
  <p:tag name="IGUANATEXCURSOR" val="40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62.6921"/>
  <p:tag name="ORIGINALWIDTH" val="3808.774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frac{\partial {\bf{y}}_t}{\partial \textcolor{red}{a_1}}  = {\bf{y}}_{t-1} + \textcolor{red}{a_1} \frac{\partial {\bf{y}}_{t-1}}{\partial \textcolor{red}{a_1}} + \dots + \textcolor{red}{a_{n_a}} \frac{\partial {\bf{y}}_{t-n_a}}{\partial \textcolor{red}{a_1}}&#10; \end{align*}&#10;&#10;&#10;&#10;&#10;\end{document}"/>
  <p:tag name="IGUANATEXSIZE" val="24"/>
  <p:tag name="IGUANATEXCURSOR" val="57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8.7251"/>
  <p:tag name="ORIGINALWIDTH" val="5680.54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/>
  <p:tag name="IGUANATEXSIZE" val="24"/>
  <p:tag name="IGUANATEXCURSOR" val="47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8.7251"/>
  <p:tag name="ORIGINALWIDTH" val="5680.54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/>
  <p:tag name="IGUANATEXSIZE" val="24"/>
  <p:tag name="IGUANATEXCURSOR" val="47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95.4256"/>
  <p:tag name="ORIGINALWIDTH" val="1442.07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sum_{\tau=0}^{t}{\bf{g}}_{t-\tau}{\bf{u}}_{\tau}&#10; \end{align*}&#10;&#10;&#10;&#10;&#10;\end{document}"/>
  <p:tag name="IGUANATEXSIZE" val="24"/>
  <p:tag name="IGUANATEXCURSOR" val="41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64.192"/>
  <p:tag name="ORIGINALWIDTH" val="884.8893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{\bf u}_\tau}} = ???&#10;\end{align*}&#10;&#10;&#10;&#10;&#10;\end{document}"/>
  <p:tag name="IGUANATEXSIZE" val="24"/>
  <p:tag name="IGUANATEXCURSOR" val="41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97.1879"/>
  <p:tag name="ORIGINALWIDTH" val="2259.468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{\bf u}_\tau}} = \left\{ \begin{array}{ll}&#10;{\bf{g}}_{t-\tau} &amp; \textrm{if \ } t \geq \tau \\&#10;0 &amp; \textrm{if \ } t &lt; \tau&#10;\end{array} \right. &#10;\end{align*}&#10;&#10;&#10;&#10;&#10;\end{document}"/>
  <p:tag name="IGUANATEXSIZE" val="24"/>
  <p:tag name="IGUANATEXCURSOR" val="459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06.1867"/>
  <p:tag name="ORIGINALWIDTH" val="2680.915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 \frac{B(q^{-1},\textcolor{red}{b})}{A(q^{-1}, \textcolor{red}{a})}{\bf{u}}_t = G(q^{-1}){\bf{u}}_t&#10; \end{align*}&#10;% {\frac{A(q^{-1},\textcolor{red}{a})}{B(q^{-1}, %\textcolor{red}{b})}}&#10;%\underbrace{G(q^{-1},\textcolor{red}{\theta})}}&#10;&#10;&#10;&#10;&#10;\end{document}"/>
  <p:tag name="IGUANATEXSIZE" val="24"/>
  <p:tag name="IGUANATEXCURSOR" val="46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98.7251"/>
  <p:tag name="ORIGINALWIDTH" val="5680.54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\textcolor{red}{a_1}{\bf{y}}_{t-1} + \dots +  \textcolor{red}{a_{n_a}}{\bf{y}}_{t-{n_a}} + \textcolor{red}{b_0}{\bf{u}}_{t} +\textcolor{red}{b_1}{\bf{u}}_{t-1} +\dots +  \textcolor{red}{b_{n_b}}{\bf{u}}_{t-{n_b}}&#10; \end{align*}&#10;&#10;&#10;&#10;&#10;\end{document}"/>
  <p:tag name="IGUANATEXSIZE" val="24"/>
  <p:tag name="IGUANATEXCURSOR" val="47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5.2269"/>
  <p:tag name="ORIGINALWIDTH" val="881.1398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0 =   \textcolor{red}{b_0}{\bf{u}}_{0} &#10; \end{align*}&#10;&#10;&#10;&#10;&#10;\end{document}"/>
  <p:tag name="IGUANATEXSIZE" val="24"/>
  <p:tag name="IGUANATEXCURSOR" val="358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.724"/>
  <p:tag name="ORIGINALWIDTH" val="6569.17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1 = \textcolor{red}{a_1}{\bf{y}}_{0} +    \textcolor{red}{b_0}{\bf{u}}_{1} +\textcolor{red}{b_1}{\bf{u}}_{0}  = \textcolor{red}{a_1}\textcolor{red}{b_0}{\bf{u}}_{0} +    \textcolor{red}{b_0}{\bf{u}}_{1} +\textcolor{red}{b_1}{\bf{u}}_{0} = (\textcolor{red}{a_1}\textcolor{red}{b_0} + \textcolor{red}{b_1}){\bf{u}}_{0} +    \textcolor{red}{b_0}{\bf{u}}_{1}&#10; \end{align*}&#10;&#10;&#10;&#10;&#10;\end{document}"/>
  <p:tag name="IGUANATEXSIZE" val="24"/>
  <p:tag name="IGUANATEXCURSOR" val="71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.724"/>
  <p:tag name="ORIGINALWIDTH" val="8635.17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2 = \textcolor{red}{a_1}{\bf{y}}_{1} + \textcolor{red}{a_2}{\bf{y}}_{0} + \textcolor{red}{b_0}{\bf{u}}_{2} +  \textcolor{red}{b_1}{\bf{u}}_{1} +  \textcolor{red}{b_2}{\bf{u}}_{0} = &#10;\left( \textcolor{red}{a_1} (\textcolor{red}{a_1}\textcolor{red}{b_0} + \textcolor{red}{b_1}) +\textcolor{red}{a_2}\textcolor{red}{b_0} + \textcolor{red}{b_2}\right){\bf{u}}_{0} + (\textcolor{red}{a_1}\textcolor{red}{b_0} + \textcolor{red}{b_1}){\bf{u}}_{1} +    \textcolor{red}{b_0}{\bf{u}}_{2}&#10; \end{align*}&#10;&#10;&#10;&#10;&#10;\end{document}"/>
  <p:tag name="IGUANATEXSIZE" val="24"/>
  <p:tag name="IGUANATEXCURSOR" val="83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8.9764"/>
  <p:tag name="ORIGINALWIDTH" val="23.2470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vdots&#10; \end{align*}&#10;&#10;&#10;&#10;&#10;\end{document}"/>
  <p:tag name="IGUANATEXSIZE" val="24"/>
  <p:tag name="IGUANATEXCURSOR" val="35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97.1879"/>
  <p:tag name="ORIGINALWIDTH" val="2259.468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 \frac{\partial {\bf{y}}_t}{\partial \textcolor{red}{{\bf u}_\tau}} = \left\{ \begin{array}{ll}&#10;{\bf{g}}_{t-\tau} &amp; \textrm{if \ } t \geq \tau \\&#10;0 &amp; \textrm{if \ } t &lt; \tau&#10;\end{array} \right. &#10;\end{align*}&#10;&#10;&#10;&#10;&#10;\end{document}"/>
  <p:tag name="IGUANATEXSIZE" val="24"/>
  <p:tag name="IGUANATEXCURSOR" val="459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06.1867"/>
  <p:tag name="ORIGINALWIDTH" val="1551.556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 \frac{B(q^{-1},\textcolor{red}{b})}{A(q^{-1}, \textcolor{red}{a})}{\bf{u}}_t&#10; \end{align*}&#10;% {\frac{A(q^{-1},\textcolor{red}{a})}{B(q^{-1}, %\textcolor{red}{b})}}&#10;%\underbrace{G(q^{-1},\textcolor{red}{\theta})}}&#10;&#10;&#10;&#10;&#10;\end{document}"/>
  <p:tag name="IGUANATEXSIZE" val="24"/>
  <p:tag name="IGUANATEXCURSOR" val="43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02.9246"/>
  <p:tag name="ORIGINALWIDTH" val="1748.031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_{\tau}} = \sum_{t=0}^T\frac{\partial \mathcal{L}}{\partial {\bf{y}}_{t}} \frac{\partial {\bf{y}}_t}{\partial \bf{u}_\tau} &#10;\end{align*}&#10;&#10;&#10;&#10;&#10;\end{document}"/>
  <p:tag name="IGUANATEXSIZE" val="24"/>
  <p:tag name="IGUANATEXCURSOR" val="41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97.6753"/>
  <p:tag name="ORIGINALWIDTH" val="1760.78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bf{u}_{\tau}} = \sum_{t=\tau}^T\frac{\partial \mathcal{L}}{\partial {\bf{y}}_{t}} {\bf{g}}_{t-\tau}&#10;\end{align*}&#10;&#10;&#10;&#10;&#10;\end{document}"/>
  <p:tag name="IGUANATEXSIZE" val="24"/>
  <p:tag name="IGUANATEXCURSOR" val="48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97.6753"/>
  <p:tag name="ORIGINALWIDTH" val="1435.321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bar{\bf{u}}_{t} = \sum_{\tau=t}^T \bar{\bf{y}}_{\tau}  {\bf{g}}_{\tau-t}&#10;\end{align*}&#10;&#10;&#10;&#10;&#10;\end{document}"/>
  <p:tag name="IGUANATEXSIZE" val="24"/>
  <p:tag name="IGUANATEXCURSOR" val="39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9"/>
  <p:tag name="ORIGINALWIDTH" val="69"/>
  <p:tag name="OUTPUTTYPE" val="PDF"/>
  <p:tag name="IGUANATEXVERSION" val="160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%\textcolor{red}&#10;{\bar{\bf{u}}_{t} = \sum_{\tau=t}^T \bar{\bf{y}}_{\tau}  {\bf{g}}_{\tau-t}}&#10;\end{align*}&#10;&#10;&#10;&#10;&#10;\end{document}"/>
  <p:tag name="IGUANATEXSIZE" val="24"/>
  <p:tag name="IGUANATEXCURSOR" val="348"/>
  <p:tag name="TRANSPARENCY" val="True"/>
  <p:tag name="LATEXENGINEID" val="0"/>
  <p:tag name="TEMPFOLDER" val="/Users/marco.forgione/Library/Containers/com.microsoft.Powerpoint/Data/tmp/TemporaryItems/"/>
  <p:tag name="LATEXFORMHEIGHT" val="312"/>
  <p:tag name="LATEXFORMWIDTH" val="50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02.9246"/>
  <p:tag name="ORIGINALWIDTH" val="2442.445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textbf{flip}(\bar{\bf{u}})_{t}   = \sum_{h=0}^{t} \textbf{flip}(\bar{\bf{y}})_{h}  {\bf{g}}_{t-h}&#10;\end{align*}&#10;&#10;&#10;&#10;&#10;\end{document}"/>
  <p:tag name="IGUANATEXSIZE" val="24"/>
  <p:tag name="IGUANATEXCURSOR" val="347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06.1867"/>
  <p:tag name="ORIGINALWIDTH" val="4158.23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\textbf{flip}(\bar{\bf{u}})_{t} =  \frac{B(q^{-1},\textcolor{red}{b})}{A(q^{-1}, \textcolor{red}{a})}\textbf{flip}(\bar{\bf{y}})_{t} = G(q^{-1})\textbf{flip}(\bar{\bf{y}})_{t}&#10; \end{align*}&#10;&#10;&#10;\end{document}"/>
  <p:tag name="IGUANATEXSIZE" val="24"/>
  <p:tag name="IGUANATEXCURSOR" val="517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97.6753"/>
  <p:tag name="ORIGINALWIDTH" val="1435.321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bar{\bf{u}}_{t} = \sum_{\tau=t}^T \bar{\bf{y}}_{\tau}  {\bf{g}}_{\tau-t}&#10;\end{align*}&#10;&#10;&#10;&#10;&#10;\end{document}"/>
  <p:tag name="IGUANATEXSIZE" val="24"/>
  <p:tag name="IGUANATEXCURSOR" val="39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3.9708"/>
  <p:tag name="ORIGINALWIDTH" val="812.1485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G(q^{-1},\textcolor{red}{\theta})&#10; \end{align*}&#10;% {\frac{A(q^{-1},\textcolor{red}{a})}{B(q^{-1}, %\textcolor{red}{b})}}&#10;%\underbrace{G(q^{-1},\textcolor{red}{\theta})}}&#10;&#10;&#10;&#10;&#10;\end{document}"/>
  <p:tag name="IGUANATEXSIZE" val="24"/>
  <p:tag name="IGUANATEXCURSOR" val="38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3.9708"/>
  <p:tag name="ORIGINALWIDTH" val="1691.039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{\bf{y}}_t =  G(q^{-1};\textcolor{red}{a},\textcolor{red}{b}){\bf{u}}_t&#10; \end{align*}&#10;% {\frac{A(q^{-1},\textcolor{red}{a})}{B(q^{-1}, %\textcolor{red}{b})}}&#10;%\underbrace{G(q^{-1},\textcolor{red}{\theta})}}&#10;&#10;&#10;&#10;&#10;\end{document}"/>
  <p:tag name="IGUANATEXSIZE" val="24"/>
  <p:tag name="IGUANATEXCURSOR" val="408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718.4102"/>
  <p:tag name="LATEXADDIN" val="\documentclass{article}&#10;\usepackage{amsmath}&#10;\usepackage{xcolor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\begin{align*}&#10;\frac{\partial \mathcal{L}}{\partial \textcolor{red}{a}} \ \  \frac{\partial \mathcal{L}}{\partial \textcolor{red}{b}} \ \ &#10;\end{align*}&#10;&#10;&#10;&#10;&#10;\end{document}"/>
  <p:tag name="IGUANATEXSIZE" val="24"/>
  <p:tag name="IGUANATEXCURSOR" val="40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7.7278"/>
  <p:tag name="ORIGINALWIDTH" val="194.2258"/>
  <p:tag name="LATEXADDIN" val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L}}&#10; \end{align*}&#10;&#10;&#10;&#10;&#10;\end{document}"/>
  <p:tag name="IGUANATEXSIZE" val="24"/>
  <p:tag name="IGUANATEXCURSOR" val="37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39249</TotalTime>
  <Words>506</Words>
  <Application>Microsoft Macintosh PowerPoint</Application>
  <PresentationFormat>Widescreen</PresentationFormat>
  <Paragraphs>93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Chalkduster</vt:lpstr>
      <vt:lpstr>CMTT10</vt:lpstr>
      <vt:lpstr>Trebuchet MS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Piga Dario</dc:creator>
  <cp:lastModifiedBy>Forgione Marco</cp:lastModifiedBy>
  <cp:revision>729</cp:revision>
  <dcterms:created xsi:type="dcterms:W3CDTF">2023-03-08T09:24:31Z</dcterms:created>
  <dcterms:modified xsi:type="dcterms:W3CDTF">2025-06-29T18:48:52Z</dcterms:modified>
</cp:coreProperties>
</file>