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2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15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6303" r:id="rId2"/>
    <p:sldId id="6324" r:id="rId3"/>
    <p:sldId id="6344" r:id="rId4"/>
    <p:sldId id="6314" r:id="rId5"/>
    <p:sldId id="6343" r:id="rId6"/>
    <p:sldId id="6337" r:id="rId7"/>
    <p:sldId id="6342" r:id="rId8"/>
    <p:sldId id="6328" r:id="rId9"/>
    <p:sldId id="6329" r:id="rId10"/>
    <p:sldId id="6339" r:id="rId11"/>
    <p:sldId id="6332" r:id="rId12"/>
    <p:sldId id="6338" r:id="rId13"/>
    <p:sldId id="6331" r:id="rId14"/>
    <p:sldId id="6316" r:id="rId15"/>
    <p:sldId id="6304" r:id="rId16"/>
    <p:sldId id="6319" r:id="rId17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89" autoAdjust="0"/>
    <p:restoredTop sz="94660"/>
  </p:normalViewPr>
  <p:slideViewPr>
    <p:cSldViewPr snapToGrid="0">
      <p:cViewPr varScale="1">
        <p:scale>
          <a:sx n="210" d="100"/>
          <a:sy n="210" d="100"/>
        </p:scale>
        <p:origin x="632" y="1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4630A-6D3B-4C97-A7DC-509EB0048625}" type="datetimeFigureOut">
              <a:rPr lang="it-CH" smtClean="0"/>
              <a:t>29.06.25</a:t>
            </a:fld>
            <a:endParaRPr lang="it-CH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AB120-BC75-4CF8-A646-8F594D18F614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74353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1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940454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10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94569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11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3769201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12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0697342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13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9170196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14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0205282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15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7810397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16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903138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2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68487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E5DF0-8DC2-4965-5948-44FCA7F7F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30BFA78-E93B-D831-2BEC-B8DDA201D7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D368C33-6EEB-C5CC-0AE4-B80140F927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60B5B64-F0DF-111E-25B7-C6AF7CF2C6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03053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490604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07DDFC-4EFB-8BE6-2619-73EE45618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DA17BF6-AED3-9DA8-9351-055C4A96B6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32EC63F-61A1-D912-0617-F850FCC43B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397797D-1191-9EE0-BB51-E4A595A94C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5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832672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6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52630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7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44284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8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072386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9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883274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20B484-5030-D323-3799-18FA1EE76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9F607B8-D98E-2C2D-FD15-3E6921D6C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2C49ED-4AE3-3ABD-9CB8-D661A6030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29.06.25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1FB008-ACE7-DA06-5DBF-8A8094406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AAF54B-A0BB-172F-FFB5-76E038F2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06596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96D4D1-9A0B-C3B1-D44B-D74E4DD12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B1BC625-60FE-6F53-1450-E2EED6AD6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B5FECE-4E78-A0B1-37BD-E54E1FB64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29.06.25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1C8BB3-DB20-7A61-02FF-03A580D02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0F7CA1F-E5A8-366B-4E60-D41A202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04809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14F5905-E42A-0078-807D-D1FDD330B8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09508D6-F0FC-F070-F9E6-8FE91B7D4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67D89D-2FB3-B467-D1BA-F5A1775B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29.06.25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0D6AAE-9366-A499-CBA6-7CFCF724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1487E1-D98D-28A9-E619-564484C78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51392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ACD8D2-7F26-51BF-53AF-D314B772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9697EA-A1D6-343E-9013-5B20BA7D3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DD92C8-9503-541F-ED04-2CBCA5849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29.06.25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1CF8E1-BCD7-AE00-D4F0-9AA876441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39E997-E27F-22A4-BDE8-0BB5D3C27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40859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4FAE7E-1311-376E-12CD-43708CB8A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E359590-B5DF-055B-0A41-C61323F45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388A398-9D7E-9161-4789-27E7A86BF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29.06.25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585AF01-354D-58B0-9B55-512AC0026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C12635B-81C4-B102-DBA3-C627FFC62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19215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870519-A0B9-6161-B990-85EC53198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B62B06-CA6D-DC89-D3F1-D9B689A87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7332277-1682-7AB1-A155-EDC31B592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D850E56-92AA-D52D-F08C-A8212F630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29.06.25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0651B1D-DEE6-2B35-D94D-6787C83C5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76BE208-B222-0984-247E-D53A9CAA0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2602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022027-0EF9-C671-52E4-20557A58B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3709EF0-8438-0DD6-4124-A0C50878A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062E512-0261-B21F-CA8C-50BFD0EE5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15CA723-7328-CED3-9475-D68C9B081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93D6203-BBF9-A08E-5229-DDA0B85CC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96AB44D-1F20-9C96-5CE3-46DAE87EC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29.06.25</a:t>
            </a:fld>
            <a:endParaRPr lang="it-CH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5717CC5-EA27-DB3F-85C8-040F7257A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A362AB5-378D-93CE-A14E-5E59B0693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727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016366-24B4-9045-8CE8-113CADB61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BC3538B-67EB-9087-DD95-7501248C2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29.06.25</a:t>
            </a:fld>
            <a:endParaRPr lang="it-CH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4C76070-7C60-65D3-D778-2479CEEB0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E783E5A-A005-449B-90F2-109BB45AA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751788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20BC331-97F2-ACC1-F23C-CE6007665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29.06.25</a:t>
            </a:fld>
            <a:endParaRPr lang="it-CH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AA7527E-8A6D-DD64-3A80-16335E8A9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BF6F9BA-1DD3-EF35-4CAD-85C079998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1458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03D1C2-D40E-A5DB-586A-DFFEE4847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1EA32E-BC47-511D-F5A7-5DD04E98D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61C5C7E-DB9D-421C-13B1-569C5AD58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CE291CC-2352-B728-EB3C-9C627413F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29.06.25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21A0E64-AAB1-7067-F142-10B0F0DF7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B1FE456-524C-82F1-8545-CCB6E36F0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75648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CE44FD-2718-23AC-43E0-EDF4F4C08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A2A1BE1-0B89-72BD-F44E-D30DFFCFB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FF456F9-4757-5831-A5B0-1E5FE5963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1FFAA7E-1BAE-3D49-3080-0B6CEEC64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29.06.25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7C37025-82BA-C9E7-BCDF-672A98665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542D7A8-1672-AE15-148C-054E202A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376213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D291D90-F333-1EC7-570B-03EC023CD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98149F-EF5F-F06A-84E3-2189368E5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A4A68CE-624B-7CC1-9580-0547409D34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7C38-CC24-4E9D-9FE1-BE5105214113}" type="datetimeFigureOut">
              <a:rPr lang="it-CH" smtClean="0"/>
              <a:t>29.06.25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6F897E9-F9F4-5B60-DEF7-EE25EBCFC2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2B8217B-F0E3-B9EE-4F9B-60C6D674E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48298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0.png"/><Relationship Id="rId5" Type="http://schemas.openxmlformats.org/officeDocument/2006/relationships/image" Target="../media/image900.png"/><Relationship Id="rId4" Type="http://schemas.openxmlformats.org/officeDocument/2006/relationships/image" Target="../media/image89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12.xml"/><Relationship Id="rId7" Type="http://schemas.openxmlformats.org/officeDocument/2006/relationships/image" Target="../media/image21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20.pn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5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24.emf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9.png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notesSlide" Target="../notesSlides/notesSlide13.xml"/><Relationship Id="rId9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tags" Target="../tags/tag29.xml"/><Relationship Id="rId18" Type="http://schemas.openxmlformats.org/officeDocument/2006/relationships/slideLayout" Target="../slideLayouts/slideLayout1.xml"/><Relationship Id="rId26" Type="http://schemas.openxmlformats.org/officeDocument/2006/relationships/image" Target="../media/image38.png"/><Relationship Id="rId3" Type="http://schemas.openxmlformats.org/officeDocument/2006/relationships/tags" Target="../tags/tag19.xml"/><Relationship Id="rId21" Type="http://schemas.openxmlformats.org/officeDocument/2006/relationships/image" Target="../media/image33.png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tags" Target="../tags/tag33.xml"/><Relationship Id="rId25" Type="http://schemas.openxmlformats.org/officeDocument/2006/relationships/image" Target="../media/image37.png"/><Relationship Id="rId33" Type="http://schemas.openxmlformats.org/officeDocument/2006/relationships/image" Target="../media/image45.png"/><Relationship Id="rId2" Type="http://schemas.openxmlformats.org/officeDocument/2006/relationships/tags" Target="../tags/tag18.xml"/><Relationship Id="rId16" Type="http://schemas.openxmlformats.org/officeDocument/2006/relationships/tags" Target="../tags/tag32.xml"/><Relationship Id="rId20" Type="http://schemas.openxmlformats.org/officeDocument/2006/relationships/image" Target="../media/image32.png"/><Relationship Id="rId29" Type="http://schemas.openxmlformats.org/officeDocument/2006/relationships/image" Target="../media/image41.png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24" Type="http://schemas.openxmlformats.org/officeDocument/2006/relationships/image" Target="../media/image36.png"/><Relationship Id="rId32" Type="http://schemas.openxmlformats.org/officeDocument/2006/relationships/image" Target="../media/image44.png"/><Relationship Id="rId5" Type="http://schemas.openxmlformats.org/officeDocument/2006/relationships/tags" Target="../tags/tag21.xml"/><Relationship Id="rId15" Type="http://schemas.openxmlformats.org/officeDocument/2006/relationships/tags" Target="../tags/tag31.xml"/><Relationship Id="rId23" Type="http://schemas.openxmlformats.org/officeDocument/2006/relationships/image" Target="../media/image35.png"/><Relationship Id="rId28" Type="http://schemas.openxmlformats.org/officeDocument/2006/relationships/image" Target="../media/image40.png"/><Relationship Id="rId10" Type="http://schemas.openxmlformats.org/officeDocument/2006/relationships/tags" Target="../tags/tag26.xml"/><Relationship Id="rId19" Type="http://schemas.openxmlformats.org/officeDocument/2006/relationships/notesSlide" Target="../notesSlides/notesSlide15.xml"/><Relationship Id="rId31" Type="http://schemas.openxmlformats.org/officeDocument/2006/relationships/image" Target="../media/image43.png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tags" Target="../tags/tag30.xml"/><Relationship Id="rId22" Type="http://schemas.openxmlformats.org/officeDocument/2006/relationships/image" Target="../media/image34.png"/><Relationship Id="rId27" Type="http://schemas.openxmlformats.org/officeDocument/2006/relationships/image" Target="../media/image39.png"/><Relationship Id="rId30" Type="http://schemas.openxmlformats.org/officeDocument/2006/relationships/image" Target="../media/image42.png"/><Relationship Id="rId8" Type="http://schemas.openxmlformats.org/officeDocument/2006/relationships/tags" Target="../tags/tag2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openxmlformats.org/officeDocument/2006/relationships/notesSlide" Target="../notesSlides/notesSlide16.xml"/><Relationship Id="rId17" Type="http://schemas.openxmlformats.org/officeDocument/2006/relationships/image" Target="../media/image50.png"/><Relationship Id="rId25" Type="http://schemas.openxmlformats.org/officeDocument/2006/relationships/image" Target="../media/image56.png"/><Relationship Id="rId2" Type="http://schemas.openxmlformats.org/officeDocument/2006/relationships/tags" Target="../tags/tag35.xml"/><Relationship Id="rId16" Type="http://schemas.openxmlformats.org/officeDocument/2006/relationships/image" Target="../media/image49.png"/><Relationship Id="rId20" Type="http://schemas.openxmlformats.org/officeDocument/2006/relationships/image" Target="../media/image53.emf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slideLayout" Target="../slideLayouts/slideLayout1.xml"/><Relationship Id="rId24" Type="http://schemas.openxmlformats.org/officeDocument/2006/relationships/image" Target="../media/image55.png"/><Relationship Id="rId5" Type="http://schemas.openxmlformats.org/officeDocument/2006/relationships/tags" Target="../tags/tag38.xml"/><Relationship Id="rId15" Type="http://schemas.openxmlformats.org/officeDocument/2006/relationships/image" Target="../media/image48.png"/><Relationship Id="rId23" Type="http://schemas.openxmlformats.org/officeDocument/2006/relationships/image" Target="../media/image54.png"/><Relationship Id="rId10" Type="http://schemas.openxmlformats.org/officeDocument/2006/relationships/tags" Target="../tags/tag43.xml"/><Relationship Id="rId19" Type="http://schemas.openxmlformats.org/officeDocument/2006/relationships/image" Target="../media/image52.emf"/><Relationship Id="rId4" Type="http://schemas.openxmlformats.org/officeDocument/2006/relationships/tags" Target="../tags/tag37.xml"/><Relationship Id="rId9" Type="http://schemas.openxmlformats.org/officeDocument/2006/relationships/tags" Target="../tags/tag42.xml"/><Relationship Id="rId14" Type="http://schemas.openxmlformats.org/officeDocument/2006/relationships/image" Target="../media/image47.png"/><Relationship Id="rId22" Type="http://schemas.openxmlformats.org/officeDocument/2006/relationships/image" Target="../media/image13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0.png"/><Relationship Id="rId3" Type="http://schemas.openxmlformats.org/officeDocument/2006/relationships/image" Target="../media/image53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0.png"/><Relationship Id="rId5" Type="http://schemas.openxmlformats.org/officeDocument/2006/relationships/image" Target="../media/image550.png"/><Relationship Id="rId4" Type="http://schemas.openxmlformats.org/officeDocument/2006/relationships/image" Target="../media/image540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13" Type="http://schemas.openxmlformats.org/officeDocument/2006/relationships/image" Target="../media/image11.png"/><Relationship Id="rId3" Type="http://schemas.openxmlformats.org/officeDocument/2006/relationships/tags" Target="../tags/tag3.xml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10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9.png"/><Relationship Id="rId5" Type="http://schemas.openxmlformats.org/officeDocument/2006/relationships/tags" Target="../tags/tag5.xml"/><Relationship Id="rId15" Type="http://schemas.openxmlformats.org/officeDocument/2006/relationships/image" Target="../media/image13.emf"/><Relationship Id="rId10" Type="http://schemas.openxmlformats.org/officeDocument/2006/relationships/image" Target="../media/image8.png"/><Relationship Id="rId4" Type="http://schemas.openxmlformats.org/officeDocument/2006/relationships/tags" Target="../tags/tag4.xml"/><Relationship Id="rId9" Type="http://schemas.openxmlformats.org/officeDocument/2006/relationships/image" Target="../media/image7.png"/><Relationship Id="rId14" Type="http://schemas.openxmlformats.org/officeDocument/2006/relationships/image" Target="../media/image1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image" Target="../media/image19.png"/><Relationship Id="rId3" Type="http://schemas.openxmlformats.org/officeDocument/2006/relationships/tags" Target="../tags/tag9.xml"/><Relationship Id="rId7" Type="http://schemas.openxmlformats.org/officeDocument/2006/relationships/image" Target="../media/image17.png"/><Relationship Id="rId12" Type="http://schemas.openxmlformats.org/officeDocument/2006/relationships/image" Target="../media/image820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780.png"/><Relationship Id="rId11" Type="http://schemas.openxmlformats.org/officeDocument/2006/relationships/image" Target="../media/image810.png"/><Relationship Id="rId5" Type="http://schemas.openxmlformats.org/officeDocument/2006/relationships/notesSlide" Target="../notesSlides/notesSlide8.xml"/><Relationship Id="rId10" Type="http://schemas.openxmlformats.org/officeDocument/2006/relationships/image" Target="../media/image800.png"/><Relationship Id="rId4" Type="http://schemas.openxmlformats.org/officeDocument/2006/relationships/slideLayout" Target="../slideLayouts/slideLayout1.xml"/><Relationship Id="rId9" Type="http://schemas.openxmlformats.org/officeDocument/2006/relationships/image" Target="../media/image79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10.png"/><Relationship Id="rId5" Type="http://schemas.openxmlformats.org/officeDocument/2006/relationships/image" Target="../media/image900.png"/><Relationship Id="rId4" Type="http://schemas.openxmlformats.org/officeDocument/2006/relationships/image" Target="../media/image8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448638" y="2767729"/>
            <a:ext cx="1174336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Deep Learning</a:t>
            </a:r>
          </a:p>
          <a:p>
            <a:endParaRPr lang="en-US" sz="3600" dirty="0">
              <a:solidFill>
                <a:schemeClr val="accent1"/>
              </a:solidFill>
            </a:endParaRPr>
          </a:p>
          <a:p>
            <a:endParaRPr lang="en-US" sz="3600" dirty="0">
              <a:solidFill>
                <a:schemeClr val="accent1"/>
              </a:solidFill>
            </a:endParaRP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033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317EC68D-63E8-98B6-4742-C38CFD54117A}"/>
                  </a:ext>
                </a:extLst>
              </p:cNvPr>
              <p:cNvSpPr txBox="1"/>
              <p:nvPr/>
            </p:nvSpPr>
            <p:spPr>
              <a:xfrm>
                <a:off x="1636054" y="772502"/>
                <a:ext cx="530457" cy="259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CH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t-CH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CH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CH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317EC68D-63E8-98B6-4742-C38CFD541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054" y="772502"/>
                <a:ext cx="530457" cy="259632"/>
              </a:xfrm>
              <a:prstGeom prst="rect">
                <a:avLst/>
              </a:prstGeom>
              <a:blipFill>
                <a:blip r:embed="rId3"/>
                <a:stretch>
                  <a:fillRect t="-9524" r="-17241" b="-619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175D555-4B7D-B325-182B-95D678A246E2}"/>
                  </a:ext>
                </a:extLst>
              </p:cNvPr>
              <p:cNvSpPr txBox="1"/>
              <p:nvPr/>
            </p:nvSpPr>
            <p:spPr>
              <a:xfrm>
                <a:off x="3050547" y="772502"/>
                <a:ext cx="12016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CH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t-CH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CH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CH" b="0" i="1" dirty="0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175D555-4B7D-B325-182B-95D678A24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547" y="772502"/>
                <a:ext cx="1201613" cy="369332"/>
              </a:xfrm>
              <a:prstGeom prst="rect">
                <a:avLst/>
              </a:prstGeom>
              <a:blipFill>
                <a:blip r:embed="rId4"/>
                <a:stretch>
                  <a:fillRect t="-6667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369FA63A-DA77-1F7E-AC2A-E9818AA0904F}"/>
                  </a:ext>
                </a:extLst>
              </p:cNvPr>
              <p:cNvSpPr txBox="1"/>
              <p:nvPr/>
            </p:nvSpPr>
            <p:spPr>
              <a:xfrm>
                <a:off x="4446344" y="772502"/>
                <a:ext cx="11776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CH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t-CH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CH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CH" b="0" i="1" dirty="0" smtClean="0">
                          <a:latin typeface="Cambria Math" panose="02040503050406030204" pitchFamily="18" charset="0"/>
                        </a:rPr>
                        <m:t>+2)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369FA63A-DA77-1F7E-AC2A-E9818AA09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344" y="772502"/>
                <a:ext cx="1177657" cy="369332"/>
              </a:xfrm>
              <a:prstGeom prst="rect">
                <a:avLst/>
              </a:prstGeom>
              <a:blipFill>
                <a:blip r:embed="rId5"/>
                <a:stretch>
                  <a:fillRect t="-6667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0F4D00FA-1802-5716-AA53-F0574048998C}"/>
                  </a:ext>
                </a:extLst>
              </p:cNvPr>
              <p:cNvSpPr txBox="1"/>
              <p:nvPr/>
            </p:nvSpPr>
            <p:spPr>
              <a:xfrm>
                <a:off x="6489506" y="772502"/>
                <a:ext cx="1201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CH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t-CH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CH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CH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CH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it-CH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0F4D00FA-1802-5716-AA53-F05740489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506" y="772502"/>
                <a:ext cx="1201614" cy="369332"/>
              </a:xfrm>
              <a:prstGeom prst="rect">
                <a:avLst/>
              </a:prstGeom>
              <a:blipFill>
                <a:blip r:embed="rId6"/>
                <a:stretch>
                  <a:fillRect t="-6667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e 8">
            <a:extLst>
              <a:ext uri="{FF2B5EF4-FFF2-40B4-BE49-F238E27FC236}">
                <a16:creationId xmlns:a16="http://schemas.microsoft.com/office/drawing/2014/main" id="{B1D0EA6E-1C9E-7956-A3CC-3D7E8E590779}"/>
              </a:ext>
            </a:extLst>
          </p:cNvPr>
          <p:cNvSpPr/>
          <p:nvPr/>
        </p:nvSpPr>
        <p:spPr>
          <a:xfrm>
            <a:off x="1304937" y="5373942"/>
            <a:ext cx="636549" cy="6160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506667CE-65B0-D5AC-AA3B-D7A8D905E729}"/>
              </a:ext>
            </a:extLst>
          </p:cNvPr>
          <p:cNvCxnSpPr>
            <a:cxnSpLocks/>
            <a:endCxn id="9" idx="4"/>
          </p:cNvCxnSpPr>
          <p:nvPr/>
        </p:nvCxnSpPr>
        <p:spPr>
          <a:xfrm flipV="1">
            <a:off x="1623211" y="5989960"/>
            <a:ext cx="0" cy="5289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0ED892D5-E29B-20B3-95C3-C77B0E5F3F5E}"/>
              </a:ext>
            </a:extLst>
          </p:cNvPr>
          <p:cNvCxnSpPr>
            <a:cxnSpLocks/>
          </p:cNvCxnSpPr>
          <p:nvPr/>
        </p:nvCxnSpPr>
        <p:spPr>
          <a:xfrm flipV="1">
            <a:off x="1614944" y="4836528"/>
            <a:ext cx="0" cy="5289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curvo 13">
            <a:extLst>
              <a:ext uri="{FF2B5EF4-FFF2-40B4-BE49-F238E27FC236}">
                <a16:creationId xmlns:a16="http://schemas.microsoft.com/office/drawing/2014/main" id="{CD6A3638-C415-98B1-C34A-869828DA6C85}"/>
              </a:ext>
            </a:extLst>
          </p:cNvPr>
          <p:cNvCxnSpPr>
            <a:cxnSpLocks/>
          </p:cNvCxnSpPr>
          <p:nvPr/>
        </p:nvCxnSpPr>
        <p:spPr>
          <a:xfrm>
            <a:off x="1851400" y="5468619"/>
            <a:ext cx="946073" cy="384256"/>
          </a:xfrm>
          <a:prstGeom prst="curvedConnector4">
            <a:avLst>
              <a:gd name="adj1" fmla="val 45073"/>
              <a:gd name="adj2" fmla="val 1418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A3F4A75-A9ED-BCB1-D0E4-8BD3C16EE56D}"/>
              </a:ext>
            </a:extLst>
          </p:cNvPr>
          <p:cNvSpPr txBox="1"/>
          <p:nvPr/>
        </p:nvSpPr>
        <p:spPr>
          <a:xfrm>
            <a:off x="1672812" y="6220155"/>
            <a:ext cx="530457" cy="259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u(t)</a:t>
            </a:r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8EE62AFA-70A9-43A6-C63B-317CAFBCB9C4}"/>
              </a:ext>
            </a:extLst>
          </p:cNvPr>
          <p:cNvSpPr/>
          <p:nvPr/>
        </p:nvSpPr>
        <p:spPr>
          <a:xfrm>
            <a:off x="2696526" y="5327071"/>
            <a:ext cx="636549" cy="6160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3F1A18D5-6FE1-55DA-87B4-BFB20DB7FD52}"/>
              </a:ext>
            </a:extLst>
          </p:cNvPr>
          <p:cNvCxnSpPr>
            <a:cxnSpLocks/>
            <a:endCxn id="23" idx="4"/>
          </p:cNvCxnSpPr>
          <p:nvPr/>
        </p:nvCxnSpPr>
        <p:spPr>
          <a:xfrm flipV="1">
            <a:off x="3014800" y="5943089"/>
            <a:ext cx="0" cy="5289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6F835C3D-4ECF-D9A7-9C5C-FBBDA9D0A097}"/>
              </a:ext>
            </a:extLst>
          </p:cNvPr>
          <p:cNvCxnSpPr>
            <a:cxnSpLocks/>
          </p:cNvCxnSpPr>
          <p:nvPr/>
        </p:nvCxnSpPr>
        <p:spPr>
          <a:xfrm flipV="1">
            <a:off x="3006533" y="4836528"/>
            <a:ext cx="0" cy="5289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73EFEC8-E6ED-2282-1972-0A915E85455C}"/>
              </a:ext>
            </a:extLst>
          </p:cNvPr>
          <p:cNvSpPr txBox="1"/>
          <p:nvPr/>
        </p:nvSpPr>
        <p:spPr>
          <a:xfrm>
            <a:off x="3064401" y="6220155"/>
            <a:ext cx="892061" cy="259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u(t+1)</a:t>
            </a: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E5587CEA-CD4B-C0A6-8B26-20151AD219CC}"/>
              </a:ext>
            </a:extLst>
          </p:cNvPr>
          <p:cNvSpPr/>
          <p:nvPr/>
        </p:nvSpPr>
        <p:spPr>
          <a:xfrm>
            <a:off x="4136338" y="5333767"/>
            <a:ext cx="636549" cy="6160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B81771DF-C952-C83F-3A46-A10564EFC41F}"/>
              </a:ext>
            </a:extLst>
          </p:cNvPr>
          <p:cNvCxnSpPr>
            <a:cxnSpLocks/>
            <a:endCxn id="30" idx="4"/>
          </p:cNvCxnSpPr>
          <p:nvPr/>
        </p:nvCxnSpPr>
        <p:spPr>
          <a:xfrm flipV="1">
            <a:off x="4454612" y="5949785"/>
            <a:ext cx="0" cy="5289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8DAA5697-0FC3-0AF8-9C00-34022021247C}"/>
              </a:ext>
            </a:extLst>
          </p:cNvPr>
          <p:cNvSpPr txBox="1"/>
          <p:nvPr/>
        </p:nvSpPr>
        <p:spPr>
          <a:xfrm>
            <a:off x="4504213" y="6220155"/>
            <a:ext cx="892061" cy="259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u(t+2)</a:t>
            </a:r>
          </a:p>
        </p:txBody>
      </p:sp>
      <p:cxnSp>
        <p:nvCxnSpPr>
          <p:cNvPr id="36" name="Connettore curvo 35">
            <a:extLst>
              <a:ext uri="{FF2B5EF4-FFF2-40B4-BE49-F238E27FC236}">
                <a16:creationId xmlns:a16="http://schemas.microsoft.com/office/drawing/2014/main" id="{B7981AED-CE43-3F28-6033-F3EA51B85562}"/>
              </a:ext>
            </a:extLst>
          </p:cNvPr>
          <p:cNvCxnSpPr>
            <a:cxnSpLocks/>
          </p:cNvCxnSpPr>
          <p:nvPr/>
        </p:nvCxnSpPr>
        <p:spPr>
          <a:xfrm>
            <a:off x="3225917" y="5416224"/>
            <a:ext cx="946073" cy="384256"/>
          </a:xfrm>
          <a:prstGeom prst="curvedConnector4">
            <a:avLst>
              <a:gd name="adj1" fmla="val 45073"/>
              <a:gd name="adj2" fmla="val 1418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e 36">
            <a:extLst>
              <a:ext uri="{FF2B5EF4-FFF2-40B4-BE49-F238E27FC236}">
                <a16:creationId xmlns:a16="http://schemas.microsoft.com/office/drawing/2014/main" id="{B22C2DC9-C0EB-803A-DBA5-1DDAFD387EA7}"/>
              </a:ext>
            </a:extLst>
          </p:cNvPr>
          <p:cNvSpPr/>
          <p:nvPr/>
        </p:nvSpPr>
        <p:spPr>
          <a:xfrm>
            <a:off x="6237499" y="5293592"/>
            <a:ext cx="636549" cy="6160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D274A3E3-134E-5963-5B23-375C2F17363C}"/>
              </a:ext>
            </a:extLst>
          </p:cNvPr>
          <p:cNvCxnSpPr>
            <a:cxnSpLocks/>
            <a:endCxn id="37" idx="4"/>
          </p:cNvCxnSpPr>
          <p:nvPr/>
        </p:nvCxnSpPr>
        <p:spPr>
          <a:xfrm flipV="1">
            <a:off x="6555773" y="5909610"/>
            <a:ext cx="0" cy="5289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C4E21A79-4349-D129-D4FD-0FA16DBD9349}"/>
              </a:ext>
            </a:extLst>
          </p:cNvPr>
          <p:cNvCxnSpPr>
            <a:cxnSpLocks/>
          </p:cNvCxnSpPr>
          <p:nvPr/>
        </p:nvCxnSpPr>
        <p:spPr>
          <a:xfrm flipV="1">
            <a:off x="6547506" y="4836528"/>
            <a:ext cx="0" cy="5289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curvo 39">
            <a:extLst>
              <a:ext uri="{FF2B5EF4-FFF2-40B4-BE49-F238E27FC236}">
                <a16:creationId xmlns:a16="http://schemas.microsoft.com/office/drawing/2014/main" id="{C978EC2D-C56F-528B-9CC6-C349BE3DEC61}"/>
              </a:ext>
            </a:extLst>
          </p:cNvPr>
          <p:cNvCxnSpPr>
            <a:cxnSpLocks/>
          </p:cNvCxnSpPr>
          <p:nvPr/>
        </p:nvCxnSpPr>
        <p:spPr>
          <a:xfrm flipV="1">
            <a:off x="6033830" y="5805019"/>
            <a:ext cx="282725" cy="1447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curvo 40">
            <a:extLst>
              <a:ext uri="{FF2B5EF4-FFF2-40B4-BE49-F238E27FC236}">
                <a16:creationId xmlns:a16="http://schemas.microsoft.com/office/drawing/2014/main" id="{69949907-95B6-42B7-7A8F-49A4F3DA2B80}"/>
              </a:ext>
            </a:extLst>
          </p:cNvPr>
          <p:cNvCxnSpPr>
            <a:stCxn id="30" idx="7"/>
          </p:cNvCxnSpPr>
          <p:nvPr/>
        </p:nvCxnSpPr>
        <p:spPr>
          <a:xfrm>
            <a:off x="4732240" y="5451191"/>
            <a:ext cx="661349" cy="64280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AE6620FA-A605-C136-B163-C595037A7E4B}"/>
              </a:ext>
            </a:extLst>
          </p:cNvPr>
          <p:cNvSpPr txBox="1"/>
          <p:nvPr/>
        </p:nvSpPr>
        <p:spPr>
          <a:xfrm>
            <a:off x="5555992" y="5641776"/>
            <a:ext cx="365119" cy="58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/>
          </a:p>
          <a:p>
            <a:r>
              <a:rPr lang="en-GB" sz="2400" dirty="0">
                <a:solidFill>
                  <a:schemeClr val="accent1"/>
                </a:solidFill>
              </a:rPr>
              <a:t>…</a:t>
            </a:r>
          </a:p>
        </p:txBody>
      </p:sp>
      <p:cxnSp>
        <p:nvCxnSpPr>
          <p:cNvPr id="44" name="Connettore curvo 43">
            <a:extLst>
              <a:ext uri="{FF2B5EF4-FFF2-40B4-BE49-F238E27FC236}">
                <a16:creationId xmlns:a16="http://schemas.microsoft.com/office/drawing/2014/main" id="{0EECC3E6-8A6A-D92C-3D4A-716F6E79C4B7}"/>
              </a:ext>
            </a:extLst>
          </p:cNvPr>
          <p:cNvCxnSpPr>
            <a:cxnSpLocks/>
          </p:cNvCxnSpPr>
          <p:nvPr/>
        </p:nvCxnSpPr>
        <p:spPr>
          <a:xfrm flipV="1">
            <a:off x="1087871" y="5885476"/>
            <a:ext cx="282725" cy="1447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e 44">
            <a:extLst>
              <a:ext uri="{FF2B5EF4-FFF2-40B4-BE49-F238E27FC236}">
                <a16:creationId xmlns:a16="http://schemas.microsoft.com/office/drawing/2014/main" id="{8421945D-2121-6985-5809-63916BD9766A}"/>
              </a:ext>
            </a:extLst>
          </p:cNvPr>
          <p:cNvSpPr/>
          <p:nvPr/>
        </p:nvSpPr>
        <p:spPr>
          <a:xfrm>
            <a:off x="1285661" y="1253894"/>
            <a:ext cx="636549" cy="6160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F59D62A3-EC04-95CC-4BE5-89E868CE7725}"/>
              </a:ext>
            </a:extLst>
          </p:cNvPr>
          <p:cNvSpPr/>
          <p:nvPr/>
        </p:nvSpPr>
        <p:spPr>
          <a:xfrm>
            <a:off x="2670671" y="1253894"/>
            <a:ext cx="636549" cy="6160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e 46">
            <a:extLst>
              <a:ext uri="{FF2B5EF4-FFF2-40B4-BE49-F238E27FC236}">
                <a16:creationId xmlns:a16="http://schemas.microsoft.com/office/drawing/2014/main" id="{E662B7CD-82F1-66F7-E9D0-C10E7452E9C9}"/>
              </a:ext>
            </a:extLst>
          </p:cNvPr>
          <p:cNvSpPr/>
          <p:nvPr/>
        </p:nvSpPr>
        <p:spPr>
          <a:xfrm>
            <a:off x="4137840" y="1253894"/>
            <a:ext cx="636549" cy="6160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e 47">
            <a:extLst>
              <a:ext uri="{FF2B5EF4-FFF2-40B4-BE49-F238E27FC236}">
                <a16:creationId xmlns:a16="http://schemas.microsoft.com/office/drawing/2014/main" id="{E068CB8F-2F13-64B7-044B-B2A97933F66B}"/>
              </a:ext>
            </a:extLst>
          </p:cNvPr>
          <p:cNvSpPr/>
          <p:nvPr/>
        </p:nvSpPr>
        <p:spPr>
          <a:xfrm>
            <a:off x="6204473" y="1253894"/>
            <a:ext cx="636549" cy="6160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9BB78E08-3C0A-265B-420A-594425D014BB}"/>
              </a:ext>
            </a:extLst>
          </p:cNvPr>
          <p:cNvCxnSpPr>
            <a:cxnSpLocks/>
          </p:cNvCxnSpPr>
          <p:nvPr/>
        </p:nvCxnSpPr>
        <p:spPr>
          <a:xfrm flipV="1">
            <a:off x="1601197" y="963938"/>
            <a:ext cx="0" cy="2806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61E0798B-1D59-7C43-5EB6-14A369002B68}"/>
              </a:ext>
            </a:extLst>
          </p:cNvPr>
          <p:cNvCxnSpPr>
            <a:cxnSpLocks/>
          </p:cNvCxnSpPr>
          <p:nvPr/>
        </p:nvCxnSpPr>
        <p:spPr>
          <a:xfrm flipV="1">
            <a:off x="2982595" y="963938"/>
            <a:ext cx="0" cy="2806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C2639F12-733C-1C55-EB8A-1E1E74AE3FB8}"/>
              </a:ext>
            </a:extLst>
          </p:cNvPr>
          <p:cNvCxnSpPr>
            <a:cxnSpLocks/>
          </p:cNvCxnSpPr>
          <p:nvPr/>
        </p:nvCxnSpPr>
        <p:spPr>
          <a:xfrm flipV="1">
            <a:off x="4456875" y="963938"/>
            <a:ext cx="0" cy="2806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42C189F0-EF6B-F000-DF26-C9664535E561}"/>
              </a:ext>
            </a:extLst>
          </p:cNvPr>
          <p:cNvCxnSpPr>
            <a:cxnSpLocks/>
          </p:cNvCxnSpPr>
          <p:nvPr/>
        </p:nvCxnSpPr>
        <p:spPr>
          <a:xfrm flipV="1">
            <a:off x="6522747" y="963938"/>
            <a:ext cx="0" cy="2806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e 52">
            <a:extLst>
              <a:ext uri="{FF2B5EF4-FFF2-40B4-BE49-F238E27FC236}">
                <a16:creationId xmlns:a16="http://schemas.microsoft.com/office/drawing/2014/main" id="{BB0C4E40-5359-E0EE-82EA-D92464B0D38B}"/>
              </a:ext>
            </a:extLst>
          </p:cNvPr>
          <p:cNvSpPr/>
          <p:nvPr/>
        </p:nvSpPr>
        <p:spPr>
          <a:xfrm>
            <a:off x="1304937" y="4202367"/>
            <a:ext cx="636549" cy="61601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Connettore curvo 55">
            <a:extLst>
              <a:ext uri="{FF2B5EF4-FFF2-40B4-BE49-F238E27FC236}">
                <a16:creationId xmlns:a16="http://schemas.microsoft.com/office/drawing/2014/main" id="{15714CD2-946A-2CF2-78CF-36BAE4FC7830}"/>
              </a:ext>
            </a:extLst>
          </p:cNvPr>
          <p:cNvCxnSpPr>
            <a:cxnSpLocks/>
          </p:cNvCxnSpPr>
          <p:nvPr/>
        </p:nvCxnSpPr>
        <p:spPr>
          <a:xfrm>
            <a:off x="1851400" y="4317364"/>
            <a:ext cx="946073" cy="384256"/>
          </a:xfrm>
          <a:prstGeom prst="curvedConnector4">
            <a:avLst>
              <a:gd name="adj1" fmla="val 45073"/>
              <a:gd name="adj2" fmla="val 1418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e 58">
            <a:extLst>
              <a:ext uri="{FF2B5EF4-FFF2-40B4-BE49-F238E27FC236}">
                <a16:creationId xmlns:a16="http://schemas.microsoft.com/office/drawing/2014/main" id="{A9926AC5-40E9-2CB3-CE26-0B8AC09FB736}"/>
              </a:ext>
            </a:extLst>
          </p:cNvPr>
          <p:cNvSpPr/>
          <p:nvPr/>
        </p:nvSpPr>
        <p:spPr>
          <a:xfrm>
            <a:off x="2696526" y="4202367"/>
            <a:ext cx="636549" cy="61601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e 63">
            <a:extLst>
              <a:ext uri="{FF2B5EF4-FFF2-40B4-BE49-F238E27FC236}">
                <a16:creationId xmlns:a16="http://schemas.microsoft.com/office/drawing/2014/main" id="{CB44E34D-1202-8940-514E-0C0AB1A76279}"/>
              </a:ext>
            </a:extLst>
          </p:cNvPr>
          <p:cNvSpPr/>
          <p:nvPr/>
        </p:nvSpPr>
        <p:spPr>
          <a:xfrm>
            <a:off x="4136338" y="4202367"/>
            <a:ext cx="636549" cy="61601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Connettore 2 64">
            <a:extLst>
              <a:ext uri="{FF2B5EF4-FFF2-40B4-BE49-F238E27FC236}">
                <a16:creationId xmlns:a16="http://schemas.microsoft.com/office/drawing/2014/main" id="{EBAEF4C6-EE3F-4D97-7402-7274D1BFC8EE}"/>
              </a:ext>
            </a:extLst>
          </p:cNvPr>
          <p:cNvCxnSpPr>
            <a:cxnSpLocks/>
          </p:cNvCxnSpPr>
          <p:nvPr/>
        </p:nvCxnSpPr>
        <p:spPr>
          <a:xfrm flipV="1">
            <a:off x="4454612" y="4836528"/>
            <a:ext cx="0" cy="5289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curvo 68">
            <a:extLst>
              <a:ext uri="{FF2B5EF4-FFF2-40B4-BE49-F238E27FC236}">
                <a16:creationId xmlns:a16="http://schemas.microsoft.com/office/drawing/2014/main" id="{4C2EAFC1-C6E2-A0C6-BF31-BF29E6A80AB2}"/>
              </a:ext>
            </a:extLst>
          </p:cNvPr>
          <p:cNvCxnSpPr>
            <a:cxnSpLocks/>
          </p:cNvCxnSpPr>
          <p:nvPr/>
        </p:nvCxnSpPr>
        <p:spPr>
          <a:xfrm>
            <a:off x="3225917" y="4264969"/>
            <a:ext cx="946073" cy="384256"/>
          </a:xfrm>
          <a:prstGeom prst="curvedConnector4">
            <a:avLst>
              <a:gd name="adj1" fmla="val 45073"/>
              <a:gd name="adj2" fmla="val 1418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e 69">
            <a:extLst>
              <a:ext uri="{FF2B5EF4-FFF2-40B4-BE49-F238E27FC236}">
                <a16:creationId xmlns:a16="http://schemas.microsoft.com/office/drawing/2014/main" id="{2454338D-8959-341D-781F-C8FF44B1933F}"/>
              </a:ext>
            </a:extLst>
          </p:cNvPr>
          <p:cNvSpPr/>
          <p:nvPr/>
        </p:nvSpPr>
        <p:spPr>
          <a:xfrm>
            <a:off x="6237499" y="4202367"/>
            <a:ext cx="636549" cy="61601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3" name="Connettore curvo 72">
            <a:extLst>
              <a:ext uri="{FF2B5EF4-FFF2-40B4-BE49-F238E27FC236}">
                <a16:creationId xmlns:a16="http://schemas.microsoft.com/office/drawing/2014/main" id="{6CBCAFE0-6E37-E4C7-F48D-52993A2B4304}"/>
              </a:ext>
            </a:extLst>
          </p:cNvPr>
          <p:cNvCxnSpPr>
            <a:cxnSpLocks/>
          </p:cNvCxnSpPr>
          <p:nvPr/>
        </p:nvCxnSpPr>
        <p:spPr>
          <a:xfrm flipV="1">
            <a:off x="6033830" y="4653764"/>
            <a:ext cx="282725" cy="1447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curvo 73">
            <a:extLst>
              <a:ext uri="{FF2B5EF4-FFF2-40B4-BE49-F238E27FC236}">
                <a16:creationId xmlns:a16="http://schemas.microsoft.com/office/drawing/2014/main" id="{66AA88A0-B8E6-FAB2-A02F-1B52A3EC85A3}"/>
              </a:ext>
            </a:extLst>
          </p:cNvPr>
          <p:cNvCxnSpPr>
            <a:stCxn id="64" idx="7"/>
          </p:cNvCxnSpPr>
          <p:nvPr/>
        </p:nvCxnSpPr>
        <p:spPr>
          <a:xfrm rot="16200000" flipH="1">
            <a:off x="4721709" y="4250538"/>
            <a:ext cx="629837" cy="713922"/>
          </a:xfrm>
          <a:prstGeom prst="curvedConnector4">
            <a:avLst>
              <a:gd name="adj1" fmla="val -36295"/>
              <a:gd name="adj2" fmla="val 565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7106D374-46B5-D888-AFBE-7AD3E5472365}"/>
              </a:ext>
            </a:extLst>
          </p:cNvPr>
          <p:cNvSpPr txBox="1"/>
          <p:nvPr/>
        </p:nvSpPr>
        <p:spPr>
          <a:xfrm>
            <a:off x="5555992" y="4328596"/>
            <a:ext cx="365119" cy="58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/>
          </a:p>
          <a:p>
            <a:r>
              <a:rPr lang="en-GB" sz="2400" dirty="0">
                <a:solidFill>
                  <a:schemeClr val="accent1"/>
                </a:solidFill>
              </a:rPr>
              <a:t>…</a:t>
            </a:r>
          </a:p>
        </p:txBody>
      </p:sp>
      <p:cxnSp>
        <p:nvCxnSpPr>
          <p:cNvPr id="77" name="Connettore curvo 76">
            <a:extLst>
              <a:ext uri="{FF2B5EF4-FFF2-40B4-BE49-F238E27FC236}">
                <a16:creationId xmlns:a16="http://schemas.microsoft.com/office/drawing/2014/main" id="{AD268A17-E8A0-B27F-88E0-AF60EF000BF2}"/>
              </a:ext>
            </a:extLst>
          </p:cNvPr>
          <p:cNvCxnSpPr>
            <a:cxnSpLocks/>
          </p:cNvCxnSpPr>
          <p:nvPr/>
        </p:nvCxnSpPr>
        <p:spPr>
          <a:xfrm flipV="1">
            <a:off x="1087871" y="4734221"/>
            <a:ext cx="282725" cy="1447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e 77">
            <a:extLst>
              <a:ext uri="{FF2B5EF4-FFF2-40B4-BE49-F238E27FC236}">
                <a16:creationId xmlns:a16="http://schemas.microsoft.com/office/drawing/2014/main" id="{78C6AAFC-C863-9E66-E381-CE3B77063062}"/>
              </a:ext>
            </a:extLst>
          </p:cNvPr>
          <p:cNvSpPr/>
          <p:nvPr/>
        </p:nvSpPr>
        <p:spPr>
          <a:xfrm>
            <a:off x="1304937" y="2363407"/>
            <a:ext cx="636549" cy="61601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9" name="Connettore 2 78">
            <a:extLst>
              <a:ext uri="{FF2B5EF4-FFF2-40B4-BE49-F238E27FC236}">
                <a16:creationId xmlns:a16="http://schemas.microsoft.com/office/drawing/2014/main" id="{B5F720E8-CEFB-2B5E-F89B-BEF39104EE12}"/>
              </a:ext>
            </a:extLst>
          </p:cNvPr>
          <p:cNvCxnSpPr>
            <a:cxnSpLocks/>
          </p:cNvCxnSpPr>
          <p:nvPr/>
        </p:nvCxnSpPr>
        <p:spPr>
          <a:xfrm flipV="1">
            <a:off x="1614944" y="1856473"/>
            <a:ext cx="0" cy="5289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curvo 79">
            <a:extLst>
              <a:ext uri="{FF2B5EF4-FFF2-40B4-BE49-F238E27FC236}">
                <a16:creationId xmlns:a16="http://schemas.microsoft.com/office/drawing/2014/main" id="{02A7662B-6D65-CC89-7A98-004F462D9BF8}"/>
              </a:ext>
            </a:extLst>
          </p:cNvPr>
          <p:cNvCxnSpPr>
            <a:cxnSpLocks/>
          </p:cNvCxnSpPr>
          <p:nvPr/>
        </p:nvCxnSpPr>
        <p:spPr>
          <a:xfrm>
            <a:off x="1851400" y="2447924"/>
            <a:ext cx="946073" cy="384256"/>
          </a:xfrm>
          <a:prstGeom prst="curvedConnector4">
            <a:avLst>
              <a:gd name="adj1" fmla="val 45073"/>
              <a:gd name="adj2" fmla="val 1418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e 80">
            <a:extLst>
              <a:ext uri="{FF2B5EF4-FFF2-40B4-BE49-F238E27FC236}">
                <a16:creationId xmlns:a16="http://schemas.microsoft.com/office/drawing/2014/main" id="{84470CE4-48CE-E5C1-89B3-D1BF3EAE5C70}"/>
              </a:ext>
            </a:extLst>
          </p:cNvPr>
          <p:cNvSpPr/>
          <p:nvPr/>
        </p:nvSpPr>
        <p:spPr>
          <a:xfrm>
            <a:off x="2696526" y="2363407"/>
            <a:ext cx="636549" cy="61601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2" name="Connettore 2 81">
            <a:extLst>
              <a:ext uri="{FF2B5EF4-FFF2-40B4-BE49-F238E27FC236}">
                <a16:creationId xmlns:a16="http://schemas.microsoft.com/office/drawing/2014/main" id="{359A3340-EE77-9301-A72E-E1C1497B282B}"/>
              </a:ext>
            </a:extLst>
          </p:cNvPr>
          <p:cNvCxnSpPr>
            <a:cxnSpLocks/>
          </p:cNvCxnSpPr>
          <p:nvPr/>
        </p:nvCxnSpPr>
        <p:spPr>
          <a:xfrm flipV="1">
            <a:off x="3006533" y="1836153"/>
            <a:ext cx="0" cy="5289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e 82">
            <a:extLst>
              <a:ext uri="{FF2B5EF4-FFF2-40B4-BE49-F238E27FC236}">
                <a16:creationId xmlns:a16="http://schemas.microsoft.com/office/drawing/2014/main" id="{5025E6A1-5E46-1CBA-DDCD-1307886E16B4}"/>
              </a:ext>
            </a:extLst>
          </p:cNvPr>
          <p:cNvSpPr/>
          <p:nvPr/>
        </p:nvSpPr>
        <p:spPr>
          <a:xfrm>
            <a:off x="4136338" y="2363407"/>
            <a:ext cx="636549" cy="61601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4" name="Connettore 2 83">
            <a:extLst>
              <a:ext uri="{FF2B5EF4-FFF2-40B4-BE49-F238E27FC236}">
                <a16:creationId xmlns:a16="http://schemas.microsoft.com/office/drawing/2014/main" id="{8B13A5DB-3CA0-7FA2-BDCA-7AB94E61597A}"/>
              </a:ext>
            </a:extLst>
          </p:cNvPr>
          <p:cNvCxnSpPr>
            <a:cxnSpLocks/>
          </p:cNvCxnSpPr>
          <p:nvPr/>
        </p:nvCxnSpPr>
        <p:spPr>
          <a:xfrm flipV="1">
            <a:off x="4446345" y="1836153"/>
            <a:ext cx="0" cy="5289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curvo 84">
            <a:extLst>
              <a:ext uri="{FF2B5EF4-FFF2-40B4-BE49-F238E27FC236}">
                <a16:creationId xmlns:a16="http://schemas.microsoft.com/office/drawing/2014/main" id="{BCB4B77D-A800-2537-EA0B-32049572B8A7}"/>
              </a:ext>
            </a:extLst>
          </p:cNvPr>
          <p:cNvCxnSpPr>
            <a:cxnSpLocks/>
          </p:cNvCxnSpPr>
          <p:nvPr/>
        </p:nvCxnSpPr>
        <p:spPr>
          <a:xfrm>
            <a:off x="3215757" y="2395529"/>
            <a:ext cx="946073" cy="384256"/>
          </a:xfrm>
          <a:prstGeom prst="curvedConnector4">
            <a:avLst>
              <a:gd name="adj1" fmla="val 45073"/>
              <a:gd name="adj2" fmla="val 1418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e 85">
            <a:extLst>
              <a:ext uri="{FF2B5EF4-FFF2-40B4-BE49-F238E27FC236}">
                <a16:creationId xmlns:a16="http://schemas.microsoft.com/office/drawing/2014/main" id="{FB31463F-57E0-0B42-8091-4CAC569CD41C}"/>
              </a:ext>
            </a:extLst>
          </p:cNvPr>
          <p:cNvSpPr/>
          <p:nvPr/>
        </p:nvSpPr>
        <p:spPr>
          <a:xfrm>
            <a:off x="6237499" y="2363407"/>
            <a:ext cx="636549" cy="61601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Connettore curvo 86">
            <a:extLst>
              <a:ext uri="{FF2B5EF4-FFF2-40B4-BE49-F238E27FC236}">
                <a16:creationId xmlns:a16="http://schemas.microsoft.com/office/drawing/2014/main" id="{F9A2CB5C-CD92-43D7-B249-DE2CB90D2DF1}"/>
              </a:ext>
            </a:extLst>
          </p:cNvPr>
          <p:cNvCxnSpPr>
            <a:cxnSpLocks/>
          </p:cNvCxnSpPr>
          <p:nvPr/>
        </p:nvCxnSpPr>
        <p:spPr>
          <a:xfrm flipV="1">
            <a:off x="6003350" y="2784324"/>
            <a:ext cx="282725" cy="1447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curvo 87">
            <a:extLst>
              <a:ext uri="{FF2B5EF4-FFF2-40B4-BE49-F238E27FC236}">
                <a16:creationId xmlns:a16="http://schemas.microsoft.com/office/drawing/2014/main" id="{79778581-148F-7203-2D28-66787FFE3CDF}"/>
              </a:ext>
            </a:extLst>
          </p:cNvPr>
          <p:cNvCxnSpPr>
            <a:stCxn id="83" idx="7"/>
          </p:cNvCxnSpPr>
          <p:nvPr/>
        </p:nvCxnSpPr>
        <p:spPr>
          <a:xfrm rot="16200000" flipH="1">
            <a:off x="4721709" y="2411579"/>
            <a:ext cx="629836" cy="713921"/>
          </a:xfrm>
          <a:prstGeom prst="curvedConnector4">
            <a:avLst>
              <a:gd name="adj1" fmla="val -36295"/>
              <a:gd name="adj2" fmla="val 565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asellaDiTesto 88">
            <a:extLst>
              <a:ext uri="{FF2B5EF4-FFF2-40B4-BE49-F238E27FC236}">
                <a16:creationId xmlns:a16="http://schemas.microsoft.com/office/drawing/2014/main" id="{B24DBAC6-F825-403D-E4BD-1A7C77CA683B}"/>
              </a:ext>
            </a:extLst>
          </p:cNvPr>
          <p:cNvSpPr txBox="1"/>
          <p:nvPr/>
        </p:nvSpPr>
        <p:spPr>
          <a:xfrm>
            <a:off x="5555992" y="2459156"/>
            <a:ext cx="365119" cy="58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/>
          </a:p>
          <a:p>
            <a:r>
              <a:rPr lang="en-GB" sz="2400" dirty="0">
                <a:solidFill>
                  <a:schemeClr val="accent1"/>
                </a:solidFill>
              </a:rPr>
              <a:t>…</a:t>
            </a:r>
          </a:p>
        </p:txBody>
      </p:sp>
      <p:cxnSp>
        <p:nvCxnSpPr>
          <p:cNvPr id="90" name="Connettore curvo 89">
            <a:extLst>
              <a:ext uri="{FF2B5EF4-FFF2-40B4-BE49-F238E27FC236}">
                <a16:creationId xmlns:a16="http://schemas.microsoft.com/office/drawing/2014/main" id="{DF2F3444-7681-A0C5-41A3-603B84E19077}"/>
              </a:ext>
            </a:extLst>
          </p:cNvPr>
          <p:cNvCxnSpPr>
            <a:cxnSpLocks/>
          </p:cNvCxnSpPr>
          <p:nvPr/>
        </p:nvCxnSpPr>
        <p:spPr>
          <a:xfrm flipV="1">
            <a:off x="1087871" y="2864781"/>
            <a:ext cx="282725" cy="1447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ttore 2 90">
            <a:extLst>
              <a:ext uri="{FF2B5EF4-FFF2-40B4-BE49-F238E27FC236}">
                <a16:creationId xmlns:a16="http://schemas.microsoft.com/office/drawing/2014/main" id="{0BCD7F15-04FE-E9FA-519D-999A724D2663}"/>
              </a:ext>
            </a:extLst>
          </p:cNvPr>
          <p:cNvCxnSpPr>
            <a:cxnSpLocks/>
          </p:cNvCxnSpPr>
          <p:nvPr/>
        </p:nvCxnSpPr>
        <p:spPr>
          <a:xfrm flipV="1">
            <a:off x="6547506" y="1836153"/>
            <a:ext cx="0" cy="5289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ttore 2 93">
            <a:extLst>
              <a:ext uri="{FF2B5EF4-FFF2-40B4-BE49-F238E27FC236}">
                <a16:creationId xmlns:a16="http://schemas.microsoft.com/office/drawing/2014/main" id="{2F2424BF-92C7-F12E-8189-DDBD1987922C}"/>
              </a:ext>
            </a:extLst>
          </p:cNvPr>
          <p:cNvCxnSpPr>
            <a:cxnSpLocks/>
          </p:cNvCxnSpPr>
          <p:nvPr/>
        </p:nvCxnSpPr>
        <p:spPr>
          <a:xfrm flipV="1">
            <a:off x="3006533" y="2979550"/>
            <a:ext cx="0" cy="2806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96">
            <a:extLst>
              <a:ext uri="{FF2B5EF4-FFF2-40B4-BE49-F238E27FC236}">
                <a16:creationId xmlns:a16="http://schemas.microsoft.com/office/drawing/2014/main" id="{C7528D9D-2705-3AAE-3099-C2167EFFCE42}"/>
              </a:ext>
            </a:extLst>
          </p:cNvPr>
          <p:cNvCxnSpPr>
            <a:cxnSpLocks/>
          </p:cNvCxnSpPr>
          <p:nvPr/>
        </p:nvCxnSpPr>
        <p:spPr>
          <a:xfrm flipV="1">
            <a:off x="4454612" y="2979550"/>
            <a:ext cx="0" cy="2806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ttore 2 97">
            <a:extLst>
              <a:ext uri="{FF2B5EF4-FFF2-40B4-BE49-F238E27FC236}">
                <a16:creationId xmlns:a16="http://schemas.microsoft.com/office/drawing/2014/main" id="{22298B0C-7800-CCAA-3569-931ABB7BA6E2}"/>
              </a:ext>
            </a:extLst>
          </p:cNvPr>
          <p:cNvCxnSpPr>
            <a:cxnSpLocks/>
          </p:cNvCxnSpPr>
          <p:nvPr/>
        </p:nvCxnSpPr>
        <p:spPr>
          <a:xfrm flipV="1">
            <a:off x="1614944" y="2979550"/>
            <a:ext cx="0" cy="2806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ttore 2 98">
            <a:extLst>
              <a:ext uri="{FF2B5EF4-FFF2-40B4-BE49-F238E27FC236}">
                <a16:creationId xmlns:a16="http://schemas.microsoft.com/office/drawing/2014/main" id="{9466FD11-3353-5EC8-A5D1-87979B9C9F51}"/>
              </a:ext>
            </a:extLst>
          </p:cNvPr>
          <p:cNvCxnSpPr>
            <a:cxnSpLocks/>
          </p:cNvCxnSpPr>
          <p:nvPr/>
        </p:nvCxnSpPr>
        <p:spPr>
          <a:xfrm flipV="1">
            <a:off x="6547506" y="2979550"/>
            <a:ext cx="0" cy="2806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ttore 2 99">
            <a:extLst>
              <a:ext uri="{FF2B5EF4-FFF2-40B4-BE49-F238E27FC236}">
                <a16:creationId xmlns:a16="http://schemas.microsoft.com/office/drawing/2014/main" id="{9A09EE08-05B4-08C3-C37A-FBDF3D97E18B}"/>
              </a:ext>
            </a:extLst>
          </p:cNvPr>
          <p:cNvCxnSpPr>
            <a:cxnSpLocks/>
          </p:cNvCxnSpPr>
          <p:nvPr/>
        </p:nvCxnSpPr>
        <p:spPr>
          <a:xfrm flipV="1">
            <a:off x="1614944" y="3916680"/>
            <a:ext cx="0" cy="2806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ttore 2 101">
            <a:extLst>
              <a:ext uri="{FF2B5EF4-FFF2-40B4-BE49-F238E27FC236}">
                <a16:creationId xmlns:a16="http://schemas.microsoft.com/office/drawing/2014/main" id="{A799D370-DF67-937D-94BB-9C9B84353626}"/>
              </a:ext>
            </a:extLst>
          </p:cNvPr>
          <p:cNvCxnSpPr>
            <a:cxnSpLocks/>
          </p:cNvCxnSpPr>
          <p:nvPr/>
        </p:nvCxnSpPr>
        <p:spPr>
          <a:xfrm flipV="1">
            <a:off x="3006533" y="3916680"/>
            <a:ext cx="0" cy="2806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ttore 2 102">
            <a:extLst>
              <a:ext uri="{FF2B5EF4-FFF2-40B4-BE49-F238E27FC236}">
                <a16:creationId xmlns:a16="http://schemas.microsoft.com/office/drawing/2014/main" id="{774D6403-5967-7638-37F9-093A7FA5B801}"/>
              </a:ext>
            </a:extLst>
          </p:cNvPr>
          <p:cNvCxnSpPr>
            <a:cxnSpLocks/>
          </p:cNvCxnSpPr>
          <p:nvPr/>
        </p:nvCxnSpPr>
        <p:spPr>
          <a:xfrm flipV="1">
            <a:off x="4454612" y="3916680"/>
            <a:ext cx="0" cy="2806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ttore 2 103">
            <a:extLst>
              <a:ext uri="{FF2B5EF4-FFF2-40B4-BE49-F238E27FC236}">
                <a16:creationId xmlns:a16="http://schemas.microsoft.com/office/drawing/2014/main" id="{9E9A3CFF-0E7E-CBF4-D412-2DE2848AA5D5}"/>
              </a:ext>
            </a:extLst>
          </p:cNvPr>
          <p:cNvCxnSpPr>
            <a:cxnSpLocks/>
          </p:cNvCxnSpPr>
          <p:nvPr/>
        </p:nvCxnSpPr>
        <p:spPr>
          <a:xfrm flipV="1">
            <a:off x="6547506" y="3916680"/>
            <a:ext cx="0" cy="2806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asellaDiTesto 104">
            <a:extLst>
              <a:ext uri="{FF2B5EF4-FFF2-40B4-BE49-F238E27FC236}">
                <a16:creationId xmlns:a16="http://schemas.microsoft.com/office/drawing/2014/main" id="{6E892699-E6A0-0852-485B-7F44A0E7CF27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Bidirectional RNN</a:t>
            </a:r>
          </a:p>
        </p:txBody>
      </p:sp>
      <p:sp>
        <p:nvSpPr>
          <p:cNvPr id="106" name="CasellaDiTesto 105">
            <a:extLst>
              <a:ext uri="{FF2B5EF4-FFF2-40B4-BE49-F238E27FC236}">
                <a16:creationId xmlns:a16="http://schemas.microsoft.com/office/drawing/2014/main" id="{A3376D07-F390-4720-984F-C859E602CC46}"/>
              </a:ext>
            </a:extLst>
          </p:cNvPr>
          <p:cNvSpPr txBox="1"/>
          <p:nvPr/>
        </p:nvSpPr>
        <p:spPr>
          <a:xfrm>
            <a:off x="1349908" y="3093200"/>
            <a:ext cx="572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…</a:t>
            </a:r>
            <a:endParaRPr lang="en-GB" sz="1200" dirty="0"/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7E1103BE-BB6F-6430-9714-AA69C846FC6C}"/>
              </a:ext>
            </a:extLst>
          </p:cNvPr>
          <p:cNvSpPr txBox="1"/>
          <p:nvPr/>
        </p:nvSpPr>
        <p:spPr>
          <a:xfrm>
            <a:off x="2748628" y="3093200"/>
            <a:ext cx="572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…</a:t>
            </a:r>
            <a:endParaRPr lang="en-GB" sz="1200" dirty="0"/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4184E08F-BF90-141C-CDDB-733637694C4C}"/>
              </a:ext>
            </a:extLst>
          </p:cNvPr>
          <p:cNvSpPr txBox="1"/>
          <p:nvPr/>
        </p:nvSpPr>
        <p:spPr>
          <a:xfrm>
            <a:off x="4204868" y="3093200"/>
            <a:ext cx="572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…</a:t>
            </a:r>
            <a:endParaRPr lang="en-GB" sz="1200" dirty="0"/>
          </a:p>
        </p:txBody>
      </p:sp>
      <p:sp>
        <p:nvSpPr>
          <p:cNvPr id="109" name="CasellaDiTesto 108">
            <a:extLst>
              <a:ext uri="{FF2B5EF4-FFF2-40B4-BE49-F238E27FC236}">
                <a16:creationId xmlns:a16="http://schemas.microsoft.com/office/drawing/2014/main" id="{68ED7663-5FD7-F9AD-954D-AAEC1B940198}"/>
              </a:ext>
            </a:extLst>
          </p:cNvPr>
          <p:cNvSpPr txBox="1"/>
          <p:nvPr/>
        </p:nvSpPr>
        <p:spPr>
          <a:xfrm>
            <a:off x="6261355" y="3093200"/>
            <a:ext cx="572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…</a:t>
            </a:r>
            <a:endParaRPr lang="en-GB" sz="1200" dirty="0"/>
          </a:p>
        </p:txBody>
      </p:sp>
      <p:sp>
        <p:nvSpPr>
          <p:cNvPr id="110" name="CasellaDiTesto 109">
            <a:extLst>
              <a:ext uri="{FF2B5EF4-FFF2-40B4-BE49-F238E27FC236}">
                <a16:creationId xmlns:a16="http://schemas.microsoft.com/office/drawing/2014/main" id="{B89967CC-A785-0875-74A8-1B6620829025}"/>
              </a:ext>
            </a:extLst>
          </p:cNvPr>
          <p:cNvSpPr txBox="1"/>
          <p:nvPr/>
        </p:nvSpPr>
        <p:spPr>
          <a:xfrm>
            <a:off x="8317842" y="3349132"/>
            <a:ext cx="3179329" cy="101566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Causality is lost. </a:t>
            </a:r>
            <a:r>
              <a:rPr lang="en-GB" sz="2000"/>
              <a:t>Might not be useful </a:t>
            </a:r>
            <a:r>
              <a:rPr lang="en-GB" sz="2000" dirty="0"/>
              <a:t>for prediction, but for tasks like smoothing</a:t>
            </a:r>
          </a:p>
        </p:txBody>
      </p:sp>
      <p:sp>
        <p:nvSpPr>
          <p:cNvPr id="111" name="CasellaDiTesto 110">
            <a:extLst>
              <a:ext uri="{FF2B5EF4-FFF2-40B4-BE49-F238E27FC236}">
                <a16:creationId xmlns:a16="http://schemas.microsoft.com/office/drawing/2014/main" id="{B6DB941B-AB33-D6CF-455F-202EB0392D77}"/>
              </a:ext>
            </a:extLst>
          </p:cNvPr>
          <p:cNvSpPr txBox="1"/>
          <p:nvPr/>
        </p:nvSpPr>
        <p:spPr>
          <a:xfrm>
            <a:off x="4503210" y="6220155"/>
            <a:ext cx="892061" cy="259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u(t+2)</a:t>
            </a:r>
          </a:p>
        </p:txBody>
      </p:sp>
      <p:sp>
        <p:nvSpPr>
          <p:cNvPr id="112" name="CasellaDiTesto 111">
            <a:extLst>
              <a:ext uri="{FF2B5EF4-FFF2-40B4-BE49-F238E27FC236}">
                <a16:creationId xmlns:a16="http://schemas.microsoft.com/office/drawing/2014/main" id="{1AEC2042-E58C-DA7A-4FAF-C7B5175329A2}"/>
              </a:ext>
            </a:extLst>
          </p:cNvPr>
          <p:cNvSpPr txBox="1"/>
          <p:nvPr/>
        </p:nvSpPr>
        <p:spPr>
          <a:xfrm>
            <a:off x="6606628" y="6226201"/>
            <a:ext cx="89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u(</a:t>
            </a:r>
            <a:r>
              <a:rPr lang="en-GB" dirty="0" err="1"/>
              <a:t>t+T</a:t>
            </a:r>
            <a:r>
              <a:rPr lang="en-GB" dirty="0"/>
              <a:t>)</a:t>
            </a:r>
          </a:p>
        </p:txBody>
      </p:sp>
      <p:cxnSp>
        <p:nvCxnSpPr>
          <p:cNvPr id="2" name="Connettore curvo 1">
            <a:extLst>
              <a:ext uri="{FF2B5EF4-FFF2-40B4-BE49-F238E27FC236}">
                <a16:creationId xmlns:a16="http://schemas.microsoft.com/office/drawing/2014/main" id="{550BAF1F-5E92-D6E0-E456-2545ADA44423}"/>
              </a:ext>
            </a:extLst>
          </p:cNvPr>
          <p:cNvCxnSpPr>
            <a:cxnSpLocks/>
          </p:cNvCxnSpPr>
          <p:nvPr/>
        </p:nvCxnSpPr>
        <p:spPr>
          <a:xfrm flipH="1" flipV="1">
            <a:off x="6856790" y="5459579"/>
            <a:ext cx="282725" cy="144765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ttore curvo 3">
            <a:extLst>
              <a:ext uri="{FF2B5EF4-FFF2-40B4-BE49-F238E27FC236}">
                <a16:creationId xmlns:a16="http://schemas.microsoft.com/office/drawing/2014/main" id="{6330CF19-1107-711B-A761-E7E562560407}"/>
              </a:ext>
            </a:extLst>
          </p:cNvPr>
          <p:cNvCxnSpPr>
            <a:cxnSpLocks/>
          </p:cNvCxnSpPr>
          <p:nvPr/>
        </p:nvCxnSpPr>
        <p:spPr>
          <a:xfrm flipH="1" flipV="1">
            <a:off x="6856790" y="4392779"/>
            <a:ext cx="282725" cy="144765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curvo 5">
            <a:extLst>
              <a:ext uri="{FF2B5EF4-FFF2-40B4-BE49-F238E27FC236}">
                <a16:creationId xmlns:a16="http://schemas.microsoft.com/office/drawing/2014/main" id="{9F888F0C-4508-85A8-69F7-FA760D55EDFC}"/>
              </a:ext>
            </a:extLst>
          </p:cNvPr>
          <p:cNvCxnSpPr>
            <a:cxnSpLocks/>
          </p:cNvCxnSpPr>
          <p:nvPr/>
        </p:nvCxnSpPr>
        <p:spPr>
          <a:xfrm flipH="1" flipV="1">
            <a:off x="6856790" y="2513179"/>
            <a:ext cx="282725" cy="144765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curvo 10">
            <a:extLst>
              <a:ext uri="{FF2B5EF4-FFF2-40B4-BE49-F238E27FC236}">
                <a16:creationId xmlns:a16="http://schemas.microsoft.com/office/drawing/2014/main" id="{CD1E6A5F-1ED5-EABB-9427-1453B61D7A3B}"/>
              </a:ext>
            </a:extLst>
          </p:cNvPr>
          <p:cNvCxnSpPr>
            <a:cxnSpLocks/>
            <a:stCxn id="81" idx="5"/>
            <a:endCxn id="83" idx="3"/>
          </p:cNvCxnSpPr>
          <p:nvPr/>
        </p:nvCxnSpPr>
        <p:spPr>
          <a:xfrm rot="16200000" flipH="1">
            <a:off x="3734706" y="2394359"/>
            <a:ext cx="12700" cy="989703"/>
          </a:xfrm>
          <a:prstGeom prst="curvedConnector3">
            <a:avLst>
              <a:gd name="adj1" fmla="val 2510346"/>
            </a:avLst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curvo 42">
            <a:extLst>
              <a:ext uri="{FF2B5EF4-FFF2-40B4-BE49-F238E27FC236}">
                <a16:creationId xmlns:a16="http://schemas.microsoft.com/office/drawing/2014/main" id="{137E43C1-23ED-8542-AC7B-5168FF044979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24545" y="4243130"/>
            <a:ext cx="12700" cy="989703"/>
          </a:xfrm>
          <a:prstGeom prst="curvedConnector3">
            <a:avLst>
              <a:gd name="adj1" fmla="val 2510346"/>
            </a:avLst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curvo 53">
            <a:extLst>
              <a:ext uri="{FF2B5EF4-FFF2-40B4-BE49-F238E27FC236}">
                <a16:creationId xmlns:a16="http://schemas.microsoft.com/office/drawing/2014/main" id="{1DCD7FAA-4207-CB83-CE05-889E87774DAC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25640" y="5360937"/>
            <a:ext cx="12700" cy="989703"/>
          </a:xfrm>
          <a:prstGeom prst="curvedConnector3">
            <a:avLst>
              <a:gd name="adj1" fmla="val 2510346"/>
            </a:avLst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curvo 54">
            <a:extLst>
              <a:ext uri="{FF2B5EF4-FFF2-40B4-BE49-F238E27FC236}">
                <a16:creationId xmlns:a16="http://schemas.microsoft.com/office/drawing/2014/main" id="{206C11B3-DA36-983B-C463-F91D447BF7AE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39879" y="4262984"/>
            <a:ext cx="12700" cy="989703"/>
          </a:xfrm>
          <a:prstGeom prst="curvedConnector3">
            <a:avLst>
              <a:gd name="adj1" fmla="val 2510346"/>
            </a:avLst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curvo 56">
            <a:extLst>
              <a:ext uri="{FF2B5EF4-FFF2-40B4-BE49-F238E27FC236}">
                <a16:creationId xmlns:a16="http://schemas.microsoft.com/office/drawing/2014/main" id="{1BEA8313-9D70-1339-4241-1FD82A3244F1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39879" y="2444486"/>
            <a:ext cx="12700" cy="989703"/>
          </a:xfrm>
          <a:prstGeom prst="curvedConnector3">
            <a:avLst>
              <a:gd name="adj1" fmla="val 2510346"/>
            </a:avLst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curvo 57">
            <a:extLst>
              <a:ext uri="{FF2B5EF4-FFF2-40B4-BE49-F238E27FC236}">
                <a16:creationId xmlns:a16="http://schemas.microsoft.com/office/drawing/2014/main" id="{E26DD376-E40A-B202-40C5-726696E9D6E3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39879" y="5399636"/>
            <a:ext cx="12700" cy="989703"/>
          </a:xfrm>
          <a:prstGeom prst="curvedConnector3">
            <a:avLst>
              <a:gd name="adj1" fmla="val 2510346"/>
            </a:avLst>
          </a:prstGeom>
          <a:ln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curvo 59">
            <a:extLst>
              <a:ext uri="{FF2B5EF4-FFF2-40B4-BE49-F238E27FC236}">
                <a16:creationId xmlns:a16="http://schemas.microsoft.com/office/drawing/2014/main" id="{7AC8B2FD-2343-ECFC-1ED4-51CBC4A25C6D}"/>
              </a:ext>
            </a:extLst>
          </p:cNvPr>
          <p:cNvCxnSpPr>
            <a:cxnSpLocks/>
          </p:cNvCxnSpPr>
          <p:nvPr/>
        </p:nvCxnSpPr>
        <p:spPr>
          <a:xfrm flipH="1" flipV="1">
            <a:off x="5942390" y="4270859"/>
            <a:ext cx="282725" cy="144765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curvo 61">
            <a:extLst>
              <a:ext uri="{FF2B5EF4-FFF2-40B4-BE49-F238E27FC236}">
                <a16:creationId xmlns:a16="http://schemas.microsoft.com/office/drawing/2014/main" id="{4369A744-243E-12E6-5F5B-E3BA9C31CDE8}"/>
              </a:ext>
            </a:extLst>
          </p:cNvPr>
          <p:cNvCxnSpPr>
            <a:cxnSpLocks/>
          </p:cNvCxnSpPr>
          <p:nvPr/>
        </p:nvCxnSpPr>
        <p:spPr>
          <a:xfrm flipH="1" flipV="1">
            <a:off x="5983030" y="2350619"/>
            <a:ext cx="282725" cy="144765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ttore curvo 62">
            <a:extLst>
              <a:ext uri="{FF2B5EF4-FFF2-40B4-BE49-F238E27FC236}">
                <a16:creationId xmlns:a16="http://schemas.microsoft.com/office/drawing/2014/main" id="{A3BCD986-F252-B6DA-ACC1-ED2089F3BA53}"/>
              </a:ext>
            </a:extLst>
          </p:cNvPr>
          <p:cNvCxnSpPr>
            <a:cxnSpLocks/>
          </p:cNvCxnSpPr>
          <p:nvPr/>
        </p:nvCxnSpPr>
        <p:spPr>
          <a:xfrm flipH="1" flipV="1">
            <a:off x="5962710" y="5327499"/>
            <a:ext cx="282725" cy="144765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curvo 65">
            <a:extLst>
              <a:ext uri="{FF2B5EF4-FFF2-40B4-BE49-F238E27FC236}">
                <a16:creationId xmlns:a16="http://schemas.microsoft.com/office/drawing/2014/main" id="{37EF6E67-955F-CD84-4DDB-32D8D92BF074}"/>
              </a:ext>
            </a:extLst>
          </p:cNvPr>
          <p:cNvCxnSpPr>
            <a:cxnSpLocks/>
          </p:cNvCxnSpPr>
          <p:nvPr/>
        </p:nvCxnSpPr>
        <p:spPr>
          <a:xfrm flipV="1">
            <a:off x="4650000" y="4090899"/>
            <a:ext cx="926940" cy="669635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curvo 67">
            <a:extLst>
              <a:ext uri="{FF2B5EF4-FFF2-40B4-BE49-F238E27FC236}">
                <a16:creationId xmlns:a16="http://schemas.microsoft.com/office/drawing/2014/main" id="{954D9401-0B6F-5538-6D61-DA5F25499275}"/>
              </a:ext>
            </a:extLst>
          </p:cNvPr>
          <p:cNvCxnSpPr>
            <a:cxnSpLocks/>
          </p:cNvCxnSpPr>
          <p:nvPr/>
        </p:nvCxnSpPr>
        <p:spPr>
          <a:xfrm flipV="1">
            <a:off x="4700966" y="2200879"/>
            <a:ext cx="926940" cy="669635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curvo 70">
            <a:extLst>
              <a:ext uri="{FF2B5EF4-FFF2-40B4-BE49-F238E27FC236}">
                <a16:creationId xmlns:a16="http://schemas.microsoft.com/office/drawing/2014/main" id="{A9C1B620-FE7E-AF2C-862A-122603C2E81B}"/>
              </a:ext>
            </a:extLst>
          </p:cNvPr>
          <p:cNvCxnSpPr>
            <a:cxnSpLocks/>
          </p:cNvCxnSpPr>
          <p:nvPr/>
        </p:nvCxnSpPr>
        <p:spPr>
          <a:xfrm flipV="1">
            <a:off x="4650000" y="5229734"/>
            <a:ext cx="926940" cy="669635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276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Creating training data</a:t>
            </a:r>
          </a:p>
          <a:p>
            <a:endParaRPr lang="en-US" sz="3600" dirty="0">
              <a:solidFill>
                <a:schemeClr val="accent1"/>
              </a:solidFill>
            </a:endParaRPr>
          </a:p>
          <a:p>
            <a:endParaRPr lang="en-US" sz="3600" dirty="0">
              <a:solidFill>
                <a:schemeClr val="accent1"/>
              </a:solidFill>
            </a:endParaRP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97ABB296-1862-33DA-140C-0632159C2725}"/>
              </a:ext>
            </a:extLst>
          </p:cNvPr>
          <p:cNvSpPr txBox="1"/>
          <p:nvPr/>
        </p:nvSpPr>
        <p:spPr>
          <a:xfrm>
            <a:off x="261210" y="829006"/>
            <a:ext cx="120378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Given an input/output sequence of length T, </a:t>
            </a:r>
            <a:r>
              <a:rPr lang="en-US" b="0" i="0" dirty="0">
                <a:effectLst/>
                <a:latin typeface="Söhne"/>
              </a:rPr>
              <a:t>we can </a:t>
            </a:r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unfold the network up to T steps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(you simulate T-step time ahead)</a:t>
            </a:r>
            <a:endParaRPr lang="en-US" dirty="0">
              <a:solidFill>
                <a:srgbClr val="0D0D0D"/>
              </a:solidFill>
              <a:latin typeface="Söhne"/>
            </a:endParaRP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FB5FA9FC-FCE0-1C32-EB4F-5D0E6D6A44D8}"/>
              </a:ext>
            </a:extLst>
          </p:cNvPr>
          <p:cNvSpPr txBox="1"/>
          <p:nvPr/>
        </p:nvSpPr>
        <p:spPr>
          <a:xfrm>
            <a:off x="261210" y="2641580"/>
            <a:ext cx="112926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latin typeface="Söhne"/>
              </a:rPr>
              <a:t>… or we can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rgbClr val="FF0000"/>
                </a:solidFill>
                <a:effectLst/>
                <a:latin typeface="Söhne"/>
              </a:rPr>
              <a:t>split the </a:t>
            </a:r>
            <a:r>
              <a:rPr lang="en-US" dirty="0">
                <a:solidFill>
                  <a:srgbClr val="FF0000"/>
                </a:solidFill>
                <a:latin typeface="Söhne"/>
              </a:rPr>
              <a:t>sequence into shorter sub-sequences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 (overlapped or not) of length L&lt;&lt;T, and thus create </a:t>
            </a:r>
            <a:r>
              <a:rPr lang="en-US" dirty="0">
                <a:latin typeface="Söhne"/>
              </a:rPr>
              <a:t>batch of sub-sequences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. </a:t>
            </a:r>
            <a:r>
              <a:rPr lang="en-US" dirty="0">
                <a:solidFill>
                  <a:srgbClr val="FF0000"/>
                </a:solidFill>
                <a:latin typeface="Söhne"/>
              </a:rPr>
              <a:t>Network is unfolded for L steps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(when you train, you predict L-step time ahead)</a:t>
            </a:r>
            <a:endParaRPr lang="en-US" dirty="0">
              <a:solidFill>
                <a:srgbClr val="0D0D0D"/>
              </a:solidFill>
              <a:latin typeface="Söhne"/>
            </a:endParaRPr>
          </a:p>
        </p:txBody>
      </p:sp>
      <p:pic>
        <p:nvPicPr>
          <p:cNvPr id="5" name="Immagine 4" descr="\documentclass{article}&#10;\usepackage{amsmath}&#10;\pagestyle{empty}&#10;\usepackage{bm}&#10;\usepackage{color}&#10;\newcommand{\pmeas}{{\bf p}}&#10;\newcommand{\umeas}{{\bf u}}&#10;\newcommand{\ymeas}{{\bf y}}&#10;\newcommand{\yo}{{\bf y}^{\rm o} }&#10;&#10;\newcommand{\nin}{n_u} &#10;\newcommand{\ny}{n_y} &#10;\newcommand{\nx}{n_x} &#10;\newcommand{\np}{n_p} &#10;\newcommand{\red}[1]{{\color{red}#1}}&#10;\usepackage{xcolor}&#10;\definecolor{dyel}{RGB}{155,155,0}&#10;\begin{document}&#10;&#10; \begin{align*}&#10; \mathcal{L} = \frac{1}{T} \sum_{t=0}^{T} \left\|\hat{y}(t) - y(t)\right\|^2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2253E35A-AA59-26C3-6799-4D6E114F027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881" y="1353224"/>
            <a:ext cx="2573358" cy="702540"/>
          </a:xfrm>
          <a:prstGeom prst="rect">
            <a:avLst/>
          </a:prstGeom>
        </p:spPr>
      </p:pic>
      <p:pic>
        <p:nvPicPr>
          <p:cNvPr id="7" name="Immagine 6" descr="\documentclass{article}&#10;\usepackage{amsmath}&#10;\pagestyle{empty}&#10;\usepackage{bm}&#10;\usepackage{color}&#10;\newcommand{\pmeas}{{\bf p}}&#10;\newcommand{\umeas}{{\bf u}}&#10;\newcommand{\ymeas}{{\bf y}}&#10;\newcommand{\yo}{{\bf y}^{\rm o} }&#10;&#10;\newcommand{\nin}{n_u} &#10;\newcommand{\ny}{n_y} &#10;\newcommand{\nx}{n_x} &#10;\newcommand{\np}{n_p} &#10;\newcommand{\red}[1]{{\color{red}#1}}&#10;\usepackage{xcolor}&#10;\definecolor{dyel}{RGB}{155,155,0}&#10;\begin{document}&#10;&#10; \begin{align*}&#10; \mathcal{L}^{(q)} = \frac{1}{L} \sum_{i=0}^{L} \left\|\hat{y}(t_q+i) - y(t_q+i)\right\|^2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4EFCEEE0-3825-7355-4B01-28CD913A4F1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71" y="3565737"/>
            <a:ext cx="3792318" cy="706909"/>
          </a:xfrm>
          <a:prstGeom prst="rect">
            <a:avLst/>
          </a:prstGeom>
        </p:spPr>
      </p:pic>
      <p:pic>
        <p:nvPicPr>
          <p:cNvPr id="97" name="Immagine 96" descr="\documentclass{article}&#10;\usepackage{amsmath}&#10;\pagestyle{empty}&#10;\usepackage{bm}&#10;\usepackage{color}&#10;\newcommand{\pmeas}{{\bf p}}&#10;\newcommand{\umeas}{{\bf u}}&#10;\newcommand{\ymeas}{{\bf y}}&#10;\newcommand{\yo}{{\bf y}^{\rm o} }&#10;&#10;\newcommand{\nin}{n_u} &#10;\newcommand{\ny}{n_y} &#10;\newcommand{\nx}{n_x} &#10;\newcommand{\np}{n_p} &#10;\newcommand{\red}[1]{{\color{red}#1}}&#10;\usepackage{xcolor}&#10;\definecolor{dyel}{RGB}{155,155,0}&#10;\begin{document}&#10;&#10; \begin{align*}&#10; \mathcal{L} = \frac{1}{Q} \sum_{q=1}^{Q} \mathcal{L}^{(q)}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FC8869E4-0246-8B34-7F5C-BDFCDFBA44B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471" y="4492202"/>
            <a:ext cx="1554501" cy="747978"/>
          </a:xfrm>
          <a:prstGeom prst="rect">
            <a:avLst/>
          </a:prstGeom>
        </p:spPr>
      </p:pic>
      <p:pic>
        <p:nvPicPr>
          <p:cNvPr id="70" name="Immagine 69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254E35EF-F027-96CB-8056-6ABA916309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3593760"/>
            <a:ext cx="4248929" cy="283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56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Vanilla Recurrent </a:t>
            </a:r>
            <a:r>
              <a:rPr lang="en-US" sz="3600">
                <a:solidFill>
                  <a:schemeClr val="accent1"/>
                </a:solidFill>
              </a:rPr>
              <a:t>Neural Network</a:t>
            </a:r>
            <a:endParaRPr lang="en-US" sz="3600" dirty="0">
              <a:solidFill>
                <a:schemeClr val="accent1"/>
              </a:solidFill>
            </a:endParaRPr>
          </a:p>
          <a:p>
            <a:endParaRPr lang="en-US" sz="3600" dirty="0">
              <a:solidFill>
                <a:schemeClr val="accent1"/>
              </a:solidFill>
            </a:endParaRPr>
          </a:p>
          <a:p>
            <a:endParaRPr lang="en-US" sz="3600" dirty="0">
              <a:solidFill>
                <a:schemeClr val="accent1"/>
              </a:solidFill>
            </a:endParaRP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e 3">
            <a:extLst>
              <a:ext uri="{FF2B5EF4-FFF2-40B4-BE49-F238E27FC236}">
                <a16:creationId xmlns:a16="http://schemas.microsoft.com/office/drawing/2014/main" id="{A2A16272-8FC0-707E-ABD2-7CEC1648BFC5}"/>
              </a:ext>
            </a:extLst>
          </p:cNvPr>
          <p:cNvSpPr/>
          <p:nvPr/>
        </p:nvSpPr>
        <p:spPr>
          <a:xfrm>
            <a:off x="9565177" y="2499717"/>
            <a:ext cx="880110" cy="8762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9C3B526F-92CA-3BF6-9C14-E82FF0B509CB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10005232" y="3376016"/>
            <a:ext cx="0" cy="7524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61C5ADFD-F859-294E-2A4E-FF63E2946812}"/>
              </a:ext>
            </a:extLst>
          </p:cNvPr>
          <p:cNvCxnSpPr>
            <a:cxnSpLocks/>
          </p:cNvCxnSpPr>
          <p:nvPr/>
        </p:nvCxnSpPr>
        <p:spPr>
          <a:xfrm flipV="1">
            <a:off x="9993802" y="1749687"/>
            <a:ext cx="0" cy="7524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curvo 16">
            <a:extLst>
              <a:ext uri="{FF2B5EF4-FFF2-40B4-BE49-F238E27FC236}">
                <a16:creationId xmlns:a16="http://schemas.microsoft.com/office/drawing/2014/main" id="{E54E42E6-A2CD-D7DB-0885-B6849F4FE4DE}"/>
              </a:ext>
            </a:extLst>
          </p:cNvPr>
          <p:cNvCxnSpPr>
            <a:cxnSpLocks/>
            <a:stCxn id="4" idx="7"/>
            <a:endCxn id="4" idx="5"/>
          </p:cNvCxnSpPr>
          <p:nvPr/>
        </p:nvCxnSpPr>
        <p:spPr>
          <a:xfrm rot="16200000" flipH="1">
            <a:off x="10006579" y="2937866"/>
            <a:ext cx="619637" cy="12700"/>
          </a:xfrm>
          <a:prstGeom prst="curvedConnector5">
            <a:avLst>
              <a:gd name="adj1" fmla="val -36893"/>
              <a:gd name="adj2" fmla="val 4265126"/>
              <a:gd name="adj3" fmla="val 1368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4ECA975-7F7B-7AD2-E16F-C33969DB553B}"/>
              </a:ext>
            </a:extLst>
          </p:cNvPr>
          <p:cNvSpPr txBox="1"/>
          <p:nvPr/>
        </p:nvSpPr>
        <p:spPr>
          <a:xfrm>
            <a:off x="10073812" y="3861792"/>
            <a:ext cx="73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u(t)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13BBC1D2-DFEA-5331-61BB-22F132570C48}"/>
              </a:ext>
            </a:extLst>
          </p:cNvPr>
          <p:cNvSpPr txBox="1"/>
          <p:nvPr/>
        </p:nvSpPr>
        <p:spPr>
          <a:xfrm>
            <a:off x="10260502" y="2064890"/>
            <a:ext cx="97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h(t)</a:t>
            </a:r>
          </a:p>
        </p:txBody>
      </p:sp>
      <p:pic>
        <p:nvPicPr>
          <p:cNvPr id="31" name="Immagine 30" descr="\documentclass{article}&#10;\usepackage{amsmath}&#10;\pagestyle{empty}&#10;\usepackage{bm}&#10;\usepackage{color}&#10;\newcommand{\pmeas}{{\bf p}}&#10;\newcommand{\umeas}{{\bf u}}&#10;\newcommand{\ymeas}{{\bf y}}&#10;\newcommand{\yo}{{\bf y}^{\rm o} }&#10;&#10;\newcommand{\nin}{n_u} &#10;\newcommand{\ny}{n_y} &#10;\newcommand{\nx}{n_x} &#10;\newcommand{\np}{n_p} &#10;\newcommand{\red}[1]{{\color{red}#1}}&#10;\usepackage{xcolor}&#10;\definecolor{dyel}{RGB}{155,155,0}&#10;\begin{document}&#10;&#10; \begin{align*}&#10; h(t) = f(h(t-1), u(t); \red{W_f})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82C3BD8B-81F7-D48C-4BEF-BC6A06D5638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7509" y="4663551"/>
            <a:ext cx="2845986" cy="252530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usepackage{bm}&#10;\usepackage{color}&#10;\newcommand{\pmeas}{{\bf p}}&#10;\newcommand{\umeas}{{\bf u}}&#10;\newcommand{\ymeas}{{\bf y}}&#10;\newcommand{\yo}{{\bf y}^{\rm o} }&#10;&#10;\newcommand{\nin}{n_u} &#10;\newcommand{\ny}{n_y} &#10;\newcommand{\nx}{n_x} &#10;\newcommand{\np}{n_p} &#10;\newcommand{\red}[1]{{\color{red}#1}}&#10;\usepackage{xcolor}&#10;\definecolor{dyel}{RGB}{155,155,0}&#10;\begin{document}&#10;&#10; \begin{align*}&#10; h(t) = \tanh(\red{W_{hh}}h(t-1) + \red{W_{uh}}u(t) + \red{b_h})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0B7BEB82-C507-2C61-E5A0-BAB01CD1C61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90537" y="1012074"/>
            <a:ext cx="4369577" cy="242755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22A94644-5E3D-2B23-63D7-D744622951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4634" y="1639956"/>
            <a:ext cx="8029575" cy="1095375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2AD2E289-0AD7-FF21-8C82-323D80FD141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6927" y="2985320"/>
            <a:ext cx="5262234" cy="2860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622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LSTM: </a:t>
            </a:r>
            <a:r>
              <a:rPr lang="en-US" sz="3600">
                <a:solidFill>
                  <a:schemeClr val="accent1"/>
                </a:solidFill>
              </a:rPr>
              <a:t>Long Short-Term </a:t>
            </a:r>
            <a:r>
              <a:rPr lang="en-US" sz="3600" dirty="0">
                <a:solidFill>
                  <a:schemeClr val="accent1"/>
                </a:solidFill>
              </a:rPr>
              <a:t>Memory Neural Networks</a:t>
            </a:r>
          </a:p>
          <a:p>
            <a:endParaRPr lang="en-US" sz="3600" dirty="0">
              <a:solidFill>
                <a:schemeClr val="accent1"/>
              </a:solidFill>
            </a:endParaRP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e 3">
            <a:extLst>
              <a:ext uri="{FF2B5EF4-FFF2-40B4-BE49-F238E27FC236}">
                <a16:creationId xmlns:a16="http://schemas.microsoft.com/office/drawing/2014/main" id="{A2A16272-8FC0-707E-ABD2-7CEC1648BFC5}"/>
              </a:ext>
            </a:extLst>
          </p:cNvPr>
          <p:cNvSpPr/>
          <p:nvPr/>
        </p:nvSpPr>
        <p:spPr>
          <a:xfrm>
            <a:off x="9754544" y="1788228"/>
            <a:ext cx="880110" cy="8762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9C3B526F-92CA-3BF6-9C14-E82FF0B509CB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10194599" y="2664527"/>
            <a:ext cx="0" cy="7524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61C5ADFD-F859-294E-2A4E-FF63E2946812}"/>
              </a:ext>
            </a:extLst>
          </p:cNvPr>
          <p:cNvCxnSpPr>
            <a:cxnSpLocks/>
          </p:cNvCxnSpPr>
          <p:nvPr/>
        </p:nvCxnSpPr>
        <p:spPr>
          <a:xfrm flipV="1">
            <a:off x="10183169" y="1038198"/>
            <a:ext cx="0" cy="7524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curvo 16">
            <a:extLst>
              <a:ext uri="{FF2B5EF4-FFF2-40B4-BE49-F238E27FC236}">
                <a16:creationId xmlns:a16="http://schemas.microsoft.com/office/drawing/2014/main" id="{E54E42E6-A2CD-D7DB-0885-B6849F4FE4DE}"/>
              </a:ext>
            </a:extLst>
          </p:cNvPr>
          <p:cNvCxnSpPr>
            <a:cxnSpLocks/>
            <a:stCxn id="4" idx="7"/>
            <a:endCxn id="4" idx="5"/>
          </p:cNvCxnSpPr>
          <p:nvPr/>
        </p:nvCxnSpPr>
        <p:spPr>
          <a:xfrm rot="16200000" flipH="1">
            <a:off x="10195946" y="2226377"/>
            <a:ext cx="619637" cy="12700"/>
          </a:xfrm>
          <a:prstGeom prst="curvedConnector5">
            <a:avLst>
              <a:gd name="adj1" fmla="val -36893"/>
              <a:gd name="adj2" fmla="val 4265126"/>
              <a:gd name="adj3" fmla="val 1368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4ECA975-7F7B-7AD2-E16F-C33969DB553B}"/>
              </a:ext>
            </a:extLst>
          </p:cNvPr>
          <p:cNvSpPr txBox="1"/>
          <p:nvPr/>
        </p:nvSpPr>
        <p:spPr>
          <a:xfrm>
            <a:off x="10263179" y="3150303"/>
            <a:ext cx="73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u(t)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13BBC1D2-DFEA-5331-61BB-22F132570C48}"/>
              </a:ext>
            </a:extLst>
          </p:cNvPr>
          <p:cNvSpPr txBox="1"/>
          <p:nvPr/>
        </p:nvSpPr>
        <p:spPr>
          <a:xfrm>
            <a:off x="10275639" y="920970"/>
            <a:ext cx="97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h(t)</a:t>
            </a:r>
          </a:p>
        </p:txBody>
      </p:sp>
      <p:pic>
        <p:nvPicPr>
          <p:cNvPr id="21" name="Immagine 20" descr="\documentclass{article}&#10;\usepackage{amsmath}&#10;\pagestyle{empty}&#10;\usepackage{bm}&#10;\usepackage{color}&#10;\newcommand{\pmeas}{{\bf p}}&#10;\newcommand{\umeas}{{\bf u}}&#10;\newcommand{\ymeas}{{\bf y}}&#10;\newcommand{\yo}{{\bf y}^{\rm o} }&#10;&#10;\newcommand{\nin}{n_u} &#10;\newcommand{\ny}{n_y} &#10;\newcommand{\nx}{n_x} &#10;\newcommand{\np}{n_p} &#10;\newcommand{\red}[1]{{\color{red}#1}}&#10;\usepackage{xcolor}&#10;\definecolor{dyel}{RGB}{155,155,0}&#10;\begin{document}&#10;&#10; \begin{align*}&#10; h(t) = f_h(c(t), h(t-1), u(t); \red{W_h})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DE5A1BBB-C0C5-16AC-54F0-4526B6EB0DF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943" y="4546672"/>
            <a:ext cx="3433183" cy="242044"/>
          </a:xfrm>
          <a:prstGeom prst="rect">
            <a:avLst/>
          </a:prstGeom>
        </p:spPr>
      </p:pic>
      <p:pic>
        <p:nvPicPr>
          <p:cNvPr id="14" name="Immagine 13" descr="\documentclass{article}&#10;\usepackage{amsmath}&#10;\pagestyle{empty}&#10;\usepackage{bm}&#10;\usepackage{color}&#10;\newcommand{\pmeas}{{\bf p}}&#10;\newcommand{\umeas}{{\bf u}}&#10;\newcommand{\ymeas}{{\bf y}}&#10;\newcommand{\yo}{{\bf y}^{\rm o} }&#10;&#10;\newcommand{\nin}{n_u} &#10;\newcommand{\ny}{n_y} &#10;\newcommand{\nx}{n_x} &#10;\newcommand{\np}{n_p} &#10;\newcommand{\red}[1]{{\color{red}#1}}&#10;\usepackage{xcolor}&#10;\definecolor{dyel}{RGB}{155,155,0}&#10;\begin{document}&#10;&#10; \begin{align*}&#10; c(t) = f_c(c(t-1), h(t-1), u(t); \red{W_c})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0E9FD020-CF0E-C3C0-C2FB-18D4743EDDC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943" y="4000283"/>
            <a:ext cx="3765230" cy="242044"/>
          </a:xfrm>
          <a:prstGeom prst="rect">
            <a:avLst/>
          </a:prstGeom>
        </p:spPr>
      </p:pic>
      <p:grpSp>
        <p:nvGrpSpPr>
          <p:cNvPr id="39" name="Gruppo 38">
            <a:extLst>
              <a:ext uri="{FF2B5EF4-FFF2-40B4-BE49-F238E27FC236}">
                <a16:creationId xmlns:a16="http://schemas.microsoft.com/office/drawing/2014/main" id="{A4FD21F8-261A-069C-3CA5-F239E4206E45}"/>
              </a:ext>
            </a:extLst>
          </p:cNvPr>
          <p:cNvGrpSpPr/>
          <p:nvPr/>
        </p:nvGrpSpPr>
        <p:grpSpPr>
          <a:xfrm>
            <a:off x="323850" y="728465"/>
            <a:ext cx="4391025" cy="2395328"/>
            <a:chOff x="771525" y="1365835"/>
            <a:chExt cx="4791075" cy="2529165"/>
          </a:xfrm>
        </p:grpSpPr>
        <p:pic>
          <p:nvPicPr>
            <p:cNvPr id="33" name="Immagine 32">
              <a:extLst>
                <a:ext uri="{FF2B5EF4-FFF2-40B4-BE49-F238E27FC236}">
                  <a16:creationId xmlns:a16="http://schemas.microsoft.com/office/drawing/2014/main" id="{6FF1A267-ED52-2411-8E6F-B10135B0F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1525" y="1365835"/>
              <a:ext cx="4381499" cy="2516928"/>
            </a:xfrm>
            <a:prstGeom prst="rect">
              <a:avLst/>
            </a:prstGeom>
          </p:spPr>
        </p:pic>
        <p:sp>
          <p:nvSpPr>
            <p:cNvPr id="36" name="CasellaDiTesto 35">
              <a:extLst>
                <a:ext uri="{FF2B5EF4-FFF2-40B4-BE49-F238E27FC236}">
                  <a16:creationId xmlns:a16="http://schemas.microsoft.com/office/drawing/2014/main" id="{E9F40930-C3A5-EB99-AD95-4348B7C3D31E}"/>
                </a:ext>
              </a:extLst>
            </p:cNvPr>
            <p:cNvSpPr txBox="1"/>
            <p:nvPr/>
          </p:nvSpPr>
          <p:spPr>
            <a:xfrm>
              <a:off x="1335881" y="3664168"/>
              <a:ext cx="4226719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900" dirty="0"/>
                <a:t>Image by Guillaume Chevalier, CC BY-SA 4.0, via Wikimedia Commons</a:t>
              </a:r>
            </a:p>
          </p:txBody>
        </p:sp>
      </p:grp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66F06E4D-E534-9BC1-B13A-194DFFABD53F}"/>
              </a:ext>
            </a:extLst>
          </p:cNvPr>
          <p:cNvSpPr txBox="1"/>
          <p:nvPr/>
        </p:nvSpPr>
        <p:spPr>
          <a:xfrm>
            <a:off x="5466995" y="6336134"/>
            <a:ext cx="67250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/>
              <a:t>Hochreiter</a:t>
            </a:r>
            <a:r>
              <a:rPr lang="en-US" sz="1200" dirty="0"/>
              <a:t>, S., &amp; </a:t>
            </a:r>
            <a:r>
              <a:rPr lang="en-US" sz="1200" dirty="0" err="1"/>
              <a:t>Schmidhuber</a:t>
            </a:r>
            <a:r>
              <a:rPr lang="en-US" sz="1200" dirty="0"/>
              <a:t>, J. (1997). Long short-term memory. Neural Computation, 9(8), 1735–1780</a:t>
            </a:r>
          </a:p>
        </p:txBody>
      </p:sp>
      <p:pic>
        <p:nvPicPr>
          <p:cNvPr id="41" name="Immagine 40">
            <a:extLst>
              <a:ext uri="{FF2B5EF4-FFF2-40B4-BE49-F238E27FC236}">
                <a16:creationId xmlns:a16="http://schemas.microsoft.com/office/drawing/2014/main" id="{F5BBE681-934F-D109-3CF3-724C4849C2E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6865"/>
          <a:stretch/>
        </p:blipFill>
        <p:spPr>
          <a:xfrm>
            <a:off x="161570" y="3226914"/>
            <a:ext cx="6629755" cy="843241"/>
          </a:xfrm>
          <a:prstGeom prst="rect">
            <a:avLst/>
          </a:prstGeom>
        </p:spPr>
      </p:pic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E7FCFF74-1402-65C8-3E26-59A38DA51D39}"/>
              </a:ext>
            </a:extLst>
          </p:cNvPr>
          <p:cNvSpPr txBox="1"/>
          <p:nvPr/>
        </p:nvSpPr>
        <p:spPr>
          <a:xfrm>
            <a:off x="11049216" y="1824991"/>
            <a:ext cx="97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h(t)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E850AD86-4B40-798E-9A55-7160A667B599}"/>
              </a:ext>
            </a:extLst>
          </p:cNvPr>
          <p:cNvSpPr txBox="1"/>
          <p:nvPr/>
        </p:nvSpPr>
        <p:spPr>
          <a:xfrm>
            <a:off x="11046134" y="2293685"/>
            <a:ext cx="97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c(t)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AF85A48-3663-9C7B-C3B1-95C34C3EB8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1381" y="4242327"/>
            <a:ext cx="4457345" cy="234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788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448638" y="2767729"/>
            <a:ext cx="1174336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Backpropagation</a:t>
            </a:r>
          </a:p>
          <a:p>
            <a:endParaRPr lang="en-US" sz="3600" dirty="0">
              <a:solidFill>
                <a:schemeClr val="accent1"/>
              </a:solidFill>
            </a:endParaRPr>
          </a:p>
          <a:p>
            <a:endParaRPr lang="en-US" sz="3600" dirty="0">
              <a:solidFill>
                <a:schemeClr val="accent1"/>
              </a:solidFill>
            </a:endParaRP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638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Back-propagation I</a:t>
            </a:r>
          </a:p>
          <a:p>
            <a:endParaRPr lang="en-US" sz="3600" dirty="0">
              <a:solidFill>
                <a:schemeClr val="accent1"/>
              </a:solidFill>
            </a:endParaRP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ttangolo 1">
            <a:extLst>
              <a:ext uri="{FF2B5EF4-FFF2-40B4-BE49-F238E27FC236}">
                <a16:creationId xmlns:a16="http://schemas.microsoft.com/office/drawing/2014/main" id="{5323F293-01DD-E0EC-ED48-24FC3EAF87E3}"/>
              </a:ext>
            </a:extLst>
          </p:cNvPr>
          <p:cNvSpPr/>
          <p:nvPr/>
        </p:nvSpPr>
        <p:spPr>
          <a:xfrm>
            <a:off x="1304925" y="1486085"/>
            <a:ext cx="885825" cy="1133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Layer 1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0A2CC10D-6AFF-2654-F2B8-9BC715037F3F}"/>
              </a:ext>
            </a:extLst>
          </p:cNvPr>
          <p:cNvSpPr/>
          <p:nvPr/>
        </p:nvSpPr>
        <p:spPr>
          <a:xfrm>
            <a:off x="3829050" y="1505135"/>
            <a:ext cx="885825" cy="1133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Layer 2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A2B4653-5D1B-A458-165A-3F69DB9C147F}"/>
              </a:ext>
            </a:extLst>
          </p:cNvPr>
          <p:cNvSpPr/>
          <p:nvPr/>
        </p:nvSpPr>
        <p:spPr>
          <a:xfrm>
            <a:off x="6353175" y="1486085"/>
            <a:ext cx="885825" cy="1133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Layer 3</a:t>
            </a:r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9F2AB4B6-8328-7B59-6ABE-0B8E9C02E26D}"/>
              </a:ext>
            </a:extLst>
          </p:cNvPr>
          <p:cNvCxnSpPr>
            <a:cxnSpLocks/>
          </p:cNvCxnSpPr>
          <p:nvPr/>
        </p:nvCxnSpPr>
        <p:spPr>
          <a:xfrm>
            <a:off x="352425" y="1748020"/>
            <a:ext cx="9525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magine 48" descr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z^1 = x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12821C7A-D92E-12D4-0C95-10F20512D16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90" y="1476187"/>
            <a:ext cx="562469" cy="179931"/>
          </a:xfrm>
          <a:prstGeom prst="rect">
            <a:avLst/>
          </a:prstGeom>
        </p:spPr>
      </p:pic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7259152A-97EF-94AD-F72E-61DEB78939EB}"/>
              </a:ext>
            </a:extLst>
          </p:cNvPr>
          <p:cNvCxnSpPr>
            <a:cxnSpLocks/>
          </p:cNvCxnSpPr>
          <p:nvPr/>
        </p:nvCxnSpPr>
        <p:spPr>
          <a:xfrm>
            <a:off x="2197523" y="1748020"/>
            <a:ext cx="1631527" cy="9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Immagine 57" descr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z^2 = f_1(z^1;\theta_1)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4C129DE2-CBC6-455F-B666-02BE9A78C94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68" y="1476187"/>
            <a:ext cx="1252937" cy="228206"/>
          </a:xfrm>
          <a:prstGeom prst="rect">
            <a:avLst/>
          </a:prstGeom>
        </p:spPr>
      </p:pic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FBA1E4A4-BC7C-C3AB-CF42-0CC6DD30AF5B}"/>
              </a:ext>
            </a:extLst>
          </p:cNvPr>
          <p:cNvCxnSpPr>
            <a:cxnSpLocks/>
          </p:cNvCxnSpPr>
          <p:nvPr/>
        </p:nvCxnSpPr>
        <p:spPr>
          <a:xfrm>
            <a:off x="4693073" y="1748020"/>
            <a:ext cx="1631527" cy="9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44820A34-84CA-C8D0-4604-CE491D548DA5}"/>
              </a:ext>
            </a:extLst>
          </p:cNvPr>
          <p:cNvCxnSpPr>
            <a:cxnSpLocks/>
          </p:cNvCxnSpPr>
          <p:nvPr/>
        </p:nvCxnSpPr>
        <p:spPr>
          <a:xfrm>
            <a:off x="7069882" y="1748020"/>
            <a:ext cx="1631527" cy="9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Immagine 61" descr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z^4 = f_3(z^3,\theta_3) = \ell(x; \theta) 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4E260D81-6345-8B60-91E0-5AAA539B8C8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411" y="1476187"/>
            <a:ext cx="2070673" cy="228937"/>
          </a:xfrm>
          <a:prstGeom prst="rect">
            <a:avLst/>
          </a:prstGeom>
        </p:spPr>
      </p:pic>
      <p:pic>
        <p:nvPicPr>
          <p:cNvPr id="32" name="Immagine 31" descr="\documentclass{article}&#10;\usepackage{amsmath}&#10;\pagestyle{empty}&#10;\usepackage{bm}&#10;\usepackage{xcolor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{\color{white}{\theta_1}}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B6AC9189-D2CB-9453-6889-B7BD787BF45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459" y="2352675"/>
            <a:ext cx="162009" cy="181972"/>
          </a:xfrm>
          <a:prstGeom prst="rect">
            <a:avLst/>
          </a:prstGeom>
        </p:spPr>
      </p:pic>
      <p:pic>
        <p:nvPicPr>
          <p:cNvPr id="35" name="Immagine 34" descr="\documentclass{article}&#10;\usepackage{amsmath}&#10;\pagestyle{empty}&#10;\usepackage{bm}&#10;\usepackage{xcolor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{\color{white}{\theta_2}}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83829FC8-81E3-B4F7-9CCC-D6C718501DF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4059" y="2371725"/>
            <a:ext cx="166616" cy="181972"/>
          </a:xfrm>
          <a:prstGeom prst="rect">
            <a:avLst/>
          </a:prstGeom>
        </p:spPr>
      </p:pic>
      <p:pic>
        <p:nvPicPr>
          <p:cNvPr id="38" name="Immagine 37" descr="\documentclass{article}&#10;\usepackage{amsmath}&#10;\pagestyle{empty}&#10;\usepackage{bm}&#10;\usepackage{xcolor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{\color{white}{\theta_3}}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AB96CF02-22AB-37E9-DFE8-992BA346D1AB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184" y="2371726"/>
            <a:ext cx="168152" cy="185043"/>
          </a:xfrm>
          <a:prstGeom prst="rect">
            <a:avLst/>
          </a:prstGeom>
        </p:spPr>
      </p:pic>
      <p:pic>
        <p:nvPicPr>
          <p:cNvPr id="64" name="Immagine 63" descr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\ell(x; \theta) = \left(y_k - \hat{y}_k(x_k;\theta) \right)^2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ADCA9DF8-8FD1-6C44-237E-41A8EE55E5A4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672" y="793445"/>
            <a:ext cx="3380299" cy="369738"/>
          </a:xfrm>
          <a:prstGeom prst="rect">
            <a:avLst/>
          </a:prstGeom>
        </p:spPr>
      </p:pic>
      <p:pic>
        <p:nvPicPr>
          <p:cNvPr id="104" name="Immagine 103" descr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z^3 = f_2(z^2;\theta_2)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F80328E5-C2C1-0947-3AE6-E528E983443E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662" y="1476187"/>
            <a:ext cx="1252938" cy="228206"/>
          </a:xfrm>
          <a:prstGeom prst="rect">
            <a:avLst/>
          </a:prstGeom>
        </p:spPr>
      </p:pic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4DE0EF51-3F79-A5F4-DA59-3B6DAC37BCC6}"/>
              </a:ext>
            </a:extLst>
          </p:cNvPr>
          <p:cNvSpPr txBox="1"/>
          <p:nvPr/>
        </p:nvSpPr>
        <p:spPr>
          <a:xfrm>
            <a:off x="4253865" y="3288848"/>
            <a:ext cx="24966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What we want:</a:t>
            </a:r>
          </a:p>
        </p:txBody>
      </p:sp>
      <p:pic>
        <p:nvPicPr>
          <p:cNvPr id="71" name="Immagine 70" descr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\frac{\partial \ell}{\partial \theta_1}, \ \frac{\partial \ell}{\partial \theta_2}, \&#10;\frac{\partial \ell}{\partial \theta_3}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0F7FE1B3-65D4-CFD6-FE04-5AE4B8F0E486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283" y="3262221"/>
            <a:ext cx="1461874" cy="500729"/>
          </a:xfrm>
          <a:prstGeom prst="rect">
            <a:avLst/>
          </a:prstGeom>
        </p:spPr>
      </p:pic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B3CFBAAB-86FD-86CD-67D6-696FAA89DD10}"/>
              </a:ext>
            </a:extLst>
          </p:cNvPr>
          <p:cNvSpPr txBox="1"/>
          <p:nvPr/>
        </p:nvSpPr>
        <p:spPr>
          <a:xfrm>
            <a:off x="375415" y="4061061"/>
            <a:ext cx="3987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Idea: Back propagate </a:t>
            </a:r>
          </a:p>
        </p:txBody>
      </p:sp>
      <p:pic>
        <p:nvPicPr>
          <p:cNvPr id="8" name="Immagine 7" descr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\delta^L = \frac{\partial \ell}{\partial z^{L}}, \ \ L=4,3,2,1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A0896280-910A-4137-7DD5-286BC55BA644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912" y="4009745"/>
            <a:ext cx="2384316" cy="468476"/>
          </a:xfrm>
          <a:prstGeom prst="rect">
            <a:avLst/>
          </a:prstGeom>
        </p:spPr>
      </p:pic>
      <p:grpSp>
        <p:nvGrpSpPr>
          <p:cNvPr id="9" name="Gruppo 8">
            <a:extLst>
              <a:ext uri="{FF2B5EF4-FFF2-40B4-BE49-F238E27FC236}">
                <a16:creationId xmlns:a16="http://schemas.microsoft.com/office/drawing/2014/main" id="{DE43AFEF-32AA-F5FC-D195-7E49F2EA8899}"/>
              </a:ext>
            </a:extLst>
          </p:cNvPr>
          <p:cNvGrpSpPr/>
          <p:nvPr/>
        </p:nvGrpSpPr>
        <p:grpSpPr>
          <a:xfrm>
            <a:off x="352425" y="4723005"/>
            <a:ext cx="8568059" cy="1323612"/>
            <a:chOff x="352425" y="4886510"/>
            <a:chExt cx="8568059" cy="1323612"/>
          </a:xfrm>
        </p:grpSpPr>
        <p:sp>
          <p:nvSpPr>
            <p:cNvPr id="78" name="Rettangolo 77">
              <a:extLst>
                <a:ext uri="{FF2B5EF4-FFF2-40B4-BE49-F238E27FC236}">
                  <a16:creationId xmlns:a16="http://schemas.microsoft.com/office/drawing/2014/main" id="{74D8548C-720F-D3DE-A522-F29F62EB12DE}"/>
                </a:ext>
              </a:extLst>
            </p:cNvPr>
            <p:cNvSpPr/>
            <p:nvPr/>
          </p:nvSpPr>
          <p:spPr>
            <a:xfrm>
              <a:off x="1304925" y="4886510"/>
              <a:ext cx="885825" cy="113346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Layer 1</a:t>
              </a:r>
            </a:p>
          </p:txBody>
        </p:sp>
        <p:sp>
          <p:nvSpPr>
            <p:cNvPr id="79" name="Rettangolo 78">
              <a:extLst>
                <a:ext uri="{FF2B5EF4-FFF2-40B4-BE49-F238E27FC236}">
                  <a16:creationId xmlns:a16="http://schemas.microsoft.com/office/drawing/2014/main" id="{55F09404-B1AF-D4E4-4916-C6A92ECE3218}"/>
                </a:ext>
              </a:extLst>
            </p:cNvPr>
            <p:cNvSpPr/>
            <p:nvPr/>
          </p:nvSpPr>
          <p:spPr>
            <a:xfrm>
              <a:off x="3829050" y="4905560"/>
              <a:ext cx="885825" cy="113346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Layer 2</a:t>
              </a:r>
            </a:p>
          </p:txBody>
        </p:sp>
        <p:sp>
          <p:nvSpPr>
            <p:cNvPr id="80" name="Rettangolo 79">
              <a:extLst>
                <a:ext uri="{FF2B5EF4-FFF2-40B4-BE49-F238E27FC236}">
                  <a16:creationId xmlns:a16="http://schemas.microsoft.com/office/drawing/2014/main" id="{86CE06C8-D0DA-68FB-D5CC-89342E869063}"/>
                </a:ext>
              </a:extLst>
            </p:cNvPr>
            <p:cNvSpPr/>
            <p:nvPr/>
          </p:nvSpPr>
          <p:spPr>
            <a:xfrm>
              <a:off x="6353175" y="4886510"/>
              <a:ext cx="885825" cy="113346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Layer 3</a:t>
              </a:r>
            </a:p>
          </p:txBody>
        </p:sp>
        <p:cxnSp>
          <p:nvCxnSpPr>
            <p:cNvPr id="81" name="Connettore 2 80">
              <a:extLst>
                <a:ext uri="{FF2B5EF4-FFF2-40B4-BE49-F238E27FC236}">
                  <a16:creationId xmlns:a16="http://schemas.microsoft.com/office/drawing/2014/main" id="{5B830728-7389-ED4B-4B0D-4982B41A08A5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52425" y="5719945"/>
              <a:ext cx="9525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2 82">
              <a:extLst>
                <a:ext uri="{FF2B5EF4-FFF2-40B4-BE49-F238E27FC236}">
                  <a16:creationId xmlns:a16="http://schemas.microsoft.com/office/drawing/2014/main" id="{303E76EA-704F-E346-852E-AAA30C05E48B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2197523" y="5710204"/>
              <a:ext cx="1631527" cy="9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2 84">
              <a:extLst>
                <a:ext uri="{FF2B5EF4-FFF2-40B4-BE49-F238E27FC236}">
                  <a16:creationId xmlns:a16="http://schemas.microsoft.com/office/drawing/2014/main" id="{92C3BAF0-F777-0752-44E5-67587DE008C1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693073" y="5710204"/>
              <a:ext cx="1631527" cy="9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2 85">
              <a:extLst>
                <a:ext uri="{FF2B5EF4-FFF2-40B4-BE49-F238E27FC236}">
                  <a16:creationId xmlns:a16="http://schemas.microsoft.com/office/drawing/2014/main" id="{E2907DCA-D81E-675C-E8FA-F9A757128BF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288957" y="5710204"/>
              <a:ext cx="1631527" cy="974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3" name="Immagine 92" descr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\delta^4 = \frac{\partial \ell}{\partial z^4} = 1 &#10; \end{align*}&#10;&#10;&#10;&#10;&#10;\end{document}" title="IguanaTex Bitmap Display">
              <a:extLst>
                <a:ext uri="{FF2B5EF4-FFF2-40B4-BE49-F238E27FC236}">
                  <a16:creationId xmlns:a16="http://schemas.microsoft.com/office/drawing/2014/main" id="{3ADB3918-99D7-0D7A-1D53-64AB91577CC4}"/>
                </a:ext>
              </a:extLst>
            </p:cNvPr>
            <p:cNvPicPr>
              <a:picLocks noChangeAspect="1"/>
            </p:cNvPicPr>
            <p:nvPr>
              <p:custDataLst>
                <p:tags r:id="rId11"/>
              </p:custDataLst>
            </p:nvPr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44776" y="5785162"/>
              <a:ext cx="1165896" cy="424960"/>
            </a:xfrm>
            <a:prstGeom prst="rect">
              <a:avLst/>
            </a:prstGeom>
          </p:spPr>
        </p:pic>
        <p:pic>
          <p:nvPicPr>
            <p:cNvPr id="88" name="Immagine 87" descr="\documentclass{article}&#10;\usepackage{amsmath}&#10;\pagestyle{empty}&#10;\usepackage{bm}&#10;\usepackage{xcolor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{\color{white}{\theta_1}}&#10; \end{align*}&#10;&#10;&#10;&#10;&#10;\end{document}" title="IguanaTex Bitmap Display">
              <a:extLst>
                <a:ext uri="{FF2B5EF4-FFF2-40B4-BE49-F238E27FC236}">
                  <a16:creationId xmlns:a16="http://schemas.microsoft.com/office/drawing/2014/main" id="{E4BB582B-434B-FE2A-AACC-2402954E3B93}"/>
                </a:ext>
              </a:extLst>
            </p:cNvPr>
            <p:cNvPicPr>
              <a:picLocks noChangeAspect="1"/>
            </p:cNvPicPr>
            <p:nvPr>
              <p:custDataLst>
                <p:tags r:id="rId12"/>
              </p:custDataLst>
            </p:nvPr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59459" y="5753100"/>
              <a:ext cx="162009" cy="181972"/>
            </a:xfrm>
            <a:prstGeom prst="rect">
              <a:avLst/>
            </a:prstGeom>
          </p:spPr>
        </p:pic>
        <p:pic>
          <p:nvPicPr>
            <p:cNvPr id="89" name="Immagine 88" descr="\documentclass{article}&#10;\usepackage{amsmath}&#10;\pagestyle{empty}&#10;\usepackage{bm}&#10;\usepackage{xcolor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{\color{white}{\theta_2}}&#10; \end{align*}&#10;&#10;&#10;&#10;&#10;\end{document}" title="IguanaTex Bitmap Display">
              <a:extLst>
                <a:ext uri="{FF2B5EF4-FFF2-40B4-BE49-F238E27FC236}">
                  <a16:creationId xmlns:a16="http://schemas.microsoft.com/office/drawing/2014/main" id="{08C5E665-ED21-9069-BFA5-01D349744961}"/>
                </a:ext>
              </a:extLst>
            </p:cNvPr>
            <p:cNvPicPr>
              <a:picLocks noChangeAspect="1"/>
            </p:cNvPicPr>
            <p:nvPr>
              <p:custDataLst>
                <p:tags r:id="rId13"/>
              </p:custDataLst>
            </p:nvPr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4059" y="5772150"/>
              <a:ext cx="166616" cy="181972"/>
            </a:xfrm>
            <a:prstGeom prst="rect">
              <a:avLst/>
            </a:prstGeom>
          </p:spPr>
        </p:pic>
        <p:pic>
          <p:nvPicPr>
            <p:cNvPr id="90" name="Immagine 89" descr="\documentclass{article}&#10;\usepackage{amsmath}&#10;\pagestyle{empty}&#10;\usepackage{bm}&#10;\usepackage{xcolor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{\color{white}{\theta_3}}&#10; \end{align*}&#10;&#10;&#10;&#10;&#10;\end{document}" title="IguanaTex Bitmap Display">
              <a:extLst>
                <a:ext uri="{FF2B5EF4-FFF2-40B4-BE49-F238E27FC236}">
                  <a16:creationId xmlns:a16="http://schemas.microsoft.com/office/drawing/2014/main" id="{1CA5AD2B-66AE-3FA7-CEAC-ECBB2EBDB774}"/>
                </a:ext>
              </a:extLst>
            </p:cNvPr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8184" y="5772151"/>
              <a:ext cx="168152" cy="185043"/>
            </a:xfrm>
            <a:prstGeom prst="rect">
              <a:avLst/>
            </a:prstGeom>
          </p:spPr>
        </p:pic>
        <p:pic>
          <p:nvPicPr>
            <p:cNvPr id="96" name="Immagine 95" descr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\delta^3 = \frac{\partial \ell}{\partial z^3} &#10; \end{align*}&#10;&#10;&#10;&#10;&#10;\end{document}" title="IguanaTex Bitmap Display">
              <a:extLst>
                <a:ext uri="{FF2B5EF4-FFF2-40B4-BE49-F238E27FC236}">
                  <a16:creationId xmlns:a16="http://schemas.microsoft.com/office/drawing/2014/main" id="{93D9BD50-A32C-3214-CD0D-DAF10A56892B}"/>
                </a:ext>
              </a:extLst>
            </p:cNvPr>
            <p:cNvPicPr>
              <a:picLocks noChangeAspect="1"/>
            </p:cNvPicPr>
            <p:nvPr>
              <p:custDataLst>
                <p:tags r:id="rId15"/>
              </p:custDataLst>
            </p:nvPr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0167" y="5785162"/>
              <a:ext cx="787748" cy="424960"/>
            </a:xfrm>
            <a:prstGeom prst="rect">
              <a:avLst/>
            </a:prstGeom>
          </p:spPr>
        </p:pic>
        <p:pic>
          <p:nvPicPr>
            <p:cNvPr id="99" name="Immagine 98" descr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\delta^2 = \frac{\partial \ell}{\partial z^2} &#10; \end{align*}&#10;&#10;&#10;&#10;&#10;\end{document}" title="IguanaTex Bitmap Display">
              <a:extLst>
                <a:ext uri="{FF2B5EF4-FFF2-40B4-BE49-F238E27FC236}">
                  <a16:creationId xmlns:a16="http://schemas.microsoft.com/office/drawing/2014/main" id="{20099E68-DC7B-03F8-7654-D6C234C6D771}"/>
                </a:ext>
              </a:extLst>
            </p:cNvPr>
            <p:cNvPicPr>
              <a:picLocks noChangeAspect="1"/>
            </p:cNvPicPr>
            <p:nvPr>
              <p:custDataLst>
                <p:tags r:id="rId16"/>
              </p:custDataLst>
            </p:nvPr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9023" y="5785162"/>
              <a:ext cx="787748" cy="424960"/>
            </a:xfrm>
            <a:prstGeom prst="rect">
              <a:avLst/>
            </a:prstGeom>
          </p:spPr>
        </p:pic>
        <p:pic>
          <p:nvPicPr>
            <p:cNvPr id="102" name="Immagine 101" descr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\delta^1 = \frac{\partial \ell}{\partial z^1} &#10; \end{align*}&#10;&#10;&#10;&#10;&#10;\end{document}" title="IguanaTex Bitmap Display">
              <a:extLst>
                <a:ext uri="{FF2B5EF4-FFF2-40B4-BE49-F238E27FC236}">
                  <a16:creationId xmlns:a16="http://schemas.microsoft.com/office/drawing/2014/main" id="{260064DC-9DDD-D260-8699-34BFBEA5C6F0}"/>
                </a:ext>
              </a:extLst>
            </p:cNvPr>
            <p:cNvPicPr>
              <a:picLocks noChangeAspect="1"/>
            </p:cNvPicPr>
            <p:nvPr>
              <p:custDataLst>
                <p:tags r:id="rId17"/>
              </p:custDataLst>
            </p:nvPr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70" y="5785162"/>
              <a:ext cx="787748" cy="424960"/>
            </a:xfrm>
            <a:prstGeom prst="rect">
              <a:avLst/>
            </a:prstGeom>
          </p:spPr>
        </p:pic>
      </p:grpSp>
      <p:sp>
        <p:nvSpPr>
          <p:cNvPr id="5" name="Rettangolo 4">
            <a:extLst>
              <a:ext uri="{FF2B5EF4-FFF2-40B4-BE49-F238E27FC236}">
                <a16:creationId xmlns:a16="http://schemas.microsoft.com/office/drawing/2014/main" id="{8C27A533-7688-DC05-367F-4D2698FBF2AE}"/>
              </a:ext>
            </a:extLst>
          </p:cNvPr>
          <p:cNvSpPr/>
          <p:nvPr/>
        </p:nvSpPr>
        <p:spPr>
          <a:xfrm>
            <a:off x="4195646" y="3144068"/>
            <a:ext cx="3582469" cy="731554"/>
          </a:xfrm>
          <a:prstGeom prst="rect">
            <a:avLst/>
          </a:prstGeom>
          <a:solidFill>
            <a:schemeClr val="accent1">
              <a:lumMod val="20000"/>
              <a:lumOff val="80000"/>
              <a:alpha val="32000"/>
            </a:schemeClr>
          </a:solidFill>
          <a:ln>
            <a:solidFill>
              <a:schemeClr val="accent1">
                <a:lumMod val="20000"/>
                <a:lumOff val="80000"/>
                <a:alpha val="1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2849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72" grpId="0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Back-propagation II</a:t>
            </a:r>
          </a:p>
          <a:p>
            <a:endParaRPr lang="en-US" sz="3600" dirty="0">
              <a:solidFill>
                <a:schemeClr val="accent1"/>
              </a:solidFill>
            </a:endParaRPr>
          </a:p>
          <a:p>
            <a:endParaRPr lang="en-US" sz="3600" dirty="0">
              <a:solidFill>
                <a:schemeClr val="accent1"/>
              </a:solidFill>
            </a:endParaRP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210F2D5-6B5B-DB20-1AC8-4DD1186975B7}"/>
              </a:ext>
            </a:extLst>
          </p:cNvPr>
          <p:cNvSpPr txBox="1"/>
          <p:nvPr/>
        </p:nvSpPr>
        <p:spPr>
          <a:xfrm>
            <a:off x="329420" y="640409"/>
            <a:ext cx="245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Focus on Layer L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95BD6349-F0E8-FF8E-144D-15A578BD0166}"/>
              </a:ext>
            </a:extLst>
          </p:cNvPr>
          <p:cNvSpPr/>
          <p:nvPr/>
        </p:nvSpPr>
        <p:spPr>
          <a:xfrm>
            <a:off x="2452687" y="1912540"/>
            <a:ext cx="885825" cy="1133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Layer L</a:t>
            </a:r>
          </a:p>
        </p:txBody>
      </p: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698F589E-8B2F-D04A-5864-854F7D9CAD65}"/>
              </a:ext>
            </a:extLst>
          </p:cNvPr>
          <p:cNvCxnSpPr>
            <a:cxnSpLocks/>
          </p:cNvCxnSpPr>
          <p:nvPr/>
        </p:nvCxnSpPr>
        <p:spPr>
          <a:xfrm rot="10800000">
            <a:off x="821160" y="2717184"/>
            <a:ext cx="1631527" cy="9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1AA89CED-D3D4-19E7-9FEE-6BEF6FE6D7A1}"/>
              </a:ext>
            </a:extLst>
          </p:cNvPr>
          <p:cNvCxnSpPr>
            <a:cxnSpLocks/>
          </p:cNvCxnSpPr>
          <p:nvPr/>
        </p:nvCxnSpPr>
        <p:spPr>
          <a:xfrm rot="10800000">
            <a:off x="3316710" y="2717184"/>
            <a:ext cx="1631527" cy="9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magine 20" descr="\documentclass{article}&#10;\usepackage{amsmath}&#10;\pagestyle{empty}&#10;\usepackage{bm}&#10;\usepackage{xcolor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{\color{white}{\theta_L}}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E388954D-EA0A-F9A2-138A-55F105F857D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696" y="2779130"/>
            <a:ext cx="198864" cy="181972"/>
          </a:xfrm>
          <a:prstGeom prst="rect">
            <a:avLst/>
          </a:prstGeom>
        </p:spPr>
      </p:pic>
      <p:pic>
        <p:nvPicPr>
          <p:cNvPr id="27" name="Immagine 26" descr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\delta^{L+1} = \frac{\partial \ell}{\partial z^{L+1}} 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30342DA4-9E8D-985D-1832-4479963CD4E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804" y="2792142"/>
            <a:ext cx="1258788" cy="424960"/>
          </a:xfrm>
          <a:prstGeom prst="rect">
            <a:avLst/>
          </a:prstGeom>
        </p:spPr>
      </p:pic>
      <p:pic>
        <p:nvPicPr>
          <p:cNvPr id="25" name="Immagine 24" descr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\delta^L = \frac{\partial \ell}{\partial z^{L}} 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075F1C24-43EB-798C-5804-E7F70FF52742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660" y="2792142"/>
            <a:ext cx="848456" cy="424960"/>
          </a:xfrm>
          <a:prstGeom prst="rect">
            <a:avLst/>
          </a:prstGeom>
        </p:spPr>
      </p:pic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CC07ED1C-D231-7B41-837D-92E33D6159FF}"/>
              </a:ext>
            </a:extLst>
          </p:cNvPr>
          <p:cNvCxnSpPr>
            <a:cxnSpLocks/>
          </p:cNvCxnSpPr>
          <p:nvPr/>
        </p:nvCxnSpPr>
        <p:spPr>
          <a:xfrm>
            <a:off x="821160" y="2230819"/>
            <a:ext cx="1631527" cy="9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magine 34" descr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z^L 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FE8F7971-9139-3BF9-432D-8F3A23F77BB3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145" y="1958986"/>
            <a:ext cx="197486" cy="182126"/>
          </a:xfrm>
          <a:prstGeom prst="rect">
            <a:avLst/>
          </a:prstGeom>
        </p:spPr>
      </p:pic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41C1B061-5181-DAB6-D853-6A796214D530}"/>
              </a:ext>
            </a:extLst>
          </p:cNvPr>
          <p:cNvCxnSpPr>
            <a:cxnSpLocks/>
          </p:cNvCxnSpPr>
          <p:nvPr/>
        </p:nvCxnSpPr>
        <p:spPr>
          <a:xfrm>
            <a:off x="3316710" y="2230819"/>
            <a:ext cx="1631527" cy="9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Immagine 32" descr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z^{L+1} = f_{L}(z^L;\theta_L)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7C30DAAB-FCFB-685F-F97A-4AE106F59A58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299" y="1958986"/>
            <a:ext cx="1579156" cy="230400"/>
          </a:xfrm>
          <a:prstGeom prst="rect">
            <a:avLst/>
          </a:prstGeom>
        </p:spPr>
      </p:pic>
      <p:pic>
        <p:nvPicPr>
          <p:cNvPr id="9" name="Immagine 8" descr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 \frac{\partial \ell}{\partial \theta_{L}} 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359F569E-FD59-DA49-15A7-06C8EE2EC5E3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176" y="987186"/>
            <a:ext cx="334994" cy="451291"/>
          </a:xfrm>
          <a:prstGeom prst="rect">
            <a:avLst/>
          </a:prstGeom>
        </p:spPr>
      </p:pic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4B2BBC21-E3F3-56BE-8B2C-209C53F1E5A3}"/>
              </a:ext>
            </a:extLst>
          </p:cNvPr>
          <p:cNvCxnSpPr>
            <a:cxnSpLocks/>
          </p:cNvCxnSpPr>
          <p:nvPr/>
        </p:nvCxnSpPr>
        <p:spPr>
          <a:xfrm flipV="1">
            <a:off x="2895599" y="1489887"/>
            <a:ext cx="0" cy="422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\delta^L = \frac{\partial \ell}{\partial z^{L+1}}  \frac{\partial z^{L+1}}{\partial z^{L}} =   \delta^{L+1}   \frac{\partial z^{L+1}}{\partial z^{L}}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2ED1A0AA-4D6D-C155-DE90-AB160EEB121B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/>
          <a:stretch>
            <a:fillRect/>
          </a:stretch>
        </p:blipFill>
        <p:spPr>
          <a:xfrm>
            <a:off x="7248555" y="1349340"/>
            <a:ext cx="2946397" cy="447040"/>
          </a:xfrm>
          <a:prstGeom prst="rect">
            <a:avLst/>
          </a:prstGeom>
        </p:spPr>
      </p:pic>
      <p:pic>
        <p:nvPicPr>
          <p:cNvPr id="26" name="Picture 25" descr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 \frac{\partial \ell}{\partial \theta_L} = &#10;\frac{\partial \ell}{\partial z^{L+1}}  \frac{\partial z^{L+1}}&#10;{\partial \theta_L} &#10;= \delta^{L+1} \frac{\partial z^{L+1}}{\partial \theta_L}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93F0BC60-0598-9254-38FF-FAB1FFA84E07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7178703" y="2068219"/>
            <a:ext cx="3088635" cy="487680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11AB4F9E-E29B-A8FC-7B45-4E3F67779805}"/>
              </a:ext>
            </a:extLst>
          </p:cNvPr>
          <p:cNvSpPr/>
          <p:nvPr/>
        </p:nvSpPr>
        <p:spPr>
          <a:xfrm>
            <a:off x="6929030" y="2895354"/>
            <a:ext cx="4577298" cy="731554"/>
          </a:xfrm>
          <a:prstGeom prst="rect">
            <a:avLst/>
          </a:prstGeom>
          <a:solidFill>
            <a:schemeClr val="accent1">
              <a:lumMod val="20000"/>
              <a:lumOff val="80000"/>
              <a:alpha val="32000"/>
            </a:schemeClr>
          </a:solidFill>
          <a:ln>
            <a:solidFill>
              <a:schemeClr val="accent1">
                <a:lumMod val="20000"/>
                <a:lumOff val="80000"/>
                <a:alpha val="12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0000"/>
                </a:solidFill>
              </a:rPr>
              <a:t>We have an interface to connect blocks/layers and recursively compute the derivatives!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455B8A6-6697-3BF0-2A5D-A50C93B1DC74}"/>
              </a:ext>
            </a:extLst>
          </p:cNvPr>
          <p:cNvSpPr txBox="1"/>
          <p:nvPr/>
        </p:nvSpPr>
        <p:spPr>
          <a:xfrm>
            <a:off x="555481" y="3759785"/>
            <a:ext cx="245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Technicalities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13CE90D8-1C21-D810-A8E5-A35CE54716AB}"/>
              </a:ext>
            </a:extLst>
          </p:cNvPr>
          <p:cNvSpPr txBox="1"/>
          <p:nvPr/>
        </p:nvSpPr>
        <p:spPr>
          <a:xfrm>
            <a:off x="523875" y="4257675"/>
            <a:ext cx="3971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Sigmoid activation function: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C7E787D7-ACAC-A6B5-2B6C-F480CAFEDD34}"/>
                  </a:ext>
                </a:extLst>
              </p:cNvPr>
              <p:cNvSpPr txBox="1"/>
              <p:nvPr/>
            </p:nvSpPr>
            <p:spPr bwMode="auto">
              <a:xfrm>
                <a:off x="3472686" y="4201124"/>
                <a:ext cx="4928363" cy="4177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rtlCol="0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a:rPr lang="it-CH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ＭＳ Ｐゴシック" pitchFamily="-112" charset="-128"/>
                      </a:rPr>
                      <m:t>𝜎</m:t>
                    </m:r>
                    <m:d>
                      <m:dPr>
                        <m:ctrlPr>
                          <a:rPr lang="it-CH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CH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it-CH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CH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CH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CH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it-CH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CH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it-CH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CH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  <m:r>
                      <a:rPr lang="it-CH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CH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t-CH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CH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it-CH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num>
                      <m:den>
                        <m:r>
                          <a:rPr lang="it-CH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it-CH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CH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it-CH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r>
                  <a:rPr lang="en-GB" kern="0" dirty="0">
                    <a:ea typeface="ＭＳ Ｐゴシック" pitchFamily="-112" charset="-128"/>
                    <a:cs typeface="ＭＳ Ｐゴシック" pitchFamily="-112" charset="-128"/>
                  </a:rPr>
                  <a:t>; </a:t>
                </a:r>
                <a14:m>
                  <m:oMath xmlns:m="http://schemas.openxmlformats.org/officeDocument/2006/math">
                    <m:r>
                      <a:rPr lang="it-CH" b="0" i="0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ＭＳ Ｐゴシック" pitchFamily="-112" charset="-128"/>
                      </a:rPr>
                      <m:t> </m:t>
                    </m:r>
                    <m:r>
                      <a:rPr lang="it-CH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ＭＳ Ｐゴシック" pitchFamily="-112" charset="-128"/>
                      </a:rPr>
                      <m:t>𝜎</m:t>
                    </m:r>
                    <m:r>
                      <a:rPr lang="it-CH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ＭＳ Ｐゴシック" pitchFamily="-112" charset="-128"/>
                      </a:rPr>
                      <m:t>′</m:t>
                    </m:r>
                    <m:d>
                      <m:dPr>
                        <m:ctrlPr>
                          <a:rPr lang="it-CH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CH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it-CH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CH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ＭＳ Ｐゴシック" pitchFamily="-112" charset="-128"/>
                      </a:rPr>
                      <m:t>𝜎</m:t>
                    </m:r>
                    <m:d>
                      <m:dPr>
                        <m:ctrlPr>
                          <a:rPr lang="it-CH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CH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GB" kern="0" dirty="0">
                    <a:ea typeface="ＭＳ Ｐゴシック" pitchFamily="-112" charset="-128"/>
                    <a:cs typeface="ＭＳ Ｐゴシック" pitchFamily="-112" charset="-128"/>
                  </a:rPr>
                  <a:t>(1-</a:t>
                </a:r>
                <a:r>
                  <a:rPr lang="it-CH" kern="0" dirty="0">
                    <a:ea typeface="Cambria Math" panose="02040503050406030204" pitchFamily="18" charset="0"/>
                    <a:cs typeface="ＭＳ Ｐゴシック" pitchFamily="-112" charset="-128"/>
                  </a:rPr>
                  <a:t> </a:t>
                </a:r>
                <a14:m>
                  <m:oMath xmlns:m="http://schemas.openxmlformats.org/officeDocument/2006/math">
                    <m:r>
                      <a:rPr lang="it-CH" i="1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ＭＳ Ｐゴシック" pitchFamily="-112" charset="-128"/>
                      </a:rPr>
                      <m:t>𝜎</m:t>
                    </m:r>
                    <m:d>
                      <m:dPr>
                        <m:ctrlPr>
                          <a:rPr lang="it-CH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CH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GB" kern="0" dirty="0">
                    <a:ea typeface="ＭＳ Ｐゴシック" pitchFamily="-112" charset="-128"/>
                    <a:cs typeface="ＭＳ Ｐゴシック" pitchFamily="-112" charset="-128"/>
                  </a:rPr>
                  <a:t>)</a:t>
                </a: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C7E787D7-ACAC-A6B5-2B6C-F480CAFED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72686" y="4201124"/>
                <a:ext cx="4928363" cy="417743"/>
              </a:xfrm>
              <a:prstGeom prst="rect">
                <a:avLst/>
              </a:prstGeom>
              <a:blipFill>
                <a:blip r:embed="rId22"/>
                <a:stretch>
                  <a:fillRect l="-1238" b="-2029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6EABBCA-10C5-0229-AD0D-7A98819A6956}"/>
              </a:ext>
            </a:extLst>
          </p:cNvPr>
          <p:cNvSpPr txBox="1"/>
          <p:nvPr/>
        </p:nvSpPr>
        <p:spPr>
          <a:xfrm>
            <a:off x="523875" y="4829047"/>
            <a:ext cx="3971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Linear layer: </a:t>
            </a:r>
          </a:p>
        </p:txBody>
      </p:sp>
      <p:pic>
        <p:nvPicPr>
          <p:cNvPr id="50" name="Immagine 49" descr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 z^{L+1} = Wz^L 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C044289E-CD87-5948-5786-64FA55039B03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2271" y="4900508"/>
            <a:ext cx="1254857" cy="207360"/>
          </a:xfrm>
          <a:prstGeom prst="rect">
            <a:avLst/>
          </a:prstGeom>
        </p:spPr>
      </p:pic>
      <p:pic>
        <p:nvPicPr>
          <p:cNvPr id="37" name="Immagine 36" descr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 \frac{\partial z^{L+1}}{\partial z_i^{L}} = W_{:,i} \ \rightarrow \ \delta^{L} = \delta^{L+1} W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7DD3D073-8ED3-4BF8-E350-3E6A107D791B}"/>
              </a:ext>
            </a:extLst>
          </p:cNvPr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7229" y="4865618"/>
            <a:ext cx="2769185" cy="509074"/>
          </a:xfrm>
          <a:prstGeom prst="rect">
            <a:avLst/>
          </a:prstGeom>
        </p:spPr>
      </p:pic>
      <p:sp>
        <p:nvSpPr>
          <p:cNvPr id="5" name="CasellaDiTesto 71">
            <a:extLst>
              <a:ext uri="{FF2B5EF4-FFF2-40B4-BE49-F238E27FC236}">
                <a16:creationId xmlns:a16="http://schemas.microsoft.com/office/drawing/2014/main" id="{09508ED4-63D0-20A3-DA94-BE2987FBE190}"/>
              </a:ext>
            </a:extLst>
          </p:cNvPr>
          <p:cNvSpPr txBox="1"/>
          <p:nvPr/>
        </p:nvSpPr>
        <p:spPr>
          <a:xfrm>
            <a:off x="495766" y="5807855"/>
            <a:ext cx="1124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Algorithm: reverse-mode automatic differentiation. Application to neural network training is called </a:t>
            </a:r>
            <a:r>
              <a:rPr lang="en-GB" b="1" dirty="0"/>
              <a:t>back-propagation</a:t>
            </a:r>
            <a:r>
              <a:rPr lang="en-GB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5A4D03-0A8D-31A9-12E8-0D5FE4EC0176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401049" y="3977327"/>
            <a:ext cx="2451983" cy="173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57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/>
      <p:bldP spid="14" grpId="0"/>
      <p:bldP spid="17" grpId="0"/>
      <p:bldP spid="18" grpId="0"/>
      <p:bldP spid="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Artificial Intelligence, Machine Learning, Deep Learning</a:t>
            </a:r>
          </a:p>
          <a:p>
            <a:endParaRPr lang="en-US" sz="3600" dirty="0">
              <a:solidFill>
                <a:schemeClr val="accent1"/>
              </a:solidFill>
            </a:endParaRP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0B5BCE93-D963-6661-0200-5F10A0586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518" y="1428839"/>
            <a:ext cx="8216403" cy="400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853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D06D8-1276-671A-13E8-977ACCF5E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EC8CC60F-1156-68EE-ABAA-B2A31AF363FB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94876FB-C6E0-6C12-99C5-5D11DBC4AD7B}"/>
              </a:ext>
            </a:extLst>
          </p:cNvPr>
          <p:cNvSpPr txBox="1"/>
          <p:nvPr/>
        </p:nvSpPr>
        <p:spPr>
          <a:xfrm>
            <a:off x="246581" y="-8806"/>
            <a:ext cx="1174336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Machine Learning: Regression</a:t>
            </a:r>
          </a:p>
          <a:p>
            <a:endParaRPr lang="en-US" sz="3600" dirty="0">
              <a:solidFill>
                <a:schemeClr val="accent1"/>
              </a:solidFill>
            </a:endParaRP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C1B2E627-9A9A-3523-3F33-0E0B2D6BB706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6">
                <a:extLst>
                  <a:ext uri="{FF2B5EF4-FFF2-40B4-BE49-F238E27FC236}">
                    <a16:creationId xmlns:a16="http://schemas.microsoft.com/office/drawing/2014/main" id="{A7D7822F-A4F3-878F-85A3-9A097B9C511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1800" y="1916114"/>
                <a:ext cx="5562600" cy="2965555"/>
              </a:xfrm>
              <a:prstGeom prst="rect">
                <a:avLst/>
              </a:prstGeom>
              <a:noFill/>
            </p:spPr>
            <p:txBody>
              <a:bodyPr vert="horz" wrap="square" lIns="0" tIns="0" rIns="0" bIns="0" rtlCol="0">
                <a:sp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it-CH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it-CH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CH" sz="200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CH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it-CH" sz="200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it-CH" sz="200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it-CH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CH" sz="20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it-CH" sz="200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it-CH" sz="200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it-CH" sz="200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it-CH" sz="200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CH" sz="200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it-CH" sz="200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it-CH" sz="200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it-CH" sz="2000" dirty="0"/>
                  <a:t>  </a:t>
                </a:r>
                <a:r>
                  <a:rPr lang="it-CH" sz="2000" dirty="0">
                    <a:solidFill>
                      <a:srgbClr val="FF0000"/>
                    </a:solidFill>
                  </a:rPr>
                  <a:t>available dataset</a:t>
                </a:r>
                <a:br>
                  <a:rPr lang="it-CH" sz="2000" dirty="0">
                    <a:solidFill>
                      <a:srgbClr val="FF0000"/>
                    </a:solidFill>
                  </a:rPr>
                </a:br>
                <a:br>
                  <a:rPr lang="it-CH" sz="2000" dirty="0">
                    <a:solidFill>
                      <a:srgbClr val="FF0000"/>
                    </a:solidFill>
                  </a:rPr>
                </a:br>
                <a:endParaRPr lang="it-CH" sz="2000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it-CH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it-CH" sz="20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CH" sz="20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p>
                        <m:r>
                          <a:rPr lang="it-CH" sz="200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it-CH" sz="2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CH" sz="200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it-CH" sz="200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it-CH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CH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it-CH" sz="200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it-CH" sz="200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it-CH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it-CH" sz="200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it-CH" sz="2000" dirty="0"/>
                  <a:t>                </a:t>
                </a:r>
                <a:r>
                  <a:rPr lang="it-CH" sz="2000" dirty="0">
                    <a:solidFill>
                      <a:srgbClr val="FF0000"/>
                    </a:solidFill>
                  </a:rPr>
                  <a:t>parametric model</a:t>
                </a:r>
                <a:br>
                  <a:rPr lang="it-CH" sz="2000" dirty="0">
                    <a:solidFill>
                      <a:srgbClr val="FF0000"/>
                    </a:solidFill>
                  </a:rPr>
                </a:br>
                <a:br>
                  <a:rPr lang="it-CH" sz="2000" dirty="0">
                    <a:solidFill>
                      <a:srgbClr val="FF0000"/>
                    </a:solidFill>
                  </a:rPr>
                </a:br>
                <a:endParaRPr lang="it-CH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it-CH" sz="20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CH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it-CH" sz="200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it-CH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CH" sz="200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it-CH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CH" sz="20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t-CH" sz="200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it-CH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it-CH" sz="200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it-CH" sz="200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it-CH" sz="200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p>
                              <m:sSupPr>
                                <m:ctrlPr>
                                  <a:rPr lang="it-CH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it-CH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it-CH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it-CH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it-CH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it-CH" sz="200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it-CH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it-CH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it-CH" sz="20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p>
                                        <m:r>
                                          <a:rPr lang="it-CH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r>
                                      <a:rPr lang="it-CH" sz="200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it-CH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it-CH" sz="200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it-CH" sz="200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it-CH" sz="2000" dirty="0"/>
                  <a:t>   </a:t>
                </a:r>
                <a:r>
                  <a:rPr lang="it-CH" sz="2000" dirty="0">
                    <a:solidFill>
                      <a:srgbClr val="FF0000"/>
                    </a:solidFill>
                  </a:rPr>
                  <a:t>Loss (MSE)</a:t>
                </a:r>
              </a:p>
              <a:p>
                <a:endParaRPr lang="it-CH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CasellaDiTesto 6">
                <a:extLst>
                  <a:ext uri="{FF2B5EF4-FFF2-40B4-BE49-F238E27FC236}">
                    <a16:creationId xmlns:a16="http://schemas.microsoft.com/office/drawing/2014/main" id="{A7D7822F-A4F3-878F-85A3-9A097B9C5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00" y="1916114"/>
                <a:ext cx="5562600" cy="2965555"/>
              </a:xfrm>
              <a:prstGeom prst="rect">
                <a:avLst/>
              </a:prstGeom>
              <a:blipFill>
                <a:blip r:embed="rId3"/>
                <a:stretch>
                  <a:fillRect t="-2979" b="-5532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1F5B4AC6-3F8A-F296-10EA-EEBEB52F7F97}"/>
              </a:ext>
            </a:extLst>
          </p:cNvPr>
          <p:cNvSpPr txBox="1">
            <a:spLocks/>
          </p:cNvSpPr>
          <p:nvPr/>
        </p:nvSpPr>
        <p:spPr>
          <a:xfrm>
            <a:off x="6840962" y="1103753"/>
            <a:ext cx="4742567" cy="646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it-CH" sz="2400" dirty="0"/>
              <a:t>	</a:t>
            </a:r>
            <a:r>
              <a:rPr lang="en-US" sz="2400" dirty="0"/>
              <a:t>Real estate application</a:t>
            </a:r>
            <a:endParaRPr lang="it-CH" sz="24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39DBBF8-D1F5-4383-B1A1-040932993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4858" y="1705936"/>
            <a:ext cx="5707770" cy="364863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sellaDiTesto 9">
                <a:extLst>
                  <a:ext uri="{FF2B5EF4-FFF2-40B4-BE49-F238E27FC236}">
                    <a16:creationId xmlns:a16="http://schemas.microsoft.com/office/drawing/2014/main" id="{46004CFB-49A1-05A8-EBB9-744817BB1B8C}"/>
                  </a:ext>
                </a:extLst>
              </p:cNvPr>
              <p:cNvSpPr txBox="1"/>
              <p:nvPr/>
            </p:nvSpPr>
            <p:spPr>
              <a:xfrm>
                <a:off x="1192741" y="5091847"/>
                <a:ext cx="4131470" cy="560923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CH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CH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it-CH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it-CH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CH" sz="28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it-CH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it-CH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it-CH" sz="28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it-CH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lim>
                          </m:limLow>
                        </m:fName>
                        <m:e>
                          <m:r>
                            <a:rPr lang="it-CH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  <m:r>
                            <a:rPr lang="it-CH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CH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it-CH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it-CH" sz="36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CasellaDiTesto 9">
                <a:extLst>
                  <a:ext uri="{FF2B5EF4-FFF2-40B4-BE49-F238E27FC236}">
                    <a16:creationId xmlns:a16="http://schemas.microsoft.com/office/drawing/2014/main" id="{46004CFB-49A1-05A8-EBB9-744817BB1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741" y="5091847"/>
                <a:ext cx="4131470" cy="560923"/>
              </a:xfrm>
              <a:prstGeom prst="rect">
                <a:avLst/>
              </a:prstGeom>
              <a:blipFill>
                <a:blip r:embed="rId5"/>
                <a:stretch>
                  <a:fillRect b="-15217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816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Basic units for Neural Networks</a:t>
            </a:r>
          </a:p>
          <a:p>
            <a:endParaRPr lang="en-US" sz="3600" dirty="0">
              <a:solidFill>
                <a:schemeClr val="accent1"/>
              </a:solidFill>
            </a:endParaRPr>
          </a:p>
          <a:p>
            <a:endParaRPr lang="en-US" sz="3600" dirty="0">
              <a:solidFill>
                <a:schemeClr val="accent1"/>
              </a:solidFill>
            </a:endParaRP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0F9F11FF-C931-7C46-700D-09CEA937C1AA}"/>
                  </a:ext>
                </a:extLst>
              </p:cNvPr>
              <p:cNvSpPr txBox="1"/>
              <p:nvPr/>
            </p:nvSpPr>
            <p:spPr bwMode="auto">
              <a:xfrm>
                <a:off x="201241" y="3459957"/>
                <a:ext cx="4104456" cy="9908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rtlCol="0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CH" sz="2000" i="1" kern="0" smtClean="0">
                              <a:latin typeface="Cambria Math" panose="02040503050406030204" pitchFamily="18" charset="0"/>
                              <a:ea typeface="ＭＳ Ｐゴシック" pitchFamily="-112" charset="-128"/>
                            </a:rPr>
                          </m:ctrlPr>
                        </m:accPr>
                        <m:e>
                          <m:r>
                            <a:rPr lang="it-CH" sz="2000" i="1" kern="0">
                              <a:latin typeface="Cambria Math" panose="02040503050406030204" pitchFamily="18" charset="0"/>
                              <a:ea typeface="ＭＳ Ｐゴシック" pitchFamily="-112" charset="-128"/>
                            </a:rPr>
                            <m:t>𝑦</m:t>
                          </m:r>
                        </m:e>
                      </m:acc>
                      <m:r>
                        <a:rPr lang="it-CH" sz="2000" b="0" i="1" kern="0" smtClean="0">
                          <a:latin typeface="Cambria Math" panose="02040503050406030204" pitchFamily="18" charset="0"/>
                          <a:ea typeface="ＭＳ Ｐゴシック" pitchFamily="-112" charset="-128"/>
                          <a:cs typeface="ＭＳ Ｐゴシック" pitchFamily="-112" charset="-128"/>
                        </a:rPr>
                        <m:t>=</m:t>
                      </m:r>
                      <m:r>
                        <a:rPr lang="it-CH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ＭＳ Ｐゴシック" pitchFamily="-112" charset="-128"/>
                        </a:rPr>
                        <m:t>𝜎</m:t>
                      </m:r>
                      <m:d>
                        <m:dPr>
                          <m:ctrlPr>
                            <a:rPr lang="it-CH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it-CH" sz="2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CH" sz="2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it-CH" sz="2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it-CH" sz="2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it-CH" sz="2000" i="1" kern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CH" sz="2000" i="1" ker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it-CH" sz="2000" i="1" ker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it-CH" sz="20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CH" sz="20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it-CH" sz="2000" i="1" ker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  <m:r>
                            <a:rPr lang="it-CH" sz="20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it-CH" sz="2000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GB" sz="2000" kern="0" dirty="0">
                  <a:latin typeface="+mn-lt"/>
                  <a:ea typeface="ＭＳ Ｐゴシック" pitchFamily="-112" charset="-128"/>
                  <a:cs typeface="ＭＳ Ｐゴシック" pitchFamily="-112" charset="-128"/>
                </a:endParaRPr>
              </a:p>
            </p:txBody>
          </p:sp>
        </mc:Choice>
        <mc:Fallback xmlns=""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0F9F11FF-C931-7C46-700D-09CEA937C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1241" y="3459957"/>
                <a:ext cx="4104456" cy="9908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62C3DF6A-8864-97DF-A982-4FC707B0967B}"/>
                  </a:ext>
                </a:extLst>
              </p:cNvPr>
              <p:cNvSpPr txBox="1"/>
              <p:nvPr/>
            </p:nvSpPr>
            <p:spPr bwMode="auto">
              <a:xfrm>
                <a:off x="4981576" y="3539305"/>
                <a:ext cx="4104456" cy="6099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rtlCol="0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CH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ＭＳ Ｐゴシック" pitchFamily="-112" charset="-128"/>
                        </a:rPr>
                        <m:t>𝜎</m:t>
                      </m:r>
                      <m:d>
                        <m:dPr>
                          <m:ctrlPr>
                            <a:rPr lang="it-CH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CH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it-CH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CH" sz="20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CH" sz="200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CH" sz="20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it-CH" sz="2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CH" sz="2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t-CH" sz="2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CH" sz="2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  <m:r>
                        <a:rPr lang="it-CH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CH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CH" sz="2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CH" sz="2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t-CH" sz="2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num>
                        <m:den>
                          <m:r>
                            <a:rPr lang="it-CH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it-CH" sz="20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CH" sz="20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it-CH" sz="2000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GB" sz="2000" kern="0" dirty="0">
                  <a:latin typeface="+mn-lt"/>
                  <a:ea typeface="ＭＳ Ｐゴシック" pitchFamily="-112" charset="-128"/>
                  <a:cs typeface="ＭＳ Ｐゴシック" pitchFamily="-112" charset="-128"/>
                </a:endParaRPr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62C3DF6A-8864-97DF-A982-4FC707B09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81576" y="3539305"/>
                <a:ext cx="4104456" cy="6099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e 34">
            <a:extLst>
              <a:ext uri="{FF2B5EF4-FFF2-40B4-BE49-F238E27FC236}">
                <a16:creationId xmlns:a16="http://schemas.microsoft.com/office/drawing/2014/main" id="{AF5DA458-096C-E131-E537-E67B91E8C408}"/>
              </a:ext>
            </a:extLst>
          </p:cNvPr>
          <p:cNvSpPr/>
          <p:nvPr/>
        </p:nvSpPr>
        <p:spPr>
          <a:xfrm>
            <a:off x="2420938" y="1334666"/>
            <a:ext cx="1106363" cy="1152128"/>
          </a:xfrm>
          <a:prstGeom prst="ellipse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CH" sz="4000" dirty="0">
                <a:solidFill>
                  <a:srgbClr val="FF0000"/>
                </a:solidFill>
              </a:rPr>
              <a:t>Σ</a:t>
            </a:r>
            <a:endParaRPr lang="en-GB" sz="4000" dirty="0">
              <a:solidFill>
                <a:srgbClr val="FF0000"/>
              </a:solidFill>
            </a:endParaRPr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072FA41F-ED10-8529-CF69-12898F16A80F}"/>
              </a:ext>
            </a:extLst>
          </p:cNvPr>
          <p:cNvCxnSpPr/>
          <p:nvPr/>
        </p:nvCxnSpPr>
        <p:spPr>
          <a:xfrm>
            <a:off x="1439069" y="1118642"/>
            <a:ext cx="1080120" cy="504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631EFAB0-6E1E-A0B3-B565-CCB44335AF9A}"/>
              </a:ext>
            </a:extLst>
          </p:cNvPr>
          <p:cNvSpPr txBox="1"/>
          <p:nvPr/>
        </p:nvSpPr>
        <p:spPr bwMode="auto">
          <a:xfrm>
            <a:off x="1259049" y="898929"/>
            <a:ext cx="36004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it-CH" sz="1400" kern="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x</a:t>
            </a:r>
            <a:r>
              <a:rPr lang="it-CH" sz="1400" kern="0" baseline="-2500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1</a:t>
            </a:r>
            <a:endParaRPr lang="en-GB" sz="1400" kern="0" baseline="-25000" dirty="0">
              <a:latin typeface="+mn-lt"/>
              <a:ea typeface="ＭＳ Ｐゴシック" pitchFamily="-112" charset="-128"/>
              <a:cs typeface="ＭＳ Ｐゴシック" pitchFamily="-112" charset="-128"/>
            </a:endParaRPr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C25FAB05-A418-503D-ADCF-F4EDB162FBCA}"/>
              </a:ext>
            </a:extLst>
          </p:cNvPr>
          <p:cNvCxnSpPr/>
          <p:nvPr/>
        </p:nvCxnSpPr>
        <p:spPr>
          <a:xfrm>
            <a:off x="1259049" y="1757714"/>
            <a:ext cx="1188132" cy="173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2B3EFEFD-BAE0-61E9-0102-BB0814270C29}"/>
              </a:ext>
            </a:extLst>
          </p:cNvPr>
          <p:cNvSpPr txBox="1"/>
          <p:nvPr/>
        </p:nvSpPr>
        <p:spPr bwMode="auto">
          <a:xfrm>
            <a:off x="1079029" y="1551270"/>
            <a:ext cx="36004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it-CH" sz="1400" kern="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x</a:t>
            </a:r>
            <a:r>
              <a:rPr lang="it-CH" sz="1400" kern="0" baseline="-2500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2</a:t>
            </a:r>
            <a:endParaRPr lang="en-GB" sz="1400" kern="0" baseline="-25000" dirty="0">
              <a:latin typeface="+mn-lt"/>
              <a:ea typeface="ＭＳ Ｐゴシック" pitchFamily="-112" charset="-128"/>
              <a:cs typeface="ＭＳ Ｐゴシック" pitchFamily="-112" charset="-128"/>
            </a:endParaRPr>
          </a:p>
        </p:txBody>
      </p: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C74D5449-344D-5016-0AB7-545463E2E3CA}"/>
              </a:ext>
            </a:extLst>
          </p:cNvPr>
          <p:cNvCxnSpPr/>
          <p:nvPr/>
        </p:nvCxnSpPr>
        <p:spPr>
          <a:xfrm flipV="1">
            <a:off x="1524282" y="2256931"/>
            <a:ext cx="948457" cy="667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AD11E032-1154-27C0-3B95-09AC42EA646E}"/>
              </a:ext>
            </a:extLst>
          </p:cNvPr>
          <p:cNvSpPr txBox="1"/>
          <p:nvPr/>
        </p:nvSpPr>
        <p:spPr bwMode="auto">
          <a:xfrm>
            <a:off x="1231429" y="2631390"/>
            <a:ext cx="36004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it-CH" sz="1400" kern="0" dirty="0" err="1">
                <a:latin typeface="+mn-lt"/>
                <a:ea typeface="ＭＳ Ｐゴシック" pitchFamily="-112" charset="-128"/>
                <a:cs typeface="ＭＳ Ｐゴシック" pitchFamily="-112" charset="-128"/>
              </a:rPr>
              <a:t>x</a:t>
            </a:r>
            <a:r>
              <a:rPr lang="it-CH" sz="1400" kern="0" baseline="-25000" dirty="0" err="1">
                <a:latin typeface="+mn-lt"/>
                <a:ea typeface="ＭＳ Ｐゴシック" pitchFamily="-112" charset="-128"/>
                <a:cs typeface="ＭＳ Ｐゴシック" pitchFamily="-112" charset="-128"/>
              </a:rPr>
              <a:t>d</a:t>
            </a:r>
            <a:endParaRPr lang="en-GB" sz="1400" kern="0" baseline="-25000" dirty="0">
              <a:latin typeface="+mn-lt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4E4BEF0D-B7C1-0D90-FA6F-18E3926EC469}"/>
              </a:ext>
            </a:extLst>
          </p:cNvPr>
          <p:cNvSpPr txBox="1"/>
          <p:nvPr/>
        </p:nvSpPr>
        <p:spPr bwMode="auto">
          <a:xfrm>
            <a:off x="1655093" y="1479262"/>
            <a:ext cx="36004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it-CH" sz="1400" kern="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w</a:t>
            </a:r>
            <a:r>
              <a:rPr lang="it-CH" sz="1400" kern="0" baseline="-2500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2</a:t>
            </a:r>
            <a:endParaRPr lang="en-GB" sz="1400" kern="0" baseline="-25000" dirty="0">
              <a:latin typeface="+mn-lt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4854142F-3FDD-7F0A-B157-D5469FDBD6A4}"/>
              </a:ext>
            </a:extLst>
          </p:cNvPr>
          <p:cNvSpPr txBox="1"/>
          <p:nvPr/>
        </p:nvSpPr>
        <p:spPr bwMode="auto">
          <a:xfrm>
            <a:off x="1807493" y="974626"/>
            <a:ext cx="36004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it-CH" sz="1400" kern="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w</a:t>
            </a:r>
            <a:r>
              <a:rPr lang="it-CH" sz="1400" kern="0" baseline="-2500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1</a:t>
            </a:r>
            <a:endParaRPr lang="en-GB" sz="1400" kern="0" baseline="-25000" dirty="0">
              <a:latin typeface="+mn-lt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2285D769-8DA2-0778-DE41-510F678BF6E0}"/>
              </a:ext>
            </a:extLst>
          </p:cNvPr>
          <p:cNvSpPr txBox="1"/>
          <p:nvPr/>
        </p:nvSpPr>
        <p:spPr bwMode="auto">
          <a:xfrm>
            <a:off x="1727101" y="2415366"/>
            <a:ext cx="36004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it-CH" sz="1400" kern="0" dirty="0" err="1">
                <a:latin typeface="+mn-lt"/>
                <a:ea typeface="ＭＳ Ｐゴシック" pitchFamily="-112" charset="-128"/>
                <a:cs typeface="ＭＳ Ｐゴシック" pitchFamily="-112" charset="-128"/>
              </a:rPr>
              <a:t>w</a:t>
            </a:r>
            <a:r>
              <a:rPr lang="it-CH" sz="1400" kern="0" baseline="-25000" dirty="0" err="1">
                <a:latin typeface="+mn-lt"/>
                <a:ea typeface="ＭＳ Ｐゴシック" pitchFamily="-112" charset="-128"/>
                <a:cs typeface="ＭＳ Ｐゴシック" pitchFamily="-112" charset="-128"/>
              </a:rPr>
              <a:t>d</a:t>
            </a:r>
            <a:endParaRPr lang="en-GB" sz="1400" kern="0" baseline="-25000" dirty="0">
              <a:latin typeface="+mn-lt"/>
              <a:ea typeface="ＭＳ Ｐゴシック" pitchFamily="-112" charset="-128"/>
              <a:cs typeface="ＭＳ Ｐゴシック" pitchFamily="-112" charset="-128"/>
            </a:endParaRPr>
          </a:p>
        </p:txBody>
      </p: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C2A6DA3B-7E35-A92F-8EED-EDA7BF47EBF2}"/>
              </a:ext>
            </a:extLst>
          </p:cNvPr>
          <p:cNvCxnSpPr/>
          <p:nvPr/>
        </p:nvCxnSpPr>
        <p:spPr>
          <a:xfrm flipV="1">
            <a:off x="2194384" y="2374619"/>
            <a:ext cx="445253" cy="8695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6EBF70A5-ED6E-F20F-8677-FC8BA5C26D95}"/>
              </a:ext>
            </a:extLst>
          </p:cNvPr>
          <p:cNvSpPr txBox="1"/>
          <p:nvPr/>
        </p:nvSpPr>
        <p:spPr bwMode="auto">
          <a:xfrm>
            <a:off x="1943125" y="3063438"/>
            <a:ext cx="36004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it-CH" sz="1400" kern="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1</a:t>
            </a:r>
            <a:endParaRPr lang="en-GB" sz="1400" kern="0" baseline="-25000" dirty="0">
              <a:latin typeface="+mn-lt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C0A700C7-BCB8-73D4-1EE7-450051732CF3}"/>
              </a:ext>
            </a:extLst>
          </p:cNvPr>
          <p:cNvSpPr txBox="1"/>
          <p:nvPr/>
        </p:nvSpPr>
        <p:spPr bwMode="auto">
          <a:xfrm>
            <a:off x="2519189" y="2631390"/>
            <a:ext cx="36004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it-CH" sz="1400" kern="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b</a:t>
            </a:r>
            <a:endParaRPr lang="en-GB" sz="1400" kern="0" baseline="-25000" dirty="0">
              <a:latin typeface="+mn-lt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9CFFC73E-E211-3E5F-8672-A676E88A13FF}"/>
              </a:ext>
            </a:extLst>
          </p:cNvPr>
          <p:cNvSpPr/>
          <p:nvPr/>
        </p:nvSpPr>
        <p:spPr>
          <a:xfrm>
            <a:off x="4751437" y="1550690"/>
            <a:ext cx="988987" cy="71849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8BD8C882-5CD2-8FB3-BA63-94052DEED524}"/>
              </a:ext>
            </a:extLst>
          </p:cNvPr>
          <p:cNvCxnSpPr/>
          <p:nvPr/>
        </p:nvCxnSpPr>
        <p:spPr>
          <a:xfrm>
            <a:off x="3563305" y="1910730"/>
            <a:ext cx="1188132" cy="173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81A7FC9E-115C-4C90-634C-CBDA58BDB561}"/>
              </a:ext>
            </a:extLst>
          </p:cNvPr>
          <p:cNvCxnSpPr/>
          <p:nvPr/>
        </p:nvCxnSpPr>
        <p:spPr>
          <a:xfrm>
            <a:off x="5759549" y="1910730"/>
            <a:ext cx="1188132" cy="173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CB71A18E-C602-B3A1-6976-6ECD5AA9FB0D}"/>
              </a:ext>
            </a:extLst>
          </p:cNvPr>
          <p:cNvSpPr txBox="1"/>
          <p:nvPr/>
        </p:nvSpPr>
        <p:spPr bwMode="auto">
          <a:xfrm>
            <a:off x="3959349" y="1551270"/>
            <a:ext cx="36004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it-CH" sz="1400" kern="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z</a:t>
            </a:r>
            <a:endParaRPr lang="en-GB" sz="1400" kern="0" baseline="-25000" dirty="0">
              <a:latin typeface="+mn-lt"/>
              <a:ea typeface="ＭＳ Ｐゴシック" pitchFamily="-112" charset="-128"/>
              <a:cs typeface="ＭＳ Ｐゴシック" pitchFamily="-112" charset="-128"/>
            </a:endParaRP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938B6347-67AC-BE0F-3EC4-ADAE27C01C8F}"/>
              </a:ext>
            </a:extLst>
          </p:cNvPr>
          <p:cNvSpPr txBox="1"/>
          <p:nvPr/>
        </p:nvSpPr>
        <p:spPr bwMode="auto">
          <a:xfrm>
            <a:off x="6249516" y="985317"/>
            <a:ext cx="2520280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rtlCol="0">
            <a:prstTxWarp prst="textNoShape">
              <a:avLst/>
            </a:prstTxWarp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it-CH" sz="1400" kern="0" dirty="0" err="1">
                <a:latin typeface="+mn-lt"/>
                <a:ea typeface="ＭＳ Ｐゴシック" pitchFamily="-112" charset="-128"/>
                <a:cs typeface="ＭＳ Ｐゴシック" pitchFamily="-112" charset="-128"/>
              </a:rPr>
              <a:t>nonlinear</a:t>
            </a:r>
            <a:r>
              <a:rPr lang="it-CH" sz="1400" kern="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 </a:t>
            </a:r>
            <a:r>
              <a:rPr lang="it-CH" sz="1400" kern="0" dirty="0" err="1">
                <a:latin typeface="+mn-lt"/>
                <a:ea typeface="ＭＳ Ｐゴシック" pitchFamily="-112" charset="-128"/>
                <a:cs typeface="ＭＳ Ｐゴシック" pitchFamily="-112" charset="-128"/>
              </a:rPr>
              <a:t>activation</a:t>
            </a:r>
            <a:r>
              <a:rPr lang="it-CH" sz="1400" kern="0" dirty="0">
                <a:latin typeface="+mn-lt"/>
                <a:ea typeface="ＭＳ Ｐゴシック" pitchFamily="-112" charset="-128"/>
                <a:cs typeface="ＭＳ Ｐゴシック" pitchFamily="-112" charset="-128"/>
              </a:rPr>
              <a:t> </a:t>
            </a:r>
            <a:r>
              <a:rPr lang="it-CH" sz="1400" kern="0" dirty="0" err="1">
                <a:latin typeface="+mn-lt"/>
                <a:ea typeface="ＭＳ Ｐゴシック" pitchFamily="-112" charset="-128"/>
                <a:cs typeface="ＭＳ Ｐゴシック" pitchFamily="-112" charset="-128"/>
              </a:rPr>
              <a:t>function</a:t>
            </a:r>
            <a:endParaRPr lang="en-GB" sz="1400" kern="0" dirty="0">
              <a:latin typeface="+mn-lt"/>
              <a:ea typeface="ＭＳ Ｐゴシック" pitchFamily="-112" charset="-128"/>
              <a:cs typeface="ＭＳ Ｐゴシック" pitchFamily="-112" charset="-128"/>
            </a:endParaRPr>
          </a:p>
        </p:txBody>
      </p: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2050D33E-0EE8-3CB0-BA82-15375FA89D63}"/>
              </a:ext>
            </a:extLst>
          </p:cNvPr>
          <p:cNvCxnSpPr/>
          <p:nvPr/>
        </p:nvCxnSpPr>
        <p:spPr>
          <a:xfrm flipH="1">
            <a:off x="5399509" y="1190070"/>
            <a:ext cx="648072" cy="289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ttangolo 54">
                <a:extLst>
                  <a:ext uri="{FF2B5EF4-FFF2-40B4-BE49-F238E27FC236}">
                    <a16:creationId xmlns:a16="http://schemas.microsoft.com/office/drawing/2014/main" id="{2C4503DF-380C-C8E3-7223-87E4D0FFC67E}"/>
                  </a:ext>
                </a:extLst>
              </p:cNvPr>
              <p:cNvSpPr/>
              <p:nvPr/>
            </p:nvSpPr>
            <p:spPr>
              <a:xfrm>
                <a:off x="6369195" y="1469390"/>
                <a:ext cx="36004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CH" sz="1800" i="1" kern="0">
                              <a:latin typeface="Cambria Math" panose="02040503050406030204" pitchFamily="18" charset="0"/>
                              <a:ea typeface="ＭＳ Ｐゴシック" pitchFamily="-112" charset="-128"/>
                            </a:rPr>
                          </m:ctrlPr>
                        </m:accPr>
                        <m:e>
                          <m:r>
                            <a:rPr lang="it-CH" sz="1800" i="1" kern="0">
                              <a:latin typeface="Cambria Math" panose="02040503050406030204" pitchFamily="18" charset="0"/>
                              <a:ea typeface="ＭＳ Ｐゴシック" pitchFamily="-112" charset="-128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GB" sz="1800" dirty="0"/>
              </a:p>
            </p:txBody>
          </p:sp>
        </mc:Choice>
        <mc:Fallback xmlns="">
          <p:sp>
            <p:nvSpPr>
              <p:cNvPr id="55" name="Rettangolo 54">
                <a:extLst>
                  <a:ext uri="{FF2B5EF4-FFF2-40B4-BE49-F238E27FC236}">
                    <a16:creationId xmlns:a16="http://schemas.microsoft.com/office/drawing/2014/main" id="{2C4503DF-380C-C8E3-7223-87E4D0FFC6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195" y="1469390"/>
                <a:ext cx="360040" cy="369332"/>
              </a:xfrm>
              <a:prstGeom prst="rect">
                <a:avLst/>
              </a:prstGeom>
              <a:blipFill>
                <a:blip r:embed="rId5"/>
                <a:stretch>
                  <a:fillRect t="-6557" r="-15254"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796806F-1DD3-6163-17F2-BB1A030A00F0}"/>
                  </a:ext>
                </a:extLst>
              </p:cNvPr>
              <p:cNvSpPr txBox="1"/>
              <p:nvPr/>
            </p:nvSpPr>
            <p:spPr bwMode="auto">
              <a:xfrm>
                <a:off x="4372834" y="1737208"/>
                <a:ext cx="1746194" cy="30777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rtlCol="0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CH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ＭＳ Ｐゴシック" pitchFamily="-112" charset="-128"/>
                        </a:rPr>
                        <m:t>𝜎</m:t>
                      </m:r>
                    </m:oMath>
                  </m:oMathPara>
                </a14:m>
                <a:endParaRPr lang="en-GB" sz="2000" kern="0" dirty="0">
                  <a:latin typeface="+mn-lt"/>
                  <a:ea typeface="ＭＳ Ｐゴシック" pitchFamily="-112" charset="-128"/>
                  <a:cs typeface="ＭＳ Ｐゴシック" pitchFamily="-112" charset="-128"/>
                </a:endParaRP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0796806F-1DD3-6163-17F2-BB1A030A0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72834" y="1737208"/>
                <a:ext cx="1746194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>
            <a:extLst>
              <a:ext uri="{FF2B5EF4-FFF2-40B4-BE49-F238E27FC236}">
                <a16:creationId xmlns:a16="http://schemas.microsoft.com/office/drawing/2014/main" id="{948B301D-0BBD-1D06-AB02-B24527024F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08330" y="2586046"/>
            <a:ext cx="2483645" cy="16848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56F52DCB-43C1-DE13-DD24-DFFC1505789A}"/>
                  </a:ext>
                </a:extLst>
              </p:cNvPr>
              <p:cNvSpPr txBox="1"/>
              <p:nvPr/>
            </p:nvSpPr>
            <p:spPr bwMode="auto">
              <a:xfrm>
                <a:off x="4764385" y="5036515"/>
                <a:ext cx="4104456" cy="6865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 rtlCol="0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CH" sz="200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ＭＳ Ｐゴシック" pitchFamily="-112" charset="-128"/>
                        </a:rPr>
                        <m:t>𝜎</m:t>
                      </m:r>
                      <m:d>
                        <m:dPr>
                          <m:ctrlPr>
                            <a:rPr lang="it-CH" sz="20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CH" sz="20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it-CH" sz="20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it-CH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CH" sz="2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ＭＳ Ｐゴシック" pitchFamily="-112" charset="-128"/>
                                </a:rPr>
                              </m:ctrlPr>
                            </m:eqArrPr>
                            <m:e>
                              <m:r>
                                <a:rPr lang="it-CH" sz="2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m:rPr>
                                  <m:nor/>
                                </m:rPr>
                                <a:rPr lang="en-GB" sz="2000" kern="0" dirty="0">
                                  <a:ea typeface="ＭＳ Ｐゴシック" pitchFamily="-112" charset="-128"/>
                                  <a:cs typeface="ＭＳ Ｐゴシック" pitchFamily="-112" charset="-128"/>
                                </a:rPr>
                                <m:t> </m:t>
                              </m:r>
                              <m:r>
                                <a:rPr lang="it-CH" sz="2000" b="0" i="1" kern="0" dirty="0" smtClean="0">
                                  <a:latin typeface="Cambria Math" panose="02040503050406030204" pitchFamily="18" charset="0"/>
                                  <a:ea typeface="ＭＳ Ｐゴシック" pitchFamily="-112" charset="-128"/>
                                  <a:cs typeface="ＭＳ Ｐゴシック" pitchFamily="-112" charset="-128"/>
                                </a:rPr>
                                <m:t> </m:t>
                              </m:r>
                              <m:r>
                                <a:rPr lang="it-CH" sz="2000" b="0" i="1" kern="0" dirty="0" smtClean="0">
                                  <a:latin typeface="Cambria Math" panose="02040503050406030204" pitchFamily="18" charset="0"/>
                                  <a:ea typeface="ＭＳ Ｐゴシック" pitchFamily="-112" charset="-128"/>
                                  <a:cs typeface="ＭＳ Ｐゴシック" pitchFamily="-112" charset="-128"/>
                                </a:rPr>
                                <m:t>𝑖𝑓</m:t>
                              </m:r>
                              <m:r>
                                <a:rPr lang="it-CH" sz="2000" b="0" i="1" kern="0" dirty="0" smtClean="0">
                                  <a:latin typeface="Cambria Math" panose="02040503050406030204" pitchFamily="18" charset="0"/>
                                  <a:ea typeface="ＭＳ Ｐゴシック" pitchFamily="-112" charset="-128"/>
                                  <a:cs typeface="ＭＳ Ｐゴシック" pitchFamily="-112" charset="-128"/>
                                </a:rPr>
                                <m:t> </m:t>
                              </m:r>
                              <m:r>
                                <a:rPr lang="it-CH" sz="2000" b="0" i="1" kern="0" dirty="0" smtClean="0">
                                  <a:latin typeface="Cambria Math" panose="02040503050406030204" pitchFamily="18" charset="0"/>
                                  <a:ea typeface="ＭＳ Ｐゴシック" pitchFamily="-112" charset="-128"/>
                                  <a:cs typeface="ＭＳ Ｐゴシック" pitchFamily="-112" charset="-128"/>
                                </a:rPr>
                                <m:t>𝑧</m:t>
                              </m:r>
                              <m:r>
                                <a:rPr lang="it-CH" sz="2000" b="0" i="1" kern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ＭＳ Ｐゴシック" pitchFamily="-112" charset="-128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it-CH" sz="2000" b="0" i="1" kern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ＭＳ Ｐゴシック" pitchFamily="-112" charset="-128"/>
                                </a:rPr>
                                <m:t>0  </m:t>
                              </m:r>
                              <m:r>
                                <a:rPr lang="it-CH" sz="2000" b="0" i="1" kern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ＭＳ Ｐゴシック" pitchFamily="-112" charset="-128"/>
                                </a:rPr>
                                <m:t>𝑖𝑓</m:t>
                              </m:r>
                              <m:r>
                                <a:rPr lang="it-CH" sz="2000" b="0" i="1" kern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ＭＳ Ｐゴシック" pitchFamily="-112" charset="-128"/>
                                </a:rPr>
                                <m:t> </m:t>
                              </m:r>
                              <m:r>
                                <a:rPr lang="it-CH" sz="2000" b="0" i="1" kern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ＭＳ Ｐゴシック" pitchFamily="-112" charset="-128"/>
                                </a:rPr>
                                <m:t>𝑧</m:t>
                              </m:r>
                              <m:r>
                                <a:rPr lang="it-CH" sz="2000" b="0" i="1" kern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ＭＳ Ｐゴシック" pitchFamily="-112" charset="-128"/>
                                </a:rPr>
                                <m:t>&lt;0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GB" sz="2000" kern="0" dirty="0">
                  <a:latin typeface="+mn-lt"/>
                  <a:ea typeface="ＭＳ Ｐゴシック" pitchFamily="-112" charset="-128"/>
                  <a:cs typeface="ＭＳ Ｐゴシック" pitchFamily="-112" charset="-128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56F52DCB-43C1-DE13-DD24-DFFC15057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64385" y="5036515"/>
                <a:ext cx="4104456" cy="6865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Output image">
            <a:extLst>
              <a:ext uri="{FF2B5EF4-FFF2-40B4-BE49-F238E27FC236}">
                <a16:creationId xmlns:a16="http://schemas.microsoft.com/office/drawing/2014/main" id="{4581377C-5200-8D94-D5E2-9811F025E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8330" y="4677567"/>
            <a:ext cx="2576513" cy="1761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6E007135-A987-F2D9-560E-D80CC2395ADB}"/>
              </a:ext>
            </a:extLst>
          </p:cNvPr>
          <p:cNvSpPr txBox="1"/>
          <p:nvPr/>
        </p:nvSpPr>
        <p:spPr>
          <a:xfrm>
            <a:off x="196278" y="5974772"/>
            <a:ext cx="520323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00B0F0"/>
                </a:solidFill>
              </a:rPr>
              <a:t>We have a non-linear relation between inputs and outputs!</a:t>
            </a:r>
          </a:p>
        </p:txBody>
      </p:sp>
    </p:spTree>
    <p:extLst>
      <p:ext uri="{BB962C8B-B14F-4D97-AF65-F5344CB8AC3E}">
        <p14:creationId xmlns:p14="http://schemas.microsoft.com/office/powerpoint/2010/main" val="1095406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" grpId="0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BAA34-05EC-91D5-B222-C00B4FF3E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1D7A0750-D704-1A09-3824-885A72A3AFAB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A4DF6F3-7088-D57A-62F1-AB55999EE501}"/>
              </a:ext>
            </a:extLst>
          </p:cNvPr>
          <p:cNvSpPr txBox="1"/>
          <p:nvPr/>
        </p:nvSpPr>
        <p:spPr>
          <a:xfrm>
            <a:off x="246581" y="-8806"/>
            <a:ext cx="1174336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Fully-connected Feedforward Neural Networks</a:t>
            </a:r>
          </a:p>
          <a:p>
            <a:endParaRPr lang="en-US" sz="3600" dirty="0">
              <a:solidFill>
                <a:schemeClr val="accent1"/>
              </a:solidFill>
            </a:endParaRPr>
          </a:p>
          <a:p>
            <a:endParaRPr lang="en-US" sz="3600" dirty="0">
              <a:solidFill>
                <a:schemeClr val="accent1"/>
              </a:solidFill>
            </a:endParaRP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D4DE382A-2245-9527-65DE-9868F6EDD181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1404404-61D7-FA78-242E-B6D626B9B328}"/>
              </a:ext>
            </a:extLst>
          </p:cNvPr>
          <p:cNvSpPr txBox="1"/>
          <p:nvPr/>
        </p:nvSpPr>
        <p:spPr>
          <a:xfrm>
            <a:off x="320929" y="793830"/>
            <a:ext cx="8251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Move from one neuron to a hierarchical structure with fully connected neurons</a:t>
            </a:r>
          </a:p>
        </p:txBody>
      </p:sp>
      <p:pic>
        <p:nvPicPr>
          <p:cNvPr id="53" name="Immagine 52" descr="\documentclass{article}&#10;\usepackage{amsmath}&#10;\pagestyle{empty}&#10;\usepackage{bm}&#10;\usepackage{xcolor}&#10;\newcommand{\pmeas}{{\bf p}}&#10;\newcommand{\umeas}{{\bf u}}&#10;\newcommand{\ymeas}{{\bf y}}&#10;\newcommand{\yo}{{\bf y}^{\rm o} }&#10;&#10;\newcommand{\nin}{n_u} &#10;\newcommand{\ny}{n_y} &#10;\newcommand{\nx}{n_x} &#10;\newcommand{\np}{n_p} &#10;\definecolor{dgreen}{RGB}{0,100,0}&#10;\begin{document}&#10;&#10; \begin{align*}&#10;\textcolor{dgreen}{z_1^2} =\sigma\left(\sum_{j=1}^4 w^1_{1,j}\textcolor{red}{z^1_j} + b_1^1\right) = \sigma\left( W^1_1\textcolor{red}{z^1}+b_1^1  \right)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AB96154C-3085-36BA-F44B-5D317B1695C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23" y="1225111"/>
            <a:ext cx="3966321" cy="763494"/>
          </a:xfrm>
          <a:prstGeom prst="rect">
            <a:avLst/>
          </a:prstGeom>
        </p:spPr>
      </p:pic>
      <p:pic>
        <p:nvPicPr>
          <p:cNvPr id="55" name="Immagine 54" descr="\documentclass{article}&#10;\usepackage{amsmath}&#10;\pagestyle{empty}&#10;\usepackage{bm}&#10;\usepackage{xcolor}&#10;\newcommand{\pmeas}{{\bf p}}&#10;\newcommand{\umeas}{{\bf u}}&#10;\newcommand{\ymeas}{{\bf y}}&#10;\newcommand{\yo}{{\bf y}^{\rm o} }&#10;&#10;\newcommand{\nin}{n_u} &#10;\newcommand{\ny}{n_y} &#10;\newcommand{\nx}{n_x} &#10;\newcommand{\np}{n_p} &#10;\definecolor{dgreen}{RGB}{0,100,0}&#10;\begin{document}&#10;&#10; \begin{align*}&#10;\textcolor{blue}{z_2^3} =\sigma\left(\sum_{j=1}^5 w^2_{2,j}\textcolor{dgreen}{z^2_j} + b^2_2\right) = \sigma\left( W^2_2\textcolor{dgreen}{z^2}+b^2_2  \right)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1C0ECED1-0C05-B964-F351-71D830E3A2B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23" y="2193742"/>
            <a:ext cx="3966322" cy="763494"/>
          </a:xfrm>
          <a:prstGeom prst="rect">
            <a:avLst/>
          </a:prstGeom>
        </p:spPr>
      </p:pic>
      <p:grpSp>
        <p:nvGrpSpPr>
          <p:cNvPr id="23" name="Gruppo 22">
            <a:extLst>
              <a:ext uri="{FF2B5EF4-FFF2-40B4-BE49-F238E27FC236}">
                <a16:creationId xmlns:a16="http://schemas.microsoft.com/office/drawing/2014/main" id="{9C4F3B65-0214-331F-C1A8-CFB83CDE8A95}"/>
              </a:ext>
            </a:extLst>
          </p:cNvPr>
          <p:cNvGrpSpPr/>
          <p:nvPr/>
        </p:nvGrpSpPr>
        <p:grpSpPr>
          <a:xfrm>
            <a:off x="310395" y="1392760"/>
            <a:ext cx="6065393" cy="3570022"/>
            <a:chOff x="5849668" y="2042248"/>
            <a:chExt cx="6585302" cy="3825193"/>
          </a:xfrm>
        </p:grpSpPr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FC644E57-EAEC-6A7C-C8AA-CB3F63F2B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519862" y="2042248"/>
              <a:ext cx="5319713" cy="2925434"/>
            </a:xfrm>
            <a:prstGeom prst="rect">
              <a:avLst/>
            </a:prstGeom>
          </p:spPr>
        </p:pic>
        <p:sp>
          <p:nvSpPr>
            <p:cNvPr id="9" name="Parentesi graffa aperta 8">
              <a:extLst>
                <a:ext uri="{FF2B5EF4-FFF2-40B4-BE49-F238E27FC236}">
                  <a16:creationId xmlns:a16="http://schemas.microsoft.com/office/drawing/2014/main" id="{89F266DD-16EF-ABBF-707D-FA85307C345B}"/>
                </a:ext>
              </a:extLst>
            </p:cNvPr>
            <p:cNvSpPr/>
            <p:nvPr/>
          </p:nvSpPr>
          <p:spPr>
            <a:xfrm>
              <a:off x="6173056" y="2133603"/>
              <a:ext cx="456344" cy="2044332"/>
            </a:xfrm>
            <a:prstGeom prst="leftBrac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AC282CFD-67ED-525E-35DB-67DAEA5394FA}"/>
                </a:ext>
              </a:extLst>
            </p:cNvPr>
            <p:cNvSpPr txBox="1"/>
            <p:nvPr/>
          </p:nvSpPr>
          <p:spPr>
            <a:xfrm rot="16200000">
              <a:off x="5354027" y="2986492"/>
              <a:ext cx="132983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Input  layer</a:t>
              </a:r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4DC9E99E-F6E2-1567-380A-4A2DFA531764}"/>
                </a:ext>
              </a:extLst>
            </p:cNvPr>
            <p:cNvSpPr txBox="1"/>
            <p:nvPr/>
          </p:nvSpPr>
          <p:spPr>
            <a:xfrm>
              <a:off x="7564418" y="5240869"/>
              <a:ext cx="1765954" cy="6265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/>
                <a:t>Hidden layer 1</a:t>
              </a:r>
            </a:p>
            <a:p>
              <a:pPr algn="ctr"/>
              <a:r>
                <a:rPr lang="en-GB" sz="1600" dirty="0"/>
                <a:t>(Layer 2)</a:t>
              </a:r>
            </a:p>
          </p:txBody>
        </p:sp>
        <p:sp>
          <p:nvSpPr>
            <p:cNvPr id="13" name="Parentesi graffa aperta 12">
              <a:extLst>
                <a:ext uri="{FF2B5EF4-FFF2-40B4-BE49-F238E27FC236}">
                  <a16:creationId xmlns:a16="http://schemas.microsoft.com/office/drawing/2014/main" id="{B22AB3A7-03A9-F24F-B408-B6CC71A45635}"/>
                </a:ext>
              </a:extLst>
            </p:cNvPr>
            <p:cNvSpPr/>
            <p:nvPr/>
          </p:nvSpPr>
          <p:spPr>
            <a:xfrm rot="16200000">
              <a:off x="8262730" y="4777371"/>
              <a:ext cx="369333" cy="604745"/>
            </a:xfrm>
            <a:prstGeom prst="leftBrac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Parentesi graffa aperta 17">
              <a:extLst>
                <a:ext uri="{FF2B5EF4-FFF2-40B4-BE49-F238E27FC236}">
                  <a16:creationId xmlns:a16="http://schemas.microsoft.com/office/drawing/2014/main" id="{9318CFA2-7959-4CFF-CC00-DB1DE69FF68D}"/>
                </a:ext>
              </a:extLst>
            </p:cNvPr>
            <p:cNvSpPr/>
            <p:nvPr/>
          </p:nvSpPr>
          <p:spPr>
            <a:xfrm rot="16200000">
              <a:off x="9767680" y="4071305"/>
              <a:ext cx="369333" cy="604745"/>
            </a:xfrm>
            <a:prstGeom prst="leftBrac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4EE6F2D4-C335-AED2-9CF8-CC3B156725A7}"/>
                </a:ext>
              </a:extLst>
            </p:cNvPr>
            <p:cNvSpPr txBox="1"/>
            <p:nvPr/>
          </p:nvSpPr>
          <p:spPr>
            <a:xfrm>
              <a:off x="10856029" y="4008658"/>
              <a:ext cx="15789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Output layer</a:t>
              </a:r>
            </a:p>
          </p:txBody>
        </p:sp>
        <p:sp>
          <p:nvSpPr>
            <p:cNvPr id="21" name="Parentesi graffa aperta 20">
              <a:extLst>
                <a:ext uri="{FF2B5EF4-FFF2-40B4-BE49-F238E27FC236}">
                  <a16:creationId xmlns:a16="http://schemas.microsoft.com/office/drawing/2014/main" id="{CCE53FD8-F56D-7E5B-CDD4-86489E59C5E5}"/>
                </a:ext>
              </a:extLst>
            </p:cNvPr>
            <p:cNvSpPr/>
            <p:nvPr/>
          </p:nvSpPr>
          <p:spPr>
            <a:xfrm rot="16200000">
              <a:off x="11337009" y="3569071"/>
              <a:ext cx="369333" cy="604745"/>
            </a:xfrm>
            <a:prstGeom prst="leftBrac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65" name="Immagine 64" descr="\documentclass{article}&#10;\usepackage{amsmath}&#10;\pagestyle{empty}&#10;\usepackage{bm}&#10;\usepackage{xcolor}&#10;\newcommand{\pmeas}{{\bf p}}&#10;\newcommand{\umeas}{{\bf u}}&#10;\newcommand{\ymeas}{{\bf y}}&#10;\newcommand{\yo}{{\bf y}^{\rm o} }&#10;&#10;\newcommand{\nin}{n_u} &#10;\newcommand{\ny}{n_y} &#10;\newcommand{\nx}{n_x} &#10;\newcommand{\np}{n_p} &#10;\definecolor{dyel}{RGB}{155,155,0}&#10;\begin{document}&#10;&#10; \begin{align*}&#10;\textcolor{dyel}{y=z^4} = \sum_{j=1}^3 w^3_{1,j}\textcolor{blue}{z^3_j} + b^3 =    W^3_1\textcolor{blue}{z^3}+b^3  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F25DF03B-32A4-36B9-19DA-642D1E8E667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4201" y="3155764"/>
            <a:ext cx="3482139" cy="644558"/>
          </a:xfrm>
          <a:prstGeom prst="rect">
            <a:avLst/>
          </a:prstGeom>
        </p:spPr>
      </p:pic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0D03EAE9-F66C-4F02-2601-9AC7605D05F9}"/>
              </a:ext>
            </a:extLst>
          </p:cNvPr>
          <p:cNvSpPr txBox="1"/>
          <p:nvPr/>
        </p:nvSpPr>
        <p:spPr>
          <a:xfrm>
            <a:off x="310395" y="5239714"/>
            <a:ext cx="9755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We can easily define a NARX structures parameterized by the weights (and biases) of the network</a:t>
            </a:r>
          </a:p>
        </p:txBody>
      </p:sp>
      <p:pic>
        <p:nvPicPr>
          <p:cNvPr id="95" name="Immagine 94" descr="\documentclass{article}&#10;\usepackage{amsmath}&#10;\pagestyle{empty}&#10;\usepackage{bm}&#10;\usepackage{color}&#10;\newcommand{\pmeas}{{\bf p}}&#10;\newcommand{\umeas}{{\bf u}}&#10;\newcommand{\ymeas}{{\bf y}}&#10;\newcommand{\yo}{{\bf y}^{\rm o} }&#10;&#10;\newcommand{\nin}{n_u} &#10;\newcommand{\ny}{n_y} &#10;\newcommand{\nx}{n_x} &#10;\newcommand{\np}{n_p} &#10;\newcommand{\red}[1]{{\color{red}#1}}&#10;\usepackage{xcolor}&#10;\definecolor{dyel}{RGB}{155,155,0}&#10;\begin{document}&#10;&#10; \begin{align*}&#10; \textcolor{dyel}{\hat{y}(k)}   = &amp;  f\big(\underset{\textcolor{red}{z^1(k)}}{\underbrace{y(k-1),  \ldots, y(k-na), u(k),  u(k-1), \ldots,  u(k-nb)}}; W,b \big) 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4BD288B0-5FA5-B7AF-C809-C3E0733BB90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231" y="5660246"/>
            <a:ext cx="7081325" cy="650111"/>
          </a:xfrm>
          <a:prstGeom prst="rect">
            <a:avLst/>
          </a:prstGeom>
        </p:spPr>
      </p:pic>
      <p:pic>
        <p:nvPicPr>
          <p:cNvPr id="6" name="Picture 5" descr="\documentclass{article}&#10;\usepackage{amsmath}&#10;\usepackage{amsfonts}&#10;\usepackage{color}&#10;\newcommand{\red}[1]{{\color{red}#1}}&#10;&#10;\pagestyle{empty}&#10;&#10;\begin{document}&#10;&#10;Overall: $y = W_3\sigma\big(W_2\sigma(W_1 x + b_1)+b_2\big) + b_3$&#10;&#10;\end{document}" title="IguanaTex Bitmap Display">
            <a:extLst>
              <a:ext uri="{FF2B5EF4-FFF2-40B4-BE49-F238E27FC236}">
                <a16:creationId xmlns:a16="http://schemas.microsoft.com/office/drawing/2014/main" id="{AD1A16A6-2BE7-D4FB-65D1-3E2BE01DE9A6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6748808" y="4309331"/>
            <a:ext cx="4683132" cy="288193"/>
          </a:xfrm>
          <a:prstGeom prst="rect">
            <a:avLst/>
          </a:prstGeom>
        </p:spPr>
      </p:pic>
      <p:pic>
        <p:nvPicPr>
          <p:cNvPr id="26" name="Picture 25" descr="\documentclass{article}&#10;\usepackage{amsmath}&#10;\usepackage{amsfonts}&#10;\usepackage{color}&#10;\newcommand{\red}[1]{{\color{red}#1}}&#10;&#10;\pagestyle{empty}&#10;&#10;\begin{document}&#10;&#10;$$&#10;x = z^1&#10;$$&#10;&#10;\end{document}" title="IguanaTex Bitmap Display">
            <a:extLst>
              <a:ext uri="{FF2B5EF4-FFF2-40B4-BE49-F238E27FC236}">
                <a16:creationId xmlns:a16="http://schemas.microsoft.com/office/drawing/2014/main" id="{79F470BE-6D2A-1CD3-DD6C-4FDDD2237358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1028568" y="1181759"/>
            <a:ext cx="617220" cy="2057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43F3B5-A53E-5BDA-6E13-4AE92715358C}"/>
              </a:ext>
            </a:extLst>
          </p:cNvPr>
          <p:cNvSpPr txBox="1"/>
          <p:nvPr/>
        </p:nvSpPr>
        <p:spPr>
          <a:xfrm>
            <a:off x="3090809" y="3699149"/>
            <a:ext cx="20982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600" dirty="0"/>
              <a:t>Hidden layer 2</a:t>
            </a:r>
          </a:p>
          <a:p>
            <a:pPr algn="ctr"/>
            <a:r>
              <a:rPr lang="en-GB" sz="1600" dirty="0"/>
              <a:t>(Layer 3)</a:t>
            </a:r>
          </a:p>
        </p:txBody>
      </p:sp>
    </p:spTree>
    <p:extLst>
      <p:ext uri="{BB962C8B-B14F-4D97-AF65-F5344CB8AC3E}">
        <p14:creationId xmlns:p14="http://schemas.microsoft.com/office/powerpoint/2010/main" val="676692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FFN: </a:t>
            </a:r>
            <a:r>
              <a:rPr lang="en-US" sz="3600" dirty="0" err="1">
                <a:solidFill>
                  <a:schemeClr val="accent1"/>
                </a:solidFill>
              </a:rPr>
              <a:t>PyTorch</a:t>
            </a:r>
            <a:endParaRPr lang="en-US" sz="3600" dirty="0">
              <a:solidFill>
                <a:schemeClr val="accent1"/>
              </a:solidFill>
            </a:endParaRPr>
          </a:p>
          <a:p>
            <a:endParaRPr lang="en-US" sz="3600" dirty="0">
              <a:solidFill>
                <a:schemeClr val="accent1"/>
              </a:solidFill>
            </a:endParaRPr>
          </a:p>
          <a:p>
            <a:endParaRPr lang="en-US" sz="3600" dirty="0">
              <a:solidFill>
                <a:schemeClr val="accent1"/>
              </a:solidFill>
            </a:endParaRP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89AB47C8-DB20-E464-ED84-5342E2C062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07" y="1350281"/>
            <a:ext cx="4822905" cy="474345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F4A278D3-D7DE-C363-8B76-F6EBCB9BF89D}"/>
              </a:ext>
            </a:extLst>
          </p:cNvPr>
          <p:cNvSpPr txBox="1"/>
          <p:nvPr/>
        </p:nvSpPr>
        <p:spPr>
          <a:xfrm>
            <a:off x="1379496" y="868357"/>
            <a:ext cx="2981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Definition of the model class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2A23018-2BAF-5B1F-05AA-1818CD809B04}"/>
              </a:ext>
            </a:extLst>
          </p:cNvPr>
          <p:cNvSpPr txBox="1"/>
          <p:nvPr/>
        </p:nvSpPr>
        <p:spPr>
          <a:xfrm>
            <a:off x="6515100" y="861333"/>
            <a:ext cx="5095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Instantiate the model class, run and show model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41279BF7-9187-54C2-8DD4-CDDC7EFFC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699" y="1350281"/>
            <a:ext cx="562927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00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FFN: Training in </a:t>
            </a:r>
            <a:r>
              <a:rPr lang="en-US" sz="3600" dirty="0" err="1">
                <a:solidFill>
                  <a:schemeClr val="accent1"/>
                </a:solidFill>
              </a:rPr>
              <a:t>PyTorch</a:t>
            </a:r>
            <a:endParaRPr lang="en-US" sz="3600" dirty="0">
              <a:solidFill>
                <a:schemeClr val="accent1"/>
              </a:solidFill>
            </a:endParaRPr>
          </a:p>
          <a:p>
            <a:endParaRPr lang="en-US" sz="3600" dirty="0">
              <a:solidFill>
                <a:schemeClr val="accent1"/>
              </a:solidFill>
            </a:endParaRPr>
          </a:p>
          <a:p>
            <a:endParaRPr lang="en-US" sz="3600" dirty="0">
              <a:solidFill>
                <a:schemeClr val="accent1"/>
              </a:solidFill>
            </a:endParaRP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magine 9">
            <a:extLst>
              <a:ext uri="{FF2B5EF4-FFF2-40B4-BE49-F238E27FC236}">
                <a16:creationId xmlns:a16="http://schemas.microsoft.com/office/drawing/2014/main" id="{A547CFDB-7A92-1695-73D0-ADC69FED4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217" y="1138869"/>
            <a:ext cx="7723673" cy="416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10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61E186FA-1583-5C23-69D7-4848FDF3B0AD}"/>
                  </a:ext>
                </a:extLst>
              </p:cNvPr>
              <p:cNvSpPr txBox="1"/>
              <p:nvPr/>
            </p:nvSpPr>
            <p:spPr>
              <a:xfrm>
                <a:off x="1090550" y="1461247"/>
                <a:ext cx="7334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CH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t-CH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CH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CH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61E186FA-1583-5C23-69D7-4848FDF3B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550" y="1461247"/>
                <a:ext cx="733425" cy="369332"/>
              </a:xfrm>
              <a:prstGeom prst="rect">
                <a:avLst/>
              </a:prstGeom>
              <a:blipFill>
                <a:blip r:embed="rId6"/>
                <a:stretch>
                  <a:fillRect t="-6667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Recurrent Neural Networks (RNNs)</a:t>
            </a:r>
          </a:p>
          <a:p>
            <a:endParaRPr lang="en-US" sz="3600" dirty="0">
              <a:solidFill>
                <a:schemeClr val="accent1"/>
              </a:solidFill>
            </a:endParaRPr>
          </a:p>
          <a:p>
            <a:endParaRPr lang="en-US" sz="3600" dirty="0">
              <a:solidFill>
                <a:schemeClr val="accent1"/>
              </a:solidFill>
            </a:endParaRP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E86A722-AC86-04A0-A723-9B76886F8570}"/>
              </a:ext>
            </a:extLst>
          </p:cNvPr>
          <p:cNvSpPr txBox="1"/>
          <p:nvPr/>
        </p:nvSpPr>
        <p:spPr>
          <a:xfrm>
            <a:off x="261210" y="724231"/>
            <a:ext cx="11292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Architectures tailored to process </a:t>
            </a:r>
            <a:r>
              <a:rPr lang="en-US" dirty="0">
                <a:solidFill>
                  <a:srgbClr val="0D0D0D"/>
                </a:solidFill>
                <a:latin typeface="Söhne"/>
              </a:rPr>
              <a:t>time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series data and temporal information (audio, text, video, signals, etc. )</a:t>
            </a:r>
            <a:endParaRPr lang="en-US" dirty="0">
              <a:solidFill>
                <a:srgbClr val="0D0D0D"/>
              </a:solidFill>
              <a:latin typeface="Söhne"/>
            </a:endParaRPr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A2A16272-8FC0-707E-ABD2-7CEC1648BFC5}"/>
              </a:ext>
            </a:extLst>
          </p:cNvPr>
          <p:cNvSpPr/>
          <p:nvPr/>
        </p:nvSpPr>
        <p:spPr>
          <a:xfrm>
            <a:off x="548630" y="3609975"/>
            <a:ext cx="880110" cy="8762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9C3B526F-92CA-3BF6-9C14-E82FF0B509CB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988685" y="4486274"/>
            <a:ext cx="0" cy="7524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61C5ADFD-F859-294E-2A4E-FF63E2946812}"/>
              </a:ext>
            </a:extLst>
          </p:cNvPr>
          <p:cNvCxnSpPr>
            <a:cxnSpLocks/>
          </p:cNvCxnSpPr>
          <p:nvPr/>
        </p:nvCxnSpPr>
        <p:spPr>
          <a:xfrm flipV="1">
            <a:off x="967730" y="2859945"/>
            <a:ext cx="0" cy="7524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curvo 16">
            <a:extLst>
              <a:ext uri="{FF2B5EF4-FFF2-40B4-BE49-F238E27FC236}">
                <a16:creationId xmlns:a16="http://schemas.microsoft.com/office/drawing/2014/main" id="{E54E42E6-A2CD-D7DB-0885-B6849F4FE4DE}"/>
              </a:ext>
            </a:extLst>
          </p:cNvPr>
          <p:cNvCxnSpPr>
            <a:cxnSpLocks/>
            <a:endCxn id="4" idx="5"/>
          </p:cNvCxnSpPr>
          <p:nvPr/>
        </p:nvCxnSpPr>
        <p:spPr>
          <a:xfrm rot="16200000" flipH="1">
            <a:off x="625250" y="3683341"/>
            <a:ext cx="1016241" cy="332962"/>
          </a:xfrm>
          <a:prstGeom prst="curvedConnector5">
            <a:avLst>
              <a:gd name="adj1" fmla="val -22418"/>
              <a:gd name="adj2" fmla="val 207366"/>
              <a:gd name="adj3" fmla="val 122495"/>
            </a:avLst>
          </a:prstGeom>
          <a:ln w="158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4ECA975-7F7B-7AD2-E16F-C33969DB553B}"/>
              </a:ext>
            </a:extLst>
          </p:cNvPr>
          <p:cNvSpPr txBox="1"/>
          <p:nvPr/>
        </p:nvSpPr>
        <p:spPr>
          <a:xfrm>
            <a:off x="1057265" y="4972050"/>
            <a:ext cx="733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u(t)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13BBC1D2-DFEA-5331-61BB-22F132570C48}"/>
              </a:ext>
            </a:extLst>
          </p:cNvPr>
          <p:cNvSpPr txBox="1"/>
          <p:nvPr/>
        </p:nvSpPr>
        <p:spPr>
          <a:xfrm>
            <a:off x="946159" y="3254193"/>
            <a:ext cx="97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h(t)</a:t>
            </a:r>
          </a:p>
        </p:txBody>
      </p:sp>
      <p:pic>
        <p:nvPicPr>
          <p:cNvPr id="30" name="Immagine 29" descr="\documentclass{article}&#10;\usepackage{amsmath}&#10;\pagestyle{empty}&#10;\usepackage{bm}&#10;\usepackage{color}&#10;\newcommand{\pmeas}{{\bf p}}&#10;\newcommand{\umeas}{{\bf u}}&#10;\newcommand{\ymeas}{{\bf y}}&#10;\newcommand{\yo}{{\bf y}^{\rm o} }&#10;&#10;\newcommand{\nin}{n_u} &#10;\newcommand{\ny}{n_y} &#10;\newcommand{\nx}{n_x} &#10;\newcommand{\np}{n_p} &#10;\newcommand{\red}[1]{{\color{red}#1}}&#10;\usepackage{xcolor}&#10;\definecolor{dyel}{RGB}{155,155,0}&#10;\begin{document}&#10;&#10; \begin{align*}&#10; h(t) = f(h(t-1), u(t); \red{W_f})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2D4C70AA-C0EF-B024-A68D-1E27B12403E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11" y="5801386"/>
            <a:ext cx="2845986" cy="252530"/>
          </a:xfrm>
          <a:prstGeom prst="rect">
            <a:avLst/>
          </a:prstGeom>
        </p:spPr>
      </p:pic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640550D1-06CD-1977-7B37-36C87343C566}"/>
              </a:ext>
            </a:extLst>
          </p:cNvPr>
          <p:cNvSpPr txBox="1"/>
          <p:nvPr/>
        </p:nvSpPr>
        <p:spPr>
          <a:xfrm>
            <a:off x="11006236" y="4857600"/>
            <a:ext cx="1233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u(</a:t>
            </a:r>
            <a:r>
              <a:rPr lang="en-GB" dirty="0" err="1"/>
              <a:t>t+T</a:t>
            </a:r>
            <a:r>
              <a:rPr lang="en-GB" dirty="0"/>
              <a:t>)</a:t>
            </a:r>
          </a:p>
        </p:txBody>
      </p: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3573543C-F442-D5FF-1A51-281DD51181CC}"/>
              </a:ext>
            </a:extLst>
          </p:cNvPr>
          <p:cNvSpPr txBox="1"/>
          <p:nvPr/>
        </p:nvSpPr>
        <p:spPr>
          <a:xfrm>
            <a:off x="11107200" y="3175148"/>
            <a:ext cx="123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h(</a:t>
            </a:r>
            <a:r>
              <a:rPr lang="en-GB" dirty="0" err="1"/>
              <a:t>t+T</a:t>
            </a:r>
            <a:r>
              <a:rPr lang="en-GB" dirty="0"/>
              <a:t>)</a:t>
            </a:r>
          </a:p>
        </p:txBody>
      </p:sp>
      <p:sp>
        <p:nvSpPr>
          <p:cNvPr id="104" name="Freccia a destra 103">
            <a:extLst>
              <a:ext uri="{FF2B5EF4-FFF2-40B4-BE49-F238E27FC236}">
                <a16:creationId xmlns:a16="http://schemas.microsoft.com/office/drawing/2014/main" id="{1BF43C10-32AB-90FB-2EBB-560DAE8CFF67}"/>
              </a:ext>
            </a:extLst>
          </p:cNvPr>
          <p:cNvSpPr/>
          <p:nvPr/>
        </p:nvSpPr>
        <p:spPr>
          <a:xfrm>
            <a:off x="1933575" y="4019398"/>
            <a:ext cx="1164996" cy="243140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CasellaDiTesto 104">
            <a:extLst>
              <a:ext uri="{FF2B5EF4-FFF2-40B4-BE49-F238E27FC236}">
                <a16:creationId xmlns:a16="http://schemas.microsoft.com/office/drawing/2014/main" id="{315997FA-A507-1218-31FA-189F6329305B}"/>
              </a:ext>
            </a:extLst>
          </p:cNvPr>
          <p:cNvSpPr txBox="1"/>
          <p:nvPr/>
        </p:nvSpPr>
        <p:spPr>
          <a:xfrm>
            <a:off x="2129564" y="3697030"/>
            <a:ext cx="789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unfold</a:t>
            </a:r>
          </a:p>
        </p:txBody>
      </p:sp>
      <p:pic>
        <p:nvPicPr>
          <p:cNvPr id="31" name="Picture 30" descr="\documentclass{article}&#10;\usepackage{amsmath}&#10;\pagestyle{empty}&#10;\usepackage{bm}&#10;\usepackage{color}&#10;\newcommand{\pmeas}{{\bf p}}&#10;\newcommand{\umeas}{{\bf u}}&#10;\newcommand{\ymeas}{{\bf y}}&#10;\newcommand{\yo}{{\bf y}^{\rm o} }&#10;&#10;\newcommand{\nin}{n_u} &#10;\newcommand{\ny}{n_y} &#10;\newcommand{\nx}{n_x} &#10;\newcommand{\np}{n_p} &#10;\newcommand{\red}[1]{{\color{red}#1}}&#10;\usepackage{xcolor}&#10;\definecolor{dyel}{RGB}{155,155,0}&#10;\begin{document}&#10;&#10; \begin{align*}&#10; \hat{y}(t) = g(h(t); \red{W_g})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3BC8E85A-472C-F90E-BED2-C6737D34A3D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48631" y="6224505"/>
            <a:ext cx="1869207" cy="267029"/>
          </a:xfrm>
          <a:prstGeom prst="rect">
            <a:avLst/>
          </a:prstGeom>
        </p:spPr>
      </p:pic>
      <p:sp>
        <p:nvSpPr>
          <p:cNvPr id="5" name="Ovale 4">
            <a:extLst>
              <a:ext uri="{FF2B5EF4-FFF2-40B4-BE49-F238E27FC236}">
                <a16:creationId xmlns:a16="http://schemas.microsoft.com/office/drawing/2014/main" id="{69F39146-A439-A576-6596-9EDF3FC310D0}"/>
              </a:ext>
            </a:extLst>
          </p:cNvPr>
          <p:cNvSpPr/>
          <p:nvPr/>
        </p:nvSpPr>
        <p:spPr>
          <a:xfrm>
            <a:off x="522902" y="1979625"/>
            <a:ext cx="880110" cy="87629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824BF92B-A3D1-2CBB-C1F6-789CC7C19794}"/>
              </a:ext>
            </a:extLst>
          </p:cNvPr>
          <p:cNvCxnSpPr>
            <a:cxnSpLocks/>
          </p:cNvCxnSpPr>
          <p:nvPr/>
        </p:nvCxnSpPr>
        <p:spPr>
          <a:xfrm flipV="1">
            <a:off x="962957" y="1580358"/>
            <a:ext cx="0" cy="3992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EA88B6EE-3A8A-63F8-531C-A1867A0A9A5E}"/>
              </a:ext>
            </a:extLst>
          </p:cNvPr>
          <p:cNvGrpSpPr/>
          <p:nvPr/>
        </p:nvGrpSpPr>
        <p:grpSpPr>
          <a:xfrm>
            <a:off x="3060471" y="1395692"/>
            <a:ext cx="8928946" cy="3831240"/>
            <a:chOff x="3060471" y="1395692"/>
            <a:chExt cx="8928946" cy="38312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asellaDiTesto 46">
                  <a:extLst>
                    <a:ext uri="{FF2B5EF4-FFF2-40B4-BE49-F238E27FC236}">
                      <a16:creationId xmlns:a16="http://schemas.microsoft.com/office/drawing/2014/main" id="{4D878792-7215-8E9B-9C9D-C8614352B9A7}"/>
                    </a:ext>
                  </a:extLst>
                </p:cNvPr>
                <p:cNvSpPr txBox="1"/>
                <p:nvPr/>
              </p:nvSpPr>
              <p:spPr>
                <a:xfrm>
                  <a:off x="4186335" y="1461247"/>
                  <a:ext cx="7334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GB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CH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it-CH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CH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CH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7" name="CasellaDiTesto 46">
                  <a:extLst>
                    <a:ext uri="{FF2B5EF4-FFF2-40B4-BE49-F238E27FC236}">
                      <a16:creationId xmlns:a16="http://schemas.microsoft.com/office/drawing/2014/main" id="{4D878792-7215-8E9B-9C9D-C8614352B9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6335" y="1461247"/>
                  <a:ext cx="733425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6667" b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CasellaDiTesto 47">
                  <a:extLst>
                    <a:ext uri="{FF2B5EF4-FFF2-40B4-BE49-F238E27FC236}">
                      <a16:creationId xmlns:a16="http://schemas.microsoft.com/office/drawing/2014/main" id="{D798EE4B-0D18-E84C-7AEF-5793F9A0CC95}"/>
                    </a:ext>
                  </a:extLst>
                </p:cNvPr>
                <p:cNvSpPr txBox="1"/>
                <p:nvPr/>
              </p:nvSpPr>
              <p:spPr>
                <a:xfrm>
                  <a:off x="6119327" y="1461247"/>
                  <a:ext cx="10633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GB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CH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it-CH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CH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CH" b="0" i="1" dirty="0" smtClean="0">
                            <a:latin typeface="Cambria Math" panose="02040503050406030204" pitchFamily="18" charset="0"/>
                          </a:rPr>
                          <m:t>+1)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8" name="CasellaDiTesto 47">
                  <a:extLst>
                    <a:ext uri="{FF2B5EF4-FFF2-40B4-BE49-F238E27FC236}">
                      <a16:creationId xmlns:a16="http://schemas.microsoft.com/office/drawing/2014/main" id="{D798EE4B-0D18-E84C-7AEF-5793F9A0CC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9327" y="1461247"/>
                  <a:ext cx="1063357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6667" b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asellaDiTesto 48">
                  <a:extLst>
                    <a:ext uri="{FF2B5EF4-FFF2-40B4-BE49-F238E27FC236}">
                      <a16:creationId xmlns:a16="http://schemas.microsoft.com/office/drawing/2014/main" id="{40E28776-2631-34C7-8CDD-EA19296B5EF8}"/>
                    </a:ext>
                  </a:extLst>
                </p:cNvPr>
                <p:cNvSpPr txBox="1"/>
                <p:nvPr/>
              </p:nvSpPr>
              <p:spPr>
                <a:xfrm>
                  <a:off x="8048656" y="1461247"/>
                  <a:ext cx="10633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GB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CH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it-CH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CH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CH" b="0" i="1" dirty="0" smtClean="0">
                            <a:latin typeface="Cambria Math" panose="02040503050406030204" pitchFamily="18" charset="0"/>
                          </a:rPr>
                          <m:t>+2)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9" name="CasellaDiTesto 48">
                  <a:extLst>
                    <a:ext uri="{FF2B5EF4-FFF2-40B4-BE49-F238E27FC236}">
                      <a16:creationId xmlns:a16="http://schemas.microsoft.com/office/drawing/2014/main" id="{40E28776-2631-34C7-8CDD-EA19296B5E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8656" y="1461247"/>
                  <a:ext cx="1063357" cy="369332"/>
                </a:xfrm>
                <a:prstGeom prst="rect">
                  <a:avLst/>
                </a:prstGeom>
                <a:blipFill>
                  <a:blip r:embed="rId11"/>
                  <a:stretch>
                    <a:fillRect t="-6667" b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sellaDiTesto 49">
                  <a:extLst>
                    <a:ext uri="{FF2B5EF4-FFF2-40B4-BE49-F238E27FC236}">
                      <a16:creationId xmlns:a16="http://schemas.microsoft.com/office/drawing/2014/main" id="{C0C8F371-27F0-B4EE-5897-3E389137AE32}"/>
                    </a:ext>
                  </a:extLst>
                </p:cNvPr>
                <p:cNvSpPr txBox="1"/>
                <p:nvPr/>
              </p:nvSpPr>
              <p:spPr>
                <a:xfrm>
                  <a:off x="10926060" y="1461247"/>
                  <a:ext cx="10633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GB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CH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it-CH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CH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CH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CH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it-CH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50" name="CasellaDiTesto 49">
                  <a:extLst>
                    <a:ext uri="{FF2B5EF4-FFF2-40B4-BE49-F238E27FC236}">
                      <a16:creationId xmlns:a16="http://schemas.microsoft.com/office/drawing/2014/main" id="{C0C8F371-27F0-B4EE-5897-3E389137AE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26060" y="1461247"/>
                  <a:ext cx="1063357" cy="369332"/>
                </a:xfrm>
                <a:prstGeom prst="rect">
                  <a:avLst/>
                </a:prstGeom>
                <a:blipFill>
                  <a:blip r:embed="rId12"/>
                  <a:stretch>
                    <a:fillRect t="-6667" b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Ovale 38">
              <a:extLst>
                <a:ext uri="{FF2B5EF4-FFF2-40B4-BE49-F238E27FC236}">
                  <a16:creationId xmlns:a16="http://schemas.microsoft.com/office/drawing/2014/main" id="{64626EC8-D51F-6A26-FA2E-07C63CCE728B}"/>
                </a:ext>
              </a:extLst>
            </p:cNvPr>
            <p:cNvSpPr/>
            <p:nvPr/>
          </p:nvSpPr>
          <p:spPr>
            <a:xfrm>
              <a:off x="3677701" y="3552674"/>
              <a:ext cx="880110" cy="87629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0" name="Connettore 2 39">
              <a:extLst>
                <a:ext uri="{FF2B5EF4-FFF2-40B4-BE49-F238E27FC236}">
                  <a16:creationId xmlns:a16="http://schemas.microsoft.com/office/drawing/2014/main" id="{3517DC20-6EFB-F57C-F4D5-DEDAB1A1D52E}"/>
                </a:ext>
              </a:extLst>
            </p:cNvPr>
            <p:cNvCxnSpPr>
              <a:cxnSpLocks/>
              <a:endCxn id="39" idx="4"/>
            </p:cNvCxnSpPr>
            <p:nvPr/>
          </p:nvCxnSpPr>
          <p:spPr>
            <a:xfrm flipV="1">
              <a:off x="4117756" y="4428973"/>
              <a:ext cx="0" cy="7524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2 40">
              <a:extLst>
                <a:ext uri="{FF2B5EF4-FFF2-40B4-BE49-F238E27FC236}">
                  <a16:creationId xmlns:a16="http://schemas.microsoft.com/office/drawing/2014/main" id="{FFBB2995-0C87-CEF0-D66F-66A4415DD6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06326" y="2802644"/>
              <a:ext cx="0" cy="7524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curvo 41">
              <a:extLst>
                <a:ext uri="{FF2B5EF4-FFF2-40B4-BE49-F238E27FC236}">
                  <a16:creationId xmlns:a16="http://schemas.microsoft.com/office/drawing/2014/main" id="{0FEF7F61-45BF-8B71-6FAE-48E38E1F9F39}"/>
                </a:ext>
              </a:extLst>
            </p:cNvPr>
            <p:cNvCxnSpPr>
              <a:cxnSpLocks/>
            </p:cNvCxnSpPr>
            <p:nvPr/>
          </p:nvCxnSpPr>
          <p:spPr>
            <a:xfrm>
              <a:off x="4433256" y="3687354"/>
              <a:ext cx="1308068" cy="546612"/>
            </a:xfrm>
            <a:prstGeom prst="curvedConnector4">
              <a:avLst>
                <a:gd name="adj1" fmla="val 45073"/>
                <a:gd name="adj2" fmla="val 14182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CasellaDiTesto 42">
              <a:extLst>
                <a:ext uri="{FF2B5EF4-FFF2-40B4-BE49-F238E27FC236}">
                  <a16:creationId xmlns:a16="http://schemas.microsoft.com/office/drawing/2014/main" id="{E8AC8375-E0CC-4BF3-397F-F74BC611F5D5}"/>
                </a:ext>
              </a:extLst>
            </p:cNvPr>
            <p:cNvSpPr txBox="1"/>
            <p:nvPr/>
          </p:nvSpPr>
          <p:spPr>
            <a:xfrm>
              <a:off x="4186336" y="4857600"/>
              <a:ext cx="7334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u(t)</a:t>
              </a:r>
            </a:p>
          </p:txBody>
        </p:sp>
        <p:sp>
          <p:nvSpPr>
            <p:cNvPr id="45" name="CasellaDiTesto 44">
              <a:extLst>
                <a:ext uri="{FF2B5EF4-FFF2-40B4-BE49-F238E27FC236}">
                  <a16:creationId xmlns:a16="http://schemas.microsoft.com/office/drawing/2014/main" id="{8C8AC95B-5B1B-C533-7FE9-0369F388F949}"/>
                </a:ext>
              </a:extLst>
            </p:cNvPr>
            <p:cNvSpPr txBox="1"/>
            <p:nvPr/>
          </p:nvSpPr>
          <p:spPr>
            <a:xfrm>
              <a:off x="4297886" y="3175148"/>
              <a:ext cx="97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h(t)</a:t>
              </a:r>
            </a:p>
          </p:txBody>
        </p:sp>
        <p:sp>
          <p:nvSpPr>
            <p:cNvPr id="57" name="Ovale 56">
              <a:extLst>
                <a:ext uri="{FF2B5EF4-FFF2-40B4-BE49-F238E27FC236}">
                  <a16:creationId xmlns:a16="http://schemas.microsoft.com/office/drawing/2014/main" id="{3ED62660-B459-1379-4CE5-3E1EA37F52F7}"/>
                </a:ext>
              </a:extLst>
            </p:cNvPr>
            <p:cNvSpPr/>
            <p:nvPr/>
          </p:nvSpPr>
          <p:spPr>
            <a:xfrm>
              <a:off x="5601751" y="3485999"/>
              <a:ext cx="880110" cy="87629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8" name="Connettore 2 57">
              <a:extLst>
                <a:ext uri="{FF2B5EF4-FFF2-40B4-BE49-F238E27FC236}">
                  <a16:creationId xmlns:a16="http://schemas.microsoft.com/office/drawing/2014/main" id="{FC01E6EC-EA3A-049C-B77D-AD37C4296EEB}"/>
                </a:ext>
              </a:extLst>
            </p:cNvPr>
            <p:cNvCxnSpPr>
              <a:cxnSpLocks/>
              <a:endCxn id="57" idx="4"/>
            </p:cNvCxnSpPr>
            <p:nvPr/>
          </p:nvCxnSpPr>
          <p:spPr>
            <a:xfrm flipV="1">
              <a:off x="6041806" y="4362298"/>
              <a:ext cx="0" cy="7524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2 58">
              <a:extLst>
                <a:ext uri="{FF2B5EF4-FFF2-40B4-BE49-F238E27FC236}">
                  <a16:creationId xmlns:a16="http://schemas.microsoft.com/office/drawing/2014/main" id="{3B9B3863-F128-6973-C21C-EEFDAE006D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30376" y="2735969"/>
              <a:ext cx="0" cy="7524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CasellaDiTesto 60">
              <a:extLst>
                <a:ext uri="{FF2B5EF4-FFF2-40B4-BE49-F238E27FC236}">
                  <a16:creationId xmlns:a16="http://schemas.microsoft.com/office/drawing/2014/main" id="{7447476E-E173-3921-22C1-D688CF2E3EEA}"/>
                </a:ext>
              </a:extLst>
            </p:cNvPr>
            <p:cNvSpPr txBox="1"/>
            <p:nvPr/>
          </p:nvSpPr>
          <p:spPr>
            <a:xfrm>
              <a:off x="6110386" y="4857600"/>
              <a:ext cx="1233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u(t+1)</a:t>
              </a:r>
            </a:p>
          </p:txBody>
        </p:sp>
        <p:sp>
          <p:nvSpPr>
            <p:cNvPr id="63" name="CasellaDiTesto 62">
              <a:extLst>
                <a:ext uri="{FF2B5EF4-FFF2-40B4-BE49-F238E27FC236}">
                  <a16:creationId xmlns:a16="http://schemas.microsoft.com/office/drawing/2014/main" id="{A7FD9752-D9C4-D1D2-7A70-40FDF180C82F}"/>
                </a:ext>
              </a:extLst>
            </p:cNvPr>
            <p:cNvSpPr txBox="1"/>
            <p:nvPr/>
          </p:nvSpPr>
          <p:spPr>
            <a:xfrm>
              <a:off x="6211351" y="3175148"/>
              <a:ext cx="97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h(t+1)</a:t>
              </a:r>
            </a:p>
          </p:txBody>
        </p:sp>
        <p:sp>
          <p:nvSpPr>
            <p:cNvPr id="67" name="Ovale 66">
              <a:extLst>
                <a:ext uri="{FF2B5EF4-FFF2-40B4-BE49-F238E27FC236}">
                  <a16:creationId xmlns:a16="http://schemas.microsoft.com/office/drawing/2014/main" id="{C58904D5-38E1-17AE-B9CF-FEAD2CB56584}"/>
                </a:ext>
              </a:extLst>
            </p:cNvPr>
            <p:cNvSpPr/>
            <p:nvPr/>
          </p:nvSpPr>
          <p:spPr>
            <a:xfrm>
              <a:off x="7592476" y="3495524"/>
              <a:ext cx="880110" cy="87629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8" name="Connettore 2 67">
              <a:extLst>
                <a:ext uri="{FF2B5EF4-FFF2-40B4-BE49-F238E27FC236}">
                  <a16:creationId xmlns:a16="http://schemas.microsoft.com/office/drawing/2014/main" id="{97848275-DF3B-85B4-FB5C-FFBED2B5887C}"/>
                </a:ext>
              </a:extLst>
            </p:cNvPr>
            <p:cNvCxnSpPr>
              <a:cxnSpLocks/>
              <a:endCxn id="67" idx="4"/>
            </p:cNvCxnSpPr>
            <p:nvPr/>
          </p:nvCxnSpPr>
          <p:spPr>
            <a:xfrm flipV="1">
              <a:off x="8032531" y="4371823"/>
              <a:ext cx="0" cy="7524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2 68">
              <a:extLst>
                <a:ext uri="{FF2B5EF4-FFF2-40B4-BE49-F238E27FC236}">
                  <a16:creationId xmlns:a16="http://schemas.microsoft.com/office/drawing/2014/main" id="{79BE9C7B-EF41-B03B-5050-647568220B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21101" y="2745494"/>
              <a:ext cx="0" cy="7524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CasellaDiTesto 71">
              <a:extLst>
                <a:ext uri="{FF2B5EF4-FFF2-40B4-BE49-F238E27FC236}">
                  <a16:creationId xmlns:a16="http://schemas.microsoft.com/office/drawing/2014/main" id="{22E81641-5272-8C29-DCC0-AD4928D36A8A}"/>
                </a:ext>
              </a:extLst>
            </p:cNvPr>
            <p:cNvSpPr txBox="1"/>
            <p:nvPr/>
          </p:nvSpPr>
          <p:spPr>
            <a:xfrm>
              <a:off x="8101111" y="4857600"/>
              <a:ext cx="1233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u(t+2)</a:t>
              </a:r>
            </a:p>
          </p:txBody>
        </p:sp>
        <p:sp>
          <p:nvSpPr>
            <p:cNvPr id="74" name="CasellaDiTesto 73">
              <a:extLst>
                <a:ext uri="{FF2B5EF4-FFF2-40B4-BE49-F238E27FC236}">
                  <a16:creationId xmlns:a16="http://schemas.microsoft.com/office/drawing/2014/main" id="{B0B09DE0-3F41-8D2F-8494-8ABC55B1E3CF}"/>
                </a:ext>
              </a:extLst>
            </p:cNvPr>
            <p:cNvSpPr txBox="1"/>
            <p:nvPr/>
          </p:nvSpPr>
          <p:spPr>
            <a:xfrm>
              <a:off x="8202076" y="3175148"/>
              <a:ext cx="97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h(t+2)</a:t>
              </a:r>
            </a:p>
          </p:txBody>
        </p:sp>
        <p:cxnSp>
          <p:nvCxnSpPr>
            <p:cNvPr id="75" name="Connettore curvo 74">
              <a:extLst>
                <a:ext uri="{FF2B5EF4-FFF2-40B4-BE49-F238E27FC236}">
                  <a16:creationId xmlns:a16="http://schemas.microsoft.com/office/drawing/2014/main" id="{2A136A9E-2015-3475-398E-55B459CAFADB}"/>
                </a:ext>
              </a:extLst>
            </p:cNvPr>
            <p:cNvCxnSpPr>
              <a:cxnSpLocks/>
            </p:cNvCxnSpPr>
            <p:nvPr/>
          </p:nvCxnSpPr>
          <p:spPr>
            <a:xfrm>
              <a:off x="6333703" y="3612821"/>
              <a:ext cx="1308068" cy="546612"/>
            </a:xfrm>
            <a:prstGeom prst="curvedConnector4">
              <a:avLst>
                <a:gd name="adj1" fmla="val 45073"/>
                <a:gd name="adj2" fmla="val 14182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e 75">
              <a:extLst>
                <a:ext uri="{FF2B5EF4-FFF2-40B4-BE49-F238E27FC236}">
                  <a16:creationId xmlns:a16="http://schemas.microsoft.com/office/drawing/2014/main" id="{50ED97A8-55E0-21CE-39B1-8108C3CA1B9E}"/>
                </a:ext>
              </a:extLst>
            </p:cNvPr>
            <p:cNvSpPr/>
            <p:nvPr/>
          </p:nvSpPr>
          <p:spPr>
            <a:xfrm>
              <a:off x="10497601" y="3438374"/>
              <a:ext cx="880110" cy="87629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7" name="Connettore 2 76">
              <a:extLst>
                <a:ext uri="{FF2B5EF4-FFF2-40B4-BE49-F238E27FC236}">
                  <a16:creationId xmlns:a16="http://schemas.microsoft.com/office/drawing/2014/main" id="{3BA91153-D5AD-DA6C-2F17-6E86570AEEAB}"/>
                </a:ext>
              </a:extLst>
            </p:cNvPr>
            <p:cNvCxnSpPr>
              <a:cxnSpLocks/>
              <a:endCxn id="76" idx="4"/>
            </p:cNvCxnSpPr>
            <p:nvPr/>
          </p:nvCxnSpPr>
          <p:spPr>
            <a:xfrm flipV="1">
              <a:off x="10937656" y="4314673"/>
              <a:ext cx="0" cy="7524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2 77">
              <a:extLst>
                <a:ext uri="{FF2B5EF4-FFF2-40B4-BE49-F238E27FC236}">
                  <a16:creationId xmlns:a16="http://schemas.microsoft.com/office/drawing/2014/main" id="{12D02DFE-EFC4-19CA-C2B2-4D4E1FEC77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26226" y="2688344"/>
              <a:ext cx="0" cy="75247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curvo 82">
              <a:extLst>
                <a:ext uri="{FF2B5EF4-FFF2-40B4-BE49-F238E27FC236}">
                  <a16:creationId xmlns:a16="http://schemas.microsoft.com/office/drawing/2014/main" id="{A7AF59E9-01EB-52D0-2CF7-6C91388294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16003" y="4165891"/>
              <a:ext cx="390904" cy="20593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curvo 91">
              <a:extLst>
                <a:ext uri="{FF2B5EF4-FFF2-40B4-BE49-F238E27FC236}">
                  <a16:creationId xmlns:a16="http://schemas.microsoft.com/office/drawing/2014/main" id="{3C4350C3-6FE3-D34C-5C04-09C635874D7E}"/>
                </a:ext>
              </a:extLst>
            </p:cNvPr>
            <p:cNvCxnSpPr>
              <a:stCxn id="67" idx="7"/>
            </p:cNvCxnSpPr>
            <p:nvPr/>
          </p:nvCxnSpPr>
          <p:spPr>
            <a:xfrm>
              <a:off x="8416388" y="3662562"/>
              <a:ext cx="914400" cy="914400"/>
            </a:xfrm>
            <a:prstGeom prst="curvedConnector3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CasellaDiTesto 92">
              <a:extLst>
                <a:ext uri="{FF2B5EF4-FFF2-40B4-BE49-F238E27FC236}">
                  <a16:creationId xmlns:a16="http://schemas.microsoft.com/office/drawing/2014/main" id="{0AB02D5A-554E-5048-9DB9-38E432F9E7E1}"/>
                </a:ext>
              </a:extLst>
            </p:cNvPr>
            <p:cNvSpPr txBox="1"/>
            <p:nvPr/>
          </p:nvSpPr>
          <p:spPr>
            <a:xfrm>
              <a:off x="9555330" y="3933673"/>
              <a:ext cx="50482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GB" sz="2400" dirty="0"/>
            </a:p>
            <a:p>
              <a:r>
                <a:rPr lang="en-GB" sz="2400" dirty="0">
                  <a:solidFill>
                    <a:schemeClr val="accent1"/>
                  </a:solidFill>
                </a:rPr>
                <a:t>…</a:t>
              </a:r>
            </a:p>
          </p:txBody>
        </p:sp>
        <p:sp>
          <p:nvSpPr>
            <p:cNvPr id="94" name="CasellaDiTesto 93">
              <a:extLst>
                <a:ext uri="{FF2B5EF4-FFF2-40B4-BE49-F238E27FC236}">
                  <a16:creationId xmlns:a16="http://schemas.microsoft.com/office/drawing/2014/main" id="{05571CFE-6D91-8DAF-62CB-617FE2711DE8}"/>
                </a:ext>
              </a:extLst>
            </p:cNvPr>
            <p:cNvSpPr txBox="1"/>
            <p:nvPr/>
          </p:nvSpPr>
          <p:spPr>
            <a:xfrm>
              <a:off x="3060471" y="4431116"/>
              <a:ext cx="971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h(t-1)</a:t>
              </a:r>
            </a:p>
          </p:txBody>
        </p:sp>
        <p:cxnSp>
          <p:nvCxnSpPr>
            <p:cNvPr id="96" name="Connettore curvo 95">
              <a:extLst>
                <a:ext uri="{FF2B5EF4-FFF2-40B4-BE49-F238E27FC236}">
                  <a16:creationId xmlns:a16="http://schemas.microsoft.com/office/drawing/2014/main" id="{6FEAA616-596B-C9B3-A47F-926BEA882F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7580" y="4280342"/>
              <a:ext cx="390904" cy="20593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e 6">
              <a:extLst>
                <a:ext uri="{FF2B5EF4-FFF2-40B4-BE49-F238E27FC236}">
                  <a16:creationId xmlns:a16="http://schemas.microsoft.com/office/drawing/2014/main" id="{DE18B94B-5B44-EB7C-6C7B-DE25CCF7024B}"/>
                </a:ext>
              </a:extLst>
            </p:cNvPr>
            <p:cNvSpPr/>
            <p:nvPr/>
          </p:nvSpPr>
          <p:spPr>
            <a:xfrm>
              <a:off x="3651050" y="1923783"/>
              <a:ext cx="880110" cy="87629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Ovale 8">
              <a:extLst>
                <a:ext uri="{FF2B5EF4-FFF2-40B4-BE49-F238E27FC236}">
                  <a16:creationId xmlns:a16="http://schemas.microsoft.com/office/drawing/2014/main" id="{09229898-D8B9-2EF2-C41E-054D60668C93}"/>
                </a:ext>
              </a:extLst>
            </p:cNvPr>
            <p:cNvSpPr/>
            <p:nvPr/>
          </p:nvSpPr>
          <p:spPr>
            <a:xfrm>
              <a:off x="5580051" y="1857108"/>
              <a:ext cx="880110" cy="87629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Ovale 9">
              <a:extLst>
                <a:ext uri="{FF2B5EF4-FFF2-40B4-BE49-F238E27FC236}">
                  <a16:creationId xmlns:a16="http://schemas.microsoft.com/office/drawing/2014/main" id="{9DFDE361-A8FB-FB99-3C1E-ED57F8F96992}"/>
                </a:ext>
              </a:extLst>
            </p:cNvPr>
            <p:cNvSpPr/>
            <p:nvPr/>
          </p:nvSpPr>
          <p:spPr>
            <a:xfrm>
              <a:off x="7608601" y="1856301"/>
              <a:ext cx="880110" cy="87629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Ovale 10">
              <a:extLst>
                <a:ext uri="{FF2B5EF4-FFF2-40B4-BE49-F238E27FC236}">
                  <a16:creationId xmlns:a16="http://schemas.microsoft.com/office/drawing/2014/main" id="{756BD4B5-9EA9-870E-ECCE-864F78E6F955}"/>
                </a:ext>
              </a:extLst>
            </p:cNvPr>
            <p:cNvSpPr/>
            <p:nvPr/>
          </p:nvSpPr>
          <p:spPr>
            <a:xfrm>
              <a:off x="10465986" y="1798649"/>
              <a:ext cx="880110" cy="87629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0" name="Connettore 2 19">
              <a:extLst>
                <a:ext uri="{FF2B5EF4-FFF2-40B4-BE49-F238E27FC236}">
                  <a16:creationId xmlns:a16="http://schemas.microsoft.com/office/drawing/2014/main" id="{AA02F85A-27B8-B044-6878-60DE18CD0D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87318" y="1522899"/>
              <a:ext cx="0" cy="39926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2 20">
              <a:extLst>
                <a:ext uri="{FF2B5EF4-FFF2-40B4-BE49-F238E27FC236}">
                  <a16:creationId xmlns:a16="http://schemas.microsoft.com/office/drawing/2014/main" id="{ABFECBF1-EACE-7E32-3B65-26B01598C8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11326" y="1455432"/>
              <a:ext cx="0" cy="39926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2 21">
              <a:extLst>
                <a:ext uri="{FF2B5EF4-FFF2-40B4-BE49-F238E27FC236}">
                  <a16:creationId xmlns:a16="http://schemas.microsoft.com/office/drawing/2014/main" id="{B7761C0B-DF5F-18A4-C0CA-316C392767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49707" y="1463464"/>
              <a:ext cx="0" cy="39926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2 22">
              <a:extLst>
                <a:ext uri="{FF2B5EF4-FFF2-40B4-BE49-F238E27FC236}">
                  <a16:creationId xmlns:a16="http://schemas.microsoft.com/office/drawing/2014/main" id="{992B886C-4D06-BF96-D829-DEC13769F6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06041" y="1395692"/>
              <a:ext cx="0" cy="39926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Immagine 31" descr="\documentclass{article}&#10;\usepackage{amsmath}&#10;\pagestyle{empty}&#10;\usepackage{bm}&#10;\usepackage{color}&#10;\newcommand{\pmeas}{{\bf p}}&#10;\newcommand{\umeas}{{\bf u}}&#10;\newcommand{\ymeas}{{\bf y}}&#10;\newcommand{\yo}{{\bf y}^{\rm o} }&#10;&#10;\newcommand{\nin}{n_u} &#10;\newcommand{\ny}{n_y} &#10;\newcommand{\nx}{n_x} &#10;\newcommand{\np}{n_p} &#10;\newcommand{\red}[1]{{\color{red}#1}}&#10;\usepackage{xcolor}&#10;\definecolor{dyel}{RGB}{155,155,0}&#10;\begin{document}&#10;&#10; \begin{align*}&#10; \mathcal{L} = \sum_{i=0}^{T} \left\|\hat{y}(t+i) - y(t+i)\right\|^2&#10; \end{align*}&#10;&#10;&#10;&#10;&#10;\end{document}" title="IguanaTex Bitmap Display">
            <a:extLst>
              <a:ext uri="{FF2B5EF4-FFF2-40B4-BE49-F238E27FC236}">
                <a16:creationId xmlns:a16="http://schemas.microsoft.com/office/drawing/2014/main" id="{742AA83E-EC69-3C58-D688-F60E623D912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521" y="5662869"/>
            <a:ext cx="3058321" cy="706035"/>
          </a:xfrm>
          <a:prstGeom prst="rect">
            <a:avLst/>
          </a:prstGeom>
        </p:spPr>
      </p:pic>
      <p:sp>
        <p:nvSpPr>
          <p:cNvPr id="14" name="Ovale 13">
            <a:extLst>
              <a:ext uri="{FF2B5EF4-FFF2-40B4-BE49-F238E27FC236}">
                <a16:creationId xmlns:a16="http://schemas.microsoft.com/office/drawing/2014/main" id="{244E2622-D2FA-C051-A4E2-7DD81FCBD7AB}"/>
              </a:ext>
            </a:extLst>
          </p:cNvPr>
          <p:cNvSpPr/>
          <p:nvPr/>
        </p:nvSpPr>
        <p:spPr>
          <a:xfrm>
            <a:off x="5269220" y="6224504"/>
            <a:ext cx="472104" cy="24798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83741AC0-209C-F9A6-7C33-CBE184F03AA6}"/>
              </a:ext>
            </a:extLst>
          </p:cNvPr>
          <p:cNvCxnSpPr>
            <a:cxnSpLocks/>
          </p:cNvCxnSpPr>
          <p:nvPr/>
        </p:nvCxnSpPr>
        <p:spPr>
          <a:xfrm flipH="1" flipV="1">
            <a:off x="5841036" y="6340810"/>
            <a:ext cx="1238250" cy="87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1F29B8E4-4C22-E8C5-DE78-D2D21264F6D5}"/>
              </a:ext>
            </a:extLst>
          </p:cNvPr>
          <p:cNvSpPr txBox="1"/>
          <p:nvPr/>
        </p:nvSpPr>
        <p:spPr>
          <a:xfrm>
            <a:off x="7182684" y="6288865"/>
            <a:ext cx="2877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or skip some initial samples </a:t>
            </a:r>
          </a:p>
        </p:txBody>
      </p:sp>
    </p:spTree>
    <p:extLst>
      <p:ext uri="{BB962C8B-B14F-4D97-AF65-F5344CB8AC3E}">
        <p14:creationId xmlns:p14="http://schemas.microsoft.com/office/powerpoint/2010/main" val="41296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2" grpId="0"/>
      <p:bldP spid="104" grpId="0" animBg="1"/>
      <p:bldP spid="105" grpId="0"/>
      <p:bldP spid="14" grpId="0" animBg="1"/>
      <p:bldP spid="2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317EC68D-63E8-98B6-4742-C38CFD54117A}"/>
                  </a:ext>
                </a:extLst>
              </p:cNvPr>
              <p:cNvSpPr txBox="1"/>
              <p:nvPr/>
            </p:nvSpPr>
            <p:spPr>
              <a:xfrm>
                <a:off x="1636054" y="772502"/>
                <a:ext cx="530457" cy="259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CH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t-CH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CH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CH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317EC68D-63E8-98B6-4742-C38CFD541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054" y="772502"/>
                <a:ext cx="530457" cy="259632"/>
              </a:xfrm>
              <a:prstGeom prst="rect">
                <a:avLst/>
              </a:prstGeom>
              <a:blipFill>
                <a:blip r:embed="rId3"/>
                <a:stretch>
                  <a:fillRect t="-9524" r="-17241" b="-619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175D555-4B7D-B325-182B-95D678A246E2}"/>
                  </a:ext>
                </a:extLst>
              </p:cNvPr>
              <p:cNvSpPr txBox="1"/>
              <p:nvPr/>
            </p:nvSpPr>
            <p:spPr>
              <a:xfrm>
                <a:off x="3050547" y="772502"/>
                <a:ext cx="12016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CH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t-CH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CH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CH" b="0" i="1" dirty="0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6175D555-4B7D-B325-182B-95D678A24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0547" y="772502"/>
                <a:ext cx="1201613" cy="369332"/>
              </a:xfrm>
              <a:prstGeom prst="rect">
                <a:avLst/>
              </a:prstGeom>
              <a:blipFill>
                <a:blip r:embed="rId4"/>
                <a:stretch>
                  <a:fillRect t="-6667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369FA63A-DA77-1F7E-AC2A-E9818AA0904F}"/>
                  </a:ext>
                </a:extLst>
              </p:cNvPr>
              <p:cNvSpPr txBox="1"/>
              <p:nvPr/>
            </p:nvSpPr>
            <p:spPr>
              <a:xfrm>
                <a:off x="4446344" y="772502"/>
                <a:ext cx="11776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CH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t-CH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CH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CH" b="0" i="1" dirty="0" smtClean="0">
                          <a:latin typeface="Cambria Math" panose="02040503050406030204" pitchFamily="18" charset="0"/>
                        </a:rPr>
                        <m:t>+2)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369FA63A-DA77-1F7E-AC2A-E9818AA09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6344" y="772502"/>
                <a:ext cx="1177657" cy="369332"/>
              </a:xfrm>
              <a:prstGeom prst="rect">
                <a:avLst/>
              </a:prstGeom>
              <a:blipFill>
                <a:blip r:embed="rId5"/>
                <a:stretch>
                  <a:fillRect t="-6667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0F4D00FA-1802-5716-AA53-F0574048998C}"/>
                  </a:ext>
                </a:extLst>
              </p:cNvPr>
              <p:cNvSpPr txBox="1"/>
              <p:nvPr/>
            </p:nvSpPr>
            <p:spPr>
              <a:xfrm>
                <a:off x="6489506" y="772502"/>
                <a:ext cx="12016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CH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it-CH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it-CH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it-CH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CH" b="0" i="1" dirty="0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it-CH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0F4D00FA-1802-5716-AA53-F05740489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9506" y="772502"/>
                <a:ext cx="1201614" cy="369332"/>
              </a:xfrm>
              <a:prstGeom prst="rect">
                <a:avLst/>
              </a:prstGeom>
              <a:blipFill>
                <a:blip r:embed="rId6"/>
                <a:stretch>
                  <a:fillRect t="-6667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e 8">
            <a:extLst>
              <a:ext uri="{FF2B5EF4-FFF2-40B4-BE49-F238E27FC236}">
                <a16:creationId xmlns:a16="http://schemas.microsoft.com/office/drawing/2014/main" id="{B1D0EA6E-1C9E-7956-A3CC-3D7E8E590779}"/>
              </a:ext>
            </a:extLst>
          </p:cNvPr>
          <p:cNvSpPr/>
          <p:nvPr/>
        </p:nvSpPr>
        <p:spPr>
          <a:xfrm>
            <a:off x="1304937" y="5373942"/>
            <a:ext cx="636549" cy="6160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506667CE-65B0-D5AC-AA3B-D7A8D905E729}"/>
              </a:ext>
            </a:extLst>
          </p:cNvPr>
          <p:cNvCxnSpPr>
            <a:cxnSpLocks/>
            <a:endCxn id="9" idx="4"/>
          </p:cNvCxnSpPr>
          <p:nvPr/>
        </p:nvCxnSpPr>
        <p:spPr>
          <a:xfrm flipV="1">
            <a:off x="1623211" y="5989960"/>
            <a:ext cx="0" cy="5289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0ED892D5-E29B-20B3-95C3-C77B0E5F3F5E}"/>
              </a:ext>
            </a:extLst>
          </p:cNvPr>
          <p:cNvCxnSpPr>
            <a:cxnSpLocks/>
          </p:cNvCxnSpPr>
          <p:nvPr/>
        </p:nvCxnSpPr>
        <p:spPr>
          <a:xfrm flipV="1">
            <a:off x="1614944" y="4836528"/>
            <a:ext cx="0" cy="5289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curvo 13">
            <a:extLst>
              <a:ext uri="{FF2B5EF4-FFF2-40B4-BE49-F238E27FC236}">
                <a16:creationId xmlns:a16="http://schemas.microsoft.com/office/drawing/2014/main" id="{CD6A3638-C415-98B1-C34A-869828DA6C85}"/>
              </a:ext>
            </a:extLst>
          </p:cNvPr>
          <p:cNvCxnSpPr>
            <a:cxnSpLocks/>
          </p:cNvCxnSpPr>
          <p:nvPr/>
        </p:nvCxnSpPr>
        <p:spPr>
          <a:xfrm>
            <a:off x="1851400" y="5468619"/>
            <a:ext cx="946073" cy="384256"/>
          </a:xfrm>
          <a:prstGeom prst="curvedConnector4">
            <a:avLst>
              <a:gd name="adj1" fmla="val 45073"/>
              <a:gd name="adj2" fmla="val 1418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A3F4A75-A9ED-BCB1-D0E4-8BD3C16EE56D}"/>
              </a:ext>
            </a:extLst>
          </p:cNvPr>
          <p:cNvSpPr txBox="1"/>
          <p:nvPr/>
        </p:nvSpPr>
        <p:spPr>
          <a:xfrm>
            <a:off x="1672812" y="6220155"/>
            <a:ext cx="530457" cy="259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u(t)</a:t>
            </a:r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8EE62AFA-70A9-43A6-C63B-317CAFBCB9C4}"/>
              </a:ext>
            </a:extLst>
          </p:cNvPr>
          <p:cNvSpPr/>
          <p:nvPr/>
        </p:nvSpPr>
        <p:spPr>
          <a:xfrm>
            <a:off x="2696526" y="5327071"/>
            <a:ext cx="636549" cy="6160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3F1A18D5-6FE1-55DA-87B4-BFB20DB7FD52}"/>
              </a:ext>
            </a:extLst>
          </p:cNvPr>
          <p:cNvCxnSpPr>
            <a:cxnSpLocks/>
            <a:endCxn id="23" idx="4"/>
          </p:cNvCxnSpPr>
          <p:nvPr/>
        </p:nvCxnSpPr>
        <p:spPr>
          <a:xfrm flipV="1">
            <a:off x="3014800" y="5943089"/>
            <a:ext cx="0" cy="5289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6F835C3D-4ECF-D9A7-9C5C-FBBDA9D0A097}"/>
              </a:ext>
            </a:extLst>
          </p:cNvPr>
          <p:cNvCxnSpPr>
            <a:cxnSpLocks/>
          </p:cNvCxnSpPr>
          <p:nvPr/>
        </p:nvCxnSpPr>
        <p:spPr>
          <a:xfrm flipV="1">
            <a:off x="3006533" y="4836528"/>
            <a:ext cx="0" cy="5289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E73EFEC8-E6ED-2282-1972-0A915E85455C}"/>
              </a:ext>
            </a:extLst>
          </p:cNvPr>
          <p:cNvSpPr txBox="1"/>
          <p:nvPr/>
        </p:nvSpPr>
        <p:spPr>
          <a:xfrm>
            <a:off x="3064401" y="6220155"/>
            <a:ext cx="892061" cy="259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u(t+1)</a:t>
            </a: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E5587CEA-CD4B-C0A6-8B26-20151AD219CC}"/>
              </a:ext>
            </a:extLst>
          </p:cNvPr>
          <p:cNvSpPr/>
          <p:nvPr/>
        </p:nvSpPr>
        <p:spPr>
          <a:xfrm>
            <a:off x="4136338" y="5333767"/>
            <a:ext cx="636549" cy="6160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B81771DF-C952-C83F-3A46-A10564EFC41F}"/>
              </a:ext>
            </a:extLst>
          </p:cNvPr>
          <p:cNvCxnSpPr>
            <a:cxnSpLocks/>
            <a:endCxn id="30" idx="4"/>
          </p:cNvCxnSpPr>
          <p:nvPr/>
        </p:nvCxnSpPr>
        <p:spPr>
          <a:xfrm flipV="1">
            <a:off x="4454612" y="5949785"/>
            <a:ext cx="0" cy="5289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8DAA5697-0FC3-0AF8-9C00-34022021247C}"/>
              </a:ext>
            </a:extLst>
          </p:cNvPr>
          <p:cNvSpPr txBox="1"/>
          <p:nvPr/>
        </p:nvSpPr>
        <p:spPr>
          <a:xfrm>
            <a:off x="4504213" y="6220155"/>
            <a:ext cx="892061" cy="259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u(t+2)</a:t>
            </a:r>
          </a:p>
        </p:txBody>
      </p:sp>
      <p:cxnSp>
        <p:nvCxnSpPr>
          <p:cNvPr id="36" name="Connettore curvo 35">
            <a:extLst>
              <a:ext uri="{FF2B5EF4-FFF2-40B4-BE49-F238E27FC236}">
                <a16:creationId xmlns:a16="http://schemas.microsoft.com/office/drawing/2014/main" id="{B7981AED-CE43-3F28-6033-F3EA51B85562}"/>
              </a:ext>
            </a:extLst>
          </p:cNvPr>
          <p:cNvCxnSpPr>
            <a:cxnSpLocks/>
          </p:cNvCxnSpPr>
          <p:nvPr/>
        </p:nvCxnSpPr>
        <p:spPr>
          <a:xfrm>
            <a:off x="3225917" y="5416224"/>
            <a:ext cx="946073" cy="384256"/>
          </a:xfrm>
          <a:prstGeom prst="curvedConnector4">
            <a:avLst>
              <a:gd name="adj1" fmla="val 45073"/>
              <a:gd name="adj2" fmla="val 1418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e 36">
            <a:extLst>
              <a:ext uri="{FF2B5EF4-FFF2-40B4-BE49-F238E27FC236}">
                <a16:creationId xmlns:a16="http://schemas.microsoft.com/office/drawing/2014/main" id="{B22C2DC9-C0EB-803A-DBA5-1DDAFD387EA7}"/>
              </a:ext>
            </a:extLst>
          </p:cNvPr>
          <p:cNvSpPr/>
          <p:nvPr/>
        </p:nvSpPr>
        <p:spPr>
          <a:xfrm>
            <a:off x="6237499" y="5293592"/>
            <a:ext cx="636549" cy="6160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D274A3E3-134E-5963-5B23-375C2F17363C}"/>
              </a:ext>
            </a:extLst>
          </p:cNvPr>
          <p:cNvCxnSpPr>
            <a:cxnSpLocks/>
            <a:endCxn id="37" idx="4"/>
          </p:cNvCxnSpPr>
          <p:nvPr/>
        </p:nvCxnSpPr>
        <p:spPr>
          <a:xfrm flipV="1">
            <a:off x="6555773" y="5909610"/>
            <a:ext cx="0" cy="5289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C4E21A79-4349-D129-D4FD-0FA16DBD9349}"/>
              </a:ext>
            </a:extLst>
          </p:cNvPr>
          <p:cNvCxnSpPr>
            <a:cxnSpLocks/>
          </p:cNvCxnSpPr>
          <p:nvPr/>
        </p:nvCxnSpPr>
        <p:spPr>
          <a:xfrm flipV="1">
            <a:off x="6547506" y="4836528"/>
            <a:ext cx="0" cy="5289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curvo 39">
            <a:extLst>
              <a:ext uri="{FF2B5EF4-FFF2-40B4-BE49-F238E27FC236}">
                <a16:creationId xmlns:a16="http://schemas.microsoft.com/office/drawing/2014/main" id="{C978EC2D-C56F-528B-9CC6-C349BE3DEC61}"/>
              </a:ext>
            </a:extLst>
          </p:cNvPr>
          <p:cNvCxnSpPr>
            <a:cxnSpLocks/>
          </p:cNvCxnSpPr>
          <p:nvPr/>
        </p:nvCxnSpPr>
        <p:spPr>
          <a:xfrm flipV="1">
            <a:off x="6033830" y="5805019"/>
            <a:ext cx="282725" cy="1447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curvo 40">
            <a:extLst>
              <a:ext uri="{FF2B5EF4-FFF2-40B4-BE49-F238E27FC236}">
                <a16:creationId xmlns:a16="http://schemas.microsoft.com/office/drawing/2014/main" id="{69949907-95B6-42B7-7A8F-49A4F3DA2B80}"/>
              </a:ext>
            </a:extLst>
          </p:cNvPr>
          <p:cNvCxnSpPr>
            <a:stCxn id="30" idx="7"/>
          </p:cNvCxnSpPr>
          <p:nvPr/>
        </p:nvCxnSpPr>
        <p:spPr>
          <a:xfrm>
            <a:off x="4732240" y="5451191"/>
            <a:ext cx="661349" cy="642802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AE6620FA-A605-C136-B163-C595037A7E4B}"/>
              </a:ext>
            </a:extLst>
          </p:cNvPr>
          <p:cNvSpPr txBox="1"/>
          <p:nvPr/>
        </p:nvSpPr>
        <p:spPr>
          <a:xfrm>
            <a:off x="5555992" y="5641776"/>
            <a:ext cx="365119" cy="58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/>
          </a:p>
          <a:p>
            <a:r>
              <a:rPr lang="en-GB" sz="2400" dirty="0">
                <a:solidFill>
                  <a:schemeClr val="accent1"/>
                </a:solidFill>
              </a:rPr>
              <a:t>…</a:t>
            </a:r>
          </a:p>
        </p:txBody>
      </p:sp>
      <p:cxnSp>
        <p:nvCxnSpPr>
          <p:cNvPr id="44" name="Connettore curvo 43">
            <a:extLst>
              <a:ext uri="{FF2B5EF4-FFF2-40B4-BE49-F238E27FC236}">
                <a16:creationId xmlns:a16="http://schemas.microsoft.com/office/drawing/2014/main" id="{0EECC3E6-8A6A-D92C-3D4A-716F6E79C4B7}"/>
              </a:ext>
            </a:extLst>
          </p:cNvPr>
          <p:cNvCxnSpPr>
            <a:cxnSpLocks/>
          </p:cNvCxnSpPr>
          <p:nvPr/>
        </p:nvCxnSpPr>
        <p:spPr>
          <a:xfrm flipV="1">
            <a:off x="1087871" y="5885476"/>
            <a:ext cx="282725" cy="1447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e 44">
            <a:extLst>
              <a:ext uri="{FF2B5EF4-FFF2-40B4-BE49-F238E27FC236}">
                <a16:creationId xmlns:a16="http://schemas.microsoft.com/office/drawing/2014/main" id="{8421945D-2121-6985-5809-63916BD9766A}"/>
              </a:ext>
            </a:extLst>
          </p:cNvPr>
          <p:cNvSpPr/>
          <p:nvPr/>
        </p:nvSpPr>
        <p:spPr>
          <a:xfrm>
            <a:off x="1285661" y="1253894"/>
            <a:ext cx="636549" cy="6160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F59D62A3-EC04-95CC-4BE5-89E868CE7725}"/>
              </a:ext>
            </a:extLst>
          </p:cNvPr>
          <p:cNvSpPr/>
          <p:nvPr/>
        </p:nvSpPr>
        <p:spPr>
          <a:xfrm>
            <a:off x="2670671" y="1253894"/>
            <a:ext cx="636549" cy="6160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vale 46">
            <a:extLst>
              <a:ext uri="{FF2B5EF4-FFF2-40B4-BE49-F238E27FC236}">
                <a16:creationId xmlns:a16="http://schemas.microsoft.com/office/drawing/2014/main" id="{E662B7CD-82F1-66F7-E9D0-C10E7452E9C9}"/>
              </a:ext>
            </a:extLst>
          </p:cNvPr>
          <p:cNvSpPr/>
          <p:nvPr/>
        </p:nvSpPr>
        <p:spPr>
          <a:xfrm>
            <a:off x="4137840" y="1253894"/>
            <a:ext cx="636549" cy="6160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vale 47">
            <a:extLst>
              <a:ext uri="{FF2B5EF4-FFF2-40B4-BE49-F238E27FC236}">
                <a16:creationId xmlns:a16="http://schemas.microsoft.com/office/drawing/2014/main" id="{E068CB8F-2F13-64B7-044B-B2A97933F66B}"/>
              </a:ext>
            </a:extLst>
          </p:cNvPr>
          <p:cNvSpPr/>
          <p:nvPr/>
        </p:nvSpPr>
        <p:spPr>
          <a:xfrm>
            <a:off x="6204473" y="1253894"/>
            <a:ext cx="636549" cy="61601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9BB78E08-3C0A-265B-420A-594425D014BB}"/>
              </a:ext>
            </a:extLst>
          </p:cNvPr>
          <p:cNvCxnSpPr>
            <a:cxnSpLocks/>
          </p:cNvCxnSpPr>
          <p:nvPr/>
        </p:nvCxnSpPr>
        <p:spPr>
          <a:xfrm flipV="1">
            <a:off x="1601197" y="963938"/>
            <a:ext cx="0" cy="2806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61E0798B-1D59-7C43-5EB6-14A369002B68}"/>
              </a:ext>
            </a:extLst>
          </p:cNvPr>
          <p:cNvCxnSpPr>
            <a:cxnSpLocks/>
          </p:cNvCxnSpPr>
          <p:nvPr/>
        </p:nvCxnSpPr>
        <p:spPr>
          <a:xfrm flipV="1">
            <a:off x="2982595" y="963938"/>
            <a:ext cx="0" cy="2806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C2639F12-733C-1C55-EB8A-1E1E74AE3FB8}"/>
              </a:ext>
            </a:extLst>
          </p:cNvPr>
          <p:cNvCxnSpPr>
            <a:cxnSpLocks/>
          </p:cNvCxnSpPr>
          <p:nvPr/>
        </p:nvCxnSpPr>
        <p:spPr>
          <a:xfrm flipV="1">
            <a:off x="4456875" y="963938"/>
            <a:ext cx="0" cy="2806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42C189F0-EF6B-F000-DF26-C9664535E561}"/>
              </a:ext>
            </a:extLst>
          </p:cNvPr>
          <p:cNvCxnSpPr>
            <a:cxnSpLocks/>
          </p:cNvCxnSpPr>
          <p:nvPr/>
        </p:nvCxnSpPr>
        <p:spPr>
          <a:xfrm flipV="1">
            <a:off x="6522747" y="963938"/>
            <a:ext cx="0" cy="2806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e 52">
            <a:extLst>
              <a:ext uri="{FF2B5EF4-FFF2-40B4-BE49-F238E27FC236}">
                <a16:creationId xmlns:a16="http://schemas.microsoft.com/office/drawing/2014/main" id="{BB0C4E40-5359-E0EE-82EA-D92464B0D38B}"/>
              </a:ext>
            </a:extLst>
          </p:cNvPr>
          <p:cNvSpPr/>
          <p:nvPr/>
        </p:nvSpPr>
        <p:spPr>
          <a:xfrm>
            <a:off x="1304937" y="4202367"/>
            <a:ext cx="636549" cy="61601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Connettore curvo 55">
            <a:extLst>
              <a:ext uri="{FF2B5EF4-FFF2-40B4-BE49-F238E27FC236}">
                <a16:creationId xmlns:a16="http://schemas.microsoft.com/office/drawing/2014/main" id="{15714CD2-946A-2CF2-78CF-36BAE4FC7830}"/>
              </a:ext>
            </a:extLst>
          </p:cNvPr>
          <p:cNvCxnSpPr>
            <a:cxnSpLocks/>
          </p:cNvCxnSpPr>
          <p:nvPr/>
        </p:nvCxnSpPr>
        <p:spPr>
          <a:xfrm>
            <a:off x="1851400" y="4317364"/>
            <a:ext cx="946073" cy="384256"/>
          </a:xfrm>
          <a:prstGeom prst="curvedConnector4">
            <a:avLst>
              <a:gd name="adj1" fmla="val 45073"/>
              <a:gd name="adj2" fmla="val 1418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e 58">
            <a:extLst>
              <a:ext uri="{FF2B5EF4-FFF2-40B4-BE49-F238E27FC236}">
                <a16:creationId xmlns:a16="http://schemas.microsoft.com/office/drawing/2014/main" id="{A9926AC5-40E9-2CB3-CE26-0B8AC09FB736}"/>
              </a:ext>
            </a:extLst>
          </p:cNvPr>
          <p:cNvSpPr/>
          <p:nvPr/>
        </p:nvSpPr>
        <p:spPr>
          <a:xfrm>
            <a:off x="2696526" y="4202367"/>
            <a:ext cx="636549" cy="61601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e 63">
            <a:extLst>
              <a:ext uri="{FF2B5EF4-FFF2-40B4-BE49-F238E27FC236}">
                <a16:creationId xmlns:a16="http://schemas.microsoft.com/office/drawing/2014/main" id="{CB44E34D-1202-8940-514E-0C0AB1A76279}"/>
              </a:ext>
            </a:extLst>
          </p:cNvPr>
          <p:cNvSpPr/>
          <p:nvPr/>
        </p:nvSpPr>
        <p:spPr>
          <a:xfrm>
            <a:off x="4136338" y="4202367"/>
            <a:ext cx="636549" cy="61601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Connettore 2 64">
            <a:extLst>
              <a:ext uri="{FF2B5EF4-FFF2-40B4-BE49-F238E27FC236}">
                <a16:creationId xmlns:a16="http://schemas.microsoft.com/office/drawing/2014/main" id="{EBAEF4C6-EE3F-4D97-7402-7274D1BFC8EE}"/>
              </a:ext>
            </a:extLst>
          </p:cNvPr>
          <p:cNvCxnSpPr>
            <a:cxnSpLocks/>
          </p:cNvCxnSpPr>
          <p:nvPr/>
        </p:nvCxnSpPr>
        <p:spPr>
          <a:xfrm flipV="1">
            <a:off x="4454612" y="4836528"/>
            <a:ext cx="0" cy="5289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curvo 68">
            <a:extLst>
              <a:ext uri="{FF2B5EF4-FFF2-40B4-BE49-F238E27FC236}">
                <a16:creationId xmlns:a16="http://schemas.microsoft.com/office/drawing/2014/main" id="{4C2EAFC1-C6E2-A0C6-BF31-BF29E6A80AB2}"/>
              </a:ext>
            </a:extLst>
          </p:cNvPr>
          <p:cNvCxnSpPr>
            <a:cxnSpLocks/>
          </p:cNvCxnSpPr>
          <p:nvPr/>
        </p:nvCxnSpPr>
        <p:spPr>
          <a:xfrm>
            <a:off x="3225917" y="4264969"/>
            <a:ext cx="946073" cy="384256"/>
          </a:xfrm>
          <a:prstGeom prst="curvedConnector4">
            <a:avLst>
              <a:gd name="adj1" fmla="val 45073"/>
              <a:gd name="adj2" fmla="val 1418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e 69">
            <a:extLst>
              <a:ext uri="{FF2B5EF4-FFF2-40B4-BE49-F238E27FC236}">
                <a16:creationId xmlns:a16="http://schemas.microsoft.com/office/drawing/2014/main" id="{2454338D-8959-341D-781F-C8FF44B1933F}"/>
              </a:ext>
            </a:extLst>
          </p:cNvPr>
          <p:cNvSpPr/>
          <p:nvPr/>
        </p:nvSpPr>
        <p:spPr>
          <a:xfrm>
            <a:off x="6237499" y="4202367"/>
            <a:ext cx="636549" cy="616018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3" name="Connettore curvo 72">
            <a:extLst>
              <a:ext uri="{FF2B5EF4-FFF2-40B4-BE49-F238E27FC236}">
                <a16:creationId xmlns:a16="http://schemas.microsoft.com/office/drawing/2014/main" id="{6CBCAFE0-6E37-E4C7-F48D-52993A2B4304}"/>
              </a:ext>
            </a:extLst>
          </p:cNvPr>
          <p:cNvCxnSpPr>
            <a:cxnSpLocks/>
          </p:cNvCxnSpPr>
          <p:nvPr/>
        </p:nvCxnSpPr>
        <p:spPr>
          <a:xfrm flipV="1">
            <a:off x="6033830" y="4653764"/>
            <a:ext cx="282725" cy="1447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curvo 73">
            <a:extLst>
              <a:ext uri="{FF2B5EF4-FFF2-40B4-BE49-F238E27FC236}">
                <a16:creationId xmlns:a16="http://schemas.microsoft.com/office/drawing/2014/main" id="{66AA88A0-B8E6-FAB2-A02F-1B52A3EC85A3}"/>
              </a:ext>
            </a:extLst>
          </p:cNvPr>
          <p:cNvCxnSpPr>
            <a:stCxn id="64" idx="7"/>
          </p:cNvCxnSpPr>
          <p:nvPr/>
        </p:nvCxnSpPr>
        <p:spPr>
          <a:xfrm rot="16200000" flipH="1">
            <a:off x="4721709" y="4250538"/>
            <a:ext cx="629837" cy="713922"/>
          </a:xfrm>
          <a:prstGeom prst="curvedConnector4">
            <a:avLst>
              <a:gd name="adj1" fmla="val -36295"/>
              <a:gd name="adj2" fmla="val 565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7106D374-46B5-D888-AFBE-7AD3E5472365}"/>
              </a:ext>
            </a:extLst>
          </p:cNvPr>
          <p:cNvSpPr txBox="1"/>
          <p:nvPr/>
        </p:nvSpPr>
        <p:spPr>
          <a:xfrm>
            <a:off x="5555992" y="4328596"/>
            <a:ext cx="365119" cy="58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/>
          </a:p>
          <a:p>
            <a:r>
              <a:rPr lang="en-GB" sz="2400" dirty="0">
                <a:solidFill>
                  <a:schemeClr val="accent1"/>
                </a:solidFill>
              </a:rPr>
              <a:t>…</a:t>
            </a:r>
          </a:p>
        </p:txBody>
      </p:sp>
      <p:cxnSp>
        <p:nvCxnSpPr>
          <p:cNvPr id="77" name="Connettore curvo 76">
            <a:extLst>
              <a:ext uri="{FF2B5EF4-FFF2-40B4-BE49-F238E27FC236}">
                <a16:creationId xmlns:a16="http://schemas.microsoft.com/office/drawing/2014/main" id="{AD268A17-E8A0-B27F-88E0-AF60EF000BF2}"/>
              </a:ext>
            </a:extLst>
          </p:cNvPr>
          <p:cNvCxnSpPr>
            <a:cxnSpLocks/>
          </p:cNvCxnSpPr>
          <p:nvPr/>
        </p:nvCxnSpPr>
        <p:spPr>
          <a:xfrm flipV="1">
            <a:off x="1087871" y="4734221"/>
            <a:ext cx="282725" cy="1447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e 77">
            <a:extLst>
              <a:ext uri="{FF2B5EF4-FFF2-40B4-BE49-F238E27FC236}">
                <a16:creationId xmlns:a16="http://schemas.microsoft.com/office/drawing/2014/main" id="{78C6AAFC-C863-9E66-E381-CE3B77063062}"/>
              </a:ext>
            </a:extLst>
          </p:cNvPr>
          <p:cNvSpPr/>
          <p:nvPr/>
        </p:nvSpPr>
        <p:spPr>
          <a:xfrm>
            <a:off x="1304937" y="2363407"/>
            <a:ext cx="636549" cy="61601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9" name="Connettore 2 78">
            <a:extLst>
              <a:ext uri="{FF2B5EF4-FFF2-40B4-BE49-F238E27FC236}">
                <a16:creationId xmlns:a16="http://schemas.microsoft.com/office/drawing/2014/main" id="{B5F720E8-CEFB-2B5E-F89B-BEF39104EE12}"/>
              </a:ext>
            </a:extLst>
          </p:cNvPr>
          <p:cNvCxnSpPr>
            <a:cxnSpLocks/>
          </p:cNvCxnSpPr>
          <p:nvPr/>
        </p:nvCxnSpPr>
        <p:spPr>
          <a:xfrm flipV="1">
            <a:off x="1614944" y="1856473"/>
            <a:ext cx="0" cy="5289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curvo 79">
            <a:extLst>
              <a:ext uri="{FF2B5EF4-FFF2-40B4-BE49-F238E27FC236}">
                <a16:creationId xmlns:a16="http://schemas.microsoft.com/office/drawing/2014/main" id="{02A7662B-6D65-CC89-7A98-004F462D9BF8}"/>
              </a:ext>
            </a:extLst>
          </p:cNvPr>
          <p:cNvCxnSpPr>
            <a:cxnSpLocks/>
          </p:cNvCxnSpPr>
          <p:nvPr/>
        </p:nvCxnSpPr>
        <p:spPr>
          <a:xfrm>
            <a:off x="1851400" y="2447924"/>
            <a:ext cx="946073" cy="384256"/>
          </a:xfrm>
          <a:prstGeom prst="curvedConnector4">
            <a:avLst>
              <a:gd name="adj1" fmla="val 45073"/>
              <a:gd name="adj2" fmla="val 1418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e 80">
            <a:extLst>
              <a:ext uri="{FF2B5EF4-FFF2-40B4-BE49-F238E27FC236}">
                <a16:creationId xmlns:a16="http://schemas.microsoft.com/office/drawing/2014/main" id="{84470CE4-48CE-E5C1-89B3-D1BF3EAE5C70}"/>
              </a:ext>
            </a:extLst>
          </p:cNvPr>
          <p:cNvSpPr/>
          <p:nvPr/>
        </p:nvSpPr>
        <p:spPr>
          <a:xfrm>
            <a:off x="2696526" y="2363407"/>
            <a:ext cx="636549" cy="61601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2" name="Connettore 2 81">
            <a:extLst>
              <a:ext uri="{FF2B5EF4-FFF2-40B4-BE49-F238E27FC236}">
                <a16:creationId xmlns:a16="http://schemas.microsoft.com/office/drawing/2014/main" id="{359A3340-EE77-9301-A72E-E1C1497B282B}"/>
              </a:ext>
            </a:extLst>
          </p:cNvPr>
          <p:cNvCxnSpPr>
            <a:cxnSpLocks/>
          </p:cNvCxnSpPr>
          <p:nvPr/>
        </p:nvCxnSpPr>
        <p:spPr>
          <a:xfrm flipV="1">
            <a:off x="3006533" y="1836153"/>
            <a:ext cx="0" cy="5289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e 82">
            <a:extLst>
              <a:ext uri="{FF2B5EF4-FFF2-40B4-BE49-F238E27FC236}">
                <a16:creationId xmlns:a16="http://schemas.microsoft.com/office/drawing/2014/main" id="{5025E6A1-5E46-1CBA-DDCD-1307886E16B4}"/>
              </a:ext>
            </a:extLst>
          </p:cNvPr>
          <p:cNvSpPr/>
          <p:nvPr/>
        </p:nvSpPr>
        <p:spPr>
          <a:xfrm>
            <a:off x="4136338" y="2363407"/>
            <a:ext cx="636549" cy="61601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4" name="Connettore 2 83">
            <a:extLst>
              <a:ext uri="{FF2B5EF4-FFF2-40B4-BE49-F238E27FC236}">
                <a16:creationId xmlns:a16="http://schemas.microsoft.com/office/drawing/2014/main" id="{8B13A5DB-3CA0-7FA2-BDCA-7AB94E61597A}"/>
              </a:ext>
            </a:extLst>
          </p:cNvPr>
          <p:cNvCxnSpPr>
            <a:cxnSpLocks/>
          </p:cNvCxnSpPr>
          <p:nvPr/>
        </p:nvCxnSpPr>
        <p:spPr>
          <a:xfrm flipV="1">
            <a:off x="4446345" y="1836153"/>
            <a:ext cx="0" cy="5289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ttore curvo 84">
            <a:extLst>
              <a:ext uri="{FF2B5EF4-FFF2-40B4-BE49-F238E27FC236}">
                <a16:creationId xmlns:a16="http://schemas.microsoft.com/office/drawing/2014/main" id="{BCB4B77D-A800-2537-EA0B-32049572B8A7}"/>
              </a:ext>
            </a:extLst>
          </p:cNvPr>
          <p:cNvCxnSpPr>
            <a:cxnSpLocks/>
          </p:cNvCxnSpPr>
          <p:nvPr/>
        </p:nvCxnSpPr>
        <p:spPr>
          <a:xfrm>
            <a:off x="3215757" y="2395529"/>
            <a:ext cx="946073" cy="384256"/>
          </a:xfrm>
          <a:prstGeom prst="curvedConnector4">
            <a:avLst>
              <a:gd name="adj1" fmla="val 45073"/>
              <a:gd name="adj2" fmla="val 1418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e 85">
            <a:extLst>
              <a:ext uri="{FF2B5EF4-FFF2-40B4-BE49-F238E27FC236}">
                <a16:creationId xmlns:a16="http://schemas.microsoft.com/office/drawing/2014/main" id="{FB31463F-57E0-0B42-8091-4CAC569CD41C}"/>
              </a:ext>
            </a:extLst>
          </p:cNvPr>
          <p:cNvSpPr/>
          <p:nvPr/>
        </p:nvSpPr>
        <p:spPr>
          <a:xfrm>
            <a:off x="6237499" y="2363407"/>
            <a:ext cx="636549" cy="61601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7" name="Connettore curvo 86">
            <a:extLst>
              <a:ext uri="{FF2B5EF4-FFF2-40B4-BE49-F238E27FC236}">
                <a16:creationId xmlns:a16="http://schemas.microsoft.com/office/drawing/2014/main" id="{F9A2CB5C-CD92-43D7-B249-DE2CB90D2DF1}"/>
              </a:ext>
            </a:extLst>
          </p:cNvPr>
          <p:cNvCxnSpPr>
            <a:cxnSpLocks/>
          </p:cNvCxnSpPr>
          <p:nvPr/>
        </p:nvCxnSpPr>
        <p:spPr>
          <a:xfrm flipV="1">
            <a:off x="6003350" y="2784324"/>
            <a:ext cx="282725" cy="1447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curvo 87">
            <a:extLst>
              <a:ext uri="{FF2B5EF4-FFF2-40B4-BE49-F238E27FC236}">
                <a16:creationId xmlns:a16="http://schemas.microsoft.com/office/drawing/2014/main" id="{79778581-148F-7203-2D28-66787FFE3CDF}"/>
              </a:ext>
            </a:extLst>
          </p:cNvPr>
          <p:cNvCxnSpPr>
            <a:stCxn id="83" idx="7"/>
          </p:cNvCxnSpPr>
          <p:nvPr/>
        </p:nvCxnSpPr>
        <p:spPr>
          <a:xfrm rot="16200000" flipH="1">
            <a:off x="4721709" y="2411579"/>
            <a:ext cx="629836" cy="713921"/>
          </a:xfrm>
          <a:prstGeom prst="curvedConnector4">
            <a:avLst>
              <a:gd name="adj1" fmla="val -36295"/>
              <a:gd name="adj2" fmla="val 565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CasellaDiTesto 88">
            <a:extLst>
              <a:ext uri="{FF2B5EF4-FFF2-40B4-BE49-F238E27FC236}">
                <a16:creationId xmlns:a16="http://schemas.microsoft.com/office/drawing/2014/main" id="{B24DBAC6-F825-403D-E4BD-1A7C77CA683B}"/>
              </a:ext>
            </a:extLst>
          </p:cNvPr>
          <p:cNvSpPr txBox="1"/>
          <p:nvPr/>
        </p:nvSpPr>
        <p:spPr>
          <a:xfrm>
            <a:off x="5555992" y="2459156"/>
            <a:ext cx="365119" cy="584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dirty="0"/>
          </a:p>
          <a:p>
            <a:r>
              <a:rPr lang="en-GB" sz="2400" dirty="0">
                <a:solidFill>
                  <a:schemeClr val="accent1"/>
                </a:solidFill>
              </a:rPr>
              <a:t>…</a:t>
            </a:r>
          </a:p>
        </p:txBody>
      </p:sp>
      <p:cxnSp>
        <p:nvCxnSpPr>
          <p:cNvPr id="90" name="Connettore curvo 89">
            <a:extLst>
              <a:ext uri="{FF2B5EF4-FFF2-40B4-BE49-F238E27FC236}">
                <a16:creationId xmlns:a16="http://schemas.microsoft.com/office/drawing/2014/main" id="{DF2F3444-7681-A0C5-41A3-603B84E19077}"/>
              </a:ext>
            </a:extLst>
          </p:cNvPr>
          <p:cNvCxnSpPr>
            <a:cxnSpLocks/>
          </p:cNvCxnSpPr>
          <p:nvPr/>
        </p:nvCxnSpPr>
        <p:spPr>
          <a:xfrm flipV="1">
            <a:off x="1087871" y="2864781"/>
            <a:ext cx="282725" cy="14476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ttore 2 90">
            <a:extLst>
              <a:ext uri="{FF2B5EF4-FFF2-40B4-BE49-F238E27FC236}">
                <a16:creationId xmlns:a16="http://schemas.microsoft.com/office/drawing/2014/main" id="{0BCD7F15-04FE-E9FA-519D-999A724D2663}"/>
              </a:ext>
            </a:extLst>
          </p:cNvPr>
          <p:cNvCxnSpPr>
            <a:cxnSpLocks/>
          </p:cNvCxnSpPr>
          <p:nvPr/>
        </p:nvCxnSpPr>
        <p:spPr>
          <a:xfrm flipV="1">
            <a:off x="6547506" y="1836153"/>
            <a:ext cx="0" cy="5289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ttore 2 93">
            <a:extLst>
              <a:ext uri="{FF2B5EF4-FFF2-40B4-BE49-F238E27FC236}">
                <a16:creationId xmlns:a16="http://schemas.microsoft.com/office/drawing/2014/main" id="{2F2424BF-92C7-F12E-8189-DDBD1987922C}"/>
              </a:ext>
            </a:extLst>
          </p:cNvPr>
          <p:cNvCxnSpPr>
            <a:cxnSpLocks/>
          </p:cNvCxnSpPr>
          <p:nvPr/>
        </p:nvCxnSpPr>
        <p:spPr>
          <a:xfrm flipV="1">
            <a:off x="3006533" y="2979550"/>
            <a:ext cx="0" cy="2806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2 96">
            <a:extLst>
              <a:ext uri="{FF2B5EF4-FFF2-40B4-BE49-F238E27FC236}">
                <a16:creationId xmlns:a16="http://schemas.microsoft.com/office/drawing/2014/main" id="{C7528D9D-2705-3AAE-3099-C2167EFFCE42}"/>
              </a:ext>
            </a:extLst>
          </p:cNvPr>
          <p:cNvCxnSpPr>
            <a:cxnSpLocks/>
          </p:cNvCxnSpPr>
          <p:nvPr/>
        </p:nvCxnSpPr>
        <p:spPr>
          <a:xfrm flipV="1">
            <a:off x="4454612" y="2979550"/>
            <a:ext cx="0" cy="2806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ttore 2 97">
            <a:extLst>
              <a:ext uri="{FF2B5EF4-FFF2-40B4-BE49-F238E27FC236}">
                <a16:creationId xmlns:a16="http://schemas.microsoft.com/office/drawing/2014/main" id="{22298B0C-7800-CCAA-3569-931ABB7BA6E2}"/>
              </a:ext>
            </a:extLst>
          </p:cNvPr>
          <p:cNvCxnSpPr>
            <a:cxnSpLocks/>
          </p:cNvCxnSpPr>
          <p:nvPr/>
        </p:nvCxnSpPr>
        <p:spPr>
          <a:xfrm flipV="1">
            <a:off x="1614944" y="2979550"/>
            <a:ext cx="0" cy="2806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ttore 2 98">
            <a:extLst>
              <a:ext uri="{FF2B5EF4-FFF2-40B4-BE49-F238E27FC236}">
                <a16:creationId xmlns:a16="http://schemas.microsoft.com/office/drawing/2014/main" id="{9466FD11-3353-5EC8-A5D1-87979B9C9F51}"/>
              </a:ext>
            </a:extLst>
          </p:cNvPr>
          <p:cNvCxnSpPr>
            <a:cxnSpLocks/>
          </p:cNvCxnSpPr>
          <p:nvPr/>
        </p:nvCxnSpPr>
        <p:spPr>
          <a:xfrm flipV="1">
            <a:off x="6547506" y="2979550"/>
            <a:ext cx="0" cy="2806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ttore 2 99">
            <a:extLst>
              <a:ext uri="{FF2B5EF4-FFF2-40B4-BE49-F238E27FC236}">
                <a16:creationId xmlns:a16="http://schemas.microsoft.com/office/drawing/2014/main" id="{9A09EE08-05B4-08C3-C37A-FBDF3D97E18B}"/>
              </a:ext>
            </a:extLst>
          </p:cNvPr>
          <p:cNvCxnSpPr>
            <a:cxnSpLocks/>
          </p:cNvCxnSpPr>
          <p:nvPr/>
        </p:nvCxnSpPr>
        <p:spPr>
          <a:xfrm flipV="1">
            <a:off x="1614944" y="3916680"/>
            <a:ext cx="0" cy="2806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ttore 2 101">
            <a:extLst>
              <a:ext uri="{FF2B5EF4-FFF2-40B4-BE49-F238E27FC236}">
                <a16:creationId xmlns:a16="http://schemas.microsoft.com/office/drawing/2014/main" id="{A799D370-DF67-937D-94BB-9C9B84353626}"/>
              </a:ext>
            </a:extLst>
          </p:cNvPr>
          <p:cNvCxnSpPr>
            <a:cxnSpLocks/>
          </p:cNvCxnSpPr>
          <p:nvPr/>
        </p:nvCxnSpPr>
        <p:spPr>
          <a:xfrm flipV="1">
            <a:off x="3006533" y="3916680"/>
            <a:ext cx="0" cy="2806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ttore 2 102">
            <a:extLst>
              <a:ext uri="{FF2B5EF4-FFF2-40B4-BE49-F238E27FC236}">
                <a16:creationId xmlns:a16="http://schemas.microsoft.com/office/drawing/2014/main" id="{774D6403-5967-7638-37F9-093A7FA5B801}"/>
              </a:ext>
            </a:extLst>
          </p:cNvPr>
          <p:cNvCxnSpPr>
            <a:cxnSpLocks/>
          </p:cNvCxnSpPr>
          <p:nvPr/>
        </p:nvCxnSpPr>
        <p:spPr>
          <a:xfrm flipV="1">
            <a:off x="4454612" y="3916680"/>
            <a:ext cx="0" cy="2806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nettore 2 103">
            <a:extLst>
              <a:ext uri="{FF2B5EF4-FFF2-40B4-BE49-F238E27FC236}">
                <a16:creationId xmlns:a16="http://schemas.microsoft.com/office/drawing/2014/main" id="{9E9A3CFF-0E7E-CBF4-D412-2DE2848AA5D5}"/>
              </a:ext>
            </a:extLst>
          </p:cNvPr>
          <p:cNvCxnSpPr>
            <a:cxnSpLocks/>
          </p:cNvCxnSpPr>
          <p:nvPr/>
        </p:nvCxnSpPr>
        <p:spPr>
          <a:xfrm flipV="1">
            <a:off x="6547506" y="3916680"/>
            <a:ext cx="0" cy="2806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asellaDiTesto 104">
            <a:extLst>
              <a:ext uri="{FF2B5EF4-FFF2-40B4-BE49-F238E27FC236}">
                <a16:creationId xmlns:a16="http://schemas.microsoft.com/office/drawing/2014/main" id="{6E892699-E6A0-0852-485B-7F44A0E7CF27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Multi-layer RNN</a:t>
            </a:r>
          </a:p>
        </p:txBody>
      </p:sp>
      <p:sp>
        <p:nvSpPr>
          <p:cNvPr id="106" name="CasellaDiTesto 105">
            <a:extLst>
              <a:ext uri="{FF2B5EF4-FFF2-40B4-BE49-F238E27FC236}">
                <a16:creationId xmlns:a16="http://schemas.microsoft.com/office/drawing/2014/main" id="{A3376D07-F390-4720-984F-C859E602CC46}"/>
              </a:ext>
            </a:extLst>
          </p:cNvPr>
          <p:cNvSpPr txBox="1"/>
          <p:nvPr/>
        </p:nvSpPr>
        <p:spPr>
          <a:xfrm>
            <a:off x="1349908" y="3093200"/>
            <a:ext cx="572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…</a:t>
            </a:r>
            <a:endParaRPr lang="en-GB" sz="1200" dirty="0"/>
          </a:p>
        </p:txBody>
      </p:sp>
      <p:sp>
        <p:nvSpPr>
          <p:cNvPr id="107" name="CasellaDiTesto 106">
            <a:extLst>
              <a:ext uri="{FF2B5EF4-FFF2-40B4-BE49-F238E27FC236}">
                <a16:creationId xmlns:a16="http://schemas.microsoft.com/office/drawing/2014/main" id="{7E1103BE-BB6F-6430-9714-AA69C846FC6C}"/>
              </a:ext>
            </a:extLst>
          </p:cNvPr>
          <p:cNvSpPr txBox="1"/>
          <p:nvPr/>
        </p:nvSpPr>
        <p:spPr>
          <a:xfrm>
            <a:off x="2748628" y="3093200"/>
            <a:ext cx="572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…</a:t>
            </a:r>
            <a:endParaRPr lang="en-GB" sz="1200" dirty="0"/>
          </a:p>
        </p:txBody>
      </p:sp>
      <p:sp>
        <p:nvSpPr>
          <p:cNvPr id="108" name="CasellaDiTesto 107">
            <a:extLst>
              <a:ext uri="{FF2B5EF4-FFF2-40B4-BE49-F238E27FC236}">
                <a16:creationId xmlns:a16="http://schemas.microsoft.com/office/drawing/2014/main" id="{4184E08F-BF90-141C-CDDB-733637694C4C}"/>
              </a:ext>
            </a:extLst>
          </p:cNvPr>
          <p:cNvSpPr txBox="1"/>
          <p:nvPr/>
        </p:nvSpPr>
        <p:spPr>
          <a:xfrm>
            <a:off x="4204868" y="3093200"/>
            <a:ext cx="572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…</a:t>
            </a:r>
            <a:endParaRPr lang="en-GB" sz="1200" dirty="0"/>
          </a:p>
        </p:txBody>
      </p:sp>
      <p:sp>
        <p:nvSpPr>
          <p:cNvPr id="109" name="CasellaDiTesto 108">
            <a:extLst>
              <a:ext uri="{FF2B5EF4-FFF2-40B4-BE49-F238E27FC236}">
                <a16:creationId xmlns:a16="http://schemas.microsoft.com/office/drawing/2014/main" id="{68ED7663-5FD7-F9AD-954D-AAEC1B940198}"/>
              </a:ext>
            </a:extLst>
          </p:cNvPr>
          <p:cNvSpPr txBox="1"/>
          <p:nvPr/>
        </p:nvSpPr>
        <p:spPr>
          <a:xfrm>
            <a:off x="6261355" y="3093200"/>
            <a:ext cx="572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…</a:t>
            </a:r>
            <a:endParaRPr lang="en-GB" sz="1200" dirty="0"/>
          </a:p>
        </p:txBody>
      </p:sp>
      <p:sp>
        <p:nvSpPr>
          <p:cNvPr id="110" name="CasellaDiTesto 109">
            <a:extLst>
              <a:ext uri="{FF2B5EF4-FFF2-40B4-BE49-F238E27FC236}">
                <a16:creationId xmlns:a16="http://schemas.microsoft.com/office/drawing/2014/main" id="{B89967CC-A785-0875-74A8-1B6620829025}"/>
              </a:ext>
            </a:extLst>
          </p:cNvPr>
          <p:cNvSpPr txBox="1"/>
          <p:nvPr/>
        </p:nvSpPr>
        <p:spPr>
          <a:xfrm>
            <a:off x="8317842" y="3349132"/>
            <a:ext cx="3179329" cy="70788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Hidden states of a layer are also inputs of the next layer</a:t>
            </a:r>
          </a:p>
        </p:txBody>
      </p:sp>
      <p:sp>
        <p:nvSpPr>
          <p:cNvPr id="111" name="CasellaDiTesto 110">
            <a:extLst>
              <a:ext uri="{FF2B5EF4-FFF2-40B4-BE49-F238E27FC236}">
                <a16:creationId xmlns:a16="http://schemas.microsoft.com/office/drawing/2014/main" id="{B6DB941B-AB33-D6CF-455F-202EB0392D77}"/>
              </a:ext>
            </a:extLst>
          </p:cNvPr>
          <p:cNvSpPr txBox="1"/>
          <p:nvPr/>
        </p:nvSpPr>
        <p:spPr>
          <a:xfrm>
            <a:off x="4503210" y="6220155"/>
            <a:ext cx="892061" cy="259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u(t+2)</a:t>
            </a:r>
          </a:p>
        </p:txBody>
      </p:sp>
      <p:sp>
        <p:nvSpPr>
          <p:cNvPr id="112" name="CasellaDiTesto 111">
            <a:extLst>
              <a:ext uri="{FF2B5EF4-FFF2-40B4-BE49-F238E27FC236}">
                <a16:creationId xmlns:a16="http://schemas.microsoft.com/office/drawing/2014/main" id="{1AEC2042-E58C-DA7A-4FAF-C7B5175329A2}"/>
              </a:ext>
            </a:extLst>
          </p:cNvPr>
          <p:cNvSpPr txBox="1"/>
          <p:nvPr/>
        </p:nvSpPr>
        <p:spPr>
          <a:xfrm>
            <a:off x="6606628" y="6226201"/>
            <a:ext cx="892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u(</a:t>
            </a:r>
            <a:r>
              <a:rPr lang="en-GB" dirty="0" err="1"/>
              <a:t>t+T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010193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746.1567"/>
  <p:tag name="ORIGINALWIDTH" val="3876.266"/>
  <p:tag name="LATEXADDIN" val="\documentclass{article}&#10;\usepackage{amsmath}&#10;\pagestyle{empty}&#10;\usepackage{bm}&#10;\usepackage{xcolor}&#10;\newcommand{\pmeas}{{\bf p}}&#10;\newcommand{\umeas}{{\bf u}}&#10;\newcommand{\ymeas}{{\bf y}}&#10;\newcommand{\yo}{{\bf y}^{\rm o} }&#10;&#10;\newcommand{\nin}{n_u} &#10;\newcommand{\ny}{n_y} &#10;\newcommand{\nx}{n_x} &#10;\newcommand{\np}{n_p} &#10;\definecolor{dgreen}{RGB}{0,100,0}&#10;\begin{document}&#10;&#10; \begin{align*}&#10;\textcolor{dgreen}{z_1^2} =\sigma\left(\sum_{j=1}^4 w^1_{1,j}\textcolor{red}{z^1_j} + b_1^1\right) = \sigma\left( W^1_1\textcolor{red}{z^1}+b_1^1  \right)&#10; \end{align*}&#10;&#10;&#10;&#10;&#10;\end{document}"/>
  <p:tag name="IGUANATEXSIZE" val="24"/>
  <p:tag name="IGUANATEXCURSOR" val="396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602.9246"/>
  <p:tag name="ORIGINALWIDTH" val="2208.474"/>
  <p:tag name="LATEXADDIN" val="\documentclass{article}&#10;\usepackage{amsmath}&#10;\pagestyle{empty}&#10;\usepackage{bm}&#10;\usepackage{color}&#10;\newcommand{\pmeas}{{\bf p}}&#10;\newcommand{\umeas}{{\bf u}}&#10;\newcommand{\ymeas}{{\bf y}}&#10;\newcommand{\yo}{{\bf y}^{\rm o} }&#10;&#10;\newcommand{\nin}{n_u} &#10;\newcommand{\ny}{n_y} &#10;\newcommand{\nx}{n_x} &#10;\newcommand{\np}{n_p} &#10;\newcommand{\red}[1]{{\color{red}#1}}&#10;\usepackage{xcolor}&#10;\definecolor{dyel}{RGB}{155,155,0}&#10;\begin{document}&#10;&#10; \begin{align*}&#10; \mathcal{L} = \frac{1}{T} \sum_{t=0}^{T} \left\|\hat{y}(t) - y(t)\right\|^2&#10; \end{align*}&#10;&#10;&#10;&#10;&#10;\end{document}"/>
  <p:tag name="IGUANATEXSIZE" val="24"/>
  <p:tag name="IGUANATEXCURSOR" val="477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606.6742"/>
  <p:tag name="ORIGINALWIDTH" val="3254.593"/>
  <p:tag name="LATEXADDIN" val="\documentclass{article}&#10;\usepackage{amsmath}&#10;\pagestyle{empty}&#10;\usepackage{bm}&#10;\usepackage{color}&#10;\newcommand{\pmeas}{{\bf p}}&#10;\newcommand{\umeas}{{\bf u}}&#10;\newcommand{\ymeas}{{\bf y}}&#10;\newcommand{\yo}{{\bf y}^{\rm o} }&#10;&#10;\newcommand{\nin}{n_u} &#10;\newcommand{\ny}{n_y} &#10;\newcommand{\nx}{n_x} &#10;\newcommand{\np}{n_p} &#10;\newcommand{\red}[1]{{\color{red}#1}}&#10;\usepackage{xcolor}&#10;\definecolor{dyel}{RGB}{155,155,0}&#10;\begin{document}&#10;&#10; \begin{align*}&#10; \mathcal{L}^{(q)} = \frac{1}{L} \sum_{i=0}^{L} \left\|\hat{y}(t_q+i) - y(t_q+i)\right\|^2&#10; \end{align*}&#10;&#10;&#10;&#10;&#10;\end{document}"/>
  <p:tag name="IGUANATEXSIZE" val="24"/>
  <p:tag name="IGUANATEXCURSOR" val="483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641.9197"/>
  <p:tag name="ORIGINALWIDTH" val="1334.083"/>
  <p:tag name="LATEXADDIN" val="\documentclass{article}&#10;\usepackage{amsmath}&#10;\pagestyle{empty}&#10;\usepackage{bm}&#10;\usepackage{color}&#10;\newcommand{\pmeas}{{\bf p}}&#10;\newcommand{\umeas}{{\bf u}}&#10;\newcommand{\ymeas}{{\bf y}}&#10;\newcommand{\yo}{{\bf y}^{\rm o} }&#10;&#10;\newcommand{\nin}{n_u} &#10;\newcommand{\ny}{n_y} &#10;\newcommand{\nx}{n_x} &#10;\newcommand{\np}{n_p} &#10;\newcommand{\red}[1]{{\color{red}#1}}&#10;\usepackage{xcolor}&#10;\definecolor{dyel}{RGB}{155,155,0}&#10;\begin{document}&#10;&#10; \begin{align*}&#10; \mathcal{L} = \frac{1}{Q} \sum_{q=1}^{Q} \mathcal{L}^{(q)}&#10; \end{align*}&#10;&#10;&#10;&#10;&#10;\end{document}"/>
  <p:tag name="IGUANATEXSIZE" val="24"/>
  <p:tag name="IGUANATEXCURSOR" val="477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16.7229"/>
  <p:tag name="ORIGINALWIDTH" val="2442.445"/>
  <p:tag name="LATEXADDIN" val="\documentclass{article}&#10;\usepackage{amsmath}&#10;\pagestyle{empty}&#10;\usepackage{bm}&#10;\usepackage{color}&#10;\newcommand{\pmeas}{{\bf p}}&#10;\newcommand{\umeas}{{\bf u}}&#10;\newcommand{\ymeas}{{\bf y}}&#10;\newcommand{\yo}{{\bf y}^{\rm o} }&#10;&#10;\newcommand{\nin}{n_u} &#10;\newcommand{\ny}{n_y} &#10;\newcommand{\nx}{n_x} &#10;\newcommand{\np}{n_p} &#10;\newcommand{\red}[1]{{\color{red}#1}}&#10;\usepackage{xcolor}&#10;\definecolor{dyel}{RGB}{155,155,0}&#10;\begin{document}&#10;&#10; \begin{align*}&#10; h(t) = f(h(t-1), u(t); \red{W_f})&#10; \end{align*}&#10;&#10;&#10;&#10;&#10;\end{document}"/>
  <p:tag name="IGUANATEXSIZE" val="24"/>
  <p:tag name="IGUANATEXCURSOR" val="450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0"/>
  <p:tag name="ORIGINALWIDTH" val="180"/>
  <p:tag name="OUTPUTTYPE" val="PDF"/>
  <p:tag name="IGUANATEXVERSION" val="160"/>
  <p:tag name="LATEXADDIN" val="\documentclass{article}&#10;\usepackage{amsmath}&#10;\pagestyle{empty}&#10;\usepackage{bm}&#10;\usepackage{color}&#10;\newcommand{\pmeas}{{\bf p}}&#10;\newcommand{\umeas}{{\bf u}}&#10;\newcommand{\ymeas}{{\bf y}}&#10;\newcommand{\yo}{{\bf y}^{\rm o} }&#10;&#10;\newcommand{\nin}{n_u} &#10;\newcommand{\ny}{n_y} &#10;\newcommand{\nx}{n_x} &#10;\newcommand{\np}{n_p} &#10;\newcommand{\red}[1]{{\color{red}#1}}&#10;\usepackage{xcolor}&#10;\definecolor{dyel}{RGB}{155,155,0}&#10;\begin{document}&#10;&#10; \begin{align*}&#10; h(t) = \tanh(\red{W_{hh}}h(t-1) + \red{W_{uh}}u(t) + \red{b_h})&#10; \end{align*}&#10;&#10;&#10;&#10;&#10;\end{document}"/>
  <p:tag name="IGUANATEXSIZE" val="24"/>
  <p:tag name="IGUANATEXCURSOR" val="482"/>
  <p:tag name="TRANSPARENCY" val="True"/>
  <p:tag name="LATEXENGINEID" val="0"/>
  <p:tag name="TEMPFOLDER" val="/Users/marco.forgione/Library/Containers/com.microsoft.Powerpoint/Data/tmp/TemporaryItems/"/>
  <p:tag name="LATEXFORMHEIGHT" val="612"/>
  <p:tag name="LATEXFORMWIDTH" val="571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07.724"/>
  <p:tag name="ORIGINALWIDTH" val="2946.382"/>
  <p:tag name="LATEXADDIN" val="\documentclass{article}&#10;\usepackage{amsmath}&#10;\pagestyle{empty}&#10;\usepackage{bm}&#10;\usepackage{color}&#10;\newcommand{\pmeas}{{\bf p}}&#10;\newcommand{\umeas}{{\bf u}}&#10;\newcommand{\ymeas}{{\bf y}}&#10;\newcommand{\yo}{{\bf y}^{\rm o} }&#10;&#10;\newcommand{\nin}{n_u} &#10;\newcommand{\ny}{n_y} &#10;\newcommand{\nx}{n_x} &#10;\newcommand{\np}{n_p} &#10;\newcommand{\red}[1]{{\color{red}#1}}&#10;\usepackage{xcolor}&#10;\definecolor{dyel}{RGB}{155,155,0}&#10;\begin{document}&#10;&#10; \begin{align*}&#10; h(t) = f_h(c(t), h(t-1), u(t); \red{W_h})&#10; \end{align*}&#10;&#10;&#10;&#10;&#10;\end{document}"/>
  <p:tag name="IGUANATEXSIZE" val="24"/>
  <p:tag name="IGUANATEXCURSOR" val="481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07.724"/>
  <p:tag name="ORIGINALWIDTH" val="3231.346"/>
  <p:tag name="LATEXADDIN" val="\documentclass{article}&#10;\usepackage{amsmath}&#10;\pagestyle{empty}&#10;\usepackage{bm}&#10;\usepackage{color}&#10;\newcommand{\pmeas}{{\bf p}}&#10;\newcommand{\umeas}{{\bf u}}&#10;\newcommand{\ymeas}{{\bf y}}&#10;\newcommand{\yo}{{\bf y}^{\rm o} }&#10;&#10;\newcommand{\nin}{n_u} &#10;\newcommand{\ny}{n_y} &#10;\newcommand{\nx}{n_x} &#10;\newcommand{\np}{n_p} &#10;\newcommand{\red}[1]{{\color{red}#1}}&#10;\usepackage{xcolor}&#10;\definecolor{dyel}{RGB}{155,155,0}&#10;\begin{document}&#10;&#10; \begin{align*}&#10; c(t) = f_c(c(t-1), h(t-1), u(t); \red{W_c})&#10; \end{align*}&#10;&#10;&#10;&#10;&#10;\end{document}"/>
  <p:tag name="IGUANATEXSIZE" val="24"/>
  <p:tag name="IGUANATEXCURSOR" val="483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84.4769"/>
  <p:tag name="ORIGINALWIDTH" val="576.6779"/>
  <p:tag name="LATEXADDIN" val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z^1 = x&#10; \end{align*}&#10;&#10;&#10;&#10;&#10;\end{document}"/>
  <p:tag name="IGUANATEXSIZE" val="16"/>
  <p:tag name="IGUANATEXCURSOR" val="336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33.9708"/>
  <p:tag name="ORIGINALWIDTH" val="1284.589"/>
  <p:tag name="LATEXADDIN" val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z^2 = f_1(z^1;\theta_1)&#10; \end{align*}&#10;&#10;&#10;&#10;&#10;\end{document}"/>
  <p:tag name="IGUANATEXSIZE" val="16"/>
  <p:tag name="IGUANATEXCURSOR" val="339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34.7206"/>
  <p:tag name="ORIGINALWIDTH" val="2122.985"/>
  <p:tag name="LATEXADDIN" val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z^4 = f_3(z^3,\theta_3) = \ell(x; \theta) &#10; \end{align*}&#10;&#10;&#10;&#10;&#10;\end{document}"/>
  <p:tag name="IGUANATEXSIZE" val="16"/>
  <p:tag name="IGUANATEXCURSOR" val="339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746.1567"/>
  <p:tag name="ORIGINALWIDTH" val="3876.266"/>
  <p:tag name="LATEXADDIN" val="\documentclass{article}&#10;\usepackage{amsmath}&#10;\pagestyle{empty}&#10;\usepackage{bm}&#10;\usepackage{xcolor}&#10;\newcommand{\pmeas}{{\bf p}}&#10;\newcommand{\umeas}{{\bf u}}&#10;\newcommand{\ymeas}{{\bf y}}&#10;\newcommand{\yo}{{\bf y}^{\rm o} }&#10;&#10;\newcommand{\nin}{n_u} &#10;\newcommand{\ny}{n_y} &#10;\newcommand{\nx}{n_x} &#10;\newcommand{\np}{n_p} &#10;\definecolor{dgreen}{RGB}{0,100,0}&#10;\begin{document}&#10;&#10; \begin{align*}&#10;\textcolor{blue}{z_2^3} =\sigma\left(\sum_{j=1}^5 w^2_{2,j}\textcolor{dgreen}{z^2_j} + b^2_2\right) = \sigma\left( W^2_2\textcolor{dgreen}{z^2}+b^2_2  \right)&#10; \end{align*}&#10;&#10;&#10;&#10;&#10;\end{document}"/>
  <p:tag name="IGUANATEXSIZE" val="24"/>
  <p:tag name="IGUANATEXCURSOR" val="315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7.7278"/>
  <p:tag name="ORIGINALWIDTH" val="158.2302"/>
  <p:tag name="LATEXADDIN" val="\documentclass{article}&#10;\usepackage{amsmath}&#10;\pagestyle{empty}&#10;\usepackage{bm}&#10;\usepackage{xcolor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{\color{white}{\theta_1}}&#10; \end{align*}&#10;&#10;&#10;&#10;&#10;\end{document}"/>
  <p:tag name="IGUANATEXSIZE" val="24"/>
  <p:tag name="IGUANATEXCURSOR" val="375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7.7278"/>
  <p:tag name="ORIGINALWIDTH" val="162.7297"/>
  <p:tag name="LATEXADDIN" val="\documentclass{article}&#10;\usepackage{amsmath}&#10;\pagestyle{empty}&#10;\usepackage{bm}&#10;\usepackage{xcolor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{\color{white}{\theta_2}}&#10; \end{align*}&#10;&#10;&#10;&#10;&#10;\end{document}"/>
  <p:tag name="IGUANATEXSIZE" val="24"/>
  <p:tag name="IGUANATEXCURSOR" val="373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80.7274"/>
  <p:tag name="ORIGINALWIDTH" val="164.2294"/>
  <p:tag name="LATEXADDIN" val="\documentclass{article}&#10;\usepackage{amsmath}&#10;\pagestyle{empty}&#10;\usepackage{bm}&#10;\usepackage{xcolor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{\color{white}{\theta_3}}&#10; \end{align*}&#10;&#10;&#10;&#10;&#10;\end{document}"/>
  <p:tag name="IGUANATEXSIZE" val="24"/>
  <p:tag name="IGUANATEXCURSOR" val="373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52.7184"/>
  <p:tag name="ORIGINALWIDTH" val="2310.461"/>
  <p:tag name="LATEXADDIN" val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\ell(x; \theta) = \left(y_k - \hat{y}_k(x_k;\theta) \right)^2&#10; \end{align*}&#10;&#10;&#10;&#10;&#10;\end{document}"/>
  <p:tag name="IGUANATEXSIZE" val="24"/>
  <p:tag name="IGUANATEXCURSOR" val="336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33.9708"/>
  <p:tag name="ORIGINALWIDTH" val="1284.589"/>
  <p:tag name="LATEXADDIN" val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z^3 = f_2(z^2;\theta_2)&#10; \end{align*}&#10;&#10;&#10;&#10;&#10;\end{document}"/>
  <p:tag name="IGUANATEXSIZE" val="16"/>
  <p:tag name="IGUANATEXCURSOR" val="352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65.6918"/>
  <p:tag name="ORIGINALWIDTH" val="1359.58"/>
  <p:tag name="LATEXADDIN" val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\frac{\partial \ell}{\partial \theta_1}, \ \frac{\partial \ell}{\partial \theta_2}, \&#10;\frac{\partial \ell}{\partial \theta_3}&#10; \end{align*}&#10;&#10;&#10;&#10;&#10;\end{document}"/>
  <p:tag name="IGUANATEXSIZE" val="24"/>
  <p:tag name="IGUANATEXCURSOR" val="454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35.6955"/>
  <p:tag name="ORIGINALWIDTH" val="2217.473"/>
  <p:tag name="LATEXADDIN" val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\delta^L = \frac{\partial \ell}{\partial z^{L}}, \ \ L=4,3,2,1&#10; \end{align*}&#10;&#10;&#10;&#10;&#10;\end{document}"/>
  <p:tag name="IGUANATEXSIZE" val="24"/>
  <p:tag name="IGUANATEXCURSOR" val="392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35.6955"/>
  <p:tag name="ORIGINALWIDTH" val="1195.351"/>
  <p:tag name="LATEXADDIN" val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\delta^4 = \frac{\partial \ell}{\partial z^4} = 1 &#10; \end{align*}&#10;&#10;&#10;&#10;&#10;\end{document}"/>
  <p:tag name="IGUANATEXSIZE" val="16"/>
  <p:tag name="IGUANATEXCURSOR" val="379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7.7278"/>
  <p:tag name="ORIGINALWIDTH" val="158.2302"/>
  <p:tag name="LATEXADDIN" val="\documentclass{article}&#10;\usepackage{amsmath}&#10;\pagestyle{empty}&#10;\usepackage{bm}&#10;\usepackage{xcolor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{\color{white}{\theta_1}}&#10; \end{align*}&#10;&#10;&#10;&#10;&#10;\end{document}"/>
  <p:tag name="IGUANATEXSIZE" val="24"/>
  <p:tag name="IGUANATEXCURSOR" val="375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7.7278"/>
  <p:tag name="ORIGINALWIDTH" val="162.7297"/>
  <p:tag name="LATEXADDIN" val="\documentclass{article}&#10;\usepackage{amsmath}&#10;\pagestyle{empty}&#10;\usepackage{bm}&#10;\usepackage{xcolor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{\color{white}{\theta_2}}&#10; \end{align*}&#10;&#10;&#10;&#10;&#10;\end{document}"/>
  <p:tag name="IGUANATEXSIZE" val="24"/>
  <p:tag name="IGUANATEXCURSOR" val="373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629.9213"/>
  <p:tag name="ORIGINALWIDTH" val="3403.075"/>
  <p:tag name="LATEXADDIN" val="\documentclass{article}&#10;\usepackage{amsmath}&#10;\pagestyle{empty}&#10;\usepackage{bm}&#10;\usepackage{xcolor}&#10;\newcommand{\pmeas}{{\bf p}}&#10;\newcommand{\umeas}{{\bf u}}&#10;\newcommand{\ymeas}{{\bf y}}&#10;\newcommand{\yo}{{\bf y}^{\rm o} }&#10;&#10;\newcommand{\nin}{n_u} &#10;\newcommand{\ny}{n_y} &#10;\newcommand{\nx}{n_x} &#10;\newcommand{\np}{n_p} &#10;\definecolor{dyel}{RGB}{155,155,0}&#10;\begin{document}&#10;&#10; \begin{align*}&#10;\textcolor{dyel}{y=z^4} = \sum_{j=1}^3 w^3_{1,j}\textcolor{blue}{z^3_j} + b^3 =    W^3_1\textcolor{blue}{z^3}+b^3  &#10; \end{align*}&#10;&#10;&#10;&#10;&#10;\end{document}"/>
  <p:tag name="IGUANATEXSIZE" val="24"/>
  <p:tag name="IGUANATEXCURSOR" val="492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80.7274"/>
  <p:tag name="ORIGINALWIDTH" val="164.2294"/>
  <p:tag name="LATEXADDIN" val="\documentclass{article}&#10;\usepackage{amsmath}&#10;\pagestyle{empty}&#10;\usepackage{bm}&#10;\usepackage{xcolor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{\color{white}{\theta_3}}&#10; \end{align*}&#10;&#10;&#10;&#10;&#10;\end{document}"/>
  <p:tag name="IGUANATEXSIZE" val="24"/>
  <p:tag name="IGUANATEXCURSOR" val="373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35.6955"/>
  <p:tag name="ORIGINALWIDTH" val="807.649"/>
  <p:tag name="LATEXADDIN" val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\delta^3 = \frac{\partial \ell}{\partial z^3} &#10; \end{align*}&#10;&#10;&#10;&#10;&#10;\end{document}"/>
  <p:tag name="IGUANATEXSIZE" val="16"/>
  <p:tag name="IGUANATEXCURSOR" val="375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35.6955"/>
  <p:tag name="ORIGINALWIDTH" val="807.649"/>
  <p:tag name="LATEXADDIN" val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\delta^2 = \frac{\partial \ell}{\partial z^2} &#10; \end{align*}&#10;&#10;&#10;&#10;&#10;\end{document}"/>
  <p:tag name="IGUANATEXSIZE" val="16"/>
  <p:tag name="IGUANATEXCURSOR" val="374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35.6955"/>
  <p:tag name="ORIGINALWIDTH" val="807.649"/>
  <p:tag name="LATEXADDIN" val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\delta^1 = \frac{\partial \ell}{\partial z^1} &#10; \end{align*}&#10;&#10;&#10;&#10;&#10;\end{document}"/>
  <p:tag name="IGUANATEXSIZE" val="16"/>
  <p:tag name="IGUANATEXCURSOR" val="374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77.7278"/>
  <p:tag name="ORIGINALWIDTH" val="194.2258"/>
  <p:tag name="LATEXADDIN" val="\documentclass{article}&#10;\usepackage{amsmath}&#10;\pagestyle{empty}&#10;\usepackage{bm}&#10;\usepackage{xcolor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{\color{white}{\theta_L}}&#10; \end{align*}&#10;&#10;&#10;&#10;&#10;\end{document}"/>
  <p:tag name="IGUANATEXSIZE" val="24"/>
  <p:tag name="IGUANATEXCURSOR" val="373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35.6955"/>
  <p:tag name="ORIGINALWIDTH" val="1290.589"/>
  <p:tag name="LATEXADDIN" val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\delta^{L+1} = \frac{\partial \ell}{\partial z^{L+1}} &#10; \end{align*}&#10;&#10;&#10;&#10;&#10;\end{document}"/>
  <p:tag name="IGUANATEXSIZE" val="16"/>
  <p:tag name="IGUANATEXCURSOR" val="381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35.6955"/>
  <p:tag name="ORIGINALWIDTH" val="869.8912"/>
  <p:tag name="LATEXADDIN" val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\delta^L = \frac{\partial \ell}{\partial z^{L}} &#10; \end{align*}&#10;&#10;&#10;&#10;&#10;\end{document}"/>
  <p:tag name="IGUANATEXSIZE" val="16"/>
  <p:tag name="IGUANATEXCURSOR" val="330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86.7267"/>
  <p:tag name="ORIGINALWIDTH" val="202.4747"/>
  <p:tag name="LATEXADDIN" val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z^L &#10; \end{align*}&#10;&#10;&#10;&#10;&#10;\end{document}"/>
  <p:tag name="IGUANATEXSIZE" val="16"/>
  <p:tag name="IGUANATEXCURSOR" val="334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36.2205"/>
  <p:tag name="ORIGINALWIDTH" val="1619.048"/>
  <p:tag name="LATEXADDIN" val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z^{L+1} = f_{L}(z^L;\theta_L)&#10; \end{align*}&#10;&#10;&#10;&#10;&#10;\end{document}"/>
  <p:tag name="IGUANATEXSIZE" val="16"/>
  <p:tag name="IGUANATEXCURSOR" val="358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462.6921"/>
  <p:tag name="ORIGINALWIDTH" val="343.4571"/>
  <p:tag name="LATEXADDIN" val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 \frac{\partial \ell}{\partial \theta_{L}} &#10; \end{align*}&#10;&#10;&#10;&#10;&#10;\end{document}"/>
  <p:tag name="IGUANATEXSIZE" val="16"/>
  <p:tag name="IGUANATEXCURSOR" val="368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557.9302"/>
  <p:tag name="ORIGINALWIDTH" val="6077.24"/>
  <p:tag name="LATEXADDIN" val="\documentclass{article}&#10;\usepackage{amsmath}&#10;\pagestyle{empty}&#10;\usepackage{bm}&#10;\usepackage{color}&#10;\newcommand{\pmeas}{{\bf p}}&#10;\newcommand{\umeas}{{\bf u}}&#10;\newcommand{\ymeas}{{\bf y}}&#10;\newcommand{\yo}{{\bf y}^{\rm o} }&#10;&#10;\newcommand{\nin}{n_u} &#10;\newcommand{\ny}{n_y} &#10;\newcommand{\nx}{n_x} &#10;\newcommand{\np}{n_p} &#10;\newcommand{\red}[1]{{\color{red}#1}}&#10;\usepackage{xcolor}&#10;\definecolor{dyel}{RGB}{155,155,0}&#10;\begin{document}&#10;&#10; \begin{align*}&#10; \textcolor{dyel}{\hat{y}(k)}   = &amp;  f\big(\underset{\textcolor{red}{z^1(k)}}{\underbrace{y(k-1),  \ldots, y(k-na), u(k),  u(k-1), \ldots,  u(k-nb)}}; W,b \big) &#10; \end{align*}&#10;&#10;&#10;&#10;&#10;\end{document}"/>
  <p:tag name="IGUANATEXSIZE" val="24"/>
  <p:tag name="IGUANATEXCURSOR" val="479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2"/>
  <p:tag name="ORIGINALWIDTH" val="145"/>
  <p:tag name="OUTPUTTYPE" val="PDF"/>
  <p:tag name="IGUANATEXVERSION" val="160"/>
  <p:tag name="LATEXADDIN" val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\delta^L = \frac{\partial \ell}{\partial z^{L+1}}  \frac{\partial z^{L+1}}{\partial z^{L}} =   \delta^{L+1}   \frac{\partial z^{L+1}}{\partial z^{L}}&#10; \end{align*}&#10;&#10;&#10;&#10;&#10;\end{document}"/>
  <p:tag name="IGUANATEXSIZE" val="16"/>
  <p:tag name="IGUANATEXCURSOR" val="474"/>
  <p:tag name="TRANSPARENCY" val="True"/>
  <p:tag name="LATEXENGINEID" val="0"/>
  <p:tag name="TEMPFOLDER" val="/Users/marco.forgione/Library/Containers/com.microsoft.Powerpoint/Data/tmp/TemporaryItems/"/>
  <p:tag name="LATEXFORMHEIGHT" val="312"/>
  <p:tag name="LATEXFORMWIDTH" val="50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4"/>
  <p:tag name="ORIGINALWIDTH" val="152"/>
  <p:tag name="OUTPUTTYPE" val="PDF"/>
  <p:tag name="IGUANATEXVERSION" val="160"/>
  <p:tag name="LATEXADDIN" val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 \frac{\partial \ell}{\partial \theta_L} = &#10;\frac{\partial \ell}{\partial z^{L+1}}  \frac{\partial z^{L+1}}&#10;{\partial \theta_L} &#10;= \delta^{L+1} \frac{\partial z^{L+1}}{\partial \theta_L}&#10; \end{align*}&#10;&#10;&#10;&#10;&#10;\end{document}"/>
  <p:tag name="IGUANATEXSIZE" val="16"/>
  <p:tag name="IGUANATEXCURSOR" val="474"/>
  <p:tag name="TRANSPARENCY" val="True"/>
  <p:tag name="LATEXENGINEID" val="0"/>
  <p:tag name="TEMPFOLDER" val="/Users/marco.forgione/Library/Containers/com.microsoft.Powerpoint/Data/tmp/TemporaryItems/"/>
  <p:tag name="LATEXFORMHEIGHT" val="686"/>
  <p:tag name="LATEXFORMWIDTH" val="1099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88.9764"/>
  <p:tag name="ORIGINALWIDTH" val="1143.607"/>
  <p:tag name="LATEXADDIN" val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 z^{L+1} = Wz^L &#10; \end{align*}&#10;&#10;&#10;&#10;&#10;\end{document}"/>
  <p:tag name="IGUANATEXSIZE" val="18"/>
  <p:tag name="IGUANATEXCURSOR" val="345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521.9348"/>
  <p:tag name="ORIGINALWIDTH" val="2839.145"/>
  <p:tag name="LATEXADDIN" val="\documentclass{article}&#10;\usepackage{amsmath}&#10;\pagestyle{empty}&#10;\usepackage{bm}&#10;\newcommand{\pmeas}{{\bf p}}&#10;\newcommand{\umeas}{{\bf u}}&#10;\newcommand{\ymeas}{{\bf y}}&#10;\newcommand{\yo}{{\bf y}^{\rm o} }&#10;&#10;\newcommand{\nin}{n_u} &#10;\newcommand{\ny}{n_y} &#10;\newcommand{\nx}{n_x} &#10;\newcommand{\np}{n_p} &#10;\begin{document}&#10;&#10; \begin{align*}&#10;  \frac{\partial z^{L+1}}{\partial z_i^{L}} = W_{:,i} \ \rightarrow \ \delta^{L} = \delta^{L+1} W&#10; \end{align*}&#10;&#10;&#10;&#10;&#10;\end{document}"/>
  <p:tag name="IGUANATEXSIZE" val="16"/>
  <p:tag name="IGUANATEXCURSOR" val="426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"/>
  <p:tag name="ORIGINALWIDTH" val="195"/>
  <p:tag name="OUTPUTTYPE" val="PDF"/>
  <p:tag name="IGUANATEXVERSION" val="160"/>
  <p:tag name="LATEXADDIN" val="\documentclass{article}&#10;\usepackage{amsmath}&#10;\usepackage{amsfonts}&#10;\usepackage{color}&#10;\newcommand{\red}[1]{{\color{red}#1}}&#10;&#10;\pagestyle{empty}&#10;&#10;\begin{document}&#10;&#10;Overall: $y = W_3\sigma\big(W_2\sigma(W_1 x + b_1)+b_2\big) + b_3$&#10;&#10;\end{document}"/>
  <p:tag name="IGUANATEXSIZE" val="18"/>
  <p:tag name="IGUANATEXCURSOR" val="220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"/>
  <p:tag name="ORIGINALWIDTH" val="27"/>
  <p:tag name="OUTPUTTYPE" val="PDF"/>
  <p:tag name="IGUANATEXVERSION" val="160"/>
  <p:tag name="LATEXADDIN" val="\documentclass{article}&#10;\usepackage{amsmath}&#10;\usepackage{amsfonts}&#10;\usepackage{color}&#10;\newcommand{\red}[1]{{\color{red}#1}}&#10;&#10;\pagestyle{empty}&#10;&#10;\begin{document}&#10;&#10;$$&#10;x = z^1&#10;$$&#10;&#10;\end{document}"/>
  <p:tag name="IGUANATEXSIZE" val="18"/>
  <p:tag name="IGUANATEXCURSOR" val="172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216.7229"/>
  <p:tag name="ORIGINALWIDTH" val="2442.445"/>
  <p:tag name="LATEXADDIN" val="\documentclass{article}&#10;\usepackage{amsmath}&#10;\pagestyle{empty}&#10;\usepackage{bm}&#10;\usepackage{color}&#10;\newcommand{\pmeas}{{\bf p}}&#10;\newcommand{\umeas}{{\bf u}}&#10;\newcommand{\ymeas}{{\bf y}}&#10;\newcommand{\yo}{{\bf y}^{\rm o} }&#10;&#10;\newcommand{\nin}{n_u} &#10;\newcommand{\ny}{n_y} &#10;\newcommand{\nx}{n_x} &#10;\newcommand{\np}{n_p} &#10;\newcommand{\red}[1]{{\color{red}#1}}&#10;\usepackage{xcolor}&#10;\definecolor{dyel}{RGB}{155,155,0}&#10;\begin{document}&#10;&#10; \begin{align*}&#10; h(t) = f(h(t-1), u(t); \red{W_f})&#10; \end{align*}&#10;&#10;&#10;&#10;&#10;\end{document}"/>
  <p:tag name="IGUANATEXSIZE" val="24"/>
  <p:tag name="IGUANATEXCURSOR" val="445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11"/>
  <p:tag name="ORIGINALWIDTH" val="77"/>
  <p:tag name="OUTPUTTYPE" val="PDF"/>
  <p:tag name="IGUANATEXVERSION" val="160"/>
  <p:tag name="LATEXADDIN" val="\documentclass{article}&#10;\usepackage{amsmath}&#10;\pagestyle{empty}&#10;\usepackage{bm}&#10;\usepackage{color}&#10;\newcommand{\pmeas}{{\bf p}}&#10;\newcommand{\umeas}{{\bf u}}&#10;\newcommand{\ymeas}{{\bf y}}&#10;\newcommand{\yo}{{\bf y}^{\rm o} }&#10;&#10;\newcommand{\nin}{n_u} &#10;\newcommand{\ny}{n_y} &#10;\newcommand{\nx}{n_x} &#10;\newcommand{\np}{n_p} &#10;\newcommand{\red}[1]{{\color{red}#1}}&#10;\usepackage{xcolor}&#10;\definecolor{dyel}{RGB}{155,155,0}&#10;\begin{document}&#10;&#10; \begin{align*}&#10; \hat{y}(t) = g(h(t); \red{W_g})&#10; \end{align*}&#10;&#10;&#10;&#10;&#10;\end{document}"/>
  <p:tag name="IGUANATEXSIZE" val="24"/>
  <p:tag name="IGUANATEXCURSOR" val="462"/>
  <p:tag name="TRANSPARENCY" val="True"/>
  <p:tag name="LATEXENGINEID" val="0"/>
  <p:tag name="TEMPFOLDER" val="/Users/marco.forgione/Library/Containers/com.microsoft.Powerpoint/Data/tmp/TemporaryItems/"/>
  <p:tag name="LATEXFORMHEIGHT" val="509"/>
  <p:tag name="LATEXFORMWIDTH" val="50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2000"/>
  <p:tag name="ORIGINALHEIGHT" val="605.9243"/>
  <p:tag name="ORIGINALWIDTH" val="2624.672"/>
  <p:tag name="LATEXADDIN" val="\documentclass{article}&#10;\usepackage{amsmath}&#10;\pagestyle{empty}&#10;\usepackage{bm}&#10;\usepackage{color}&#10;\newcommand{\pmeas}{{\bf p}}&#10;\newcommand{\umeas}{{\bf u}}&#10;\newcommand{\ymeas}{{\bf y}}&#10;\newcommand{\yo}{{\bf y}^{\rm o} }&#10;&#10;\newcommand{\nin}{n_u} &#10;\newcommand{\ny}{n_y} &#10;\newcommand{\nx}{n_x} &#10;\newcommand{\np}{n_p} &#10;\newcommand{\red}[1]{{\color{red}#1}}&#10;\usepackage{xcolor}&#10;\definecolor{dyel}{RGB}{155,155,0}&#10;\begin{document}&#10;&#10; \begin{align*}&#10; \mathcal{L} = \sum_{i=0}^{T} \left\|\hat{y}(t+i) - y(t+i)\right\|^2&#10; \end{align*}&#10;&#10;&#10;&#10;&#10;\end{document}"/>
  <p:tag name="IGUANATEXSIZE" val="24"/>
  <p:tag name="IGUANATEXCURSOR" val="465"/>
  <p:tag name="TRANSPARENCY" val="Vero"/>
  <p:tag name="LATEXENGINEID" val="0"/>
  <p:tag name="TEMPFOLDER" val="\\supsi.ch\DTI\HOME\dario.piga\Desktop\Testppt\temp\"/>
  <p:tag name="LATEXFORMHEIGHT" val="312"/>
  <p:tag name="LATEXFORMWIDTH" val="384"/>
  <p:tag name="LATEXFORMWRAP" val="Vero"/>
  <p:tag name="BITMAPVECTOR" val="0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465</TotalTime>
  <Words>680</Words>
  <Application>Microsoft Macintosh PowerPoint</Application>
  <PresentationFormat>Widescreen</PresentationFormat>
  <Paragraphs>151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ＭＳ Ｐゴシック</vt:lpstr>
      <vt:lpstr>Arial</vt:lpstr>
      <vt:lpstr>Calibri</vt:lpstr>
      <vt:lpstr>Calibri Light</vt:lpstr>
      <vt:lpstr>Cambria Math</vt:lpstr>
      <vt:lpstr>Söhne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Piga Dario</dc:creator>
  <cp:lastModifiedBy>Forgione Marco</cp:lastModifiedBy>
  <cp:revision>760</cp:revision>
  <dcterms:created xsi:type="dcterms:W3CDTF">2023-03-08T09:24:31Z</dcterms:created>
  <dcterms:modified xsi:type="dcterms:W3CDTF">2025-06-29T12:07:26Z</dcterms:modified>
</cp:coreProperties>
</file>